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311" r:id="rId2"/>
    <p:sldId id="324" r:id="rId3"/>
    <p:sldId id="314" r:id="rId4"/>
    <p:sldId id="315" r:id="rId5"/>
    <p:sldId id="316" r:id="rId6"/>
    <p:sldId id="322" r:id="rId7"/>
    <p:sldId id="320" r:id="rId8"/>
    <p:sldId id="312" r:id="rId9"/>
    <p:sldId id="313" r:id="rId10"/>
    <p:sldId id="323" r:id="rId11"/>
    <p:sldId id="321" r:id="rId12"/>
    <p:sldId id="318" r:id="rId13"/>
    <p:sldId id="319" r:id="rId14"/>
    <p:sldId id="328" r:id="rId15"/>
    <p:sldId id="325" r:id="rId16"/>
    <p:sldId id="326" r:id="rId17"/>
    <p:sldId id="327" r:id="rId18"/>
    <p:sldId id="317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FF00FF"/>
    <a:srgbClr val="400080"/>
    <a:srgbClr val="800000"/>
    <a:srgbClr val="80FF00"/>
    <a:srgbClr val="008000"/>
    <a:srgbClr val="408000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7"/>
    <p:restoredTop sz="94283"/>
  </p:normalViewPr>
  <p:slideViewPr>
    <p:cSldViewPr snapToGrid="0">
      <p:cViewPr varScale="1">
        <p:scale>
          <a:sx n="76" d="100"/>
          <a:sy n="76" d="100"/>
        </p:scale>
        <p:origin x="213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Part 7: Review of Key Concepts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A6E997-0E8B-FD4A-8DEF-CD75A6F93717}" type="datetime1">
              <a:rPr lang="en-US" altLang="en-US" smtClean="0"/>
              <a:t>4/25/19</a:t>
            </a:fld>
            <a:endParaRPr lang="en-US" alt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384E1B-5FCD-3145-84C5-0FFF39AF50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47214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Part 7: Review of Key Concepts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8CD631-91B7-2344-B9C6-6883034BECA3}" type="datetime1">
              <a:rPr lang="en-US" altLang="en-US" smtClean="0"/>
              <a:t>4/25/19</a:t>
            </a:fld>
            <a:endParaRPr lang="en-US" alt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A50887-F1F7-4740-B917-233C263C28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98567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1200"/>
              <a:t>Part 7: Review of Key Concepts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47BA8B7B-9D83-A74D-B81D-E593295B49EA}" type="datetime1">
              <a:rPr lang="en-US" altLang="en-US" sz="1200" smtClean="0"/>
              <a:t>4/25/19</a:t>
            </a:fld>
            <a:endParaRPr lang="en-US" altLang="en-US" sz="1200"/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A6EAA715-AB05-764C-8AB0-9456C89D023B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7507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1200"/>
              <a:t>Part 7: Review of Key Concepts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CC8F3496-A0D9-1040-A4B2-D66B6330C573}" type="datetime1">
              <a:rPr lang="en-US" altLang="en-US" sz="1200" smtClean="0"/>
              <a:t>4/25/19</a:t>
            </a:fld>
            <a:endParaRPr lang="en-US" altLang="en-US" sz="1200"/>
          </a:p>
        </p:txBody>
      </p:sp>
      <p:sp>
        <p:nvSpPr>
          <p:cNvPr id="348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AB4C5F6B-49F6-0342-94C3-B737AEFCBB6D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excitable media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•local spread of activation + refractory period + decay of signal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•excitation process + recovery process + diffusion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•spatiotemporal patterns emerge from homogeneous medium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multistability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•amplification of random fluctuations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•inhomogeneities (in space, time, activity) trigger formation of structures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•specific differences vs. generic identity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•bifurcations with parameter variation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AppleGothic" charset="-127"/>
              </a:rPr>
              <a:t>″</a:t>
            </a:r>
            <a:r>
              <a:rPr lang="en-US" altLang="en-US">
                <a:solidFill>
                  <a:srgbClr val="555555"/>
                </a:solidFill>
                <a:latin typeface="Helvetica" charset="0"/>
              </a:rPr>
              <a:t>dynamic equilibrium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•adaptive optimization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•automatic repair (generically identical attractors)</a:t>
            </a:r>
          </a:p>
        </p:txBody>
      </p:sp>
    </p:spTree>
    <p:extLst>
      <p:ext uri="{BB962C8B-B14F-4D97-AF65-F5344CB8AC3E}">
        <p14:creationId xmlns:p14="http://schemas.microsoft.com/office/powerpoint/2010/main" val="19118738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1200"/>
              <a:t>Part 7: Review of Key Concepts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CD99E017-249E-E94C-AF50-6321940FBE85}" type="datetime1">
              <a:rPr lang="en-US" altLang="en-US" sz="1200" smtClean="0"/>
              <a:t>4/25/19</a:t>
            </a:fld>
            <a:endParaRPr lang="en-US" altLang="en-US" sz="1200"/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559C3B16-45C5-334D-86E8-CC3D2334DFEA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555555"/>
                </a:solidFill>
                <a:latin typeface="AppleGothic" charset="-127"/>
              </a:rPr>
              <a:t>″</a:t>
            </a:r>
            <a:r>
              <a:rPr lang="en-US" altLang="en-US">
                <a:solidFill>
                  <a:srgbClr val="555555"/>
                </a:solidFill>
                <a:latin typeface="Helvetica" charset="0"/>
              </a:rPr>
              <a:t>principles underlying emergence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•more is different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•ignorance is useful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•encourage random encounters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•look for patterns in signals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•local information leads to global structure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AppleGothic" charset="-127"/>
              </a:rPr>
              <a:t>″</a:t>
            </a:r>
            <a:r>
              <a:rPr lang="en-US" altLang="en-US">
                <a:solidFill>
                  <a:srgbClr val="555555"/>
                </a:solidFill>
                <a:latin typeface="Helvetica" charset="0"/>
              </a:rPr>
              <a:t>alternatives to SO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•leader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•blueprint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•program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•template</a:t>
            </a:r>
          </a:p>
        </p:txBody>
      </p:sp>
    </p:spTree>
    <p:extLst>
      <p:ext uri="{BB962C8B-B14F-4D97-AF65-F5344CB8AC3E}">
        <p14:creationId xmlns:p14="http://schemas.microsoft.com/office/powerpoint/2010/main" val="655162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1200"/>
              <a:t>Part 7: Review of Key Concepts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484948D4-D080-AB4C-B06F-EBE44BE8FB15}" type="datetime1">
              <a:rPr lang="en-US" altLang="en-US" sz="1200" smtClean="0"/>
              <a:t>4/25/19</a:t>
            </a:fld>
            <a:endParaRPr lang="en-US" altLang="en-US" sz="1200"/>
          </a:p>
        </p:txBody>
      </p:sp>
      <p:sp>
        <p:nvSpPr>
          <p:cNvPr id="389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34D57DEB-B0CB-7940-8893-0D51359DB4EE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7091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1200"/>
              <a:t>Part 7: Review of Key Concepts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329254C4-C82A-8045-93C7-3BA77189F29A}" type="datetime1">
              <a:rPr lang="en-US" altLang="en-US" sz="1200" smtClean="0"/>
              <a:t>4/25/19</a:t>
            </a:fld>
            <a:endParaRPr lang="en-US" altLang="en-US" sz="1200"/>
          </a:p>
        </p:txBody>
      </p:sp>
      <p:sp>
        <p:nvSpPr>
          <p:cNvPr id="409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A2C17E8E-ACA5-3644-ABF0-522DFF9B1EB8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" charset="0"/>
              </a:rPr>
              <a:t>No leader</a:t>
            </a:r>
          </a:p>
          <a:p>
            <a:pPr eaLnBrk="1" hangingPunct="1"/>
            <a:r>
              <a:rPr lang="en-US" altLang="en-US">
                <a:latin typeface="Helvetica" charset="0"/>
              </a:rPr>
              <a:t>•cooperation through multiple agents &amp; stigmergy</a:t>
            </a:r>
          </a:p>
          <a:p>
            <a:pPr eaLnBrk="1" hangingPunct="1"/>
            <a:r>
              <a:rPr lang="en-US" altLang="en-US">
                <a:latin typeface="Helvetica" charset="0"/>
              </a:rPr>
              <a:t>•entrainment: synchronization without master clock (central control)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AppleGothic" charset="-127"/>
              </a:rPr>
              <a:t>″</a:t>
            </a:r>
            <a:r>
              <a:rPr lang="en-US" altLang="en-US">
                <a:solidFill>
                  <a:srgbClr val="555555"/>
                </a:solidFill>
                <a:latin typeface="Helvetica" charset="0"/>
              </a:rPr>
              <a:t>coordinated movement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•positive feedback </a:t>
            </a:r>
            <a:r>
              <a:rPr lang="en-US" altLang="en-US">
                <a:solidFill>
                  <a:srgbClr val="555555"/>
                </a:solidFill>
                <a:latin typeface="HiraKakuPro-W3" charset="-128"/>
              </a:rPr>
              <a:t>=&gt;</a:t>
            </a:r>
            <a:r>
              <a:rPr lang="en-US" altLang="en-US">
                <a:solidFill>
                  <a:srgbClr val="555555"/>
                </a:solidFill>
                <a:latin typeface="Helvetica" charset="0"/>
              </a:rPr>
              <a:t> attraction/cohesion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•negative feedback </a:t>
            </a:r>
            <a:r>
              <a:rPr lang="en-US" altLang="en-US">
                <a:solidFill>
                  <a:srgbClr val="555555"/>
                </a:solidFill>
                <a:latin typeface="HiraKakuPro-W3" charset="-128"/>
              </a:rPr>
              <a:t>=&gt;</a:t>
            </a:r>
            <a:r>
              <a:rPr lang="en-US" altLang="en-US">
                <a:solidFill>
                  <a:srgbClr val="555555"/>
                </a:solidFill>
                <a:latin typeface="Helvetica" charset="0"/>
              </a:rPr>
              <a:t> repulsion/separation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•local coordination </a:t>
            </a:r>
            <a:r>
              <a:rPr lang="en-US" altLang="en-US">
                <a:solidFill>
                  <a:srgbClr val="555555"/>
                </a:solidFill>
                <a:latin typeface="HiraKakuPro-W3" charset="-128"/>
              </a:rPr>
              <a:t>=&gt;</a:t>
            </a:r>
            <a:r>
              <a:rPr lang="en-US" altLang="en-US">
                <a:solidFill>
                  <a:srgbClr val="555555"/>
                </a:solidFill>
                <a:latin typeface="Helvetica" charset="0"/>
              </a:rPr>
              <a:t> alignment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•can be used for searching abstract spaces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AppleGothic" charset="-127"/>
              </a:rPr>
              <a:t>″</a:t>
            </a:r>
            <a:r>
              <a:rPr lang="en-US" altLang="en-US">
                <a:solidFill>
                  <a:srgbClr val="555555"/>
                </a:solidFill>
                <a:latin typeface="Helvetica" charset="0"/>
              </a:rPr>
              <a:t>cooperative strategies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</a:t>
            </a:r>
            <a:r>
              <a:rPr lang="en-US" altLang="en-US">
                <a:solidFill>
                  <a:srgbClr val="555555"/>
                </a:solidFill>
                <a:latin typeface="AppleGothic" charset="-127"/>
              </a:rPr>
              <a:t>″</a:t>
            </a:r>
            <a:r>
              <a:rPr lang="en-US" altLang="en-US">
                <a:solidFill>
                  <a:srgbClr val="555555"/>
                </a:solidFill>
                <a:latin typeface="Helvetica" charset="0"/>
              </a:rPr>
              <a:t>dilemmas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	•undesirable outcome from individual "rational" action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	•possibility of iterated interactions make cooperation rational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</a:t>
            </a:r>
            <a:r>
              <a:rPr lang="en-US" altLang="en-US">
                <a:solidFill>
                  <a:srgbClr val="555555"/>
                </a:solidFill>
                <a:latin typeface="AppleGothic" charset="-127"/>
              </a:rPr>
              <a:t>″</a:t>
            </a:r>
            <a:r>
              <a:rPr lang="en-US" altLang="en-US">
                <a:solidFill>
                  <a:srgbClr val="555555"/>
                </a:solidFill>
                <a:latin typeface="Helvetica" charset="0"/>
              </a:rPr>
              <a:t>properties of successful strategies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	•non-envious (don't try to maximize)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	•nice (biased toward cooperation)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	•reciprocate (</a:t>
            </a:r>
            <a:r>
              <a:rPr lang="en-US" altLang="en-US">
                <a:solidFill>
                  <a:srgbClr val="555555"/>
                </a:solidFill>
                <a:latin typeface="HiraKakuPro-W3" charset="-128"/>
              </a:rPr>
              <a:t>therefore</a:t>
            </a:r>
            <a:r>
              <a:rPr lang="en-US" altLang="en-US">
                <a:solidFill>
                  <a:srgbClr val="555555"/>
                </a:solidFill>
                <a:latin typeface="Helvetica" charset="0"/>
              </a:rPr>
              <a:t> adaptive)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	•transparent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	•generalist (</a:t>
            </a:r>
            <a:r>
              <a:rPr lang="en-US" altLang="en-US">
                <a:solidFill>
                  <a:srgbClr val="555555"/>
                </a:solidFill>
                <a:latin typeface="HiraKakuPro-W3" charset="-128"/>
              </a:rPr>
              <a:t>therefore</a:t>
            </a:r>
            <a:r>
              <a:rPr lang="en-US" altLang="en-US">
                <a:solidFill>
                  <a:srgbClr val="555555"/>
                </a:solidFill>
                <a:latin typeface="Helvetica" charset="0"/>
              </a:rPr>
              <a:t> robust)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	•do well with own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	•forgiving (when noise/errors likely)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	•ESS (evolutionarily stable strategy): resistant to invasion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•cooperators can evolve, survive, &amp; thrive in hostile environment</a:t>
            </a:r>
          </a:p>
        </p:txBody>
      </p:sp>
    </p:spTree>
    <p:extLst>
      <p:ext uri="{BB962C8B-B14F-4D97-AF65-F5344CB8AC3E}">
        <p14:creationId xmlns:p14="http://schemas.microsoft.com/office/powerpoint/2010/main" val="5767273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" charset="0"/>
              </a:rPr>
              <a:t>Not in any particular order. No doubt I</a:t>
            </a:r>
            <a:r>
              <a:rPr lang="ja-JP" altLang="en-US">
                <a:latin typeface="Times" charset="0"/>
              </a:rPr>
              <a:t>’</a:t>
            </a:r>
            <a:r>
              <a:rPr lang="en-US" altLang="ja-JP">
                <a:latin typeface="Times" charset="0"/>
              </a:rPr>
              <a:t>m forgetting some.</a:t>
            </a:r>
            <a:endParaRPr lang="en-US" altLang="en-US">
              <a:latin typeface="Times" charset="0"/>
            </a:endParaRPr>
          </a:p>
        </p:txBody>
      </p:sp>
      <p:sp>
        <p:nvSpPr>
          <p:cNvPr id="46083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1200"/>
              <a:t>Part 7: Review of Key Concepts</a:t>
            </a:r>
          </a:p>
        </p:txBody>
      </p:sp>
      <p:sp>
        <p:nvSpPr>
          <p:cNvPr id="46084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F61041FF-2534-5443-AB10-CAD993DBA316}" type="datetime1">
              <a:rPr lang="en-US" altLang="en-US" sz="1200" smtClean="0"/>
              <a:t>4/25/19</a:t>
            </a:fld>
            <a:endParaRPr lang="en-US" altLang="en-US" sz="1200"/>
          </a:p>
        </p:txBody>
      </p:sp>
      <p:sp>
        <p:nvSpPr>
          <p:cNvPr id="46085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113ED14C-5062-894E-BFA2-BDDAAD0198EA}" type="slidenum">
              <a:rPr lang="en-US" altLang="en-US" sz="1200"/>
              <a:pPr/>
              <a:t>17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4630574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1200"/>
              <a:t>Part 7: Review of Key Concepts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D18C7419-36AD-694C-B84A-ED7D2E933D38}" type="datetime1">
              <a:rPr lang="en-US" altLang="en-US" sz="1200" smtClean="0"/>
              <a:t>4/25/19</a:t>
            </a:fld>
            <a:endParaRPr lang="en-US" altLang="en-US" sz="1200"/>
          </a:p>
        </p:txBody>
      </p:sp>
      <p:sp>
        <p:nvSpPr>
          <p:cNvPr id="481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AFFAA727-34FD-9C45-AC42-478B0725B2C0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232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1200"/>
              <a:t>Part 7: Review of Key Concepts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DC2C3B4F-B8C5-FC4A-B4FC-AC905C102BE4}" type="datetime1">
              <a:rPr lang="en-US" altLang="en-US" sz="1200" smtClean="0"/>
              <a:t>4/25/19</a:t>
            </a:fld>
            <a:endParaRPr lang="en-US" altLang="en-US" sz="1200"/>
          </a:p>
        </p:txBody>
      </p:sp>
      <p:sp>
        <p:nvSpPr>
          <p:cNvPr id="184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56E78251-FAFD-A746-9B6A-C4B2697E5996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647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1200"/>
              <a:t>Part 7: Review of Key Concepts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AEC72CDA-82A2-744A-ADBB-D187061C138D}" type="datetime1">
              <a:rPr lang="en-US" altLang="en-US" sz="1200" smtClean="0"/>
              <a:t>4/25/19</a:t>
            </a:fld>
            <a:endParaRPr lang="en-US" altLang="en-US" sz="1200"/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85A5A17E-1362-4E41-BB16-E9ECD7EB14B0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86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1200"/>
              <a:t>Part 7: Review of Key Concepts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81328978-E30C-FC4B-9A98-C860A6AA853B}" type="datetime1">
              <a:rPr lang="en-US" altLang="en-US" sz="1200" smtClean="0"/>
              <a:t>4/25/19</a:t>
            </a:fld>
            <a:endParaRPr lang="en-US" altLang="en-US" sz="1200"/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6890AE08-9C32-2F40-A227-09B0D0ED58A5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order for free: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simple, reversible local behavior can lead to complex global behavior, which can create structures</a:t>
            </a:r>
          </a:p>
        </p:txBody>
      </p:sp>
    </p:spTree>
    <p:extLst>
      <p:ext uri="{BB962C8B-B14F-4D97-AF65-F5344CB8AC3E}">
        <p14:creationId xmlns:p14="http://schemas.microsoft.com/office/powerpoint/2010/main" val="1053542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1200"/>
              <a:t>Part 7: Review of Key Concepts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8B744C3B-1420-3643-AAC7-D023CF000C57}" type="datetime1">
              <a:rPr lang="en-US" altLang="en-US" sz="1200" smtClean="0"/>
              <a:t>4/25/19</a:t>
            </a:fld>
            <a:endParaRPr lang="en-US" altLang="en-US" sz="1200"/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1F90E62B-B19A-594D-84C1-25895D8CC8B6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8589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1200"/>
              <a:t>Part 7: Review of Key Concepts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431E72AB-6F38-B24B-866F-3A441D40C492}" type="datetime1">
              <a:rPr lang="en-US" altLang="en-US" sz="1200" smtClean="0"/>
              <a:t>4/25/19</a:t>
            </a:fld>
            <a:endParaRPr lang="en-US" altLang="en-US" sz="1200"/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B2F12362-BDA0-444B-8B52-160F8832862F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open systems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•entropy can decrease in open system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•nonequilibrium thermodynamics (dissipative systems, irreversible processes)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•energy flow can create structure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•self-sustaining (persistent) nonequilibrium system</a:t>
            </a:r>
          </a:p>
        </p:txBody>
      </p:sp>
    </p:spTree>
    <p:extLst>
      <p:ext uri="{BB962C8B-B14F-4D97-AF65-F5344CB8AC3E}">
        <p14:creationId xmlns:p14="http://schemas.microsoft.com/office/powerpoint/2010/main" val="2173827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1200"/>
              <a:t>Part 7: Review of Key Concepts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5E33353B-CA38-9449-B432-4FC144CAFB6E}" type="datetime1">
              <a:rPr lang="en-US" altLang="en-US" sz="1200" smtClean="0"/>
              <a:t>4/25/19</a:t>
            </a:fld>
            <a:endParaRPr lang="en-US" altLang="en-US" sz="1200"/>
          </a:p>
        </p:txBody>
      </p:sp>
      <p:sp>
        <p:nvSpPr>
          <p:cNvPr id="286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880B7C19-BF07-5442-B46A-D07632CF3801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implicit parallelism</a:t>
            </a:r>
            <a:endParaRPr lang="en-US" altLang="en-US">
              <a:solidFill>
                <a:srgbClr val="555555"/>
              </a:solidFill>
              <a:latin typeface="AppleGothic" charset="-127"/>
            </a:endParaRP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AppleGothic" charset="-127"/>
              </a:rPr>
              <a:t>	</a:t>
            </a:r>
            <a:r>
              <a:rPr lang="en-US" altLang="en-US">
                <a:solidFill>
                  <a:srgbClr val="555555"/>
                </a:solidFill>
                <a:latin typeface="Helvetica" charset="0"/>
              </a:rPr>
              <a:t>schemata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	•logical elements of solutions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	•have many-many relation with agents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•agent contributes to evaluation of many schemata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•inclusive fitness &amp; selfish gene</a:t>
            </a:r>
          </a:p>
        </p:txBody>
      </p:sp>
    </p:spTree>
    <p:extLst>
      <p:ext uri="{BB962C8B-B14F-4D97-AF65-F5344CB8AC3E}">
        <p14:creationId xmlns:p14="http://schemas.microsoft.com/office/powerpoint/2010/main" val="6826326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1200"/>
              <a:t>Part 7: Review of Key Concepts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2BB93388-872B-1341-8F38-11CF02141742}" type="datetime1">
              <a:rPr lang="en-US" altLang="en-US" sz="1200" smtClean="0"/>
              <a:t>4/25/19</a:t>
            </a:fld>
            <a:endParaRPr lang="en-US" altLang="en-US" sz="1200"/>
          </a:p>
        </p:txBody>
      </p:sp>
      <p:sp>
        <p:nvSpPr>
          <p:cNvPr id="307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34D346A7-B83D-5847-A25C-D80FACF35C00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positive feedback / negative feedback</a:t>
            </a:r>
            <a:endParaRPr lang="en-US" altLang="en-US">
              <a:solidFill>
                <a:srgbClr val="555555"/>
              </a:solidFill>
              <a:latin typeface="AppleGothic" charset="-127"/>
            </a:endParaRP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AppleGothic" charset="-127"/>
              </a:rPr>
              <a:t>	</a:t>
            </a:r>
            <a:r>
              <a:rPr lang="en-US" altLang="en-US">
                <a:solidFill>
                  <a:srgbClr val="555555"/>
                </a:solidFill>
                <a:latin typeface="Helvetica" charset="0"/>
              </a:rPr>
              <a:t>amplification / balance (stabilization)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	•adaptability / stability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•growth / limit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•creates / shapes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•negative feedback for free: depletion, saturation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•cooperation / competition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activation / inhibition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•short-range activation </a:t>
            </a:r>
            <a:r>
              <a:rPr lang="en-US" altLang="en-US">
                <a:solidFill>
                  <a:srgbClr val="555555"/>
                </a:solidFill>
                <a:latin typeface="HiraKakuPro-W3" charset="-128"/>
              </a:rPr>
              <a:t>=&gt;</a:t>
            </a:r>
            <a:r>
              <a:rPr lang="en-US" altLang="en-US">
                <a:solidFill>
                  <a:srgbClr val="555555"/>
                </a:solidFill>
                <a:latin typeface="Helvetica" charset="0"/>
              </a:rPr>
              <a:t> local uniformity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•long-range inhibition </a:t>
            </a:r>
            <a:r>
              <a:rPr lang="en-US" altLang="en-US">
                <a:solidFill>
                  <a:srgbClr val="555555"/>
                </a:solidFill>
                <a:latin typeface="HiraKakuPro-W3" charset="-128"/>
              </a:rPr>
              <a:t>=&gt;</a:t>
            </a:r>
            <a:r>
              <a:rPr lang="en-US" altLang="en-US">
                <a:solidFill>
                  <a:srgbClr val="555555"/>
                </a:solidFill>
                <a:latin typeface="Helvetica" charset="0"/>
              </a:rPr>
              <a:t> separation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positive / negative correlation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•Hebb's rule</a:t>
            </a:r>
          </a:p>
        </p:txBody>
      </p:sp>
    </p:spTree>
    <p:extLst>
      <p:ext uri="{BB962C8B-B14F-4D97-AF65-F5344CB8AC3E}">
        <p14:creationId xmlns:p14="http://schemas.microsoft.com/office/powerpoint/2010/main" val="11498945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1200"/>
              <a:t>Part 7: Review of Key Concepts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E9F7AA64-71DC-E044-8A6B-3030984098B3}" type="datetime1">
              <a:rPr lang="en-US" altLang="en-US" sz="1200" smtClean="0"/>
              <a:t>4/25/19</a:t>
            </a:fld>
            <a:endParaRPr lang="en-US" altLang="en-US" sz="1200"/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B8132181-F371-8743-9EE4-D287DDDEC16C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exploration vs. exploitation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•global vs. local search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•innovation vs. incremental improvement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•selective pressure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blind variation &amp; selective retention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•generation vs. evaluation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•meme</a:t>
            </a:r>
            <a:endParaRPr lang="en-US" altLang="en-US">
              <a:solidFill>
                <a:srgbClr val="555555"/>
              </a:solidFill>
              <a:latin typeface="AppleGothic" charset="-127"/>
            </a:endParaRP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pseudo-temperature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•make "wrong" microdecision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•nondirected (random) change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	•annealing schedule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•diffusion</a:t>
            </a:r>
          </a:p>
          <a:p>
            <a:pPr eaLnBrk="1" hangingPunct="1"/>
            <a:r>
              <a:rPr lang="en-US" altLang="en-US">
                <a:solidFill>
                  <a:srgbClr val="555555"/>
                </a:solidFill>
                <a:latin typeface="Helvetica" charset="0"/>
              </a:rPr>
              <a:t>•mixed strategies (may be optimal)</a:t>
            </a:r>
          </a:p>
        </p:txBody>
      </p:sp>
    </p:spTree>
    <p:extLst>
      <p:ext uri="{BB962C8B-B14F-4D97-AF65-F5344CB8AC3E}">
        <p14:creationId xmlns:p14="http://schemas.microsoft.com/office/powerpoint/2010/main" val="1071875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F2E57F-51E9-6643-B5C9-6D141DF465C2}" type="datetime1">
              <a:rPr lang="en-US" altLang="en-US"/>
              <a:pPr/>
              <a:t>4/25/19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9F5B49-F9D5-0C4D-BB3F-FA59E806B3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7182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E5B9E3-F5BF-ED4D-B53C-474F1B0C5E12}" type="datetime1">
              <a:rPr lang="en-US" altLang="en-US"/>
              <a:pPr/>
              <a:t>4/25/19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EE8F52-0FE2-4A43-B30E-0962D666D2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3017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1E459A-DB18-804D-985D-7E1C8AFD73E3}" type="datetime1">
              <a:rPr lang="en-US" altLang="en-US"/>
              <a:pPr/>
              <a:t>4/25/19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834116-4782-624B-9458-3B35807D10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18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6A31EA-20AC-8449-A2B6-549CEB1710D7}" type="datetime1">
              <a:rPr lang="en-US" altLang="en-US"/>
              <a:pPr/>
              <a:t>4/25/19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3B791A-5F83-C34C-B265-9556599330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3482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CDF28B-BED8-F149-B43B-97DBD2333540}" type="datetime1">
              <a:rPr lang="en-US" altLang="en-US"/>
              <a:pPr/>
              <a:t>4/25/19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43A3B3-24E8-7D49-821A-B528BDFE09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6794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89534C-743F-D74E-B606-054D40D31ED9}" type="datetime1">
              <a:rPr lang="en-US" altLang="en-US"/>
              <a:pPr/>
              <a:t>4/25/19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A2314-2492-244B-B0FC-190BFE3F4D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8314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77858F-8179-B541-9BBB-98E851FB75F4}" type="datetime1">
              <a:rPr lang="en-US" altLang="en-US"/>
              <a:pPr/>
              <a:t>4/25/19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99351D-C29B-154B-A765-11C3CCBEE2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0170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7D1906-AD15-B840-A483-959E2C7522C0}" type="datetime1">
              <a:rPr lang="en-US" altLang="en-US"/>
              <a:pPr/>
              <a:t>4/25/19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569377-FE08-6D4D-BAA0-BE9134F3C7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4678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4F072A-C3F1-0145-831D-F588FB045338}" type="datetime1">
              <a:rPr lang="en-US" altLang="en-US"/>
              <a:pPr/>
              <a:t>4/25/19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605FEE-BA3F-8144-B766-A26BFA750D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9913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D3F0A2-81D9-CF45-B4AE-180A98BE8379}" type="datetime1">
              <a:rPr lang="en-US" altLang="en-US"/>
              <a:pPr/>
              <a:t>4/25/19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876150-C7B1-ED46-8AF6-7ECFA710F1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5455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74AD58-4C21-1D47-B20C-5B55523E56DE}" type="datetime1">
              <a:rPr lang="en-US" altLang="en-US"/>
              <a:pPr/>
              <a:t>4/25/19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4D0DD8-A8BF-794D-A279-2B00194073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576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5C6024C-D070-7942-89F2-F594C3839994}" type="datetime1">
              <a:rPr lang="en-US" altLang="en-US"/>
              <a:pPr/>
              <a:t>4/25/19</a:t>
            </a:fld>
            <a:endParaRPr lang="en-US" alt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DBD489B-354B-584F-824D-70579436585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>
        <p:tmplLst>
          <p:tmpl lvl="1">
            <p:tnLst>
              <p:par>
                <p:cTn presetID="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81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81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81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81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81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 pitchFamily="-111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 pitchFamily="-111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 pitchFamily="-111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 pitchFamily="-111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 pitchFamily="-11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 pitchFamily="-11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 pitchFamily="-11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ure.com" TargetMode="External"/><Relationship Id="rId2" Type="http://schemas.openxmlformats.org/officeDocument/2006/relationships/hyperlink" Target="http://www.sciencemag.or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F07F0AB9-E967-AC4A-A974-9EA4D4C5CA49}" type="datetime1">
              <a:rPr lang="en-US" altLang="en-US" sz="1400" smtClean="0"/>
              <a:t>4/25/19</a:t>
            </a:fld>
            <a:endParaRPr lang="en-US" altLang="en-US" sz="1400"/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B0CE9315-921C-8741-8E03-816F6AE65519}" type="slidenum">
              <a:rPr lang="en-US" altLang="en-US" sz="1400"/>
              <a:pPr/>
              <a:t>1</a:t>
            </a:fld>
            <a:endParaRPr lang="en-US" altLang="en-US" sz="1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0088" y="258127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VII.  Review of Key Concepts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4149170A-2965-8248-BC86-8FA0ED8C62B7}" type="datetime1">
              <a:rPr lang="en-US" altLang="en-US" sz="1400"/>
              <a:pPr/>
              <a:t>4/25/19</a:t>
            </a:fld>
            <a:endParaRPr lang="en-US" altLang="en-US" sz="1400"/>
          </a:p>
        </p:txBody>
      </p:sp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5FC79285-D1D6-3F4C-831F-FBFBE63BF875}" type="slidenum">
              <a:rPr lang="en-US" altLang="en-US" sz="1400"/>
              <a:pPr/>
              <a:t>10</a:t>
            </a:fld>
            <a:endParaRPr lang="en-US" altLang="en-US" sz="140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Pattern Formation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Excitable media</a:t>
            </a:r>
          </a:p>
          <a:p>
            <a:pPr eaLnBrk="1" hangingPunct="1"/>
            <a:r>
              <a:rPr lang="en-US" altLang="en-US"/>
              <a:t>Amplification of random fluctuations</a:t>
            </a:r>
          </a:p>
          <a:p>
            <a:pPr eaLnBrk="1" hangingPunct="1"/>
            <a:r>
              <a:rPr lang="en-US" altLang="en-US"/>
              <a:t>Symmetry breaking</a:t>
            </a:r>
          </a:p>
          <a:p>
            <a:pPr eaLnBrk="1" hangingPunct="1"/>
            <a:r>
              <a:rPr lang="en-US" altLang="en-US"/>
              <a:t>Specific difference vs. generic identity</a:t>
            </a:r>
          </a:p>
          <a:p>
            <a:pPr eaLnBrk="1" hangingPunct="1"/>
            <a:r>
              <a:rPr lang="en-US" altLang="en-US"/>
              <a:t>Automatically adaptive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0C99D969-F660-DD4E-A51E-F858B52C7183}" type="datetime1">
              <a:rPr lang="en-US" altLang="en-US" sz="1400"/>
              <a:pPr/>
              <a:t>4/25/19</a:t>
            </a:fld>
            <a:endParaRPr lang="en-US" altLang="en-US" sz="1400"/>
          </a:p>
        </p:txBody>
      </p:sp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112BE3E1-4C29-234B-8C01-A6B489A8E111}" type="slidenum">
              <a:rPr lang="en-US" altLang="en-US" sz="1400"/>
              <a:pPr/>
              <a:t>11</a:t>
            </a:fld>
            <a:endParaRPr lang="en-US" altLang="en-US" sz="140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Emergence &amp; Self-Organization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Microdecisions lead to macrobehavior</a:t>
            </a:r>
          </a:p>
          <a:p>
            <a:pPr eaLnBrk="1" hangingPunct="1"/>
            <a:r>
              <a:rPr lang="en-US" altLang="en-US"/>
              <a:t>Circular causality (macro / micro feedback)</a:t>
            </a:r>
          </a:p>
          <a:p>
            <a:pPr eaLnBrk="1" hangingPunct="1"/>
            <a:r>
              <a:rPr lang="en-US" altLang="en-US"/>
              <a:t>Coevolution</a:t>
            </a:r>
          </a:p>
          <a:p>
            <a:pPr lvl="1" eaLnBrk="1" hangingPunct="1"/>
            <a:r>
              <a:rPr lang="en-US" altLang="en-US">
                <a:ea typeface="ＭＳ Ｐゴシック" charset="-128"/>
              </a:rPr>
              <a:t>predator/prey, Red Queen effect</a:t>
            </a:r>
          </a:p>
          <a:p>
            <a:pPr lvl="1" eaLnBrk="1" hangingPunct="1"/>
            <a:r>
              <a:rPr lang="en-US" altLang="en-US">
                <a:ea typeface="ＭＳ Ｐゴシック" charset="-128"/>
              </a:rPr>
              <a:t>gene/culture, niche construction, Baldwin effect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0178E8B0-B994-1C4B-9AFE-FC9A4A6221C1}" type="datetime1">
              <a:rPr lang="en-US" altLang="en-US" sz="1400"/>
              <a:pPr/>
              <a:t>4/25/19</a:t>
            </a:fld>
            <a:endParaRPr lang="en-US" altLang="en-US" sz="1400"/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CE73FEDF-2A1F-D448-87DB-3467C5ECAB4F}" type="slidenum">
              <a:rPr lang="en-US" altLang="en-US" sz="1400"/>
              <a:pPr/>
              <a:t>12</a:t>
            </a:fld>
            <a:endParaRPr lang="en-US" altLang="en-US" sz="140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Stigmergy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5300" y="1981200"/>
            <a:ext cx="5664200" cy="4114800"/>
          </a:xfrm>
        </p:spPr>
        <p:txBody>
          <a:bodyPr/>
          <a:lstStyle/>
          <a:p>
            <a:pPr eaLnBrk="1" hangingPunct="1"/>
            <a:r>
              <a:rPr lang="en-US" altLang="en-US"/>
              <a:t>Continuous (quantitative)</a:t>
            </a:r>
          </a:p>
          <a:p>
            <a:pPr eaLnBrk="1" hangingPunct="1"/>
            <a:r>
              <a:rPr lang="en-US" altLang="en-US"/>
              <a:t>Discrete (qualitative)</a:t>
            </a:r>
          </a:p>
          <a:p>
            <a:pPr eaLnBrk="1" hangingPunct="1"/>
            <a:r>
              <a:rPr lang="en-US" altLang="en-US"/>
              <a:t>Coordinated algorithm</a:t>
            </a:r>
          </a:p>
          <a:p>
            <a:pPr lvl="1" eaLnBrk="1" hangingPunct="1"/>
            <a:r>
              <a:rPr lang="en-US" altLang="en-US">
                <a:ea typeface="ＭＳ Ｐゴシック" charset="-128"/>
              </a:rPr>
              <a:t>non-conflicting</a:t>
            </a:r>
          </a:p>
          <a:p>
            <a:pPr lvl="1" eaLnBrk="1" hangingPunct="1"/>
            <a:r>
              <a:rPr lang="en-US" altLang="en-US">
                <a:ea typeface="ＭＳ Ｐゴシック" charset="-128"/>
              </a:rPr>
              <a:t>sequentially linked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5DFC332D-A932-7249-9599-1D4897DEE9FA}" type="datetime1">
              <a:rPr lang="en-US" altLang="en-US" sz="1400"/>
              <a:pPr/>
              <a:t>4/25/19</a:t>
            </a:fld>
            <a:endParaRPr lang="en-US" altLang="en-US" sz="1400"/>
          </a:p>
        </p:txBody>
      </p:sp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A73367D1-7928-C54D-B608-D725E9D9E469}" type="slidenum">
              <a:rPr lang="en-US" altLang="en-US" sz="1400"/>
              <a:pPr/>
              <a:t>13</a:t>
            </a:fld>
            <a:endParaRPr lang="en-US" altLang="en-US" sz="140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Emergent Control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44663"/>
            <a:ext cx="7772400" cy="43513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Stigmergy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Entrainment (distributed synchronization)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Coordinated movement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charset="-128"/>
              </a:rPr>
              <a:t>through attraction, repulsion, local alignment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charset="-128"/>
              </a:rPr>
              <a:t>in concrete or abstract space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Cooperative strategies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charset="-128"/>
              </a:rPr>
              <a:t>nice &amp; forgiving, but reciprocal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charset="-128"/>
              </a:rPr>
              <a:t>evolutionarily stable strategy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Doing Research in</a:t>
            </a:r>
            <a:br>
              <a:rPr lang="en-US" altLang="en-US"/>
            </a:br>
            <a:r>
              <a:rPr lang="en-US" altLang="en-US"/>
              <a:t>Bio-inspired Computation</a:t>
            </a:r>
          </a:p>
        </p:txBody>
      </p:sp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A0423360-AB09-CD4E-8327-284C109677E3}" type="datetime1">
              <a:rPr lang="en-US" altLang="en-US" sz="1400"/>
              <a:pPr/>
              <a:t>4/25/19</a:t>
            </a:fld>
            <a:endParaRPr lang="en-US" altLang="en-US" sz="1400"/>
          </a:p>
        </p:txBody>
      </p:sp>
      <p:sp>
        <p:nvSpPr>
          <p:cNvPr id="419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688DD34F-799D-EB46-B5D3-ABB72E63F04A}" type="slidenum">
              <a:rPr lang="en-US" altLang="en-US" sz="1400"/>
              <a:pPr/>
              <a:t>14</a:t>
            </a:fld>
            <a:endParaRPr lang="en-US" altLang="en-US" sz="1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Keeping Abreast of Research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/>
              <a:t>An interdisciplinary field, so it’</a:t>
            </a:r>
            <a:r>
              <a:rPr lang="en-US" altLang="ja-JP" sz="2400"/>
              <a:t>s not sufficient to read just computing journals</a:t>
            </a:r>
          </a:p>
          <a:p>
            <a:r>
              <a:rPr lang="en-US" altLang="en-US" sz="2400" u="sng"/>
              <a:t>General science</a:t>
            </a:r>
            <a:r>
              <a:rPr lang="en-US" altLang="en-US" sz="2400"/>
              <a:t>: to keep abreast of potentially relevant research</a:t>
            </a:r>
          </a:p>
          <a:p>
            <a:r>
              <a:rPr lang="en-US" altLang="en-US" sz="2400" u="sng"/>
              <a:t>Complex systems</a:t>
            </a:r>
            <a:r>
              <a:rPr lang="en-US" altLang="en-US" sz="2400"/>
              <a:t>: integrative and overarching research</a:t>
            </a:r>
          </a:p>
          <a:p>
            <a:r>
              <a:rPr lang="en-US" altLang="en-US" sz="2400" u="sng"/>
              <a:t>Specific bio-inspired journals</a:t>
            </a:r>
            <a:r>
              <a:rPr lang="en-US" altLang="en-US" sz="2400"/>
              <a:t>: neural networks, cognitive science, evolutionary computing, artificial life, swarm intelligence, etc.</a:t>
            </a:r>
          </a:p>
          <a:p>
            <a:r>
              <a:rPr lang="en-US" altLang="en-US" sz="2400"/>
              <a:t>There are more journals than you can read, so subscribe to science news feeds, etc.</a:t>
            </a:r>
          </a:p>
        </p:txBody>
      </p:sp>
      <p:sp>
        <p:nvSpPr>
          <p:cNvPr id="4301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E2271E99-F8EC-0A4F-9B5F-40BBA4444185}" type="datetime1">
              <a:rPr lang="en-US" altLang="en-US" sz="1400"/>
              <a:pPr/>
              <a:t>4/25/19</a:t>
            </a:fld>
            <a:endParaRPr lang="en-US" altLang="en-US" sz="1400"/>
          </a:p>
        </p:txBody>
      </p:sp>
      <p:sp>
        <p:nvSpPr>
          <p:cNvPr id="430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B5113AD1-3F85-E84F-81A0-DAE2B78C5229}" type="slidenum">
              <a:rPr lang="en-US" altLang="en-US" sz="1400"/>
              <a:pPr/>
              <a:t>15</a:t>
            </a:fld>
            <a:endParaRPr lang="en-US" altLang="en-US" sz="1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General Science Journals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i="1"/>
              <a:t>Science </a:t>
            </a:r>
            <a:r>
              <a:rPr lang="en-US" altLang="en-US" sz="2400"/>
              <a:t>(AAAS)</a:t>
            </a:r>
          </a:p>
          <a:p>
            <a:pPr lvl="1"/>
            <a:r>
              <a:rPr lang="en-US" altLang="en-US" sz="2000">
                <a:ea typeface="ＭＳ Ｐゴシック" charset="-128"/>
              </a:rPr>
              <a:t>via library you have full internet access</a:t>
            </a:r>
          </a:p>
          <a:p>
            <a:pPr lvl="1"/>
            <a:r>
              <a:rPr lang="en-US" altLang="en-US" sz="2000">
                <a:ea typeface="ＭＳ Ｐゴシック" charset="-128"/>
              </a:rPr>
              <a:t>go to </a:t>
            </a:r>
            <a:r>
              <a:rPr lang="en-US" altLang="en-US" sz="2000">
                <a:ea typeface="ＭＳ Ｐゴシック" charset="-128"/>
                <a:hlinkClick r:id="rId2"/>
              </a:rPr>
              <a:t>www.sciencemag.org</a:t>
            </a:r>
            <a:r>
              <a:rPr lang="en-US" altLang="en-US" sz="2000">
                <a:ea typeface="ＭＳ Ｐゴシック" charset="-128"/>
              </a:rPr>
              <a:t> for podcasts, webinars, etc.</a:t>
            </a:r>
          </a:p>
          <a:p>
            <a:r>
              <a:rPr lang="en-US" altLang="en-US" sz="2400" i="1"/>
              <a:t>Nature</a:t>
            </a:r>
          </a:p>
          <a:p>
            <a:pPr lvl="1"/>
            <a:r>
              <a:rPr lang="en-US" altLang="en-US" sz="2000">
                <a:ea typeface="ＭＳ Ｐゴシック" charset="-128"/>
              </a:rPr>
              <a:t>via the library you have full internet access</a:t>
            </a:r>
          </a:p>
          <a:p>
            <a:pPr lvl="1"/>
            <a:r>
              <a:rPr lang="en-US" altLang="en-US" sz="2000">
                <a:ea typeface="ＭＳ Ｐゴシック" charset="-128"/>
              </a:rPr>
              <a:t>go to </a:t>
            </a:r>
            <a:r>
              <a:rPr lang="en-US" altLang="en-US" sz="2000">
                <a:ea typeface="ＭＳ Ｐゴシック" charset="-128"/>
                <a:hlinkClick r:id="rId3"/>
              </a:rPr>
              <a:t>www.nature.com</a:t>
            </a:r>
            <a:r>
              <a:rPr lang="en-US" altLang="en-US" sz="2000">
                <a:ea typeface="ＭＳ Ｐゴシック" charset="-128"/>
              </a:rPr>
              <a:t> for podcasts, etc.</a:t>
            </a:r>
          </a:p>
          <a:p>
            <a:pPr lvl="1"/>
            <a:r>
              <a:rPr lang="en-US" altLang="en-US" sz="2000">
                <a:ea typeface="ＭＳ Ｐゴシック" charset="-128"/>
              </a:rPr>
              <a:t>also </a:t>
            </a:r>
            <a:r>
              <a:rPr lang="en-US" altLang="en-US" sz="2000" i="1">
                <a:ea typeface="ＭＳ Ｐゴシック" charset="-128"/>
              </a:rPr>
              <a:t>Nature Neuroscience, Nature Reviews Neuroscience</a:t>
            </a:r>
            <a:r>
              <a:rPr lang="en-US" altLang="en-US" sz="2000">
                <a:ea typeface="ＭＳ Ｐゴシック" charset="-128"/>
              </a:rPr>
              <a:t>, etc.</a:t>
            </a:r>
          </a:p>
          <a:p>
            <a:r>
              <a:rPr lang="en-US" altLang="en-US" sz="2400" i="1"/>
              <a:t>Science News, Scientific American, Scientific American Mind</a:t>
            </a:r>
            <a:r>
              <a:rPr lang="en-US" altLang="en-US" sz="2400"/>
              <a:t>, etc.</a:t>
            </a:r>
          </a:p>
        </p:txBody>
      </p:sp>
      <p:sp>
        <p:nvSpPr>
          <p:cNvPr id="440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566FB5A2-20F2-E64D-BD57-69E23A6B9D15}" type="datetime1">
              <a:rPr lang="en-US" altLang="en-US" sz="1400"/>
              <a:pPr/>
              <a:t>4/25/19</a:t>
            </a:fld>
            <a:endParaRPr lang="en-US" altLang="en-US" sz="1400"/>
          </a:p>
        </p:txBody>
      </p:sp>
      <p:sp>
        <p:nvSpPr>
          <p:cNvPr id="440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EEE8F8EF-472A-264A-BD4E-F26870F5C07B}" type="slidenum">
              <a:rPr lang="en-US" altLang="en-US" sz="1400"/>
              <a:pPr/>
              <a:t>16</a:t>
            </a:fld>
            <a:endParaRPr lang="en-US" altLang="en-US" sz="1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Journals Especially Relevant to Bio-inspired Computing</a:t>
            </a:r>
          </a:p>
        </p:txBody>
      </p:sp>
      <p:sp>
        <p:nvSpPr>
          <p:cNvPr id="45058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en-US" sz="2400" i="1"/>
              <a:t>Natural Computing</a:t>
            </a:r>
          </a:p>
          <a:p>
            <a:r>
              <a:rPr lang="en-US" altLang="en-US" sz="2400" i="1"/>
              <a:t>Artificial Life</a:t>
            </a:r>
          </a:p>
          <a:p>
            <a:r>
              <a:rPr lang="en-US" altLang="en-US" sz="2400" i="1"/>
              <a:t>Adaptive Behavior</a:t>
            </a:r>
          </a:p>
          <a:p>
            <a:r>
              <a:rPr lang="en-US" altLang="en-US" sz="2400" i="1"/>
              <a:t>Int. Journ. Bio-inspired Computation</a:t>
            </a:r>
          </a:p>
          <a:p>
            <a:r>
              <a:rPr lang="en-US" altLang="en-US" sz="2400" i="1"/>
              <a:t>Intl. Journ. of Unconventional Computing</a:t>
            </a:r>
          </a:p>
          <a:p>
            <a:r>
              <a:rPr lang="en-US" altLang="en-US" sz="2400"/>
              <a:t>many neural network journals</a:t>
            </a:r>
          </a:p>
        </p:txBody>
      </p:sp>
      <p:sp>
        <p:nvSpPr>
          <p:cNvPr id="45059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sz="2400" i="1" dirty="0" err="1"/>
              <a:t>Physica</a:t>
            </a:r>
            <a:r>
              <a:rPr lang="en-US" altLang="en-US" sz="2400" i="1" dirty="0"/>
              <a:t> D</a:t>
            </a:r>
          </a:p>
          <a:p>
            <a:r>
              <a:rPr lang="en-US" altLang="en-US" sz="2400" i="1" dirty="0"/>
              <a:t>Advances in Complex Systems</a:t>
            </a:r>
          </a:p>
          <a:p>
            <a:r>
              <a:rPr lang="en-US" altLang="en-US" sz="2400" i="1" dirty="0"/>
              <a:t>Biological Cybernetics</a:t>
            </a:r>
          </a:p>
          <a:p>
            <a:r>
              <a:rPr lang="en-US" altLang="en-US" sz="2400" i="1" dirty="0"/>
              <a:t>Complex Systems </a:t>
            </a:r>
            <a:r>
              <a:rPr lang="en-US" altLang="en-US" sz="2400" dirty="0"/>
              <a:t>(Wolfram)</a:t>
            </a:r>
            <a:endParaRPr lang="en-US" altLang="en-US" sz="2400" i="1" dirty="0"/>
          </a:p>
          <a:p>
            <a:r>
              <a:rPr lang="en-US" altLang="en-US" sz="2400" i="1" dirty="0"/>
              <a:t>Intl. </a:t>
            </a:r>
            <a:r>
              <a:rPr lang="en-US" altLang="en-US" sz="2400" i="1" dirty="0" err="1"/>
              <a:t>Journ</a:t>
            </a:r>
            <a:r>
              <a:rPr lang="en-US" altLang="en-US" sz="2400" i="1" dirty="0"/>
              <a:t>. of Nanotechnology and Molecular Computation</a:t>
            </a:r>
            <a:r>
              <a:rPr lang="en-US" altLang="en-US" sz="2400" dirty="0"/>
              <a:t> (which I founded)</a:t>
            </a:r>
            <a:endParaRPr lang="en-US" altLang="en-US" sz="2400" i="1" dirty="0"/>
          </a:p>
        </p:txBody>
      </p:sp>
      <p:sp>
        <p:nvSpPr>
          <p:cNvPr id="4506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673D137D-2795-4147-93B5-3D72B97C2F7E}" type="datetime1">
              <a:rPr lang="en-US" altLang="en-US" sz="1400"/>
              <a:pPr/>
              <a:t>4/25/19</a:t>
            </a:fld>
            <a:endParaRPr lang="en-US" altLang="en-US" sz="1400"/>
          </a:p>
        </p:txBody>
      </p:sp>
      <p:sp>
        <p:nvSpPr>
          <p:cNvPr id="4506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EA0C895F-F715-9546-92E0-0F277968291F}" type="slidenum">
              <a:rPr lang="en-US" altLang="en-US" sz="1400"/>
              <a:pPr/>
              <a:t>17</a:t>
            </a:fld>
            <a:endParaRPr lang="en-US" altLang="en-US" sz="1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4F2AA02A-3134-2A46-A30B-EDADA7B705EE}" type="datetime1">
              <a:rPr lang="en-US" altLang="en-US" sz="1400"/>
              <a:pPr/>
              <a:t>4/25/19</a:t>
            </a:fld>
            <a:endParaRPr lang="en-US" altLang="en-US" sz="1400"/>
          </a:p>
        </p:txBody>
      </p:sp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033321D1-39A3-904D-B87E-5472CF8F8874}" type="slidenum">
              <a:rPr lang="en-US" altLang="en-US" sz="1400"/>
              <a:pPr/>
              <a:t>18</a:t>
            </a:fld>
            <a:endParaRPr lang="en-US" altLang="en-US" sz="140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1513" y="2493963"/>
            <a:ext cx="7800975" cy="1703387"/>
          </a:xfrm>
        </p:spPr>
        <p:txBody>
          <a:bodyPr/>
          <a:lstStyle/>
          <a:p>
            <a:pPr eaLnBrk="1" hangingPunct="1"/>
            <a:r>
              <a:rPr lang="en-US" altLang="en-US" dirty="0"/>
              <a:t>End-of-course Survey!</a:t>
            </a:r>
            <a:br>
              <a:rPr lang="en-US" altLang="en-US" dirty="0"/>
            </a:b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CAE4CAFD-F573-5841-8E5A-DA35423FDFA5}" type="datetime1">
              <a:rPr lang="en-US" altLang="en-US" sz="1400"/>
              <a:pPr/>
              <a:t>4/25/19</a:t>
            </a:fld>
            <a:endParaRPr lang="en-US" altLang="en-US" sz="1400"/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6DA63CD7-F3D6-CE41-B20E-232E499181FE}" type="slidenum">
              <a:rPr lang="en-US" altLang="en-US" sz="1400"/>
              <a:pPr/>
              <a:t>2</a:t>
            </a:fld>
            <a:endParaRPr lang="en-US" alt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Natural Computation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Tolerance to noise, error, faults, damage</a:t>
            </a:r>
          </a:p>
          <a:p>
            <a:pPr eaLnBrk="1" hangingPunct="1"/>
            <a:r>
              <a:rPr lang="en-US" altLang="en-US"/>
              <a:t>Generality of response</a:t>
            </a:r>
          </a:p>
          <a:p>
            <a:pPr eaLnBrk="1" hangingPunct="1"/>
            <a:r>
              <a:rPr lang="en-US" altLang="en-US"/>
              <a:t>Flexible response to novelty</a:t>
            </a:r>
          </a:p>
          <a:p>
            <a:pPr eaLnBrk="1" hangingPunct="1"/>
            <a:r>
              <a:rPr lang="en-US" altLang="en-US"/>
              <a:t>Adaptability</a:t>
            </a:r>
          </a:p>
          <a:p>
            <a:pPr eaLnBrk="1" hangingPunct="1"/>
            <a:r>
              <a:rPr lang="en-US" altLang="en-US"/>
              <a:t>Real-time response</a:t>
            </a:r>
          </a:p>
          <a:p>
            <a:pPr eaLnBrk="1" hangingPunct="1"/>
            <a:r>
              <a:rPr lang="en-US" altLang="en-US"/>
              <a:t>Optimality is secondary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A426E501-3556-864B-9EAE-25FA3F50DDB0}" type="datetime1">
              <a:rPr lang="en-US" altLang="en-US" sz="1400"/>
              <a:pPr/>
              <a:t>4/25/19</a:t>
            </a:fld>
            <a:endParaRPr lang="en-US" altLang="en-US" sz="1400"/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54CEB538-B7EC-0F49-9A4E-729D27A5B06A}" type="slidenum">
              <a:rPr lang="en-US" altLang="en-US" sz="1400"/>
              <a:pPr/>
              <a:t>3</a:t>
            </a:fld>
            <a:endParaRPr lang="en-US" altLang="en-US" sz="14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23900"/>
          </a:xfrm>
        </p:spPr>
        <p:txBody>
          <a:bodyPr/>
          <a:lstStyle/>
          <a:p>
            <a:pPr eaLnBrk="1" hangingPunct="1"/>
            <a:r>
              <a:rPr lang="en-US" altLang="en-US"/>
              <a:t>Attractors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82738"/>
            <a:ext cx="7772400" cy="4335462"/>
          </a:xfrm>
        </p:spPr>
        <p:txBody>
          <a:bodyPr/>
          <a:lstStyle/>
          <a:p>
            <a:pPr eaLnBrk="1" hangingPunct="1"/>
            <a:r>
              <a:rPr lang="en-US" altLang="en-US"/>
              <a:t>Classes</a:t>
            </a:r>
          </a:p>
          <a:p>
            <a:pPr lvl="1" eaLnBrk="1" hangingPunct="1"/>
            <a:r>
              <a:rPr lang="en-US" altLang="en-US">
                <a:ea typeface="ＭＳ Ｐゴシック" charset="-128"/>
              </a:rPr>
              <a:t>point attractor</a:t>
            </a:r>
          </a:p>
          <a:p>
            <a:pPr lvl="1" eaLnBrk="1" hangingPunct="1"/>
            <a:r>
              <a:rPr lang="en-US" altLang="en-US">
                <a:ea typeface="ＭＳ Ｐゴシック" charset="-128"/>
              </a:rPr>
              <a:t>cyclic attractor</a:t>
            </a:r>
          </a:p>
          <a:p>
            <a:pPr lvl="1" eaLnBrk="1" hangingPunct="1"/>
            <a:r>
              <a:rPr lang="en-US" altLang="en-US">
                <a:ea typeface="ＭＳ Ｐゴシック" charset="-128"/>
              </a:rPr>
              <a:t>chaotic attractor</a:t>
            </a:r>
          </a:p>
          <a:p>
            <a:pPr eaLnBrk="1" hangingPunct="1"/>
            <a:r>
              <a:rPr lang="en-US" altLang="en-US"/>
              <a:t>Basin of attraction</a:t>
            </a:r>
          </a:p>
          <a:p>
            <a:pPr eaLnBrk="1" hangingPunct="1"/>
            <a:r>
              <a:rPr lang="en-US" altLang="en-US"/>
              <a:t>Imprinted patterns as attractors</a:t>
            </a:r>
          </a:p>
          <a:p>
            <a:pPr lvl="1" eaLnBrk="1" hangingPunct="1"/>
            <a:r>
              <a:rPr lang="en-US" altLang="en-US">
                <a:ea typeface="ＭＳ Ｐゴシック" charset="-128"/>
              </a:rPr>
              <a:t>pattern restoration, completion, generalization, association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AA656DAD-92E1-F447-95A2-A621575E44E1}" type="datetime1">
              <a:rPr lang="en-US" altLang="en-US" sz="1400"/>
              <a:pPr/>
              <a:t>4/25/19</a:t>
            </a:fld>
            <a:endParaRPr lang="en-US" altLang="en-US" sz="1400"/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4EDBBA76-1CB7-6D45-B727-E4ADE3009F8C}" type="slidenum">
              <a:rPr lang="en-US" altLang="en-US" sz="1400"/>
              <a:pPr/>
              <a:t>4</a:t>
            </a:fld>
            <a:endParaRPr lang="en-US" altLang="en-US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82613"/>
          </a:xfrm>
        </p:spPr>
        <p:txBody>
          <a:bodyPr/>
          <a:lstStyle/>
          <a:p>
            <a:pPr eaLnBrk="1" hangingPunct="1"/>
            <a:r>
              <a:rPr lang="en-US" altLang="en-US"/>
              <a:t>Wolfram’</a:t>
            </a:r>
            <a:r>
              <a:rPr lang="en-US" altLang="ja-JP"/>
              <a:t>s Classes</a:t>
            </a:r>
            <a:endParaRPr lang="en-US" altLang="en-US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93838"/>
            <a:ext cx="7772400" cy="4602162"/>
          </a:xfrm>
        </p:spPr>
        <p:txBody>
          <a:bodyPr/>
          <a:lstStyle/>
          <a:p>
            <a:pPr eaLnBrk="1" hangingPunct="1"/>
            <a:r>
              <a:rPr lang="en-US" altLang="en-US"/>
              <a:t>Class I: point</a:t>
            </a:r>
          </a:p>
          <a:p>
            <a:pPr eaLnBrk="1" hangingPunct="1"/>
            <a:r>
              <a:rPr lang="en-US" altLang="en-US"/>
              <a:t>Class II: cyclic</a:t>
            </a:r>
          </a:p>
          <a:p>
            <a:pPr eaLnBrk="1" hangingPunct="1"/>
            <a:r>
              <a:rPr lang="en-US" altLang="en-US"/>
              <a:t>Class III: chaotic</a:t>
            </a:r>
          </a:p>
          <a:p>
            <a:pPr eaLnBrk="1" hangingPunct="1"/>
            <a:r>
              <a:rPr lang="en-US" altLang="en-US"/>
              <a:t>Class IV: complex (edge of chaos)</a:t>
            </a:r>
          </a:p>
          <a:p>
            <a:pPr lvl="1" eaLnBrk="1" hangingPunct="1"/>
            <a:r>
              <a:rPr lang="en-US" altLang="en-US">
                <a:ea typeface="ＭＳ Ｐゴシック" charset="-128"/>
              </a:rPr>
              <a:t>persistent state maintenance</a:t>
            </a:r>
          </a:p>
          <a:p>
            <a:pPr lvl="1" eaLnBrk="1" hangingPunct="1"/>
            <a:r>
              <a:rPr lang="en-US" altLang="en-US">
                <a:ea typeface="ＭＳ Ｐゴシック" charset="-128"/>
              </a:rPr>
              <a:t>bounded cyclic activity</a:t>
            </a:r>
          </a:p>
          <a:p>
            <a:pPr lvl="1" eaLnBrk="1" hangingPunct="1"/>
            <a:r>
              <a:rPr lang="en-US" altLang="en-US">
                <a:ea typeface="ＭＳ Ｐゴシック" charset="-128"/>
              </a:rPr>
              <a:t>global coordination of control &amp; information</a:t>
            </a:r>
          </a:p>
          <a:p>
            <a:pPr lvl="1" eaLnBrk="1" hangingPunct="1"/>
            <a:r>
              <a:rPr lang="en-US" altLang="en-US">
                <a:ea typeface="ＭＳ Ｐゴシック" charset="-128"/>
              </a:rPr>
              <a:t>order for free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371E56B6-3AB6-9E41-A856-732D89367E25}" type="datetime1">
              <a:rPr lang="en-US" altLang="en-US" sz="1400"/>
              <a:pPr/>
              <a:t>4/25/19</a:t>
            </a:fld>
            <a:endParaRPr lang="en-US" altLang="en-US" sz="1400"/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112B343A-F4C7-E545-89FB-0E4FEA4A3A36}" type="slidenum">
              <a:rPr lang="en-US" altLang="en-US" sz="1400"/>
              <a:pPr/>
              <a:t>5</a:t>
            </a:fld>
            <a:endParaRPr lang="en-US" altLang="en-US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Energy / Fitness Surface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Descent on energy surface / ascent on fitness surface</a:t>
            </a:r>
          </a:p>
          <a:p>
            <a:pPr eaLnBrk="1" hangingPunct="1"/>
            <a:r>
              <a:rPr lang="en-US" altLang="en-US"/>
              <a:t>Lyapunov theorem to prove asymptotic stability / convergence</a:t>
            </a:r>
          </a:p>
          <a:p>
            <a:pPr eaLnBrk="1" hangingPunct="1"/>
            <a:r>
              <a:rPr lang="en-US" altLang="en-US"/>
              <a:t>Soft constraint satisfaction / relaxation</a:t>
            </a:r>
          </a:p>
          <a:p>
            <a:pPr eaLnBrk="1" hangingPunct="1"/>
            <a:r>
              <a:rPr lang="en-US" altLang="en-US"/>
              <a:t>Gradient (steepest) ascent / descent</a:t>
            </a:r>
          </a:p>
          <a:p>
            <a:pPr eaLnBrk="1" hangingPunct="1"/>
            <a:r>
              <a:rPr lang="en-US" altLang="en-US"/>
              <a:t>Adaptation &amp; credit assignment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057AF947-FB14-4E4C-B84F-ED27DD082FB9}" type="datetime1">
              <a:rPr lang="en-US" altLang="en-US" sz="1400"/>
              <a:pPr/>
              <a:t>4/25/19</a:t>
            </a:fld>
            <a:endParaRPr lang="en-US" altLang="en-US" sz="1400"/>
          </a:p>
        </p:txBody>
      </p:sp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B9FF6A36-28D6-2D41-A335-5A5EB19A9504}" type="slidenum">
              <a:rPr lang="en-US" altLang="en-US" sz="1400"/>
              <a:pPr/>
              <a:t>6</a:t>
            </a:fld>
            <a:endParaRPr lang="en-US" altLang="en-US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Complex Systems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Many interacting elements</a:t>
            </a:r>
          </a:p>
          <a:p>
            <a:pPr eaLnBrk="1" hangingPunct="1"/>
            <a:r>
              <a:rPr lang="en-US" altLang="en-US"/>
              <a:t>Local vs. global order: entropy</a:t>
            </a:r>
          </a:p>
          <a:p>
            <a:pPr eaLnBrk="1" hangingPunct="1"/>
            <a:r>
              <a:rPr lang="en-US" altLang="en-US"/>
              <a:t>Scale (space, time)</a:t>
            </a:r>
          </a:p>
          <a:p>
            <a:pPr eaLnBrk="1" hangingPunct="1"/>
            <a:r>
              <a:rPr lang="en-US" altLang="en-US"/>
              <a:t>Phase space</a:t>
            </a:r>
          </a:p>
          <a:p>
            <a:pPr eaLnBrk="1" hangingPunct="1"/>
            <a:r>
              <a:rPr lang="en-US" altLang="en-US"/>
              <a:t>Difficult to understand</a:t>
            </a:r>
          </a:p>
          <a:p>
            <a:pPr eaLnBrk="1" hangingPunct="1"/>
            <a:r>
              <a:rPr lang="en-US" altLang="en-US"/>
              <a:t>Open systems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946E9BE5-F018-AB47-9E53-18A9E20A65DC}" type="datetime1">
              <a:rPr lang="en-US" altLang="en-US" sz="1400"/>
              <a:pPr/>
              <a:t>4/25/19</a:t>
            </a:fld>
            <a:endParaRPr lang="en-US" altLang="en-US" sz="1400"/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E069A748-FE5B-804E-8451-CFCD81BC3C95}" type="slidenum">
              <a:rPr lang="en-US" altLang="en-US" sz="1400"/>
              <a:pPr/>
              <a:t>7</a:t>
            </a:fld>
            <a:endParaRPr lang="en-US" altLang="en-US" sz="14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Many Interacting Elements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Massively parallel</a:t>
            </a:r>
          </a:p>
          <a:p>
            <a:pPr eaLnBrk="1" hangingPunct="1"/>
            <a:r>
              <a:rPr lang="en-US" altLang="en-US"/>
              <a:t>Distributed information storage &amp; processing</a:t>
            </a:r>
          </a:p>
          <a:p>
            <a:pPr eaLnBrk="1" hangingPunct="1"/>
            <a:r>
              <a:rPr lang="en-US" altLang="en-US"/>
              <a:t>Diversity</a:t>
            </a:r>
          </a:p>
          <a:p>
            <a:pPr lvl="1" eaLnBrk="1" hangingPunct="1"/>
            <a:r>
              <a:rPr lang="en-US" altLang="en-US">
                <a:ea typeface="ＭＳ Ｐゴシック" charset="-128"/>
              </a:rPr>
              <a:t>avoids premature convergence</a:t>
            </a:r>
          </a:p>
          <a:p>
            <a:pPr lvl="1" eaLnBrk="1" hangingPunct="1"/>
            <a:r>
              <a:rPr lang="en-US" altLang="en-US">
                <a:ea typeface="ＭＳ Ｐゴシック" charset="-128"/>
              </a:rPr>
              <a:t>avoids inflexibility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BBF5318F-0CA3-D045-A397-D1D68C14A603}" type="datetime1">
              <a:rPr lang="en-US" altLang="en-US" sz="1400"/>
              <a:pPr/>
              <a:t>4/25/19</a:t>
            </a:fld>
            <a:endParaRPr lang="en-US" altLang="en-US" sz="1400"/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B69D40BD-76FB-094B-B003-8870E1EF8B15}" type="slidenum">
              <a:rPr lang="en-US" altLang="en-US" sz="1400"/>
              <a:pPr/>
              <a:t>8</a:t>
            </a:fld>
            <a:endParaRPr lang="en-US" altLang="en-US" sz="14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Complementary Interactions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Positive feedback / negative feedback</a:t>
            </a:r>
          </a:p>
          <a:p>
            <a:pPr eaLnBrk="1" hangingPunct="1"/>
            <a:r>
              <a:rPr lang="en-US" altLang="en-US"/>
              <a:t>Amplification / stabilization</a:t>
            </a:r>
          </a:p>
          <a:p>
            <a:pPr eaLnBrk="1" hangingPunct="1"/>
            <a:r>
              <a:rPr lang="en-US" altLang="en-US"/>
              <a:t>Activation / inhibition</a:t>
            </a:r>
          </a:p>
          <a:p>
            <a:pPr eaLnBrk="1" hangingPunct="1"/>
            <a:r>
              <a:rPr lang="en-US" altLang="en-US"/>
              <a:t>Cooperation / competition</a:t>
            </a:r>
          </a:p>
          <a:p>
            <a:pPr eaLnBrk="1" hangingPunct="1"/>
            <a:r>
              <a:rPr lang="en-US" altLang="en-US"/>
              <a:t>Positive / negative correlation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31319332-7AE2-3E41-9B30-4846B51478D5}" type="datetime1">
              <a:rPr lang="en-US" altLang="en-US" sz="1400"/>
              <a:pPr/>
              <a:t>4/25/19</a:t>
            </a:fld>
            <a:endParaRPr lang="en-US" altLang="en-US" sz="1400"/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5649166B-D7FE-7946-BAFF-D1DADC2BFB1B}" type="slidenum">
              <a:rPr lang="en-US" altLang="en-US" sz="1400"/>
              <a:pPr/>
              <a:t>9</a:t>
            </a:fld>
            <a:endParaRPr lang="en-US" altLang="en-US" sz="140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Biased Randomness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Exploration vs. exploitation</a:t>
            </a:r>
          </a:p>
          <a:p>
            <a:pPr eaLnBrk="1" hangingPunct="1"/>
            <a:r>
              <a:rPr lang="en-US" altLang="en-US"/>
              <a:t>Blind variation &amp; selective retention</a:t>
            </a:r>
          </a:p>
          <a:p>
            <a:pPr eaLnBrk="1" hangingPunct="1"/>
            <a:r>
              <a:rPr lang="en-US" altLang="en-US"/>
              <a:t>Innovation vs. incremental improvement</a:t>
            </a:r>
          </a:p>
          <a:p>
            <a:pPr eaLnBrk="1" hangingPunct="1"/>
            <a:r>
              <a:rPr lang="en-US" altLang="en-US"/>
              <a:t>Pseudo-temperature</a:t>
            </a:r>
          </a:p>
          <a:p>
            <a:pPr eaLnBrk="1" hangingPunct="1"/>
            <a:r>
              <a:rPr lang="en-US" altLang="en-US"/>
              <a:t>Diffusion</a:t>
            </a:r>
          </a:p>
          <a:p>
            <a:pPr eaLnBrk="1" hangingPunct="1"/>
            <a:r>
              <a:rPr lang="en-US" altLang="en-US"/>
              <a:t>Mixed strategies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1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1933</TotalTime>
  <Words>743</Words>
  <Application>Microsoft Macintosh PowerPoint</Application>
  <PresentationFormat>On-screen Show (4:3)</PresentationFormat>
  <Paragraphs>278</Paragraphs>
  <Slides>18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AppleGothic</vt:lpstr>
      <vt:lpstr>HiraKakuPro-W3</vt:lpstr>
      <vt:lpstr>ＭＳ Ｐゴシック</vt:lpstr>
      <vt:lpstr>Helvetica</vt:lpstr>
      <vt:lpstr>Times</vt:lpstr>
      <vt:lpstr>template</vt:lpstr>
      <vt:lpstr>VII.  Review of Key Concepts</vt:lpstr>
      <vt:lpstr>Natural Computation</vt:lpstr>
      <vt:lpstr>Attractors</vt:lpstr>
      <vt:lpstr>Wolfram’s Classes</vt:lpstr>
      <vt:lpstr>Energy / Fitness Surface</vt:lpstr>
      <vt:lpstr>Complex Systems</vt:lpstr>
      <vt:lpstr>Many Interacting Elements</vt:lpstr>
      <vt:lpstr>Complementary Interactions</vt:lpstr>
      <vt:lpstr>Biased Randomness</vt:lpstr>
      <vt:lpstr>Pattern Formation</vt:lpstr>
      <vt:lpstr>Emergence &amp; Self-Organization</vt:lpstr>
      <vt:lpstr>Stigmergy</vt:lpstr>
      <vt:lpstr>Emergent Control</vt:lpstr>
      <vt:lpstr>Doing Research in Bio-inspired Computation</vt:lpstr>
      <vt:lpstr>Keeping Abreast of Research</vt:lpstr>
      <vt:lpstr>General Science Journals</vt:lpstr>
      <vt:lpstr>Journals Especially Relevant to Bio-inspired Computing</vt:lpstr>
      <vt:lpstr>End-of-course Survey! </vt:lpstr>
    </vt:vector>
  </TitlesOfParts>
  <Company>ʨ,嵰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MacLennan</dc:creator>
  <cp:lastModifiedBy>Microsoft Office User</cp:lastModifiedBy>
  <cp:revision>227</cp:revision>
  <cp:lastPrinted>2012-04-27T01:43:46Z</cp:lastPrinted>
  <dcterms:created xsi:type="dcterms:W3CDTF">2010-11-30T01:13:05Z</dcterms:created>
  <dcterms:modified xsi:type="dcterms:W3CDTF">2019-04-25T20:29:38Z</dcterms:modified>
</cp:coreProperties>
</file>