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8" r:id="rId17"/>
    <p:sldId id="279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91" r:id="rId35"/>
    <p:sldId id="289" r:id="rId36"/>
    <p:sldId id="292" r:id="rId37"/>
    <p:sldId id="290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90AE2F-C8DF-FE47-A0EB-4EDD29A8A355}" type="datetimeFigureOut">
              <a:rPr lang="en-US" smtClean="0"/>
              <a:t>4/25/12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D547A5-BB8A-6B45-A6B5-04CEAA3BE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396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tutorial/essential/concurrency/executors.html" TargetMode="External"/><Relationship Id="rId4" Type="http://schemas.openxmlformats.org/officeDocument/2006/relationships/hyperlink" Target="http://docs.oracle.com/javase/tutorial/essential/concurrency/collections.html" TargetMode="External"/><Relationship Id="rId5" Type="http://schemas.openxmlformats.org/officeDocument/2006/relationships/hyperlink" Target="http://docs.oracle.com/javase/tutorial/essential/concurrency/atomicvars.html" TargetMode="External"/><Relationship Id="rId6" Type="http://schemas.openxmlformats.org/officeDocument/2006/relationships/hyperlink" Target="http://docs.oracle.com/javase/tutorial/essential/concurrency/threadlocalrandom.html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Thread.interrupted</a:t>
            </a:r>
            <a:r>
              <a:rPr lang="en-US" dirty="0" smtClean="0"/>
              <a:t>() returns the interrupt status for the current thread, even though it is a static method</a:t>
            </a:r>
          </a:p>
          <a:p>
            <a:r>
              <a:rPr lang="en-US" dirty="0" smtClean="0"/>
              <a:t>Interrupted Exception can be used if</a:t>
            </a:r>
            <a:r>
              <a:rPr lang="en-US" baseline="0" dirty="0" smtClean="0"/>
              <a:t> the thread frequently calls methods that throw this exception. The thread should call interrupted() if it does not frequently call such methods.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D547A5-BB8A-6B45-A6B5-04CEAA3BEAA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5161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 count is an instance of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SynchronizedCounter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then making these methods synchronized has two effects: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First, it is not possible for two invocations of synchronized methods on the same object to interleave. When one thread is executing a synchronized method for an object, all other threads that invoke synchronized methods for the same object block (suspend execution) until the first thread is done with the object.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Second, when a synchronized method exits, it automatically establishes a happens-before relationship with 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any subsequent invocation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a synchronized method for the same object. This guarantees that changes to the state of the object are visible to all threads.</a:t>
            </a:r>
          </a:p>
          <a:p>
            <a:endParaRPr lang="en-US" dirty="0" smtClean="0"/>
          </a:p>
          <a:p>
            <a:r>
              <a:rPr lang="en-US" dirty="0" smtClean="0"/>
              <a:t>Why we need it:</a:t>
            </a:r>
          </a:p>
          <a:p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 won't examine the specific steps the virtual machine takes — it is enough to know that the single expression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c++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can be decomposed into three steps: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Retrieve the current value of c.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Increment the retrieved value by 1.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Store the incremented value back in c.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expression c-- can be decomposed the same way, except that the second step decrements instead of increments.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Suppose Thread A invokes increment at about the same time Thread B invokes decrement. If the initial value of c is 0, their interleaved actions might follow this sequence: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Thread A: Retrieve c.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Thread B: Retrieve c.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Thread A: Increment retrieved value; result is 1.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Thread B: Decrement retrieved value; result is -1.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Thread A: Store result in c; c is now 1.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Thread B: Store result in c; c is now -1.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D547A5-BB8A-6B45-A6B5-04CEAA3BEAA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2231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r>
              <a:rPr lang="en-US" baseline="0" dirty="0" smtClean="0"/>
              <a:t>Finer grained than a synchronized method because it allows you to lock a set of statements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Requires you to obtain a lock on an object—the argument to synchronized is the object whose lock you wish to obtain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Each object has a single lock associated with it—invoking a synchronized method automatically obtains the lock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Re-entrant synchronization—once a thread obtains a lock, it is allowed to call other synchronized methods or synchronized statements that use the same lock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D547A5-BB8A-6B45-A6B5-04CEAA3BEAA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1077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Volatile</a:t>
            </a:r>
            <a:r>
              <a:rPr lang="en-US" baseline="0" dirty="0" smtClean="0"/>
              <a:t> prevents local copies from becoming inconsistent, but forces threads to explicitly manage happens-before relationships to avoid memory inconsistency errors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D547A5-BB8A-6B45-A6B5-04CEAA3BEAA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2967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D547A5-BB8A-6B45-A6B5-04CEAA3BEAA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7866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D547A5-BB8A-6B45-A6B5-04CEAA3BEAA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3065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D547A5-BB8A-6B45-A6B5-04CEAA3BEAA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5193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 smtClean="0">
                <a:hlinkClick r:id="rId3"/>
              </a:rPr>
              <a:t>Executors define a high-level API for launching and managing threads. Executor implementations provided by java.util.concurrent provide thread pool management suitable for large-scale applications.</a:t>
            </a:r>
          </a:p>
          <a:p>
            <a:r>
              <a:rPr lang="en-US" u="sng" dirty="0" smtClean="0">
                <a:hlinkClick r:id="rId4"/>
              </a:rPr>
              <a:t>Concurrent collections make it easier to manage large collections of data, and can greatly reduce the need for synchronization.</a:t>
            </a:r>
          </a:p>
          <a:p>
            <a:r>
              <a:rPr lang="en-US" u="sng" dirty="0" smtClean="0">
                <a:hlinkClick r:id="rId5"/>
              </a:rPr>
              <a:t>Atomic variables have features that minimize synchronization and help avoid memory consistency errors</a:t>
            </a:r>
            <a:r>
              <a:rPr lang="en-US" u="sng" dirty="0" smtClean="0">
                <a:hlinkClick r:id="rId5"/>
              </a:rPr>
              <a:t>. (e.g., have increment/decrement operations)</a:t>
            </a:r>
            <a:endParaRPr lang="en-US" u="sng" dirty="0" smtClean="0">
              <a:hlinkClick r:id="rId5"/>
            </a:endParaRPr>
          </a:p>
          <a:p>
            <a:r>
              <a:rPr lang="en-US" dirty="0" smtClean="0">
                <a:hlinkClick r:id="rId6"/>
              </a:rPr>
              <a:t>ThreadLocalRandom (in JDK 7) provides efficient generation of pseudorandom numbers from multiple threads.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D547A5-BB8A-6B45-A6B5-04CEAA3BEAA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3723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Executor interface</a:t>
            </a:r>
            <a:r>
              <a:rPr lang="en-US" baseline="0" dirty="0" smtClean="0"/>
              <a:t> allows you to submit Runnable tasks via the execute method</a:t>
            </a:r>
          </a:p>
          <a:p>
            <a:r>
              <a:rPr lang="en-US" baseline="0" dirty="0" err="1" smtClean="0"/>
              <a:t>ExecutorService</a:t>
            </a:r>
            <a:r>
              <a:rPr lang="en-US" baseline="0" dirty="0" smtClean="0"/>
              <a:t> interface allows you to submit either Runnable or Callable tasks via the submit method and to shutdown a thread pool</a:t>
            </a:r>
          </a:p>
          <a:p>
            <a:r>
              <a:rPr lang="en-US" baseline="0" dirty="0" smtClean="0"/>
              <a:t>    Callable tasks may return a value. This value may be retrieved using the Future object returned by the submit method. </a:t>
            </a:r>
          </a:p>
          <a:p>
            <a:r>
              <a:rPr lang="en-US" baseline="0" dirty="0" smtClean="0"/>
              <a:t>    The Future object represents the pending result of that task. You access the result using the get() method and will then wait until the result is returned</a:t>
            </a:r>
          </a:p>
          <a:p>
            <a:r>
              <a:rPr lang="en-US" baseline="0" dirty="0" smtClean="0"/>
              <a:t>    The Future object also allows you to cancel the execution of the task</a:t>
            </a:r>
          </a:p>
          <a:p>
            <a:r>
              <a:rPr lang="en-US" baseline="0" dirty="0" smtClean="0"/>
              <a:t>    The </a:t>
            </a:r>
            <a:r>
              <a:rPr lang="en-US" baseline="0" dirty="0" err="1" smtClean="0"/>
              <a:t>ExecutorService</a:t>
            </a:r>
            <a:r>
              <a:rPr lang="en-US" baseline="0" dirty="0" smtClean="0"/>
              <a:t> provides two methods, </a:t>
            </a:r>
          </a:p>
          <a:p>
            <a:r>
              <a:rPr lang="en-US" baseline="0" dirty="0" smtClean="0"/>
              <a:t>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D547A5-BB8A-6B45-A6B5-04CEAA3BEAAD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199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86910-7F8E-884A-A896-9F7B81AF53BB}" type="datetimeFigureOut">
              <a:rPr lang="en-US" smtClean="0"/>
              <a:t>4/25/12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858D6-5E04-264D-A29C-38C7E075B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02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86910-7F8E-884A-A896-9F7B81AF53BB}" type="datetimeFigureOut">
              <a:rPr lang="en-US" smtClean="0"/>
              <a:t>4/25/12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858D6-5E04-264D-A29C-38C7E075B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061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86910-7F8E-884A-A896-9F7B81AF53BB}" type="datetimeFigureOut">
              <a:rPr lang="en-US" smtClean="0"/>
              <a:t>4/25/12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858D6-5E04-264D-A29C-38C7E075B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451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86910-7F8E-884A-A896-9F7B81AF53BB}" type="datetimeFigureOut">
              <a:rPr lang="en-US" smtClean="0"/>
              <a:t>4/25/12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858D6-5E04-264D-A29C-38C7E075B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967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86910-7F8E-884A-A896-9F7B81AF53BB}" type="datetimeFigureOut">
              <a:rPr lang="en-US" smtClean="0"/>
              <a:t>4/25/12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858D6-5E04-264D-A29C-38C7E075B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473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86910-7F8E-884A-A896-9F7B81AF53BB}" type="datetimeFigureOut">
              <a:rPr lang="en-US" smtClean="0"/>
              <a:t>4/25/12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858D6-5E04-264D-A29C-38C7E075B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967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86910-7F8E-884A-A896-9F7B81AF53BB}" type="datetimeFigureOut">
              <a:rPr lang="en-US" smtClean="0"/>
              <a:t>4/25/12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858D6-5E04-264D-A29C-38C7E075B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349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86910-7F8E-884A-A896-9F7B81AF53BB}" type="datetimeFigureOut">
              <a:rPr lang="en-US" smtClean="0"/>
              <a:t>4/25/12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858D6-5E04-264D-A29C-38C7E075B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201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86910-7F8E-884A-A896-9F7B81AF53BB}" type="datetimeFigureOut">
              <a:rPr lang="en-US" smtClean="0"/>
              <a:t>4/25/12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858D6-5E04-264D-A29C-38C7E075B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288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86910-7F8E-884A-A896-9F7B81AF53BB}" type="datetimeFigureOut">
              <a:rPr lang="en-US" smtClean="0"/>
              <a:t>4/25/12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858D6-5E04-264D-A29C-38C7E075B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941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86910-7F8E-884A-A896-9F7B81AF53BB}" type="datetimeFigureOut">
              <a:rPr lang="en-US" smtClean="0"/>
              <a:t>4/25/12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858D6-5E04-264D-A29C-38C7E075B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122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86910-7F8E-884A-A896-9F7B81AF53BB}" type="datetimeFigureOut">
              <a:rPr lang="en-US" smtClean="0"/>
              <a:t>4/25/12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858D6-5E04-264D-A29C-38C7E075B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75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ocs.oracle.com/javase/tutorial/essential/concurrency/simple.html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ocs.oracle.com/javase/tutorial/essential/concurrency/guardmeth.html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ocs.oracle.com/javase/tutorial/essential/concurrency/newlocks.html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ocs.oracle.com/javase/7/docs/api/java/util/concurrent/ScheduledExecutorService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Concurrency </a:t>
            </a:r>
            <a:r>
              <a:rPr lang="en-US" dirty="0" smtClean="0"/>
              <a:t>in Java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Brad Vander Zanden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951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for (int 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 &lt; </a:t>
            </a:r>
            <a:r>
              <a:rPr lang="en-US" dirty="0" err="1"/>
              <a:t>inputs.length</a:t>
            </a:r>
            <a:r>
              <a:rPr lang="en-US" dirty="0"/>
              <a:t>; </a:t>
            </a:r>
            <a:r>
              <a:rPr lang="en-US" dirty="0" err="1"/>
              <a:t>i</a:t>
            </a:r>
            <a:r>
              <a:rPr lang="en-US" dirty="0"/>
              <a:t>++) {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heavyCrunch</a:t>
            </a:r>
            <a:r>
              <a:rPr lang="en-US" dirty="0"/>
              <a:t>(inputs[</a:t>
            </a:r>
            <a:r>
              <a:rPr lang="en-US" dirty="0" err="1"/>
              <a:t>i</a:t>
            </a:r>
            <a:r>
              <a:rPr lang="en-US" dirty="0"/>
              <a:t>]);</a:t>
            </a:r>
          </a:p>
          <a:p>
            <a:pPr marL="0" indent="0">
              <a:buNone/>
            </a:pPr>
            <a:r>
              <a:rPr lang="en-US" dirty="0"/>
              <a:t>    if (</a:t>
            </a:r>
            <a:r>
              <a:rPr lang="en-US" dirty="0" err="1"/>
              <a:t>Thread.interrupted</a:t>
            </a:r>
            <a:r>
              <a:rPr lang="en-US" dirty="0"/>
              <a:t>()) {</a:t>
            </a:r>
          </a:p>
          <a:p>
            <a:pPr marL="0" indent="0">
              <a:buNone/>
            </a:pPr>
            <a:r>
              <a:rPr lang="en-US" dirty="0"/>
              <a:t>        // We've been interrupted: no more crunching.</a:t>
            </a:r>
          </a:p>
          <a:p>
            <a:pPr marL="0" indent="0">
              <a:buNone/>
            </a:pPr>
            <a:r>
              <a:rPr lang="en-US" dirty="0"/>
              <a:t>        return;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22906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join method allows one thread to wait for the completion of </a:t>
            </a:r>
            <a:r>
              <a:rPr lang="en-US" dirty="0" smtClean="0"/>
              <a:t>another thread</a:t>
            </a:r>
          </a:p>
          <a:p>
            <a:r>
              <a:rPr lang="en-US" dirty="0" smtClean="0"/>
              <a:t>Example: </a:t>
            </a:r>
            <a:r>
              <a:rPr lang="en-US" dirty="0" err="1" smtClean="0"/>
              <a:t>t.join</a:t>
            </a:r>
            <a:r>
              <a:rPr lang="en-US" dirty="0" smtClean="0"/>
              <a:t>() waits for the thread referenced by </a:t>
            </a:r>
            <a:r>
              <a:rPr lang="en-US" i="1" dirty="0" smtClean="0"/>
              <a:t>t</a:t>
            </a:r>
            <a:r>
              <a:rPr lang="en-US" dirty="0" smtClean="0"/>
              <a:t> to finish execution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55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Detailed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//docs.oracle.com/javase/tutorial/essential/concurrency/simple.html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156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we need it</a:t>
            </a:r>
          </a:p>
          <a:p>
            <a:pPr lvl="1"/>
            <a:r>
              <a:rPr lang="en-US" dirty="0" smtClean="0"/>
              <a:t>Thread interference: contention for shared resources, such as a counter</a:t>
            </a:r>
          </a:p>
          <a:p>
            <a:pPr lvl="1"/>
            <a:r>
              <a:rPr lang="en-US" dirty="0" smtClean="0"/>
              <a:t>Memory inconsistency: if there is a </a:t>
            </a:r>
            <a:r>
              <a:rPr lang="en-US" i="1" dirty="0" smtClean="0"/>
              <a:t>happens-before</a:t>
            </a:r>
            <a:r>
              <a:rPr lang="en-US" dirty="0" smtClean="0"/>
              <a:t> relationship where thread A relies on thread B performing a write before it does a read</a:t>
            </a:r>
          </a:p>
          <a:p>
            <a:pPr lvl="2"/>
            <a:r>
              <a:rPr lang="en-US" dirty="0" smtClean="0"/>
              <a:t>joins are a trivial way to handle memory inconsistency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991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Synchronization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Synchronized Methods</a:t>
            </a:r>
          </a:p>
          <a:p>
            <a:r>
              <a:rPr lang="en-US" dirty="0" smtClean="0"/>
              <a:t>Synchronized Statements/Locks</a:t>
            </a:r>
          </a:p>
          <a:p>
            <a:r>
              <a:rPr lang="en-US" dirty="0" smtClean="0"/>
              <a:t>Volatile Variables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188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Synchronized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public class </a:t>
            </a:r>
            <a:r>
              <a:rPr lang="en-US" dirty="0" err="1"/>
              <a:t>SynchronizedCounter</a:t>
            </a:r>
            <a:r>
              <a:rPr lang="en-US" dirty="0"/>
              <a:t> {</a:t>
            </a:r>
          </a:p>
          <a:p>
            <a:pPr marL="0" indent="0">
              <a:buNone/>
            </a:pPr>
            <a:r>
              <a:rPr lang="en-US" dirty="0"/>
              <a:t>    private int c = 0;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public synchronized void increment() {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c++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public synchronized void decrement() {</a:t>
            </a:r>
          </a:p>
          <a:p>
            <a:pPr marL="0" indent="0">
              <a:buNone/>
            </a:pPr>
            <a:r>
              <a:rPr lang="en-US" dirty="0"/>
              <a:t>        c--;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public synchronized int value() {</a:t>
            </a:r>
          </a:p>
          <a:p>
            <a:pPr marL="0" indent="0">
              <a:buNone/>
            </a:pPr>
            <a:r>
              <a:rPr lang="en-US" dirty="0"/>
              <a:t>        return c;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69374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w/o 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single </a:t>
            </a:r>
            <a:r>
              <a:rPr lang="en-US" dirty="0"/>
              <a:t>expression </a:t>
            </a:r>
            <a:r>
              <a:rPr lang="en-US" dirty="0" err="1"/>
              <a:t>c++</a:t>
            </a:r>
            <a:r>
              <a:rPr lang="en-US" dirty="0"/>
              <a:t> can be decomposed into three steps: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Retrieve the current value of c.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Increment the retrieved value by 1.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Store the incremented value back in c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5827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Bad Interleaving of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possible interleaving of Thread A and B</a:t>
            </a:r>
          </a:p>
          <a:p>
            <a:pPr lvl="1"/>
            <a:r>
              <a:rPr lang="en-US" dirty="0" smtClean="0"/>
              <a:t>Thread A: Retrieve c.</a:t>
            </a:r>
          </a:p>
          <a:p>
            <a:pPr lvl="1"/>
            <a:r>
              <a:rPr lang="en-US" dirty="0" smtClean="0"/>
              <a:t>Thread B: Retrieve c.</a:t>
            </a:r>
          </a:p>
          <a:p>
            <a:pPr lvl="1"/>
            <a:r>
              <a:rPr lang="en-US" dirty="0" smtClean="0"/>
              <a:t>Thread A: Increment retrieved value; result is 1.</a:t>
            </a:r>
          </a:p>
          <a:p>
            <a:pPr lvl="1"/>
            <a:r>
              <a:rPr lang="en-US" dirty="0" smtClean="0"/>
              <a:t>Thread B: Decrement retrieved value; result is -1.</a:t>
            </a:r>
          </a:p>
          <a:p>
            <a:pPr lvl="1"/>
            <a:r>
              <a:rPr lang="en-US" dirty="0" smtClean="0"/>
              <a:t>Thread A: Store result in c; c is now 1.</a:t>
            </a:r>
          </a:p>
          <a:p>
            <a:pPr lvl="1"/>
            <a:r>
              <a:rPr lang="en-US" smtClean="0"/>
              <a:t>Thread B: Store result in c; c is now -1.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938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Synchronized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public void </a:t>
            </a:r>
            <a:r>
              <a:rPr lang="en-US" dirty="0" err="1"/>
              <a:t>addName</a:t>
            </a:r>
            <a:r>
              <a:rPr lang="en-US" dirty="0"/>
              <a:t>(String name) {</a:t>
            </a:r>
          </a:p>
          <a:p>
            <a:pPr marL="0" indent="0">
              <a:buNone/>
            </a:pPr>
            <a:r>
              <a:rPr lang="en-US" dirty="0"/>
              <a:t>    synchronized(this) {</a:t>
            </a:r>
          </a:p>
          <a:p>
            <a:pPr marL="0" indent="0">
              <a:buNone/>
            </a:pPr>
            <a:r>
              <a:rPr lang="de-DE" dirty="0"/>
              <a:t>        </a:t>
            </a:r>
            <a:r>
              <a:rPr lang="de-DE" dirty="0" err="1"/>
              <a:t>lastName</a:t>
            </a:r>
            <a:r>
              <a:rPr lang="de-DE" dirty="0"/>
              <a:t> = </a:t>
            </a:r>
            <a:r>
              <a:rPr lang="de-DE" dirty="0" err="1"/>
              <a:t>name</a:t>
            </a:r>
            <a:r>
              <a:rPr lang="de-DE" dirty="0"/>
              <a:t>;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nameCount</a:t>
            </a:r>
            <a:r>
              <a:rPr lang="en-US" dirty="0"/>
              <a:t>++;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nameList.add</a:t>
            </a:r>
            <a:r>
              <a:rPr lang="en-US" dirty="0"/>
              <a:t>(name);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71913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with Multiple 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public class </a:t>
            </a:r>
            <a:r>
              <a:rPr lang="en-US" dirty="0" err="1"/>
              <a:t>MsLunch</a:t>
            </a:r>
            <a:r>
              <a:rPr lang="en-US" dirty="0"/>
              <a:t> {</a:t>
            </a:r>
          </a:p>
          <a:p>
            <a:pPr marL="0" indent="0">
              <a:buNone/>
            </a:pPr>
            <a:r>
              <a:rPr lang="en-US" dirty="0"/>
              <a:t>    private long c1 = 0;</a:t>
            </a:r>
          </a:p>
          <a:p>
            <a:pPr marL="0" indent="0">
              <a:buNone/>
            </a:pPr>
            <a:r>
              <a:rPr lang="en-US" dirty="0"/>
              <a:t>    private long c2 = 0;</a:t>
            </a:r>
          </a:p>
          <a:p>
            <a:pPr marL="0" indent="0">
              <a:buNone/>
            </a:pPr>
            <a:r>
              <a:rPr lang="en-US" dirty="0"/>
              <a:t>    private Object lock1 = new Object();</a:t>
            </a:r>
          </a:p>
          <a:p>
            <a:pPr marL="0" indent="0">
              <a:buNone/>
            </a:pPr>
            <a:r>
              <a:rPr lang="en-US" dirty="0"/>
              <a:t>    private Object lock2 = new Object();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public void inc1() {</a:t>
            </a:r>
          </a:p>
          <a:p>
            <a:pPr marL="0" indent="0">
              <a:buNone/>
            </a:pPr>
            <a:r>
              <a:rPr lang="en-US" dirty="0"/>
              <a:t>        synchronized(lock1) {</a:t>
            </a:r>
          </a:p>
          <a:p>
            <a:pPr marL="0" indent="0">
              <a:buNone/>
            </a:pPr>
            <a:r>
              <a:rPr lang="en-US" dirty="0"/>
              <a:t>            c1++;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smtClean="0"/>
              <a:t>}}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public void inc2() {</a:t>
            </a:r>
          </a:p>
          <a:p>
            <a:pPr marL="0" indent="0">
              <a:buNone/>
            </a:pPr>
            <a:r>
              <a:rPr lang="en-US" dirty="0"/>
              <a:t>        synchronized(lock2) {</a:t>
            </a:r>
          </a:p>
          <a:p>
            <a:pPr marL="0" indent="0">
              <a:buNone/>
            </a:pPr>
            <a:r>
              <a:rPr lang="en-US" dirty="0"/>
              <a:t>            c2++;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smtClean="0"/>
              <a:t>}}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63541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Processes and 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Process: A self-contained execution environment</a:t>
            </a:r>
          </a:p>
          <a:p>
            <a:r>
              <a:rPr lang="en-US" dirty="0" smtClean="0"/>
              <a:t>Thread: Exists within a process and shares the process’s resources with other threads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899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Volatile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 volatile int x1;</a:t>
            </a:r>
          </a:p>
          <a:p>
            <a:r>
              <a:rPr lang="en-US" dirty="0" smtClean="0"/>
              <a:t>Forces any change made by a thread to be forced out to main memory</a:t>
            </a:r>
          </a:p>
          <a:p>
            <a:r>
              <a:rPr lang="en-US" dirty="0" smtClean="0"/>
              <a:t>Ordinarily threads maintain local copies of variables for efficiency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207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Synchronized Method </a:t>
            </a:r>
            <a:r>
              <a:rPr lang="en-US" dirty="0" err="1" smtClean="0"/>
              <a:t>vs</a:t>
            </a:r>
            <a:r>
              <a:rPr lang="en-US" dirty="0" smtClean="0"/>
              <a:t> Volatile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synchronized methods</a:t>
            </a:r>
          </a:p>
          <a:p>
            <a:pPr lvl="1"/>
            <a:r>
              <a:rPr lang="en-US" dirty="0" smtClean="0"/>
              <a:t> force </a:t>
            </a:r>
            <a:r>
              <a:rPr lang="en-US" i="1" dirty="0" smtClean="0"/>
              <a:t>all</a:t>
            </a:r>
            <a:r>
              <a:rPr lang="en-US" dirty="0" smtClean="0"/>
              <a:t> of a thread’s variables to be updated from main memory on method entry</a:t>
            </a:r>
          </a:p>
          <a:p>
            <a:pPr lvl="1"/>
            <a:r>
              <a:rPr lang="en-US" dirty="0" smtClean="0"/>
              <a:t>flush all changes to a thread’s variables to main memory on method exit</a:t>
            </a:r>
          </a:p>
          <a:p>
            <a:pPr lvl="1"/>
            <a:r>
              <a:rPr lang="en-US" dirty="0" smtClean="0"/>
              <a:t>obtain and release a lock on the object</a:t>
            </a:r>
          </a:p>
          <a:p>
            <a:r>
              <a:rPr lang="en-US" dirty="0" smtClean="0"/>
              <a:t>volatile variable</a:t>
            </a:r>
          </a:p>
          <a:p>
            <a:pPr lvl="1"/>
            <a:r>
              <a:rPr lang="en-US" dirty="0" smtClean="0"/>
              <a:t>only reads/writes one variable to main memory</a:t>
            </a:r>
          </a:p>
          <a:p>
            <a:pPr lvl="1"/>
            <a:r>
              <a:rPr lang="en-US" dirty="0" smtClean="0"/>
              <a:t>does no locking</a:t>
            </a:r>
          </a:p>
        </p:txBody>
      </p:sp>
    </p:spTree>
    <p:extLst>
      <p:ext uri="{BB962C8B-B14F-4D97-AF65-F5344CB8AC3E}">
        <p14:creationId xmlns:p14="http://schemas.microsoft.com/office/powerpoint/2010/main" val="4038844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Happens-Before Using Wait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Object.wait</a:t>
            </a:r>
            <a:r>
              <a:rPr lang="en-US" dirty="0" smtClean="0"/>
              <a:t>(): suspends execution until another thread calls </a:t>
            </a:r>
            <a:r>
              <a:rPr lang="en-US" i="1" dirty="0" err="1" smtClean="0"/>
              <a:t>notifyAll</a:t>
            </a:r>
            <a:r>
              <a:rPr lang="en-US" i="1" dirty="0" smtClean="0"/>
              <a:t>(</a:t>
            </a:r>
            <a:r>
              <a:rPr lang="en-US" i="1" dirty="0" smtClean="0"/>
              <a:t>) </a:t>
            </a:r>
            <a:r>
              <a:rPr lang="en-US" dirty="0" smtClean="0"/>
              <a:t>or </a:t>
            </a:r>
            <a:r>
              <a:rPr lang="en-US" i="1" dirty="0" smtClean="0"/>
              <a:t>notify()</a:t>
            </a:r>
            <a:endParaRPr lang="en-US" b="1" i="1" dirty="0" smtClean="0"/>
          </a:p>
          <a:p>
            <a:r>
              <a:rPr lang="en-US" dirty="0" smtClean="0"/>
              <a:t>Must check condition because </a:t>
            </a:r>
            <a:r>
              <a:rPr lang="en-US" dirty="0" err="1" smtClean="0"/>
              <a:t>notifyAll</a:t>
            </a:r>
            <a:r>
              <a:rPr lang="en-US" dirty="0" smtClean="0"/>
              <a:t>/notify </a:t>
            </a:r>
            <a:r>
              <a:rPr lang="en-US" dirty="0" smtClean="0"/>
              <a:t>does not specify which condition has </a:t>
            </a:r>
            <a:r>
              <a:rPr lang="en-US" dirty="0" smtClean="0"/>
              <a:t>changed</a:t>
            </a:r>
          </a:p>
          <a:p>
            <a:pPr lvl="1"/>
            <a:r>
              <a:rPr lang="en-US" dirty="0" smtClean="0"/>
              <a:t>Use notify for a </a:t>
            </a:r>
            <a:r>
              <a:rPr lang="en-US" dirty="0" err="1" smtClean="0"/>
              <a:t>mutex</a:t>
            </a:r>
            <a:r>
              <a:rPr lang="en-US" dirty="0" smtClean="0"/>
              <a:t> where only one thread can use the lock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notifyAll</a:t>
            </a:r>
            <a:r>
              <a:rPr lang="en-US" dirty="0" smtClean="0"/>
              <a:t> for situations where all threads might be able to usefully continue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758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32514"/>
            <a:ext cx="4510705" cy="452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public synchronized </a:t>
            </a:r>
            <a:r>
              <a:rPr lang="en-US" dirty="0" err="1"/>
              <a:t>guardedJoy</a:t>
            </a:r>
            <a:r>
              <a:rPr lang="en-US" dirty="0"/>
              <a:t>() {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smtClean="0"/>
              <a:t>// keep looping until event we’re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/</a:t>
            </a:r>
            <a:r>
              <a:rPr lang="en-US" dirty="0" smtClean="0"/>
              <a:t>/ waiting </a:t>
            </a:r>
            <a:r>
              <a:rPr lang="en-US" dirty="0" smtClean="0"/>
              <a:t>for happens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while(!joy) {</a:t>
            </a:r>
          </a:p>
          <a:p>
            <a:pPr marL="0" indent="0">
              <a:buNone/>
            </a:pPr>
            <a:r>
              <a:rPr lang="en-US" dirty="0"/>
              <a:t>        try {</a:t>
            </a:r>
          </a:p>
          <a:p>
            <a:pPr marL="0" indent="0">
              <a:buNone/>
            </a:pPr>
            <a:r>
              <a:rPr lang="pl-PL" dirty="0"/>
              <a:t>            </a:t>
            </a:r>
            <a:r>
              <a:rPr lang="pl-PL" dirty="0" err="1"/>
              <a:t>wait</a:t>
            </a:r>
            <a:r>
              <a:rPr lang="pl-PL" dirty="0"/>
              <a:t>();</a:t>
            </a:r>
          </a:p>
          <a:p>
            <a:pPr marL="0" indent="0">
              <a:buNone/>
            </a:pPr>
            <a:r>
              <a:rPr lang="pl-PL" dirty="0"/>
              <a:t>        } </a:t>
            </a:r>
            <a:r>
              <a:rPr lang="pl-PL" dirty="0" err="1"/>
              <a:t>catch</a:t>
            </a:r>
            <a:r>
              <a:rPr lang="pl-PL" dirty="0"/>
              <a:t> (</a:t>
            </a:r>
            <a:r>
              <a:rPr lang="pl-PL" dirty="0" err="1"/>
              <a:t>InterruptedException</a:t>
            </a:r>
            <a:r>
              <a:rPr lang="pl-PL" dirty="0"/>
              <a:t> e) {}</a:t>
            </a:r>
          </a:p>
          <a:p>
            <a:pPr marL="0" indent="0">
              <a:buNone/>
            </a:pPr>
            <a:r>
              <a:rPr lang="pl-PL" dirty="0"/>
              <a:t>    }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System.out.println</a:t>
            </a:r>
            <a:r>
              <a:rPr lang="pl-PL" dirty="0"/>
              <a:t>("Joy and </a:t>
            </a:r>
            <a:r>
              <a:rPr lang="pl-PL" dirty="0" err="1"/>
              <a:t>efficiency</a:t>
            </a:r>
            <a:r>
              <a:rPr lang="pl-PL" dirty="0"/>
              <a:t> </a:t>
            </a:r>
            <a:r>
              <a:rPr lang="pl-PL" dirty="0" err="1"/>
              <a:t>have</a:t>
            </a:r>
            <a:r>
              <a:rPr lang="pl-PL" dirty="0"/>
              <a:t> </a:t>
            </a:r>
            <a:r>
              <a:rPr lang="pl-PL" dirty="0" err="1"/>
              <a:t>been</a:t>
            </a:r>
            <a:r>
              <a:rPr lang="pl-PL" dirty="0"/>
              <a:t> </a:t>
            </a:r>
            <a:r>
              <a:rPr lang="pl-PL" dirty="0" err="1"/>
              <a:t>achieved</a:t>
            </a:r>
            <a:r>
              <a:rPr lang="pl-PL" dirty="0"/>
              <a:t>!");</a:t>
            </a:r>
          </a:p>
          <a:p>
            <a:pPr marL="0" indent="0">
              <a:buNone/>
            </a:pPr>
            <a:r>
              <a:rPr lang="pl-PL" dirty="0"/>
              <a:t>}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160834" y="2232514"/>
            <a:ext cx="3865161" cy="14465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200" dirty="0" smtClean="0"/>
              <a:t>public synchronized </a:t>
            </a:r>
            <a:r>
              <a:rPr lang="en-US" sz="2200" dirty="0" err="1" smtClean="0"/>
              <a:t>notifyJoy</a:t>
            </a:r>
            <a:r>
              <a:rPr lang="en-US" sz="2200" dirty="0" smtClean="0"/>
              <a:t>() {</a:t>
            </a:r>
          </a:p>
          <a:p>
            <a:r>
              <a:rPr lang="fi-FI" sz="2200" dirty="0" smtClean="0"/>
              <a:t>    </a:t>
            </a:r>
            <a:r>
              <a:rPr lang="fi-FI" sz="2200" dirty="0" err="1" smtClean="0"/>
              <a:t>joy</a:t>
            </a:r>
            <a:r>
              <a:rPr lang="fi-FI" sz="2200" dirty="0" smtClean="0"/>
              <a:t> = </a:t>
            </a:r>
            <a:r>
              <a:rPr lang="fi-FI" sz="2200" dirty="0" err="1" smtClean="0"/>
              <a:t>true</a:t>
            </a:r>
            <a:r>
              <a:rPr lang="fi-FI" sz="2200" dirty="0" smtClean="0"/>
              <a:t>;</a:t>
            </a:r>
          </a:p>
          <a:p>
            <a:r>
              <a:rPr lang="fi-FI" sz="2200" dirty="0" smtClean="0"/>
              <a:t>    </a:t>
            </a:r>
            <a:r>
              <a:rPr lang="fi-FI" sz="2200" dirty="0" err="1" smtClean="0"/>
              <a:t>notifyAll</a:t>
            </a:r>
            <a:r>
              <a:rPr lang="fi-FI" sz="2200" dirty="0" smtClean="0"/>
              <a:t>();</a:t>
            </a:r>
          </a:p>
          <a:p>
            <a:r>
              <a:rPr lang="fi-FI" sz="2200" dirty="0" smtClean="0"/>
              <a:t>}</a:t>
            </a:r>
            <a:endParaRPr lang="en-US" sz="2200" dirty="0"/>
          </a:p>
        </p:txBody>
      </p:sp>
      <p:sp>
        <p:nvSpPr>
          <p:cNvPr id="5" name="TextBox 4"/>
          <p:cNvSpPr txBox="1"/>
          <p:nvPr/>
        </p:nvSpPr>
        <p:spPr>
          <a:xfrm>
            <a:off x="1881052" y="1633868"/>
            <a:ext cx="1287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Thread 1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052793" y="1633868"/>
            <a:ext cx="1287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Thread 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68388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Producer-Consumer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http://docs.oracle.com/javase/tutorial/essential/concurrency/guardmeth.html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030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Level Java Concurrency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Mutex</a:t>
            </a:r>
            <a:r>
              <a:rPr lang="en-US" dirty="0" smtClean="0"/>
              <a:t> Locks</a:t>
            </a:r>
          </a:p>
          <a:p>
            <a:r>
              <a:rPr lang="en-US" dirty="0" smtClean="0"/>
              <a:t>Executors</a:t>
            </a:r>
          </a:p>
          <a:p>
            <a:r>
              <a:rPr lang="en-US" dirty="0" smtClean="0"/>
              <a:t>Concurrent collections</a:t>
            </a:r>
          </a:p>
          <a:p>
            <a:r>
              <a:rPr lang="en-US" dirty="0" smtClean="0"/>
              <a:t>Atomic variables</a:t>
            </a:r>
          </a:p>
          <a:p>
            <a:r>
              <a:rPr lang="en-US" dirty="0" smtClean="0"/>
              <a:t>Random number generation</a:t>
            </a:r>
          </a:p>
        </p:txBody>
      </p:sp>
    </p:spTree>
    <p:extLst>
      <p:ext uri="{BB962C8B-B14F-4D97-AF65-F5344CB8AC3E}">
        <p14:creationId xmlns:p14="http://schemas.microsoft.com/office/powerpoint/2010/main" val="1896807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Mutex</a:t>
            </a:r>
            <a:r>
              <a:rPr lang="en-US" dirty="0" smtClean="0"/>
              <a:t> 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 smtClean="0"/>
              <a:t>lock </a:t>
            </a:r>
            <a:r>
              <a:rPr lang="en-US" dirty="0" smtClean="0"/>
              <a:t>interface</a:t>
            </a:r>
          </a:p>
          <a:p>
            <a:pPr lvl="1"/>
            <a:r>
              <a:rPr lang="en-US" dirty="0" smtClean="0"/>
              <a:t>lock(): acquires a lock and sleeps if necessary</a:t>
            </a:r>
          </a:p>
          <a:p>
            <a:pPr lvl="1"/>
            <a:r>
              <a:rPr lang="en-US" dirty="0" err="1" smtClean="0"/>
              <a:t>tryLock</a:t>
            </a:r>
            <a:r>
              <a:rPr lang="en-US" dirty="0" smtClean="0"/>
              <a:t>(</a:t>
            </a:r>
            <a:r>
              <a:rPr lang="en-US" dirty="0" err="1" smtClean="0"/>
              <a:t>ms</a:t>
            </a:r>
            <a:r>
              <a:rPr lang="en-US" dirty="0" smtClean="0"/>
              <a:t>): tries to acquire a lock</a:t>
            </a:r>
          </a:p>
          <a:p>
            <a:pPr lvl="2"/>
            <a:r>
              <a:rPr lang="en-US" dirty="0" smtClean="0"/>
              <a:t>returns true on success and false on failure</a:t>
            </a:r>
          </a:p>
          <a:p>
            <a:pPr lvl="2"/>
            <a:r>
              <a:rPr lang="en-US" dirty="0" smtClean="0"/>
              <a:t>can specify optional </a:t>
            </a:r>
            <a:r>
              <a:rPr lang="en-US" dirty="0" err="1" smtClean="0"/>
              <a:t>ms</a:t>
            </a:r>
            <a:r>
              <a:rPr lang="en-US" dirty="0" smtClean="0"/>
              <a:t>, in which case it will timeout after that length of time</a:t>
            </a:r>
          </a:p>
          <a:p>
            <a:pPr lvl="2"/>
            <a:r>
              <a:rPr lang="en-US" dirty="0" err="1" smtClean="0"/>
              <a:t>tryLock</a:t>
            </a:r>
            <a:r>
              <a:rPr lang="en-US" dirty="0" smtClean="0"/>
              <a:t> allows thread to back out without sleeping if lock is unavailable</a:t>
            </a:r>
          </a:p>
          <a:p>
            <a:pPr lvl="1"/>
            <a:r>
              <a:rPr lang="en-US" dirty="0" smtClean="0"/>
              <a:t>unlock(): releases the lock</a:t>
            </a:r>
          </a:p>
          <a:p>
            <a:pPr lvl="1"/>
            <a:r>
              <a:rPr lang="en-US" dirty="0" err="1" smtClean="0"/>
              <a:t>lockInterruptibly</a:t>
            </a:r>
            <a:r>
              <a:rPr lang="en-US" dirty="0" smtClean="0"/>
              <a:t>(): like lock but allows thread to be interrupted while waiting by throwing </a:t>
            </a:r>
            <a:r>
              <a:rPr lang="en-US" dirty="0" err="1" smtClean="0"/>
              <a:t>InterruptedException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354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Mutex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Alphonse and Gaston bowing to one another: </a:t>
            </a:r>
            <a:r>
              <a:rPr lang="en-US" dirty="0" smtClean="0">
                <a:hlinkClick r:id="rId2"/>
              </a:rPr>
              <a:t>http://docs.oracle.com/javase/tutorial/essential/concurrency/newlocks.html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603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Tasks and Thread Pools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i="1" dirty="0" smtClean="0">
                <a:solidFill>
                  <a:srgbClr val="0000FF"/>
                </a:solidFill>
              </a:rPr>
              <a:t>task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is a computation that you want repeated one or more times</a:t>
            </a:r>
          </a:p>
          <a:p>
            <a:pPr lvl="1"/>
            <a:r>
              <a:rPr lang="en-US" dirty="0" smtClean="0"/>
              <a:t>it should be embedded in a thread</a:t>
            </a:r>
          </a:p>
          <a:p>
            <a:r>
              <a:rPr lang="en-US" dirty="0" smtClean="0"/>
              <a:t>A </a:t>
            </a:r>
            <a:r>
              <a:rPr lang="en-US" i="1" dirty="0" smtClean="0">
                <a:solidFill>
                  <a:srgbClr val="0000FF"/>
                </a:solidFill>
              </a:rPr>
              <a:t>thread pool</a:t>
            </a:r>
            <a:r>
              <a:rPr lang="en-US" dirty="0" smtClean="0"/>
              <a:t> is a pool of one or more worker threads to which tasks may be assigned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When a task is submitted to a thread pool, it is placed on a queue and ultimately executed by one of the worker threads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934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Executors manage thread pools</a:t>
            </a:r>
          </a:p>
          <a:p>
            <a:pPr lvl="1"/>
            <a:r>
              <a:rPr lang="en-US" sz="2400" i="1" dirty="0">
                <a:solidFill>
                  <a:srgbClr val="0000FF"/>
                </a:solidFill>
              </a:rPr>
              <a:t>Executor</a:t>
            </a:r>
            <a:r>
              <a:rPr lang="en-US" dirty="0"/>
              <a:t>, a simple interface that supports launching new tasks.</a:t>
            </a:r>
          </a:p>
          <a:p>
            <a:pPr lvl="1"/>
            <a:r>
              <a:rPr lang="en-US" sz="2400" i="1" dirty="0" err="1">
                <a:solidFill>
                  <a:srgbClr val="0000FF"/>
                </a:solidFill>
              </a:rPr>
              <a:t>ExecutorService</a:t>
            </a:r>
            <a:r>
              <a:rPr lang="en-US" dirty="0"/>
              <a:t>, a </a:t>
            </a:r>
            <a:r>
              <a:rPr lang="en-US" dirty="0" err="1"/>
              <a:t>subinterface</a:t>
            </a:r>
            <a:r>
              <a:rPr lang="en-US" dirty="0"/>
              <a:t> of </a:t>
            </a:r>
            <a:r>
              <a:rPr lang="en-US" sz="2400" dirty="0"/>
              <a:t>Executor</a:t>
            </a:r>
            <a:r>
              <a:rPr lang="en-US" dirty="0"/>
              <a:t>, which adds features that help manage the lifecycle, both of the individual tasks and of the executor itself.</a:t>
            </a:r>
          </a:p>
          <a:p>
            <a:pPr lvl="1"/>
            <a:r>
              <a:rPr lang="en-US" sz="2400" i="1" dirty="0" err="1">
                <a:solidFill>
                  <a:srgbClr val="0000FF"/>
                </a:solidFill>
              </a:rPr>
              <a:t>ScheduledExecutorService</a:t>
            </a:r>
            <a:r>
              <a:rPr lang="en-US" dirty="0"/>
              <a:t>, a </a:t>
            </a:r>
            <a:r>
              <a:rPr lang="en-US" dirty="0" err="1"/>
              <a:t>subinterface</a:t>
            </a:r>
            <a:r>
              <a:rPr lang="en-US" dirty="0"/>
              <a:t> of </a:t>
            </a:r>
            <a:r>
              <a:rPr lang="en-US" sz="2400" dirty="0" err="1"/>
              <a:t>ExecutorService</a:t>
            </a:r>
            <a:r>
              <a:rPr lang="en-US" dirty="0"/>
              <a:t>, supports future and/or periodic execution of tasks.</a:t>
            </a:r>
          </a:p>
        </p:txBody>
      </p:sp>
    </p:spTree>
    <p:extLst>
      <p:ext uri="{BB962C8B-B14F-4D97-AF65-F5344CB8AC3E}">
        <p14:creationId xmlns:p14="http://schemas.microsoft.com/office/powerpoint/2010/main" val="976556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Java’s Thread Mechanism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 Level</a:t>
            </a:r>
          </a:p>
          <a:p>
            <a:pPr lvl="1"/>
            <a:r>
              <a:rPr lang="en-US" dirty="0" smtClean="0"/>
              <a:t>Thread Class</a:t>
            </a:r>
          </a:p>
          <a:p>
            <a:pPr lvl="1"/>
            <a:r>
              <a:rPr lang="en-US" dirty="0" smtClean="0"/>
              <a:t>Runnable Interface</a:t>
            </a:r>
          </a:p>
          <a:p>
            <a:r>
              <a:rPr lang="en-US" dirty="0" smtClean="0"/>
              <a:t>High Level: Thread executors and tasks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019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Executor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Executor class provides a collection of factory methods that create thread pools which are managed using one of the three desired executor interfaces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166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Executor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allows you to submit Runnable </a:t>
            </a:r>
            <a:r>
              <a:rPr lang="en-US" dirty="0" smtClean="0"/>
              <a:t>tasks to a thread pool </a:t>
            </a:r>
            <a:r>
              <a:rPr lang="en-US" dirty="0"/>
              <a:t>via the execute method</a:t>
            </a:r>
          </a:p>
        </p:txBody>
      </p:sp>
    </p:spTree>
    <p:extLst>
      <p:ext uri="{BB962C8B-B14F-4D97-AF65-F5344CB8AC3E}">
        <p14:creationId xmlns:p14="http://schemas.microsoft.com/office/powerpoint/2010/main" val="576149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ExecutorService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allows </a:t>
            </a:r>
            <a:r>
              <a:rPr lang="en-US" dirty="0"/>
              <a:t>you to submit either Runnable or Callable tasks via the submit </a:t>
            </a:r>
            <a:r>
              <a:rPr lang="en-US" dirty="0" smtClean="0"/>
              <a:t>method</a:t>
            </a:r>
            <a:endParaRPr lang="en-US" dirty="0"/>
          </a:p>
          <a:p>
            <a:pPr lvl="1"/>
            <a:r>
              <a:rPr lang="en-US" dirty="0" smtClean="0"/>
              <a:t>Callable </a:t>
            </a:r>
            <a:r>
              <a:rPr lang="en-US" dirty="0"/>
              <a:t>tasks may return a value. This value may be retrieved using the Future object returned by the submit method.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Future object represents the pending result of that task. </a:t>
            </a:r>
            <a:endParaRPr lang="en-US" dirty="0" smtClean="0"/>
          </a:p>
          <a:p>
            <a:pPr lvl="2"/>
            <a:r>
              <a:rPr lang="en-US" dirty="0" smtClean="0"/>
              <a:t>You </a:t>
            </a:r>
            <a:r>
              <a:rPr lang="en-US" dirty="0"/>
              <a:t>access the result using the get() </a:t>
            </a:r>
            <a:r>
              <a:rPr lang="en-US" dirty="0" smtClean="0"/>
              <a:t>method. The thread will wait </a:t>
            </a:r>
            <a:r>
              <a:rPr lang="en-US" dirty="0"/>
              <a:t>until the result is returned</a:t>
            </a:r>
          </a:p>
          <a:p>
            <a:pPr lvl="2"/>
            <a:r>
              <a:rPr lang="en-US" dirty="0" smtClean="0"/>
              <a:t>The </a:t>
            </a:r>
            <a:r>
              <a:rPr lang="en-US" dirty="0"/>
              <a:t>Future object also allows you to cancel the execution of the task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238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ExecutorService</a:t>
            </a:r>
            <a:r>
              <a:rPr lang="en-US" dirty="0" smtClean="0"/>
              <a:t>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allows you to shutdown a thread pool</a:t>
            </a:r>
          </a:p>
          <a:p>
            <a:pPr lvl="1"/>
            <a:r>
              <a:rPr lang="en-US" dirty="0" smtClean="0"/>
              <a:t>shutdown(): accepts no new tasks but finishes execution of all running and waiting tasks </a:t>
            </a:r>
          </a:p>
          <a:p>
            <a:pPr lvl="1"/>
            <a:r>
              <a:rPr lang="en-US" dirty="0" err="1" smtClean="0"/>
              <a:t>shutdownNow</a:t>
            </a:r>
            <a:r>
              <a:rPr lang="en-US" dirty="0" smtClean="0"/>
              <a:t>()</a:t>
            </a:r>
          </a:p>
          <a:p>
            <a:pPr lvl="2"/>
            <a:r>
              <a:rPr lang="en-US" dirty="0" smtClean="0"/>
              <a:t>accepts no new tasks</a:t>
            </a:r>
          </a:p>
          <a:p>
            <a:pPr lvl="2"/>
            <a:r>
              <a:rPr lang="en-US" dirty="0" smtClean="0"/>
              <a:t>kills waiting tasks</a:t>
            </a:r>
          </a:p>
          <a:p>
            <a:pPr lvl="2"/>
            <a:r>
              <a:rPr lang="en-US" dirty="0" smtClean="0"/>
              <a:t>tries to kill running tasks by calling interrupt(): up to each task as to whether or not they actually die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667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ExecutorService</a:t>
            </a:r>
            <a:r>
              <a:rPr lang="en-US" dirty="0" smtClean="0"/>
              <a:t>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submit a collection of tasks for </a:t>
            </a:r>
            <a:r>
              <a:rPr lang="en-US" dirty="0"/>
              <a:t>execution using </a:t>
            </a:r>
            <a:r>
              <a:rPr lang="en-US" i="1" dirty="0" err="1" smtClean="0"/>
              <a:t>invokeAll</a:t>
            </a:r>
            <a:r>
              <a:rPr lang="en-US" i="1" dirty="0" smtClean="0"/>
              <a:t>()</a:t>
            </a:r>
            <a:r>
              <a:rPr lang="en-US" b="1" i="1" dirty="0" smtClean="0"/>
              <a:t> </a:t>
            </a:r>
            <a:r>
              <a:rPr lang="en-US" dirty="0" smtClean="0"/>
              <a:t>method</a:t>
            </a:r>
          </a:p>
          <a:p>
            <a:pPr lvl="1"/>
            <a:r>
              <a:rPr lang="en-US" dirty="0" smtClean="0"/>
              <a:t>returns a list of Future object that can be monitored for task completion</a:t>
            </a:r>
          </a:p>
          <a:p>
            <a:pPr lvl="1"/>
            <a:r>
              <a:rPr lang="en-US" dirty="0" smtClean="0"/>
              <a:t>takes a collection object as a parameter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673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ScheduledExecutorService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Allows you to schedule repeating tasks</a:t>
            </a:r>
          </a:p>
          <a:p>
            <a:pPr lvl="1"/>
            <a:r>
              <a:rPr lang="en-US" dirty="0" smtClean="0"/>
              <a:t>fixed rate: execute every </a:t>
            </a:r>
            <a:r>
              <a:rPr lang="en-US" i="1" dirty="0" smtClean="0"/>
              <a:t>n</a:t>
            </a:r>
            <a:r>
              <a:rPr lang="en-US" dirty="0" smtClean="0"/>
              <a:t> time units (useful for clocks)</a:t>
            </a:r>
          </a:p>
          <a:p>
            <a:pPr lvl="1"/>
            <a:r>
              <a:rPr lang="en-US" dirty="0" smtClean="0"/>
              <a:t>fixed delay: execute every </a:t>
            </a:r>
            <a:r>
              <a:rPr lang="en-US" i="1" dirty="0" smtClean="0"/>
              <a:t>n</a:t>
            </a:r>
            <a:r>
              <a:rPr lang="en-US" dirty="0" smtClean="0"/>
              <a:t> time units after the termination of the current task (can cause drift in a clock)</a:t>
            </a:r>
          </a:p>
          <a:p>
            <a:r>
              <a:rPr lang="en-US" dirty="0" smtClean="0"/>
              <a:t>Can cancel a repeating task by calling cancel on its returned Future object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238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ScheduledExecutorService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allows you to schedule a one-shot task at a future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618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following example prints “beep” every 10 seconds for an hour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http://docs.oracle.com/javase/7/docs/api/java/util/concurrent/ScheduledExecutorService.html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478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Runnable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public class </a:t>
            </a:r>
            <a:r>
              <a:rPr lang="en-US" dirty="0" err="1"/>
              <a:t>HelloRunnable</a:t>
            </a:r>
            <a:r>
              <a:rPr lang="en-US" dirty="0"/>
              <a:t> implements Runnable {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>
                <a:solidFill>
                  <a:srgbClr val="3366FF"/>
                </a:solidFill>
              </a:rPr>
              <a:t>public void run</a:t>
            </a:r>
            <a:r>
              <a:rPr lang="en-US" dirty="0"/>
              <a:t>() {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System.out.println</a:t>
            </a:r>
            <a:r>
              <a:rPr lang="en-US" dirty="0"/>
              <a:t>("Hello from a thread!");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public static void main(String </a:t>
            </a:r>
            <a:r>
              <a:rPr lang="en-US" dirty="0" err="1"/>
              <a:t>args</a:t>
            </a:r>
            <a:r>
              <a:rPr lang="en-US" dirty="0"/>
              <a:t>[]) {</a:t>
            </a:r>
          </a:p>
          <a:p>
            <a:pPr marL="0" indent="0">
              <a:buNone/>
            </a:pPr>
            <a:r>
              <a:rPr lang="en-US" dirty="0"/>
              <a:t>        (new Thread(new </a:t>
            </a:r>
            <a:r>
              <a:rPr lang="en-US" dirty="0" err="1"/>
              <a:t>HelloRunnable</a:t>
            </a:r>
            <a:r>
              <a:rPr lang="en-US" dirty="0"/>
              <a:t>())).start();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7756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Subclassing</a:t>
            </a:r>
            <a:r>
              <a:rPr lang="en-US" dirty="0" smtClean="0"/>
              <a:t> Thread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public class </a:t>
            </a:r>
            <a:r>
              <a:rPr lang="en-US" dirty="0" err="1"/>
              <a:t>HelloThread</a:t>
            </a:r>
            <a:r>
              <a:rPr lang="en-US" dirty="0"/>
              <a:t> extends Thread {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public void run() {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System.out.println</a:t>
            </a:r>
            <a:r>
              <a:rPr lang="en-US" dirty="0"/>
              <a:t>("Hello from a thread!");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public static void main(String </a:t>
            </a:r>
            <a:r>
              <a:rPr lang="en-US" dirty="0" err="1"/>
              <a:t>args</a:t>
            </a:r>
            <a:r>
              <a:rPr lang="en-US" dirty="0"/>
              <a:t>[]) {</a:t>
            </a:r>
          </a:p>
          <a:p>
            <a:pPr marL="0" indent="0">
              <a:buNone/>
            </a:pPr>
            <a:r>
              <a:rPr lang="en-US" dirty="0"/>
              <a:t>        (new </a:t>
            </a:r>
            <a:r>
              <a:rPr lang="en-US" dirty="0" err="1"/>
              <a:t>HelloThread</a:t>
            </a:r>
            <a:r>
              <a:rPr lang="en-US" dirty="0"/>
              <a:t>()).start();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12725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vs. Runnable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Runnable allows you to subclass another object</a:t>
            </a:r>
          </a:p>
          <a:p>
            <a:r>
              <a:rPr lang="en-US" dirty="0" smtClean="0"/>
              <a:t>Thread is more direct and a bit simpler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289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Pacing a Thread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Thread.sleep</a:t>
            </a:r>
            <a:r>
              <a:rPr lang="en-US" dirty="0" smtClean="0"/>
              <a:t>(</a:t>
            </a:r>
            <a:r>
              <a:rPr lang="en-US" dirty="0" err="1" smtClean="0"/>
              <a:t>ms</a:t>
            </a:r>
            <a:r>
              <a:rPr lang="en-US" dirty="0" smtClean="0"/>
              <a:t>) suspends execution for the specified period</a:t>
            </a:r>
          </a:p>
          <a:p>
            <a:pPr lvl="1"/>
            <a:r>
              <a:rPr lang="en-US" dirty="0" smtClean="0"/>
              <a:t>gives up processor</a:t>
            </a:r>
          </a:p>
          <a:p>
            <a:pPr lvl="1"/>
            <a:r>
              <a:rPr lang="en-US" dirty="0" smtClean="0"/>
              <a:t>allows thread to pace execution, such as when doing an animation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218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Interrupts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Interrupt() method may be invoked on a thread to notify it of an interrupt</a:t>
            </a:r>
          </a:p>
          <a:p>
            <a:r>
              <a:rPr lang="en-US" dirty="0" smtClean="0"/>
              <a:t>Ways to handle an interrupt</a:t>
            </a:r>
          </a:p>
          <a:p>
            <a:pPr lvl="1"/>
            <a:r>
              <a:rPr lang="en-US" dirty="0" smtClean="0"/>
              <a:t>Catch </a:t>
            </a:r>
            <a:r>
              <a:rPr lang="en-US" i="1" dirty="0" err="1" smtClean="0"/>
              <a:t>InterruptedException</a:t>
            </a:r>
            <a:r>
              <a:rPr lang="en-US" b="1" i="1" dirty="0" smtClean="0"/>
              <a:t>: </a:t>
            </a:r>
            <a:r>
              <a:rPr lang="en-US" dirty="0" smtClean="0"/>
              <a:t>Thrown by methods like sleep and wait</a:t>
            </a:r>
          </a:p>
          <a:p>
            <a:pPr lvl="1"/>
            <a:r>
              <a:rPr lang="en-US" dirty="0" smtClean="0"/>
              <a:t>Call </a:t>
            </a:r>
            <a:r>
              <a:rPr lang="en-US" i="1" dirty="0" err="1" smtClean="0"/>
              <a:t>Thread.interrupted</a:t>
            </a:r>
            <a:r>
              <a:rPr lang="en-US" i="1" dirty="0" smtClean="0"/>
              <a:t>()</a:t>
            </a:r>
          </a:p>
          <a:p>
            <a:r>
              <a:rPr lang="en-US" dirty="0" smtClean="0"/>
              <a:t>Interrupt status flag</a:t>
            </a:r>
          </a:p>
          <a:p>
            <a:pPr lvl="1"/>
            <a:r>
              <a:rPr lang="en-US" dirty="0" smtClean="0"/>
              <a:t>Checked by interrupted</a:t>
            </a:r>
          </a:p>
          <a:p>
            <a:pPr lvl="1"/>
            <a:r>
              <a:rPr lang="en-US" dirty="0" smtClean="0"/>
              <a:t>Cleared by </a:t>
            </a:r>
            <a:r>
              <a:rPr lang="en-US" dirty="0" err="1" smtClean="0"/>
              <a:t>InterruptedException</a:t>
            </a:r>
            <a:r>
              <a:rPr lang="en-US" dirty="0" smtClean="0"/>
              <a:t> or by calling interrupted()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557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for (int 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 &lt; </a:t>
            </a:r>
            <a:r>
              <a:rPr lang="en-US" dirty="0" err="1"/>
              <a:t>importantInfo.length</a:t>
            </a:r>
            <a:r>
              <a:rPr lang="en-US" dirty="0"/>
              <a:t>; </a:t>
            </a:r>
            <a:r>
              <a:rPr lang="en-US" dirty="0" err="1"/>
              <a:t>i</a:t>
            </a:r>
            <a:r>
              <a:rPr lang="en-US" dirty="0"/>
              <a:t>++) {</a:t>
            </a:r>
          </a:p>
          <a:p>
            <a:pPr marL="0" indent="0">
              <a:buNone/>
            </a:pPr>
            <a:r>
              <a:rPr lang="en-US" dirty="0"/>
              <a:t>    // Pause for 4 seconds</a:t>
            </a:r>
          </a:p>
          <a:p>
            <a:pPr marL="0" indent="0">
              <a:buNone/>
            </a:pPr>
            <a:r>
              <a:rPr lang="en-US" dirty="0"/>
              <a:t>    try {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Thread.sleep</a:t>
            </a:r>
            <a:r>
              <a:rPr lang="en-US" dirty="0"/>
              <a:t>(4000);</a:t>
            </a:r>
          </a:p>
          <a:p>
            <a:pPr marL="0" indent="0">
              <a:buNone/>
            </a:pPr>
            <a:r>
              <a:rPr lang="en-US" dirty="0"/>
              <a:t>    } catch (</a:t>
            </a:r>
            <a:r>
              <a:rPr lang="en-US" dirty="0" err="1"/>
              <a:t>InterruptedException</a:t>
            </a:r>
            <a:r>
              <a:rPr lang="en-US" dirty="0"/>
              <a:t> e) {</a:t>
            </a:r>
          </a:p>
          <a:p>
            <a:pPr marL="0" indent="0">
              <a:buNone/>
            </a:pPr>
            <a:r>
              <a:rPr lang="en-US" dirty="0"/>
              <a:t>        // We've been interrupted: no more messages.</a:t>
            </a:r>
          </a:p>
          <a:p>
            <a:pPr marL="0" indent="0">
              <a:buNone/>
            </a:pPr>
            <a:r>
              <a:rPr lang="en-US" dirty="0"/>
              <a:t>        return;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  <a:p>
            <a:pPr marL="0" indent="0">
              <a:buNone/>
            </a:pPr>
            <a:r>
              <a:rPr lang="en-US" dirty="0"/>
              <a:t>    // Print a message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System.out.println</a:t>
            </a:r>
            <a:r>
              <a:rPr lang="en-US" dirty="0"/>
              <a:t>(</a:t>
            </a:r>
            <a:r>
              <a:rPr lang="en-US" dirty="0" err="1"/>
              <a:t>importantInfo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656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1732</TotalTime>
  <Words>2276</Words>
  <Application>Microsoft Macintosh PowerPoint</Application>
  <PresentationFormat>On-screen Show (4:3)</PresentationFormat>
  <Paragraphs>276</Paragraphs>
  <Slides>37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Concurrency in Java</vt:lpstr>
      <vt:lpstr>Processes and Threads</vt:lpstr>
      <vt:lpstr>Java’s Thread Mechanism</vt:lpstr>
      <vt:lpstr>Runnable Interface</vt:lpstr>
      <vt:lpstr>Subclassing Thread </vt:lpstr>
      <vt:lpstr>Thread vs. Runnable</vt:lpstr>
      <vt:lpstr>Pacing a Thread</vt:lpstr>
      <vt:lpstr>Handling Interrupts</vt:lpstr>
      <vt:lpstr>Examples</vt:lpstr>
      <vt:lpstr>Examples</vt:lpstr>
      <vt:lpstr>Join</vt:lpstr>
      <vt:lpstr>A Detailed Example</vt:lpstr>
      <vt:lpstr>Synchronization</vt:lpstr>
      <vt:lpstr>Synchronization Techniques</vt:lpstr>
      <vt:lpstr>Synchronized Methods</vt:lpstr>
      <vt:lpstr>Problem w/o Synchronization</vt:lpstr>
      <vt:lpstr>A Bad Interleaving of Operations</vt:lpstr>
      <vt:lpstr>Synchronized Statements</vt:lpstr>
      <vt:lpstr>Example with Multiple Locks</vt:lpstr>
      <vt:lpstr>Volatile Variables</vt:lpstr>
      <vt:lpstr>Synchronized Method vs Volatile Variables</vt:lpstr>
      <vt:lpstr>Happens-Before Using Wait</vt:lpstr>
      <vt:lpstr>Example</vt:lpstr>
      <vt:lpstr>Producer-Consumer Example</vt:lpstr>
      <vt:lpstr>High Level Java Concurrency</vt:lpstr>
      <vt:lpstr>Mutex Locks</vt:lpstr>
      <vt:lpstr>Mutex Example</vt:lpstr>
      <vt:lpstr>Tasks and Thread Pools</vt:lpstr>
      <vt:lpstr>Executors</vt:lpstr>
      <vt:lpstr>Executor Class</vt:lpstr>
      <vt:lpstr>Executor Interface</vt:lpstr>
      <vt:lpstr>ExecutorService</vt:lpstr>
      <vt:lpstr>ExecutorService (cont)</vt:lpstr>
      <vt:lpstr>ExecutorService (cont)</vt:lpstr>
      <vt:lpstr>ScheduledExecutorService</vt:lpstr>
      <vt:lpstr>ScheduledExecutorService</vt:lpstr>
      <vt:lpstr>Example</vt:lpstr>
    </vt:vector>
  </TitlesOfParts>
  <Company>University of Tennessee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Concurrecy in Java</dc:title>
  <dc:creator>Brad Vander Zanden</dc:creator>
  <cp:lastModifiedBy>Brad Vander Zanden</cp:lastModifiedBy>
  <cp:revision>17</cp:revision>
  <dcterms:created xsi:type="dcterms:W3CDTF">2012-04-23T20:43:58Z</dcterms:created>
  <dcterms:modified xsi:type="dcterms:W3CDTF">2012-04-26T13:52:38Z</dcterms:modified>
</cp:coreProperties>
</file>