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7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4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8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2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4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9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7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8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5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DB4D-7501-B342-ACDE-2A8561A768A2}" type="datetimeFigureOut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003B6-CD9A-D241-B613-805A1A673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4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Functional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Brad Vander Zanden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5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Tail Recursion</a:t>
            </a:r>
          </a:p>
          <a:p>
            <a:pPr lvl="1"/>
            <a:r>
              <a:rPr lang="en-US" dirty="0" smtClean="0"/>
              <a:t>Use continuation arguments if necessary</a:t>
            </a:r>
          </a:p>
          <a:p>
            <a:pPr lvl="1"/>
            <a:r>
              <a:rPr lang="en-US" dirty="0" smtClean="0"/>
              <a:t>Akin to pre-processing a list</a:t>
            </a:r>
          </a:p>
          <a:p>
            <a:r>
              <a:rPr lang="en-US" dirty="0" smtClean="0"/>
              <a:t>Inductive Construction</a:t>
            </a:r>
          </a:p>
          <a:p>
            <a:pPr lvl="1"/>
            <a:r>
              <a:rPr lang="en-US" dirty="0" smtClean="0"/>
              <a:t>Akin to post-processing a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32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Inductive Construction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(define fact (lambda (n)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(</a:t>
            </a:r>
            <a:r>
              <a:rPr lang="en-US" dirty="0" err="1" smtClean="0">
                <a:solidFill>
                  <a:srgbClr val="3366FF"/>
                </a:solidFill>
              </a:rPr>
              <a:t>cond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((= n 0) 1)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((= n 1) 1)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(#t (* n (fact (- n 1)))))))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12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45349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Tail Recursion Construction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(define fact (lambda (n)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(</a:t>
            </a:r>
            <a:r>
              <a:rPr lang="en-US" dirty="0" err="1" smtClean="0">
                <a:solidFill>
                  <a:srgbClr val="3366FF"/>
                </a:solidFill>
              </a:rPr>
              <a:t>letrec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((</a:t>
            </a:r>
            <a:r>
              <a:rPr lang="en-US" dirty="0" err="1" smtClean="0">
                <a:solidFill>
                  <a:srgbClr val="008000"/>
                </a:solidFill>
              </a:rPr>
              <a:t>factHelper</a:t>
            </a:r>
            <a:r>
              <a:rPr lang="en-US" dirty="0" smtClean="0">
                <a:solidFill>
                  <a:srgbClr val="008000"/>
                </a:solidFill>
              </a:rPr>
              <a:t> (lambda (n </a:t>
            </a:r>
            <a:r>
              <a:rPr lang="en-US" dirty="0" err="1" smtClean="0">
                <a:solidFill>
                  <a:srgbClr val="008000"/>
                </a:solidFill>
              </a:rPr>
              <a:t>productThusFar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       (</a:t>
            </a:r>
            <a:r>
              <a:rPr lang="en-US" dirty="0" err="1" smtClean="0">
                <a:solidFill>
                  <a:srgbClr val="008000"/>
                </a:solidFill>
              </a:rPr>
              <a:t>cond</a:t>
            </a:r>
            <a:endParaRPr lang="en-US" dirty="0" smtClean="0">
              <a:solidFill>
                <a:srgbClr val="008000"/>
              </a:solidFill>
            </a:endParaRPr>
          </a:p>
          <a:p>
            <a:pPr marL="1257300" lvl="3" indent="0"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	((= n 0) </a:t>
            </a:r>
            <a:r>
              <a:rPr lang="en-US" sz="2800" dirty="0" err="1" smtClean="0">
                <a:solidFill>
                  <a:srgbClr val="008000"/>
                </a:solidFill>
              </a:rPr>
              <a:t>productThusFar</a:t>
            </a:r>
            <a:r>
              <a:rPr lang="en-US" sz="2800" dirty="0" smtClean="0">
                <a:solidFill>
                  <a:srgbClr val="008000"/>
                </a:solidFill>
              </a:rPr>
              <a:t>)</a:t>
            </a:r>
          </a:p>
          <a:p>
            <a:pPr marL="1257300" lvl="3" indent="0"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	((= n 1) </a:t>
            </a:r>
            <a:r>
              <a:rPr lang="en-US" sz="2800" dirty="0" err="1" smtClean="0">
                <a:solidFill>
                  <a:srgbClr val="008000"/>
                </a:solidFill>
              </a:rPr>
              <a:t>productThusFar</a:t>
            </a:r>
            <a:r>
              <a:rPr lang="en-US" sz="2800" dirty="0" smtClean="0">
                <a:solidFill>
                  <a:srgbClr val="008000"/>
                </a:solidFill>
              </a:rPr>
              <a:t>)</a:t>
            </a:r>
          </a:p>
          <a:p>
            <a:pPr marL="1257300" lvl="3" indent="0"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	(#t (</a:t>
            </a:r>
            <a:r>
              <a:rPr lang="en-US" sz="2800" dirty="0" err="1" smtClean="0">
                <a:solidFill>
                  <a:srgbClr val="008000"/>
                </a:solidFill>
              </a:rPr>
              <a:t>factHelper</a:t>
            </a:r>
            <a:r>
              <a:rPr lang="en-US" sz="2800" dirty="0" smtClean="0">
                <a:solidFill>
                  <a:srgbClr val="008000"/>
                </a:solidFill>
              </a:rPr>
              <a:t> (- n 1) (* n </a:t>
            </a:r>
            <a:r>
              <a:rPr lang="en-US" sz="2800" dirty="0" err="1" smtClean="0">
                <a:solidFill>
                  <a:srgbClr val="008000"/>
                </a:solidFill>
              </a:rPr>
              <a:t>productThusFar</a:t>
            </a:r>
            <a:r>
              <a:rPr lang="en-US" sz="2800" dirty="0" smtClean="0">
                <a:solidFill>
                  <a:srgbClr val="008000"/>
                </a:solidFill>
              </a:rPr>
              <a:t>)))))))</a:t>
            </a:r>
          </a:p>
          <a:p>
            <a:pPr marL="400050" lvl="1" indent="0">
              <a:buNone/>
            </a:pPr>
            <a:r>
              <a:rPr lang="en-US" sz="3600" dirty="0" smtClean="0">
                <a:solidFill>
                  <a:srgbClr val="3366FF"/>
                </a:solidFill>
              </a:rPr>
              <a:t>      </a:t>
            </a:r>
            <a:r>
              <a:rPr lang="en-US" dirty="0" smtClean="0">
                <a:solidFill>
                  <a:srgbClr val="3366FF"/>
                </a:solidFill>
              </a:rPr>
              <a:t>(</a:t>
            </a:r>
            <a:r>
              <a:rPr lang="en-US" dirty="0" err="1" smtClean="0">
                <a:solidFill>
                  <a:srgbClr val="3366FF"/>
                </a:solidFill>
              </a:rPr>
              <a:t>factHelper</a:t>
            </a:r>
            <a:r>
              <a:rPr lang="en-US" dirty="0" smtClean="0">
                <a:solidFill>
                  <a:srgbClr val="3366FF"/>
                </a:solidFill>
              </a:rPr>
              <a:t> n 1))))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42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Inductive Construction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(define </a:t>
            </a:r>
            <a:r>
              <a:rPr lang="en-US" dirty="0" err="1" smtClean="0">
                <a:solidFill>
                  <a:srgbClr val="3366FF"/>
                </a:solidFill>
              </a:rPr>
              <a:t>sumList</a:t>
            </a:r>
            <a:r>
              <a:rPr lang="en-US" dirty="0" smtClean="0">
                <a:solidFill>
                  <a:srgbClr val="3366FF"/>
                </a:solidFill>
              </a:rPr>
              <a:t> (lambda (L)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(</a:t>
            </a:r>
            <a:r>
              <a:rPr lang="en-US" dirty="0" err="1" smtClean="0">
                <a:solidFill>
                  <a:srgbClr val="3366FF"/>
                </a:solidFill>
              </a:rPr>
              <a:t>cond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((null? L) 0)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(#t (+ (car L) (</a:t>
            </a:r>
            <a:r>
              <a:rPr lang="en-US" dirty="0" err="1" smtClean="0">
                <a:solidFill>
                  <a:srgbClr val="3366FF"/>
                </a:solidFill>
              </a:rPr>
              <a:t>sumList</a:t>
            </a:r>
            <a:r>
              <a:rPr lang="en-US" dirty="0" smtClean="0">
                <a:solidFill>
                  <a:srgbClr val="3366FF"/>
                </a:solidFill>
              </a:rPr>
              <a:t> (</a:t>
            </a:r>
            <a:r>
              <a:rPr lang="en-US" dirty="0" err="1" smtClean="0">
                <a:solidFill>
                  <a:srgbClr val="3366FF"/>
                </a:solidFill>
              </a:rPr>
              <a:t>cdr</a:t>
            </a:r>
            <a:r>
              <a:rPr lang="en-US" dirty="0" smtClean="0">
                <a:solidFill>
                  <a:srgbClr val="3366FF"/>
                </a:solidFill>
              </a:rPr>
              <a:t> L)))))))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74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Tail Recursion Construction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(define </a:t>
            </a:r>
            <a:r>
              <a:rPr lang="en-US" sz="2800" dirty="0" err="1" smtClean="0">
                <a:solidFill>
                  <a:srgbClr val="3366FF"/>
                </a:solidFill>
              </a:rPr>
              <a:t>sumList</a:t>
            </a:r>
            <a:r>
              <a:rPr lang="en-US" sz="2800" dirty="0" smtClean="0">
                <a:solidFill>
                  <a:srgbClr val="3366FF"/>
                </a:solidFill>
              </a:rPr>
              <a:t> (lambda (L)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(</a:t>
            </a:r>
            <a:r>
              <a:rPr lang="en-US" sz="2800" dirty="0" err="1" smtClean="0">
                <a:solidFill>
                  <a:srgbClr val="3366FF"/>
                </a:solidFill>
              </a:rPr>
              <a:t>letrec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((</a:t>
            </a:r>
            <a:r>
              <a:rPr lang="en-US" sz="2800" dirty="0" err="1" smtClean="0">
                <a:solidFill>
                  <a:srgbClr val="008000"/>
                </a:solidFill>
              </a:rPr>
              <a:t>sumListHelper</a:t>
            </a:r>
            <a:r>
              <a:rPr lang="en-US" sz="2800" dirty="0" smtClean="0">
                <a:solidFill>
                  <a:srgbClr val="008000"/>
                </a:solidFill>
              </a:rPr>
              <a:t> (lambda (L </a:t>
            </a:r>
            <a:r>
              <a:rPr lang="en-US" sz="2800" dirty="0" err="1" smtClean="0">
                <a:solidFill>
                  <a:srgbClr val="008000"/>
                </a:solidFill>
              </a:rPr>
              <a:t>sumThusFar</a:t>
            </a:r>
            <a:r>
              <a:rPr lang="en-US" sz="2800" dirty="0" smtClean="0">
                <a:solidFill>
                  <a:srgbClr val="008000"/>
                </a:solidFill>
              </a:rPr>
              <a:t>)</a:t>
            </a:r>
          </a:p>
          <a:p>
            <a:pPr marL="1257300" lvl="3" indent="0"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       (</a:t>
            </a:r>
            <a:r>
              <a:rPr lang="en-US" sz="2800" dirty="0" err="1" smtClean="0">
                <a:solidFill>
                  <a:srgbClr val="008000"/>
                </a:solidFill>
              </a:rPr>
              <a:t>cond</a:t>
            </a:r>
            <a:endParaRPr lang="en-US" sz="2800" dirty="0" smtClean="0">
              <a:solidFill>
                <a:srgbClr val="008000"/>
              </a:solidFill>
            </a:endParaRPr>
          </a:p>
          <a:p>
            <a:pPr marL="1714500" lvl="4" indent="0"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       ((null? L) </a:t>
            </a:r>
            <a:r>
              <a:rPr lang="en-US" sz="2800" dirty="0" err="1" smtClean="0">
                <a:solidFill>
                  <a:srgbClr val="008000"/>
                </a:solidFill>
              </a:rPr>
              <a:t>sumThusFar</a:t>
            </a:r>
            <a:r>
              <a:rPr lang="en-US" sz="2800" dirty="0" smtClean="0">
                <a:solidFill>
                  <a:srgbClr val="008000"/>
                </a:solidFill>
              </a:rPr>
              <a:t>)</a:t>
            </a:r>
          </a:p>
          <a:p>
            <a:pPr marL="1714500" lvl="4" indent="0"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       (#t (</a:t>
            </a:r>
            <a:r>
              <a:rPr lang="en-US" sz="2800" dirty="0" err="1" smtClean="0">
                <a:solidFill>
                  <a:srgbClr val="008000"/>
                </a:solidFill>
              </a:rPr>
              <a:t>sumListHelper</a:t>
            </a:r>
            <a:r>
              <a:rPr lang="en-US" sz="2800" dirty="0" smtClean="0">
                <a:solidFill>
                  <a:srgbClr val="008000"/>
                </a:solidFill>
              </a:rPr>
              <a:t> (</a:t>
            </a:r>
            <a:r>
              <a:rPr lang="en-US" sz="2800" dirty="0" err="1" smtClean="0">
                <a:solidFill>
                  <a:srgbClr val="008000"/>
                </a:solidFill>
              </a:rPr>
              <a:t>cdr</a:t>
            </a:r>
            <a:r>
              <a:rPr lang="en-US" sz="2800" dirty="0" smtClean="0">
                <a:solidFill>
                  <a:srgbClr val="008000"/>
                </a:solidFill>
              </a:rPr>
              <a:t> L) </a:t>
            </a:r>
          </a:p>
          <a:p>
            <a:pPr marL="1714500" lvl="4" indent="0">
              <a:buNone/>
            </a:pPr>
            <a:r>
              <a:rPr lang="en-US" sz="2800" dirty="0">
                <a:solidFill>
                  <a:srgbClr val="008000"/>
                </a:solidFill>
              </a:rPr>
              <a:t>	</a:t>
            </a:r>
            <a:r>
              <a:rPr lang="en-US" sz="2800" dirty="0" smtClean="0">
                <a:solidFill>
                  <a:srgbClr val="008000"/>
                </a:solidFill>
              </a:rPr>
              <a:t>						(+ (car L) </a:t>
            </a:r>
            <a:r>
              <a:rPr lang="en-US" sz="2800" dirty="0" err="1" smtClean="0">
                <a:solidFill>
                  <a:srgbClr val="008000"/>
                </a:solidFill>
              </a:rPr>
              <a:t>sumThusFar</a:t>
            </a:r>
            <a:r>
              <a:rPr lang="en-US" sz="2800" dirty="0" smtClean="0">
                <a:solidFill>
                  <a:srgbClr val="008000"/>
                </a:solidFill>
              </a:rPr>
              <a:t>)))))))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(</a:t>
            </a:r>
            <a:r>
              <a:rPr lang="en-US" sz="2800" dirty="0" err="1" smtClean="0">
                <a:solidFill>
                  <a:srgbClr val="3366FF"/>
                </a:solidFill>
              </a:rPr>
              <a:t>sumListHelper</a:t>
            </a:r>
            <a:r>
              <a:rPr lang="en-US" sz="2800" dirty="0" smtClean="0">
                <a:solidFill>
                  <a:srgbClr val="3366FF"/>
                </a:solidFill>
              </a:rPr>
              <a:t> L 0))))</a:t>
            </a:r>
            <a:endParaRPr lang="en-US" sz="28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7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Inductive Construction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(define </a:t>
            </a:r>
            <a:r>
              <a:rPr lang="en-US" dirty="0" err="1" smtClean="0">
                <a:solidFill>
                  <a:srgbClr val="3366FF"/>
                </a:solidFill>
              </a:rPr>
              <a:t>qsortPartition</a:t>
            </a:r>
            <a:r>
              <a:rPr lang="en-US" dirty="0" smtClean="0">
                <a:solidFill>
                  <a:srgbClr val="3366FF"/>
                </a:solidFill>
              </a:rPr>
              <a:t> (lambda (pivot L)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(if (null? L)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 (cons '() '())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 (let* ((result (</a:t>
            </a:r>
            <a:r>
              <a:rPr lang="en-US" dirty="0" err="1" smtClean="0">
                <a:solidFill>
                  <a:srgbClr val="3366FF"/>
                </a:solidFill>
              </a:rPr>
              <a:t>qsortPartition</a:t>
            </a:r>
            <a:r>
              <a:rPr lang="en-US" dirty="0" smtClean="0">
                <a:solidFill>
                  <a:srgbClr val="3366FF"/>
                </a:solidFill>
              </a:rPr>
              <a:t> pivot (</a:t>
            </a:r>
            <a:r>
              <a:rPr lang="en-US" dirty="0" err="1" smtClean="0">
                <a:solidFill>
                  <a:srgbClr val="3366FF"/>
                </a:solidFill>
              </a:rPr>
              <a:t>cdr</a:t>
            </a:r>
            <a:r>
              <a:rPr lang="en-US" dirty="0" smtClean="0">
                <a:solidFill>
                  <a:srgbClr val="3366FF"/>
                </a:solidFill>
              </a:rPr>
              <a:t> L)))</a:t>
            </a:r>
          </a:p>
          <a:p>
            <a:pPr marL="1257300" lvl="3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	    </a:t>
            </a:r>
            <a:r>
              <a:rPr lang="en-US" sz="2800" dirty="0" smtClean="0">
                <a:solidFill>
                  <a:srgbClr val="3366FF"/>
                </a:solidFill>
              </a:rPr>
              <a:t> (</a:t>
            </a:r>
            <a:r>
              <a:rPr lang="en-US" sz="2800" dirty="0" err="1" smtClean="0">
                <a:solidFill>
                  <a:srgbClr val="3366FF"/>
                </a:solidFill>
              </a:rPr>
              <a:t>lesserList</a:t>
            </a:r>
            <a:r>
              <a:rPr lang="en-US" sz="2800" dirty="0" smtClean="0">
                <a:solidFill>
                  <a:srgbClr val="3366FF"/>
                </a:solidFill>
              </a:rPr>
              <a:t> (car result))</a:t>
            </a:r>
          </a:p>
          <a:p>
            <a:pPr marL="1257300" lvl="3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	    (</a:t>
            </a:r>
            <a:r>
              <a:rPr lang="en-US" sz="2800" dirty="0" err="1" smtClean="0">
                <a:solidFill>
                  <a:srgbClr val="3366FF"/>
                </a:solidFill>
              </a:rPr>
              <a:t>greaterList</a:t>
            </a:r>
            <a:r>
              <a:rPr lang="en-US" sz="2800" dirty="0" smtClean="0">
                <a:solidFill>
                  <a:srgbClr val="3366FF"/>
                </a:solidFill>
              </a:rPr>
              <a:t> (</a:t>
            </a:r>
            <a:r>
              <a:rPr lang="en-US" sz="2800" dirty="0" err="1" smtClean="0">
                <a:solidFill>
                  <a:srgbClr val="3366FF"/>
                </a:solidFill>
              </a:rPr>
              <a:t>cdr</a:t>
            </a:r>
            <a:r>
              <a:rPr lang="en-US" sz="2800" dirty="0" smtClean="0">
                <a:solidFill>
                  <a:srgbClr val="3366FF"/>
                </a:solidFill>
              </a:rPr>
              <a:t> result)))</a:t>
            </a: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	(if (&lt; (car L) pivot)</a:t>
            </a:r>
          </a:p>
          <a:p>
            <a:pPr marL="1714500" lvl="4" indent="0">
              <a:buNone/>
            </a:pPr>
            <a:r>
              <a:rPr lang="en-US" sz="2600" dirty="0" smtClean="0">
                <a:solidFill>
                  <a:srgbClr val="008000"/>
                </a:solidFill>
              </a:rPr>
              <a:t>; add the head of L to the </a:t>
            </a:r>
            <a:r>
              <a:rPr lang="en-US" sz="2600" dirty="0" err="1" smtClean="0">
                <a:solidFill>
                  <a:srgbClr val="008000"/>
                </a:solidFill>
              </a:rPr>
              <a:t>lesserList</a:t>
            </a:r>
            <a:endParaRPr lang="en-US" sz="2600" dirty="0" smtClean="0">
              <a:solidFill>
                <a:srgbClr val="008000"/>
              </a:solidFill>
            </a:endParaRP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	    (cons (cons (car L) </a:t>
            </a:r>
            <a:r>
              <a:rPr lang="en-US" sz="2600" dirty="0" err="1" smtClean="0">
                <a:solidFill>
                  <a:srgbClr val="3366FF"/>
                </a:solidFill>
              </a:rPr>
              <a:t>lesserList</a:t>
            </a:r>
            <a:r>
              <a:rPr lang="en-US" sz="2600" dirty="0" smtClean="0">
                <a:solidFill>
                  <a:srgbClr val="3366FF"/>
                </a:solidFill>
              </a:rPr>
              <a:t>) </a:t>
            </a:r>
            <a:r>
              <a:rPr lang="en-US" sz="2600" dirty="0" err="1" smtClean="0">
                <a:solidFill>
                  <a:srgbClr val="3366FF"/>
                </a:solidFill>
              </a:rPr>
              <a:t>greaterList</a:t>
            </a:r>
            <a:r>
              <a:rPr lang="en-US" sz="2600" dirty="0" smtClean="0">
                <a:solidFill>
                  <a:srgbClr val="3366FF"/>
                </a:solidFill>
              </a:rPr>
              <a:t>)</a:t>
            </a:r>
          </a:p>
          <a:p>
            <a:pPr marL="1714500" lvl="4" indent="0">
              <a:buNone/>
            </a:pPr>
            <a:r>
              <a:rPr lang="en-US" sz="2600" dirty="0" smtClean="0">
                <a:solidFill>
                  <a:srgbClr val="008000"/>
                </a:solidFill>
              </a:rPr>
              <a:t>; add the head of L to the </a:t>
            </a:r>
            <a:r>
              <a:rPr lang="en-US" sz="2600" dirty="0" err="1" smtClean="0">
                <a:solidFill>
                  <a:srgbClr val="008000"/>
                </a:solidFill>
              </a:rPr>
              <a:t>greater</a:t>
            </a:r>
            <a:r>
              <a:rPr lang="en-US" sz="2600" dirty="0" err="1" smtClean="0">
                <a:solidFill>
                  <a:srgbClr val="008000"/>
                </a:solidFill>
              </a:rPr>
              <a:t>List</a:t>
            </a:r>
            <a:endParaRPr lang="en-US" sz="2600" dirty="0" smtClean="0">
              <a:solidFill>
                <a:srgbClr val="008000"/>
              </a:solidFill>
            </a:endParaRP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	    (cons </a:t>
            </a:r>
            <a:r>
              <a:rPr lang="en-US" sz="2600" dirty="0" err="1" smtClean="0">
                <a:solidFill>
                  <a:srgbClr val="3366FF"/>
                </a:solidFill>
              </a:rPr>
              <a:t>lesserList</a:t>
            </a:r>
            <a:r>
              <a:rPr lang="en-US" sz="2600" dirty="0" smtClean="0">
                <a:solidFill>
                  <a:srgbClr val="3366FF"/>
                </a:solidFill>
              </a:rPr>
              <a:t> (cons (car L) </a:t>
            </a:r>
            <a:r>
              <a:rPr lang="en-US" sz="2600" dirty="0" err="1" smtClean="0">
                <a:solidFill>
                  <a:srgbClr val="3366FF"/>
                </a:solidFill>
              </a:rPr>
              <a:t>greaterList</a:t>
            </a:r>
            <a:r>
              <a:rPr lang="en-US" sz="2600" dirty="0" smtClean="0">
                <a:solidFill>
                  <a:srgbClr val="3366FF"/>
                </a:solidFill>
              </a:rPr>
              <a:t>)))))))</a:t>
            </a:r>
            <a:endParaRPr lang="en-US" sz="26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432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Tail Recursion Construction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(define </a:t>
            </a:r>
            <a:r>
              <a:rPr lang="en-US" sz="2600" dirty="0" err="1" smtClean="0">
                <a:solidFill>
                  <a:srgbClr val="3366FF"/>
                </a:solidFill>
              </a:rPr>
              <a:t>qsortPartition</a:t>
            </a:r>
            <a:r>
              <a:rPr lang="en-US" sz="2600" dirty="0" smtClean="0">
                <a:solidFill>
                  <a:srgbClr val="3366FF"/>
                </a:solidFill>
              </a:rPr>
              <a:t> (lambda (pivot L L1 L2)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(if (null? L) 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    (cons L1 L2</a:t>
            </a:r>
            <a:r>
              <a:rPr lang="en-US" sz="2600" dirty="0" smtClean="0">
                <a:solidFill>
                  <a:srgbClr val="008000"/>
                </a:solidFill>
              </a:rPr>
              <a:t>)  ; return L1 and L2 once L is exhausted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    (let ((</a:t>
            </a:r>
            <a:r>
              <a:rPr lang="en-US" sz="2600" dirty="0" err="1" smtClean="0">
                <a:solidFill>
                  <a:srgbClr val="3366FF"/>
                </a:solidFill>
              </a:rPr>
              <a:t>firstElement</a:t>
            </a:r>
            <a:r>
              <a:rPr lang="en-US" sz="2600" dirty="0" smtClean="0">
                <a:solidFill>
                  <a:srgbClr val="3366FF"/>
                </a:solidFill>
              </a:rPr>
              <a:t> (car L)))</a:t>
            </a: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	 (if (&lt; </a:t>
            </a:r>
            <a:r>
              <a:rPr lang="en-US" sz="2600" dirty="0" err="1" smtClean="0">
                <a:solidFill>
                  <a:srgbClr val="3366FF"/>
                </a:solidFill>
              </a:rPr>
              <a:t>firstElement</a:t>
            </a:r>
            <a:r>
              <a:rPr lang="en-US" sz="2600" dirty="0" smtClean="0">
                <a:solidFill>
                  <a:srgbClr val="3366FF"/>
                </a:solidFill>
              </a:rPr>
              <a:t> pivot)</a:t>
            </a: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	    </a:t>
            </a:r>
            <a:r>
              <a:rPr lang="en-US" sz="2600" dirty="0" smtClean="0">
                <a:solidFill>
                  <a:srgbClr val="008000"/>
                </a:solidFill>
              </a:rPr>
              <a:t> ; add head of L to L1 and partition rest of L</a:t>
            </a: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	     (</a:t>
            </a:r>
            <a:r>
              <a:rPr lang="en-US" sz="2600" dirty="0" err="1" smtClean="0">
                <a:solidFill>
                  <a:srgbClr val="3366FF"/>
                </a:solidFill>
              </a:rPr>
              <a:t>qsortPartition</a:t>
            </a:r>
            <a:r>
              <a:rPr lang="en-US" sz="2600" dirty="0" smtClean="0">
                <a:solidFill>
                  <a:srgbClr val="3366FF"/>
                </a:solidFill>
              </a:rPr>
              <a:t> pivot (</a:t>
            </a:r>
            <a:r>
              <a:rPr lang="en-US" sz="2600" dirty="0" err="1" smtClean="0">
                <a:solidFill>
                  <a:srgbClr val="3366FF"/>
                </a:solidFill>
              </a:rPr>
              <a:t>cdr</a:t>
            </a:r>
            <a:r>
              <a:rPr lang="en-US" sz="2600" dirty="0" smtClean="0">
                <a:solidFill>
                  <a:srgbClr val="3366FF"/>
                </a:solidFill>
              </a:rPr>
              <a:t> L) </a:t>
            </a:r>
          </a:p>
          <a:p>
            <a:pPr marL="1257300" lvl="3" indent="0">
              <a:buNone/>
            </a:pPr>
            <a:r>
              <a:rPr lang="en-US" sz="2600" dirty="0">
                <a:solidFill>
                  <a:srgbClr val="3366FF"/>
                </a:solidFill>
              </a:rPr>
              <a:t>	</a:t>
            </a:r>
            <a:r>
              <a:rPr lang="en-US" sz="2600" dirty="0" smtClean="0">
                <a:solidFill>
                  <a:srgbClr val="3366FF"/>
                </a:solidFill>
              </a:rPr>
              <a:t>						  (cons </a:t>
            </a:r>
            <a:r>
              <a:rPr lang="en-US" sz="2600" dirty="0" err="1" smtClean="0">
                <a:solidFill>
                  <a:srgbClr val="3366FF"/>
                </a:solidFill>
              </a:rPr>
              <a:t>firstElement</a:t>
            </a:r>
            <a:r>
              <a:rPr lang="en-US" sz="2600" dirty="0" smtClean="0">
                <a:solidFill>
                  <a:srgbClr val="3366FF"/>
                </a:solidFill>
              </a:rPr>
              <a:t> L1) L2)</a:t>
            </a: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	   </a:t>
            </a:r>
            <a:r>
              <a:rPr lang="en-US" sz="2600" dirty="0" smtClean="0">
                <a:solidFill>
                  <a:srgbClr val="008000"/>
                </a:solidFill>
              </a:rPr>
              <a:t>  ; add head of L to L2 and partition rest of L</a:t>
            </a:r>
          </a:p>
          <a:p>
            <a:pPr marL="1257300" lvl="3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	     (</a:t>
            </a:r>
            <a:r>
              <a:rPr lang="en-US" sz="2600" dirty="0" err="1" smtClean="0">
                <a:solidFill>
                  <a:srgbClr val="3366FF"/>
                </a:solidFill>
              </a:rPr>
              <a:t>qsortPartition</a:t>
            </a:r>
            <a:r>
              <a:rPr lang="en-US" sz="2600" dirty="0" smtClean="0">
                <a:solidFill>
                  <a:srgbClr val="3366FF"/>
                </a:solidFill>
              </a:rPr>
              <a:t> pivot (</a:t>
            </a:r>
            <a:r>
              <a:rPr lang="en-US" sz="2600" dirty="0" err="1" smtClean="0">
                <a:solidFill>
                  <a:srgbClr val="3366FF"/>
                </a:solidFill>
              </a:rPr>
              <a:t>cdr</a:t>
            </a:r>
            <a:r>
              <a:rPr lang="en-US" sz="2600" dirty="0" smtClean="0">
                <a:solidFill>
                  <a:srgbClr val="3366FF"/>
                </a:solidFill>
              </a:rPr>
              <a:t> L) L1 </a:t>
            </a:r>
          </a:p>
          <a:p>
            <a:pPr marL="1257300" lvl="3" indent="0">
              <a:buNone/>
            </a:pPr>
            <a:r>
              <a:rPr lang="en-US" sz="2600" dirty="0">
                <a:solidFill>
                  <a:srgbClr val="3366FF"/>
                </a:solidFill>
              </a:rPr>
              <a:t>	</a:t>
            </a:r>
            <a:r>
              <a:rPr lang="en-US" sz="2600" dirty="0" smtClean="0">
                <a:solidFill>
                  <a:srgbClr val="3366FF"/>
                </a:solidFill>
              </a:rPr>
              <a:t>						 	   (cons </a:t>
            </a:r>
            <a:r>
              <a:rPr lang="en-US" sz="2600" dirty="0" err="1" smtClean="0">
                <a:solidFill>
                  <a:srgbClr val="3366FF"/>
                </a:solidFill>
              </a:rPr>
              <a:t>firstElement</a:t>
            </a:r>
            <a:r>
              <a:rPr lang="en-US" sz="2600" dirty="0" smtClean="0">
                <a:solidFill>
                  <a:srgbClr val="3366FF"/>
                </a:solidFill>
              </a:rPr>
              <a:t> L2)))))))</a:t>
            </a:r>
          </a:p>
        </p:txBody>
      </p:sp>
    </p:spTree>
    <p:extLst>
      <p:ext uri="{BB962C8B-B14F-4D97-AF65-F5344CB8AC3E}">
        <p14:creationId xmlns:p14="http://schemas.microsoft.com/office/powerpoint/2010/main" val="364691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Either construction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(define </a:t>
            </a:r>
            <a:r>
              <a:rPr lang="en-US" sz="2600" dirty="0" err="1" smtClean="0">
                <a:solidFill>
                  <a:srgbClr val="3366FF"/>
                </a:solidFill>
              </a:rPr>
              <a:t>qsort</a:t>
            </a:r>
            <a:r>
              <a:rPr lang="en-US" sz="2600" dirty="0" smtClean="0">
                <a:solidFill>
                  <a:srgbClr val="3366FF"/>
                </a:solidFill>
              </a:rPr>
              <a:t> (lambda (L)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(if (null? L)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    L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    (let* ((result (</a:t>
            </a:r>
            <a:r>
              <a:rPr lang="en-US" sz="2600" dirty="0" err="1" smtClean="0">
                <a:solidFill>
                  <a:srgbClr val="3366FF"/>
                </a:solidFill>
              </a:rPr>
              <a:t>qsortPartition</a:t>
            </a:r>
            <a:r>
              <a:rPr lang="en-US" sz="2600" dirty="0" smtClean="0">
                <a:solidFill>
                  <a:srgbClr val="3366FF"/>
                </a:solidFill>
              </a:rPr>
              <a:t> (car L) (</a:t>
            </a:r>
            <a:r>
              <a:rPr lang="en-US" sz="2600" dirty="0" err="1" smtClean="0">
                <a:solidFill>
                  <a:srgbClr val="3366FF"/>
                </a:solidFill>
              </a:rPr>
              <a:t>cdr</a:t>
            </a:r>
            <a:r>
              <a:rPr lang="en-US" sz="2600" dirty="0" smtClean="0">
                <a:solidFill>
                  <a:srgbClr val="3366FF"/>
                </a:solidFill>
              </a:rPr>
              <a:t> L) '() '()))</a:t>
            </a:r>
          </a:p>
          <a:p>
            <a:pPr marL="800100" lvl="2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          (</a:t>
            </a:r>
            <a:r>
              <a:rPr lang="en-US" sz="2600" dirty="0" err="1" smtClean="0">
                <a:solidFill>
                  <a:srgbClr val="3366FF"/>
                </a:solidFill>
              </a:rPr>
              <a:t>lesserList</a:t>
            </a:r>
            <a:r>
              <a:rPr lang="en-US" sz="2600" dirty="0" smtClean="0">
                <a:solidFill>
                  <a:srgbClr val="3366FF"/>
                </a:solidFill>
              </a:rPr>
              <a:t> (car result))</a:t>
            </a:r>
          </a:p>
          <a:p>
            <a:pPr marL="800100" lvl="2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          (</a:t>
            </a:r>
            <a:r>
              <a:rPr lang="en-US" sz="2600" dirty="0" err="1" smtClean="0">
                <a:solidFill>
                  <a:srgbClr val="3366FF"/>
                </a:solidFill>
              </a:rPr>
              <a:t>greaterList</a:t>
            </a:r>
            <a:r>
              <a:rPr lang="en-US" sz="2600" dirty="0" smtClean="0">
                <a:solidFill>
                  <a:srgbClr val="3366FF"/>
                </a:solidFill>
              </a:rPr>
              <a:t> (</a:t>
            </a:r>
            <a:r>
              <a:rPr lang="en-US" sz="2600" dirty="0" err="1" smtClean="0">
                <a:solidFill>
                  <a:srgbClr val="3366FF"/>
                </a:solidFill>
              </a:rPr>
              <a:t>cdr</a:t>
            </a:r>
            <a:r>
              <a:rPr lang="en-US" sz="2600" dirty="0" smtClean="0">
                <a:solidFill>
                  <a:srgbClr val="3366FF"/>
                </a:solidFill>
              </a:rPr>
              <a:t> result)))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         (append (</a:t>
            </a:r>
            <a:r>
              <a:rPr lang="en-US" sz="2600" dirty="0" err="1" smtClean="0">
                <a:solidFill>
                  <a:srgbClr val="3366FF"/>
                </a:solidFill>
              </a:rPr>
              <a:t>qsort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lesserList</a:t>
            </a:r>
            <a:r>
              <a:rPr lang="en-US" sz="2600" dirty="0" smtClean="0">
                <a:solidFill>
                  <a:srgbClr val="3366FF"/>
                </a:solidFill>
              </a:rPr>
              <a:t>) </a:t>
            </a:r>
          </a:p>
          <a:p>
            <a:pPr marL="400050" lvl="1" indent="0">
              <a:buNone/>
            </a:pPr>
            <a:r>
              <a:rPr lang="en-US" sz="2600" dirty="0">
                <a:solidFill>
                  <a:srgbClr val="3366FF"/>
                </a:solidFill>
              </a:rPr>
              <a:t>	</a:t>
            </a:r>
            <a:r>
              <a:rPr lang="en-US" sz="2600" dirty="0" smtClean="0">
                <a:solidFill>
                  <a:srgbClr val="3366FF"/>
                </a:solidFill>
              </a:rPr>
              <a:t>				(list (car L)) </a:t>
            </a:r>
          </a:p>
          <a:p>
            <a:pPr marL="400050" lvl="1" indent="0">
              <a:buNone/>
            </a:pPr>
            <a:r>
              <a:rPr lang="en-US" sz="2600">
                <a:solidFill>
                  <a:srgbClr val="3366FF"/>
                </a:solidFill>
              </a:rPr>
              <a:t>	</a:t>
            </a:r>
            <a:r>
              <a:rPr lang="en-US" sz="2600" smtClean="0">
                <a:solidFill>
                  <a:srgbClr val="3366FF"/>
                </a:solidFill>
              </a:rPr>
              <a:t>				(</a:t>
            </a:r>
            <a:r>
              <a:rPr lang="en-US" sz="2600" dirty="0" err="1" smtClean="0">
                <a:solidFill>
                  <a:srgbClr val="3366FF"/>
                </a:solidFill>
              </a:rPr>
              <a:t>qsort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greaterList</a:t>
            </a:r>
            <a:r>
              <a:rPr lang="en-US" sz="2600" dirty="0" smtClean="0">
                <a:solidFill>
                  <a:srgbClr val="3366FF"/>
                </a:solidFill>
              </a:rPr>
              <a:t>))))))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82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371</Words>
  <Application>Microsoft Macintosh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Creating Functional Programs</vt:lpstr>
      <vt:lpstr>Basic Techniques</vt:lpstr>
      <vt:lpstr>Factorial</vt:lpstr>
      <vt:lpstr>Factorial</vt:lpstr>
      <vt:lpstr>Sum of Numbers</vt:lpstr>
      <vt:lpstr>Sum of Numbers</vt:lpstr>
      <vt:lpstr>Quicksort</vt:lpstr>
      <vt:lpstr>Quicksort</vt:lpstr>
      <vt:lpstr>Quicksort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Functional Programs</dc:title>
  <dc:creator>Brad Vander Zanden</dc:creator>
  <cp:lastModifiedBy>Brad Vander Zanden</cp:lastModifiedBy>
  <cp:revision>3</cp:revision>
  <dcterms:created xsi:type="dcterms:W3CDTF">2014-04-06T16:39:53Z</dcterms:created>
  <dcterms:modified xsi:type="dcterms:W3CDTF">2014-04-06T17:17:44Z</dcterms:modified>
</cp:coreProperties>
</file>