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00" r:id="rId2"/>
    <p:sldId id="294" r:id="rId3"/>
    <p:sldId id="308" r:id="rId4"/>
    <p:sldId id="309" r:id="rId5"/>
    <p:sldId id="295" r:id="rId6"/>
    <p:sldId id="318" r:id="rId7"/>
    <p:sldId id="310" r:id="rId8"/>
    <p:sldId id="319" r:id="rId9"/>
    <p:sldId id="299" r:id="rId10"/>
    <p:sldId id="312" r:id="rId11"/>
    <p:sldId id="296" r:id="rId12"/>
    <p:sldId id="307" r:id="rId13"/>
    <p:sldId id="301" r:id="rId14"/>
    <p:sldId id="317" r:id="rId15"/>
    <p:sldId id="298" r:id="rId16"/>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5340" autoAdjust="0"/>
  </p:normalViewPr>
  <p:slideViewPr>
    <p:cSldViewPr snapToGrid="0">
      <p:cViewPr varScale="1">
        <p:scale>
          <a:sx n="94" d="100"/>
          <a:sy n="94" d="100"/>
        </p:scale>
        <p:origin x="-108" y="-1374"/>
      </p:cViewPr>
      <p:guideLst>
        <p:guide orient="horz" pos="2160"/>
        <p:guide pos="2880"/>
      </p:guideLst>
    </p:cSldViewPr>
  </p:slideViewPr>
  <p:outlineViewPr>
    <p:cViewPr>
      <p:scale>
        <a:sx n="33" d="100"/>
        <a:sy n="33" d="100"/>
      </p:scale>
      <p:origin x="42" y="84"/>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aoa-ws1\usersg1\nri\Presentations\BTP_Leadership\AmirPhelan\Presentations\Autotune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oa-ws1\usersg1\nri\Presentations\BTP_Leadership\AmirPhelan\Presentations\Autotune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FY12 Autotune Resources</a:t>
            </a:r>
          </a:p>
        </c:rich>
      </c:tx>
      <c:layout>
        <c:manualLayout>
          <c:xMode val="edge"/>
          <c:yMode val="edge"/>
          <c:x val="0.18975699912510938"/>
          <c:y val="0"/>
        </c:manualLayout>
      </c:layout>
      <c:overlay val="0"/>
    </c:title>
    <c:autoTitleDeleted val="0"/>
    <c:view3D>
      <c:rotX val="30"/>
      <c:rotY val="330"/>
      <c:rAngAx val="0"/>
      <c:perspective val="30"/>
    </c:view3D>
    <c:floor>
      <c:thickness val="0"/>
    </c:floor>
    <c:sideWall>
      <c:thickness val="0"/>
    </c:sideWall>
    <c:backWall>
      <c:thickness val="0"/>
    </c:backWall>
    <c:plotArea>
      <c:layout>
        <c:manualLayout>
          <c:layoutTarget val="inner"/>
          <c:xMode val="edge"/>
          <c:yMode val="edge"/>
          <c:x val="0.10416666666666667"/>
          <c:y val="0.28490303295421404"/>
          <c:w val="0.81388888888888888"/>
          <c:h val="0.64767096821230674"/>
        </c:manualLayout>
      </c:layout>
      <c:pie3DChart>
        <c:varyColors val="1"/>
        <c:ser>
          <c:idx val="0"/>
          <c:order val="0"/>
          <c:explosion val="25"/>
          <c:dLbls>
            <c:dLbl>
              <c:idx val="0"/>
              <c:layout/>
              <c:tx>
                <c:rich>
                  <a:bodyPr/>
                  <a:lstStyle/>
                  <a:p>
                    <a:r>
                      <a:rPr lang="en-US" sz="1200" b="1"/>
                      <a:t>DOE BTO</a:t>
                    </a:r>
                  </a:p>
                  <a:p>
                    <a:r>
                      <a:rPr lang="en-US" sz="1200" b="1"/>
                      <a:t>40%</a:t>
                    </a:r>
                    <a:endParaRPr lang="en-US"/>
                  </a:p>
                </c:rich>
              </c:tx>
              <c:showLegendKey val="0"/>
              <c:showVal val="1"/>
              <c:showCatName val="1"/>
              <c:showSerName val="0"/>
              <c:showPercent val="0"/>
              <c:showBubbleSize val="0"/>
            </c:dLbl>
            <c:dLbl>
              <c:idx val="1"/>
              <c:layout>
                <c:manualLayout>
                  <c:x val="-2.491382327209099E-2"/>
                  <c:y val="-8.3336978710994453E-3"/>
                </c:manualLayout>
              </c:layout>
              <c:tx>
                <c:rich>
                  <a:bodyPr/>
                  <a:lstStyle/>
                  <a:p>
                    <a:r>
                      <a:rPr lang="en-US" sz="1200" b="1"/>
                      <a:t>UT</a:t>
                    </a:r>
                  </a:p>
                  <a:p>
                    <a:r>
                      <a:rPr lang="en-US" sz="1200" b="1"/>
                      <a:t>(Nautilus)</a:t>
                    </a:r>
                  </a:p>
                  <a:p>
                    <a:r>
                      <a:rPr lang="en-US" sz="1200" b="1"/>
                      <a:t>7%</a:t>
                    </a:r>
                    <a:endParaRPr lang="en-US"/>
                  </a:p>
                </c:rich>
              </c:tx>
              <c:showLegendKey val="0"/>
              <c:showVal val="1"/>
              <c:showCatName val="1"/>
              <c:showSerName val="0"/>
              <c:showPercent val="0"/>
              <c:showBubbleSize val="0"/>
            </c:dLbl>
            <c:dLbl>
              <c:idx val="2"/>
              <c:layout>
                <c:manualLayout>
                  <c:x val="0.13860695538057749"/>
                  <c:y val="-0.19317840478273549"/>
                </c:manualLayout>
              </c:layout>
              <c:tx>
                <c:rich>
                  <a:bodyPr/>
                  <a:lstStyle/>
                  <a:p>
                    <a:r>
                      <a:rPr lang="en-US" sz="1200" b="1"/>
                      <a:t>OLCF</a:t>
                    </a:r>
                  </a:p>
                  <a:p>
                    <a:r>
                      <a:rPr lang="en-US" sz="1200" b="1"/>
                      <a:t>(Jaguar)</a:t>
                    </a:r>
                  </a:p>
                  <a:p>
                    <a:r>
                      <a:rPr lang="en-US" sz="1200" b="1"/>
                      <a:t>34%</a:t>
                    </a:r>
                    <a:endParaRPr lang="en-US"/>
                  </a:p>
                </c:rich>
              </c:tx>
              <c:showLegendKey val="0"/>
              <c:showVal val="1"/>
              <c:showCatName val="1"/>
              <c:showSerName val="0"/>
              <c:showPercent val="0"/>
              <c:showBubbleSize val="0"/>
            </c:dLbl>
            <c:dLbl>
              <c:idx val="3"/>
              <c:layout>
                <c:manualLayout>
                  <c:x val="1.0049868766404199E-2"/>
                  <c:y val="2.5710848643919512E-3"/>
                </c:manualLayout>
              </c:layout>
              <c:tx>
                <c:rich>
                  <a:bodyPr/>
                  <a:lstStyle/>
                  <a:p>
                    <a:r>
                      <a:rPr lang="en-US" sz="1200" b="1"/>
                      <a:t>LDRD (Weinberg)</a:t>
                    </a:r>
                  </a:p>
                  <a:p>
                    <a:r>
                      <a:rPr lang="en-US" sz="1200" b="1"/>
                      <a:t>11%</a:t>
                    </a:r>
                    <a:endParaRPr lang="en-US"/>
                  </a:p>
                </c:rich>
              </c:tx>
              <c:showLegendKey val="0"/>
              <c:showVal val="1"/>
              <c:showCatName val="1"/>
              <c:showSerName val="0"/>
              <c:showPercent val="0"/>
              <c:showBubbleSize val="0"/>
            </c:dLbl>
            <c:dLbl>
              <c:idx val="4"/>
              <c:layout>
                <c:manualLayout>
                  <c:x val="4.1421697287839017E-2"/>
                  <c:y val="-1.5710119568387283E-2"/>
                </c:manualLayout>
              </c:layout>
              <c:tx>
                <c:rich>
                  <a:bodyPr/>
                  <a:lstStyle/>
                  <a:p>
                    <a:r>
                      <a:rPr lang="en-US" sz="1200" b="1"/>
                      <a:t>Hardware</a:t>
                    </a:r>
                  </a:p>
                  <a:p>
                    <a:r>
                      <a:rPr lang="en-US" sz="1200" b="1"/>
                      <a:t>6%</a:t>
                    </a:r>
                    <a:endParaRPr lang="en-US"/>
                  </a:p>
                </c:rich>
              </c:tx>
              <c:showLegendKey val="0"/>
              <c:showVal val="1"/>
              <c:showCatName val="1"/>
              <c:showSerName val="0"/>
              <c:showPercent val="0"/>
              <c:showBubbleSize val="0"/>
            </c:dLbl>
            <c:dLbl>
              <c:idx val="5"/>
              <c:layout>
                <c:manualLayout>
                  <c:x val="8.4879702537182855E-2"/>
                  <c:y val="-2.9624526100904054E-2"/>
                </c:manualLayout>
              </c:layout>
              <c:tx>
                <c:rich>
                  <a:bodyPr/>
                  <a:lstStyle/>
                  <a:p>
                    <a:r>
                      <a:rPr lang="en-US" sz="1200" b="1"/>
                      <a:t>Interns</a:t>
                    </a:r>
                  </a:p>
                  <a:p>
                    <a:r>
                      <a:rPr lang="en-US" sz="1200" b="1"/>
                      <a:t>3%</a:t>
                    </a:r>
                    <a:endParaRPr lang="en-US"/>
                  </a:p>
                </c:rich>
              </c:tx>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Sheet1!$H$14:$H$19</c:f>
              <c:strCache>
                <c:ptCount val="6"/>
                <c:pt idx="0">
                  <c:v>DOE BTP</c:v>
                </c:pt>
                <c:pt idx="1">
                  <c:v>UT (Nautilus)</c:v>
                </c:pt>
                <c:pt idx="2">
                  <c:v>OLCF (Jaguar)</c:v>
                </c:pt>
                <c:pt idx="3">
                  <c:v>LDRD (Weinberg)</c:v>
                </c:pt>
                <c:pt idx="4">
                  <c:v>Hardware</c:v>
                </c:pt>
                <c:pt idx="5">
                  <c:v>Interns</c:v>
                </c:pt>
              </c:strCache>
            </c:strRef>
          </c:cat>
          <c:val>
            <c:numRef>
              <c:f>Sheet1!$I$14:$I$19</c:f>
              <c:numCache>
                <c:formatCode>0%</c:formatCode>
                <c:ptCount val="6"/>
                <c:pt idx="0">
                  <c:v>0.3987730061349693</c:v>
                </c:pt>
                <c:pt idx="1">
                  <c:v>6.7484662576687116E-2</c:v>
                </c:pt>
                <c:pt idx="2">
                  <c:v>0.34049079754601225</c:v>
                </c:pt>
                <c:pt idx="3">
                  <c:v>0.10736196319018405</c:v>
                </c:pt>
                <c:pt idx="4">
                  <c:v>5.5214723926380369E-2</c:v>
                </c:pt>
                <c:pt idx="5">
                  <c:v>3.0674846625766871E-2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FY13 Autotune Resources</a:t>
            </a:r>
          </a:p>
        </c:rich>
      </c:tx>
      <c:layout>
        <c:manualLayout>
          <c:xMode val="edge"/>
          <c:yMode val="edge"/>
          <c:x val="0.19531255468066494"/>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4722222222222227E-2"/>
          <c:y val="0.28490303295421404"/>
          <c:w val="0.81388888888888888"/>
          <c:h val="0.64767096821230674"/>
        </c:manualLayout>
      </c:layout>
      <c:pie3DChart>
        <c:varyColors val="1"/>
        <c:ser>
          <c:idx val="0"/>
          <c:order val="0"/>
          <c:explosion val="29"/>
          <c:dLbls>
            <c:dLbl>
              <c:idx val="0"/>
              <c:layout>
                <c:manualLayout>
                  <c:x val="-3.0013998250218724E-2"/>
                  <c:y val="5.1589384660250806E-3"/>
                </c:manualLayout>
              </c:layout>
              <c:tx>
                <c:rich>
                  <a:bodyPr/>
                  <a:lstStyle/>
                  <a:p>
                    <a:r>
                      <a:rPr lang="en-US" sz="1200" b="1"/>
                      <a:t>DOE BTO</a:t>
                    </a:r>
                  </a:p>
                  <a:p>
                    <a:r>
                      <a:rPr lang="en-US" sz="1200" b="1"/>
                      <a:t>18%</a:t>
                    </a:r>
                    <a:endParaRPr lang="en-US"/>
                  </a:p>
                </c:rich>
              </c:tx>
              <c:showLegendKey val="0"/>
              <c:showVal val="1"/>
              <c:showCatName val="1"/>
              <c:showSerName val="0"/>
              <c:showPercent val="0"/>
              <c:showBubbleSize val="0"/>
            </c:dLbl>
            <c:dLbl>
              <c:idx val="1"/>
              <c:layout>
                <c:manualLayout>
                  <c:x val="-4.6472003499562556E-3"/>
                  <c:y val="-9.7517862350539511E-2"/>
                </c:manualLayout>
              </c:layout>
              <c:tx>
                <c:rich>
                  <a:bodyPr/>
                  <a:lstStyle/>
                  <a:p>
                    <a:r>
                      <a:rPr lang="en-US" sz="1200" b="1"/>
                      <a:t>UT</a:t>
                    </a:r>
                  </a:p>
                  <a:p>
                    <a:r>
                      <a:rPr lang="en-US" sz="1200" b="1"/>
                      <a:t>(Nautilus)</a:t>
                    </a:r>
                  </a:p>
                  <a:p>
                    <a:r>
                      <a:rPr lang="en-US" sz="1200" b="1"/>
                      <a:t>15%</a:t>
                    </a:r>
                    <a:endParaRPr lang="en-US"/>
                  </a:p>
                </c:rich>
              </c:tx>
              <c:showLegendKey val="0"/>
              <c:showVal val="0"/>
              <c:showCatName val="0"/>
              <c:showSerName val="0"/>
              <c:showPercent val="0"/>
              <c:showBubbleSize val="0"/>
            </c:dLbl>
            <c:dLbl>
              <c:idx val="2"/>
              <c:layout>
                <c:manualLayout>
                  <c:x val="3.3148293963254645E-2"/>
                  <c:y val="-0.18194444444444444"/>
                </c:manualLayout>
              </c:layout>
              <c:tx>
                <c:rich>
                  <a:bodyPr/>
                  <a:lstStyle/>
                  <a:p>
                    <a:r>
                      <a:rPr lang="en-US" sz="1200" b="1"/>
                      <a:t>OLCF</a:t>
                    </a:r>
                  </a:p>
                  <a:p>
                    <a:r>
                      <a:rPr lang="en-US" sz="1200" b="1"/>
                      <a:t>(Titan)</a:t>
                    </a:r>
                  </a:p>
                  <a:p>
                    <a:r>
                      <a:rPr lang="en-US" sz="1200" b="1"/>
                      <a:t> 37%</a:t>
                    </a:r>
                    <a:endParaRPr lang="en-US"/>
                  </a:p>
                </c:rich>
              </c:tx>
              <c:showLegendKey val="0"/>
              <c:showVal val="0"/>
              <c:showCatName val="0"/>
              <c:showSerName val="0"/>
              <c:showPercent val="0"/>
              <c:showBubbleSize val="0"/>
            </c:dLbl>
            <c:dLbl>
              <c:idx val="3"/>
              <c:layout>
                <c:manualLayout>
                  <c:x val="1.8821084864391951E-3"/>
                  <c:y val="-6.7276902887139112E-2"/>
                </c:manualLayout>
              </c:layout>
              <c:tx>
                <c:rich>
                  <a:bodyPr/>
                  <a:lstStyle/>
                  <a:p>
                    <a:r>
                      <a:rPr lang="en-US" sz="1200" b="1"/>
                      <a:t>LDRD (Weinberg)</a:t>
                    </a:r>
                  </a:p>
                  <a:p>
                    <a:r>
                      <a:rPr lang="en-US" sz="1200" b="1"/>
                      <a:t>12%</a:t>
                    </a:r>
                    <a:endParaRPr lang="en-US"/>
                  </a:p>
                </c:rich>
              </c:tx>
              <c:showLegendKey val="0"/>
              <c:showVal val="0"/>
              <c:showCatName val="0"/>
              <c:showSerName val="0"/>
              <c:showPercent val="0"/>
              <c:showBubbleSize val="0"/>
            </c:dLbl>
            <c:dLbl>
              <c:idx val="4"/>
              <c:layout>
                <c:manualLayout>
                  <c:x val="5.562970253718285E-2"/>
                  <c:y val="-1.7628681831437738E-2"/>
                </c:manualLayout>
              </c:layout>
              <c:tx>
                <c:rich>
                  <a:bodyPr/>
                  <a:lstStyle/>
                  <a:p>
                    <a:r>
                      <a:rPr lang="en-US" sz="1200" b="1"/>
                      <a:t>Hardware</a:t>
                    </a:r>
                  </a:p>
                  <a:p>
                    <a:r>
                      <a:rPr lang="en-US" sz="1200" b="1"/>
                      <a:t>8%</a:t>
                    </a:r>
                    <a:endParaRPr lang="en-US"/>
                  </a:p>
                </c:rich>
              </c:tx>
              <c:showLegendKey val="0"/>
              <c:showVal val="0"/>
              <c:showCatName val="0"/>
              <c:showSerName val="0"/>
              <c:showPercent val="0"/>
              <c:showBubbleSize val="0"/>
            </c:dLbl>
            <c:dLbl>
              <c:idx val="5"/>
              <c:layout>
                <c:manualLayout>
                  <c:x val="5.7293744531933512E-2"/>
                  <c:y val="2.2678623505395158E-2"/>
                </c:manualLayout>
              </c:layout>
              <c:tx>
                <c:rich>
                  <a:bodyPr/>
                  <a:lstStyle/>
                  <a:p>
                    <a:r>
                      <a:rPr lang="en-US" sz="1200" b="1"/>
                      <a:t>Interns &amp;</a:t>
                    </a:r>
                    <a:br>
                      <a:rPr lang="en-US" sz="1200" b="1"/>
                    </a:br>
                    <a:r>
                      <a:rPr lang="en-US" sz="1200" b="1"/>
                      <a:t>Faculty</a:t>
                    </a:r>
                  </a:p>
                  <a:p>
                    <a:r>
                      <a:rPr lang="en-US" sz="1200" b="1"/>
                      <a:t>10%</a:t>
                    </a:r>
                    <a:endParaRPr lang="en-US"/>
                  </a:p>
                </c:rich>
              </c:tx>
              <c:showLegendKey val="0"/>
              <c:showVal val="0"/>
              <c:showCatName val="0"/>
              <c:showSerName val="0"/>
              <c:showPercent val="0"/>
              <c:showBubbleSize val="0"/>
            </c:dLbl>
            <c:showLegendKey val="0"/>
            <c:showVal val="0"/>
            <c:showCatName val="0"/>
            <c:showSerName val="0"/>
            <c:showPercent val="0"/>
            <c:showBubbleSize val="0"/>
          </c:dLbls>
          <c:cat>
            <c:strRef>
              <c:f>Sheet1!$H$30:$H$35</c:f>
              <c:strCache>
                <c:ptCount val="6"/>
                <c:pt idx="0">
                  <c:v>DOE BTP</c:v>
                </c:pt>
                <c:pt idx="1">
                  <c:v>UT (Nautilus)</c:v>
                </c:pt>
                <c:pt idx="2">
                  <c:v>OLCF (Jaguar)</c:v>
                </c:pt>
                <c:pt idx="3">
                  <c:v>LDRD (Weinberg)</c:v>
                </c:pt>
                <c:pt idx="4">
                  <c:v>Hardware</c:v>
                </c:pt>
                <c:pt idx="5">
                  <c:v>Interns</c:v>
                </c:pt>
              </c:strCache>
            </c:strRef>
          </c:cat>
          <c:val>
            <c:numRef>
              <c:f>Sheet1!$I$30:$I$35</c:f>
              <c:numCache>
                <c:formatCode>0%</c:formatCode>
                <c:ptCount val="6"/>
                <c:pt idx="0">
                  <c:v>0.17730020147750167</c:v>
                </c:pt>
                <c:pt idx="1">
                  <c:v>0.14775016789791806</c:v>
                </c:pt>
                <c:pt idx="2">
                  <c:v>0.37273337810611146</c:v>
                </c:pt>
                <c:pt idx="3">
                  <c:v>0.11752854264607118</c:v>
                </c:pt>
                <c:pt idx="4">
                  <c:v>8.3948959032907985E-2</c:v>
                </c:pt>
                <c:pt idx="5">
                  <c:v>0.10073875083948959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12" cy="466869"/>
          </a:xfrm>
          <a:prstGeom prst="rect">
            <a:avLst/>
          </a:prstGeom>
        </p:spPr>
        <p:txBody>
          <a:bodyPr vert="horz" wrap="square" lIns="92819" tIns="46411" rIns="92819" bIns="46411"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5347" y="0"/>
            <a:ext cx="3043012" cy="466869"/>
          </a:xfrm>
          <a:prstGeom prst="rect">
            <a:avLst/>
          </a:prstGeom>
        </p:spPr>
        <p:txBody>
          <a:bodyPr vert="horz" wrap="square" lIns="92819" tIns="46411" rIns="92819" bIns="46411"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2385B720-53AD-4178-9FA2-8ADB51A3DFF7}" type="datetime1">
              <a:rPr lang="en-US"/>
              <a:pPr>
                <a:defRPr/>
              </a:pPr>
              <a:t>3/20/2013</a:t>
            </a:fld>
            <a:endParaRPr lang="en-US" dirty="0"/>
          </a:p>
        </p:txBody>
      </p:sp>
      <p:sp>
        <p:nvSpPr>
          <p:cNvPr id="4" name="Footer Placeholder 3"/>
          <p:cNvSpPr>
            <a:spLocks noGrp="1"/>
          </p:cNvSpPr>
          <p:nvPr>
            <p:ph type="ftr" sz="quarter" idx="2"/>
          </p:nvPr>
        </p:nvSpPr>
        <p:spPr>
          <a:xfrm>
            <a:off x="0" y="8837484"/>
            <a:ext cx="3043012" cy="466869"/>
          </a:xfrm>
          <a:prstGeom prst="rect">
            <a:avLst/>
          </a:prstGeom>
        </p:spPr>
        <p:txBody>
          <a:bodyPr vert="horz" wrap="square" lIns="92819" tIns="46411" rIns="92819" bIns="46411"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5347" y="8837484"/>
            <a:ext cx="3043012" cy="466869"/>
          </a:xfrm>
          <a:prstGeom prst="rect">
            <a:avLst/>
          </a:prstGeom>
        </p:spPr>
        <p:txBody>
          <a:bodyPr vert="horz" wrap="square" lIns="92819" tIns="46411" rIns="92819" bIns="46411"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3D842AFB-B646-49AE-BABE-61BF7E756E2A}" type="slidenum">
              <a:rPr lang="en-US"/>
              <a:pPr>
                <a:defRPr/>
              </a:pPr>
              <a:t>‹#›</a:t>
            </a:fld>
            <a:endParaRPr lang="en-US" dirty="0"/>
          </a:p>
        </p:txBody>
      </p:sp>
    </p:spTree>
    <p:extLst>
      <p:ext uri="{BB962C8B-B14F-4D97-AF65-F5344CB8AC3E}">
        <p14:creationId xmlns:p14="http://schemas.microsoft.com/office/powerpoint/2010/main" val="178666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12" cy="466869"/>
          </a:xfrm>
          <a:prstGeom prst="rect">
            <a:avLst/>
          </a:prstGeom>
        </p:spPr>
        <p:txBody>
          <a:bodyPr vert="horz" wrap="square" lIns="92819" tIns="46411" rIns="92819" bIns="46411"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idx="1"/>
          </p:nvPr>
        </p:nvSpPr>
        <p:spPr>
          <a:xfrm>
            <a:off x="3975347" y="0"/>
            <a:ext cx="3043012" cy="466869"/>
          </a:xfrm>
          <a:prstGeom prst="rect">
            <a:avLst/>
          </a:prstGeom>
        </p:spPr>
        <p:txBody>
          <a:bodyPr vert="horz" wrap="square" lIns="92819" tIns="46411" rIns="92819" bIns="46411"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E415C3AF-7F7E-41ED-BDB4-2879882C0CC4}" type="datetime1">
              <a:rPr lang="en-US"/>
              <a:pPr>
                <a:defRPr/>
              </a:pPr>
              <a:t>3/20/2013</a:t>
            </a:fld>
            <a:endParaRPr lang="en-US" dirty="0"/>
          </a:p>
        </p:txBody>
      </p:sp>
      <p:sp>
        <p:nvSpPr>
          <p:cNvPr id="4" name="Slide Image Placeholder 3"/>
          <p:cNvSpPr>
            <a:spLocks noGrp="1" noRot="1" noChangeAspect="1"/>
          </p:cNvSpPr>
          <p:nvPr>
            <p:ph type="sldImg" idx="2"/>
          </p:nvPr>
        </p:nvSpPr>
        <p:spPr>
          <a:xfrm>
            <a:off x="1184275" y="698500"/>
            <a:ext cx="4651375" cy="3487738"/>
          </a:xfrm>
          <a:prstGeom prst="rect">
            <a:avLst/>
          </a:prstGeom>
          <a:noFill/>
          <a:ln w="12700">
            <a:solidFill>
              <a:prstClr val="black"/>
            </a:solidFill>
          </a:ln>
        </p:spPr>
        <p:txBody>
          <a:bodyPr vert="horz" wrap="square" lIns="92819" tIns="46411" rIns="92819" bIns="4641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993" y="4420316"/>
            <a:ext cx="5615940" cy="4187666"/>
          </a:xfrm>
          <a:prstGeom prst="rect">
            <a:avLst/>
          </a:prstGeom>
        </p:spPr>
        <p:txBody>
          <a:bodyPr vert="horz" wrap="square" lIns="92819" tIns="46411" rIns="92819" bIns="4641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7484"/>
            <a:ext cx="3043012" cy="466869"/>
          </a:xfrm>
          <a:prstGeom prst="rect">
            <a:avLst/>
          </a:prstGeom>
        </p:spPr>
        <p:txBody>
          <a:bodyPr vert="horz" wrap="square" lIns="92819" tIns="46411" rIns="92819" bIns="46411"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dirty="0"/>
          </a:p>
        </p:txBody>
      </p:sp>
      <p:sp>
        <p:nvSpPr>
          <p:cNvPr id="7" name="Slide Number Placeholder 6"/>
          <p:cNvSpPr>
            <a:spLocks noGrp="1"/>
          </p:cNvSpPr>
          <p:nvPr>
            <p:ph type="sldNum" sz="quarter" idx="5"/>
          </p:nvPr>
        </p:nvSpPr>
        <p:spPr>
          <a:xfrm>
            <a:off x="3975347" y="8837484"/>
            <a:ext cx="3043012" cy="466869"/>
          </a:xfrm>
          <a:prstGeom prst="rect">
            <a:avLst/>
          </a:prstGeom>
        </p:spPr>
        <p:txBody>
          <a:bodyPr vert="horz" wrap="square" lIns="92819" tIns="46411" rIns="92819" bIns="46411"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201681F9-7DA1-4644-BB77-604AC8532CCD}" type="slidenum">
              <a:rPr lang="en-US"/>
              <a:pPr>
                <a:defRPr/>
              </a:pPr>
              <a:t>‹#›</a:t>
            </a:fld>
            <a:endParaRPr lang="en-US" dirty="0"/>
          </a:p>
        </p:txBody>
      </p:sp>
    </p:spTree>
    <p:extLst>
      <p:ext uri="{BB962C8B-B14F-4D97-AF65-F5344CB8AC3E}">
        <p14:creationId xmlns:p14="http://schemas.microsoft.com/office/powerpoint/2010/main" val="29005774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arthadvantage.org/assets/uploads/EPS_Pilot_Report_2008.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mp.lbl.gov/sites/all/files/PRESENTATION%20lbnl-3479e-ppt.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orbes.com/sites/justingerdes/2012/09/30/obama-administration-marks-1-million-homes-weatherized-under-the-stimulu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ergy.gov/downloads/arra-homes-weatherized-grante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Quote</a:t>
            </a:r>
            <a:r>
              <a:rPr lang="en-US" baseline="0" dirty="0" smtClean="0">
                <a:ea typeface="ＭＳ Ｐゴシック" pitchFamily="-108" charset="-128"/>
              </a:rPr>
              <a:t> from George E.P. Box, born 1919, professor emeritus of statistics at the University of Wisconsin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08"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108"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Advanced building systems and software algorithms continue to increase in complexity and the result is initial </a:t>
            </a:r>
            <a:r>
              <a:rPr lang="en-US" dirty="0" smtClean="0"/>
              <a:t>energy use estimates differ 30-93% from actual energy use [</a:t>
            </a:r>
            <a:r>
              <a:rPr lang="en-US" u="sng" dirty="0" smtClean="0">
                <a:hlinkClick r:id="rId3"/>
              </a:rPr>
              <a:t>EPS</a:t>
            </a:r>
            <a:r>
              <a:rPr lang="en-US" u="sng" dirty="0" smtClean="0"/>
              <a:t> - http://www.earthadvantage.org/assets/uploads/EPS_Pilot_Report_2008.pdf</a:t>
            </a:r>
            <a:r>
              <a:rPr lang="en-US" dirty="0" smtClean="0"/>
              <a:t>].</a:t>
            </a:r>
            <a:r>
              <a:rPr lang="en-US" dirty="0" smtClean="0">
                <a:ea typeface="ＭＳ Ｐゴシック" pitchFamily="-108" charset="-128"/>
              </a:rPr>
              <a:t> The cost of manually calibrating the 1000s of inputs to match the true building parameters is financially infeasible for all but the very largest of projects, limiting the creation and efficacious use of energy models. A scalable and robust automated method for calibrating a building description to match all available data is needed to a</a:t>
            </a:r>
            <a:r>
              <a:rPr lang="en-US" dirty="0" smtClean="0"/>
              <a:t>ccelerate private sector solutions for implementation at speed and scale in light commercial and residential buildings (only </a:t>
            </a:r>
            <a:r>
              <a:rPr lang="en-US" u="sng" dirty="0" smtClean="0">
                <a:hlinkClick r:id="rId4"/>
              </a:rPr>
              <a:t>5% of current ESCO market</a:t>
            </a:r>
            <a:r>
              <a:rPr lang="en-US" u="sng" dirty="0" smtClean="0"/>
              <a:t> - http://emp.lbl.gov/sites/all/files/PRESENTATION%20lbnl-3479e-ppt.pdf</a:t>
            </a:r>
            <a:r>
              <a:rPr lang="en-US" dirty="0" smtClean="0"/>
              <a:t>)</a:t>
            </a:r>
            <a:r>
              <a:rPr lang="en-US" dirty="0" smtClean="0">
                <a:ea typeface="ＭＳ Ｐゴシック" pitchFamily="-108"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ea typeface="ＭＳ Ｐゴシック" pitchFamily="-108" charset="-128"/>
            </a:endParaRPr>
          </a:p>
          <a:p>
            <a:r>
              <a:rPr lang="en-US" dirty="0" smtClean="0">
                <a:effectLst/>
              </a:rPr>
              <a:t>@article{inaccuracy_hers99,</a:t>
            </a:r>
          </a:p>
          <a:p>
            <a:r>
              <a:rPr lang="en-US" dirty="0" smtClean="0">
                <a:effectLst/>
              </a:rPr>
              <a:t>title={A Rating Tale},</a:t>
            </a:r>
          </a:p>
          <a:p>
            <a:r>
              <a:rPr lang="en-US" dirty="0" smtClean="0">
                <a:effectLst/>
              </a:rPr>
              <a:t>author={Scott Pigg},</a:t>
            </a:r>
          </a:p>
          <a:p>
            <a:r>
              <a:rPr lang="en-US" dirty="0" smtClean="0">
                <a:effectLst/>
              </a:rPr>
              <a:t>year={2001},</a:t>
            </a:r>
          </a:p>
          <a:p>
            <a:r>
              <a:rPr lang="en-US" dirty="0" smtClean="0">
                <a:effectLst/>
              </a:rPr>
              <a:t>publisher={Home Energy Magazine}</a:t>
            </a:r>
          </a:p>
          <a:p>
            <a:r>
              <a:rPr lang="en-US" dirty="0" smtClean="0">
                <a:effectLst/>
              </a:rPr>
              <a:t>}</a:t>
            </a:r>
          </a:p>
          <a:p>
            <a:r>
              <a:rPr lang="en-US" dirty="0" smtClean="0">
                <a:effectLst/>
              </a:rPr>
              <a:t>@article{inaccuracy_eps09,</a:t>
            </a:r>
          </a:p>
          <a:p>
            <a:r>
              <a:rPr lang="en-US" dirty="0" smtClean="0">
                <a:effectLst/>
              </a:rPr>
              <a:t>title={Energy Performance Score 2008 Pilot: Findings and Recommendations Report},</a:t>
            </a:r>
          </a:p>
          <a:p>
            <a:r>
              <a:rPr lang="en-US" dirty="0" smtClean="0">
                <a:effectLst/>
              </a:rPr>
              <a:t>author={Earth Advantage Institute and Conservation Services Group},</a:t>
            </a:r>
          </a:p>
          <a:p>
            <a:r>
              <a:rPr lang="en-US" dirty="0" smtClean="0">
                <a:effectLst/>
              </a:rPr>
              <a:t>year={2009},</a:t>
            </a:r>
          </a:p>
          <a:p>
            <a:r>
              <a:rPr lang="en-US" dirty="0" smtClean="0">
                <a:effectLst/>
              </a:rPr>
              <a:t>publisher={Home Energy Magazine}</a:t>
            </a:r>
          </a:p>
          <a:p>
            <a:r>
              <a:rPr lang="en-US" dirty="0" smtClean="0">
                <a:effectLst/>
              </a:rPr>
              <a:t>}</a:t>
            </a:r>
          </a:p>
          <a:p>
            <a:r>
              <a:rPr lang="en-US" dirty="0" smtClean="0">
                <a:effectLst/>
              </a:rPr>
              <a:t>@article{inaccuracy_assessment12,</a:t>
            </a:r>
          </a:p>
          <a:p>
            <a:r>
              <a:rPr lang="en-US" dirty="0" smtClean="0">
                <a:effectLst/>
              </a:rPr>
              <a:t>title={Assessment of the U.S. Department of Energy's Home Energy Scoring Tool},</a:t>
            </a:r>
          </a:p>
          <a:p>
            <a:r>
              <a:rPr lang="en-US" dirty="0" smtClean="0">
                <a:effectLst/>
              </a:rPr>
              <a:t>author={D. Roberts, N. Merket, B. Polly, M. Heahey, S. Casey, and J. Robertson},</a:t>
            </a:r>
          </a:p>
          <a:p>
            <a:r>
              <a:rPr lang="en-US" dirty="0" smtClean="0">
                <a:effectLst/>
              </a:rPr>
              <a:t>year={2012},</a:t>
            </a:r>
          </a:p>
          <a:p>
            <a:r>
              <a:rPr lang="en-US" dirty="0" smtClean="0">
                <a:effectLst/>
              </a:rPr>
              <a:t>publisher={National Renewable Energy Laboratory}</a:t>
            </a:r>
          </a:p>
          <a:p>
            <a:r>
              <a:rPr lang="en-US" dirty="0" smtClean="0">
                <a:effectLst/>
              </a:rPr>
              <a:t>}</a:t>
            </a:r>
          </a:p>
          <a:p>
            <a:r>
              <a:rPr lang="en-US" dirty="0" smtClean="0">
                <a:effectLst/>
              </a:rPr>
              <a:t>@article{inaccuracy_ornl84,</a:t>
            </a:r>
          </a:p>
          <a:p>
            <a:r>
              <a:rPr lang="en-US" dirty="0" smtClean="0">
                <a:effectLst/>
              </a:rPr>
              <a:t>title={Actual Electricity Savings and Audit Predictions for Residential Retrofit in the Pacific Northwest},</a:t>
            </a:r>
          </a:p>
          <a:p>
            <a:r>
              <a:rPr lang="en-US" dirty="0" smtClean="0">
                <a:effectLst/>
              </a:rPr>
              <a:t>author={E. Hirst, D. White, R. Goeltz, M. McKinstry},</a:t>
            </a:r>
          </a:p>
          <a:p>
            <a:r>
              <a:rPr lang="en-US" dirty="0" smtClean="0">
                <a:effectLst/>
              </a:rPr>
              <a:t>journal={Energy and Buildings},</a:t>
            </a:r>
          </a:p>
          <a:p>
            <a:r>
              <a:rPr lang="en-US" dirty="0" smtClean="0">
                <a:effectLst/>
              </a:rPr>
              <a:t>volume={8},</a:t>
            </a:r>
          </a:p>
          <a:p>
            <a:r>
              <a:rPr lang="en-US" dirty="0" smtClean="0">
                <a:effectLst/>
              </a:rPr>
              <a:t>pages={83--91},</a:t>
            </a:r>
          </a:p>
          <a:p>
            <a:r>
              <a:rPr lang="en-US" dirty="0" smtClean="0">
                <a:effectLst/>
              </a:rPr>
              <a:t>year={1985},</a:t>
            </a:r>
          </a:p>
          <a:p>
            <a:r>
              <a:rPr lang="en-US" dirty="0" smtClean="0">
                <a:effectLst/>
              </a:rPr>
              <a:t>}</a:t>
            </a:r>
            <a:endParaRPr lang="en-US" sz="1200" dirty="0" smtClean="0">
              <a:ea typeface="ＭＳ Ｐゴシック" pitchFamily="-108" charset="-128"/>
            </a:endParaRPr>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14</a:t>
            </a:fld>
            <a:endParaRPr lang="en-US" dirty="0"/>
          </a:p>
        </p:txBody>
      </p:sp>
    </p:spTree>
    <p:extLst>
      <p:ext uri="{BB962C8B-B14F-4D97-AF65-F5344CB8AC3E}">
        <p14:creationId xmlns:p14="http://schemas.microsoft.com/office/powerpoint/2010/main" val="347402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Autotune NEAT = modern-day Paul</a:t>
            </a:r>
            <a:r>
              <a:rPr lang="en-US" baseline="0" dirty="0" smtClean="0"/>
              <a:t> Bunyan</a:t>
            </a:r>
          </a:p>
          <a:p>
            <a:endParaRPr lang="en-US" baseline="0" dirty="0" smtClean="0"/>
          </a:p>
          <a:p>
            <a:r>
              <a:rPr lang="en-US" sz="1200" kern="1200" dirty="0" smtClean="0">
                <a:solidFill>
                  <a:schemeClr val="tx1"/>
                </a:solidFill>
                <a:effectLst/>
                <a:latin typeface="+mn-lt"/>
                <a:ea typeface="ＭＳ Ｐゴシック" pitchFamily="-106" charset="-128"/>
                <a:cs typeface="ＭＳ Ｐゴシック" pitchFamily="-106" charset="-128"/>
              </a:rPr>
              <a:t>DOE claims 1 million homes weatherized with ARRA funding…I’m sure ORNL’s WIP team played a big role in facilitating that:</a:t>
            </a:r>
          </a:p>
          <a:p>
            <a:r>
              <a:rPr lang="en-US" sz="1200" u="sng" kern="1200" dirty="0" smtClean="0">
                <a:solidFill>
                  <a:schemeClr val="tx1"/>
                </a:solidFill>
                <a:effectLst/>
                <a:latin typeface="+mn-lt"/>
                <a:ea typeface="ＭＳ Ｐゴシック" pitchFamily="-106" charset="-128"/>
                <a:cs typeface="ＭＳ Ｐゴシック" pitchFamily="-106" charset="-128"/>
                <a:hlinkClick r:id="rId3"/>
              </a:rPr>
              <a:t>http://www.forbes.com/sites/justingerdes/2012/09/30/obama-administration-marks-1-million-homes-weatherized-under-the-stimulus/</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List by location for CY11: </a:t>
            </a:r>
            <a:r>
              <a:rPr lang="en-US" sz="1200" u="sng" kern="1200" dirty="0" smtClean="0">
                <a:solidFill>
                  <a:schemeClr val="tx1"/>
                </a:solidFill>
                <a:effectLst/>
                <a:latin typeface="+mn-lt"/>
                <a:ea typeface="ＭＳ Ｐゴシック" pitchFamily="-106" charset="-128"/>
                <a:cs typeface="ＭＳ Ｐゴシック" pitchFamily="-106" charset="-128"/>
                <a:hlinkClick r:id="rId4"/>
              </a:rPr>
              <a:t>http://energy.gov/downloads/arra-homes-weatherized-grantee</a:t>
            </a:r>
            <a:endParaRPr lang="en-US"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15</a:t>
            </a:fld>
            <a:endParaRPr lang="en-US" dirty="0"/>
          </a:p>
        </p:txBody>
      </p:sp>
    </p:spTree>
    <p:extLst>
      <p:ext uri="{BB962C8B-B14F-4D97-AF65-F5344CB8AC3E}">
        <p14:creationId xmlns:p14="http://schemas.microsoft.com/office/powerpoint/2010/main" val="12891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7</a:t>
            </a:fld>
            <a:endParaRPr lang="en-US" dirty="0"/>
          </a:p>
        </p:txBody>
      </p:sp>
    </p:spTree>
    <p:extLst>
      <p:ext uri="{BB962C8B-B14F-4D97-AF65-F5344CB8AC3E}">
        <p14:creationId xmlns:p14="http://schemas.microsoft.com/office/powerpoint/2010/main" val="209521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NEAT uses variable degree-day engine,</a:t>
            </a:r>
            <a:r>
              <a:rPr lang="en-US" baseline="0" dirty="0" smtClean="0"/>
              <a:t> took ~1 week to adapt Autotune to use engine, 15 parameters and ranges (most plus/minus 30%) defined by experts, 48.3% average reduction in error verified by experts to turn the same knobs in the same way and to the same amounts as they would have; tested on only one building and have data for ~9,154 buildings of which a subset may be used for validation (human vs. computer)</a:t>
            </a:r>
          </a:p>
          <a:p>
            <a:r>
              <a:rPr lang="en-US" baseline="0" dirty="0" smtClean="0"/>
              <a:t>No method/guideline for what constitutes “good” for inputs so compared Autotune to verify it outperformed other methods</a:t>
            </a:r>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8</a:t>
            </a:fld>
            <a:endParaRPr lang="en-US" dirty="0"/>
          </a:p>
        </p:txBody>
      </p:sp>
    </p:spTree>
    <p:extLst>
      <p:ext uri="{BB962C8B-B14F-4D97-AF65-F5344CB8AC3E}">
        <p14:creationId xmlns:p14="http://schemas.microsoft.com/office/powerpoint/2010/main" val="92552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including disk I/O time storing 15-minute</a:t>
            </a:r>
            <a:r>
              <a:rPr lang="en-US" baseline="0" dirty="0" smtClean="0"/>
              <a:t> resolution output, 35MB *.</a:t>
            </a:r>
            <a:r>
              <a:rPr lang="en-US" baseline="0" dirty="0" err="1" smtClean="0"/>
              <a:t>csv</a:t>
            </a:r>
            <a:r>
              <a:rPr lang="en-US" baseline="0" dirty="0" smtClean="0"/>
              <a:t> file/simulation</a:t>
            </a:r>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9</a:t>
            </a:fld>
            <a:endParaRPr lang="en-US" dirty="0"/>
          </a:p>
        </p:txBody>
      </p:sp>
    </p:spTree>
    <p:extLst>
      <p:ext uri="{BB962C8B-B14F-4D97-AF65-F5344CB8AC3E}">
        <p14:creationId xmlns:p14="http://schemas.microsoft.com/office/powerpoint/2010/main" val="185306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planned as FY12-FY14 project, all scheduled milestones and deliverables have been met on time and on budget</a:t>
            </a:r>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11</a:t>
            </a:fld>
            <a:endParaRPr lang="en-US" dirty="0"/>
          </a:p>
        </p:txBody>
      </p:sp>
    </p:spTree>
    <p:extLst>
      <p:ext uri="{BB962C8B-B14F-4D97-AF65-F5344CB8AC3E}">
        <p14:creationId xmlns:p14="http://schemas.microsoft.com/office/powerpoint/2010/main" val="88494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include ZEBRAlliance data (which is invaluable but hard to put a dollar figure on).</a:t>
            </a:r>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12</a:t>
            </a:fld>
            <a:endParaRPr lang="en-US" dirty="0"/>
          </a:p>
        </p:txBody>
      </p:sp>
    </p:spTree>
    <p:extLst>
      <p:ext uri="{BB962C8B-B14F-4D97-AF65-F5344CB8AC3E}">
        <p14:creationId xmlns:p14="http://schemas.microsoft.com/office/powerpoint/2010/main" val="265026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681F9-7DA1-4644-BB77-604AC8532CCD}" type="slidenum">
              <a:rPr lang="en-US" smtClean="0"/>
              <a:pPr>
                <a:defRPr/>
              </a:pPr>
              <a:t>13</a:t>
            </a:fld>
            <a:endParaRPr lang="en-US" dirty="0"/>
          </a:p>
        </p:txBody>
      </p:sp>
    </p:spTree>
    <p:extLst>
      <p:ext uri="{BB962C8B-B14F-4D97-AF65-F5344CB8AC3E}">
        <p14:creationId xmlns:p14="http://schemas.microsoft.com/office/powerpoint/2010/main" val="206264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2A6F4E4D-252B-46CD-8D5D-D9ED17762B1F}"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dirty="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dirty="0" smtClean="0">
                <a:solidFill>
                  <a:schemeClr val="bg1"/>
                </a:solidFill>
                <a:cs typeface="Arial" charset="0"/>
              </a:rPr>
              <a:t>eere.energy.gov</a:t>
            </a:r>
          </a:p>
        </p:txBody>
      </p:sp>
      <p:pic>
        <p:nvPicPr>
          <p:cNvPr id="15"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A1547A23-DFC2-45AD-8D9E-E1CDB6FC8285}"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dirty="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dirty="0" smtClean="0">
                <a:solidFill>
                  <a:schemeClr val="bg1"/>
                </a:solidFill>
                <a:cs typeface="Arial" charset="0"/>
              </a:rPr>
              <a:t>eere.energy.gov</a:t>
            </a:r>
          </a:p>
        </p:txBody>
      </p:sp>
      <p:pic>
        <p:nvPicPr>
          <p:cNvPr id="14"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697AE1BC-9708-4674-8604-7DC8B489B06D}"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dirty="0" smtClean="0">
                <a:solidFill>
                  <a:schemeClr val="bg1"/>
                </a:solidFill>
                <a:cs typeface="Arial" charset="0"/>
              </a:rPr>
              <a:t> | Building Technologies Office</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dirty="0" smtClean="0">
                <a:solidFill>
                  <a:schemeClr val="bg1"/>
                </a:solidFill>
                <a:cs typeface="Arial" charset="0"/>
              </a:rPr>
              <a:t>eere.energy.gov</a:t>
            </a:r>
          </a:p>
        </p:txBody>
      </p:sp>
      <p:pic>
        <p:nvPicPr>
          <p:cNvPr id="1033" name="Picture 18" descr="doe_logo_ppt.png"/>
          <p:cNvPicPr>
            <a:picLocks noChangeAspect="1"/>
          </p:cNvPicPr>
          <p:nvPr/>
        </p:nvPicPr>
        <p:blipFill>
          <a:blip r:embed="rId11"/>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71" r:id="rId2"/>
    <p:sldLayoutId id="2147483872" r:id="rId3"/>
    <p:sldLayoutId id="2147483873" r:id="rId4"/>
    <p:sldLayoutId id="2147483874" r:id="rId5"/>
    <p:sldLayoutId id="2147483875" r:id="rId6"/>
    <p:sldLayoutId id="2147483880" r:id="rId7"/>
    <p:sldLayoutId id="2147483876" r:id="rId8"/>
    <p:sldLayoutId id="2147483881" r:id="rId9"/>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cs.tennessee.edu/Autotun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eb.eecs.utk.edu/~new/publications/2012_SimBuild.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web.eecs.utk.edu/~new/publications/2012_SimBuild_poster.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203200" y="147638"/>
            <a:ext cx="5626100" cy="603250"/>
          </a:xfrm>
        </p:spPr>
        <p:txBody>
          <a:bodyPr/>
          <a:lstStyle/>
          <a:p>
            <a:r>
              <a:rPr lang="en-US" sz="2000" dirty="0" smtClean="0">
                <a:latin typeface="Arial Narrow" pitchFamily="34" charset="0"/>
                <a:ea typeface="ＭＳ Ｐゴシック" pitchFamily="-108" charset="-128"/>
              </a:rPr>
              <a:t>BTO Program Peer Review</a:t>
            </a:r>
          </a:p>
        </p:txBody>
      </p:sp>
      <p:sp>
        <p:nvSpPr>
          <p:cNvPr id="4099" name="Subtitle 4"/>
          <p:cNvSpPr>
            <a:spLocks noGrp="1"/>
          </p:cNvSpPr>
          <p:nvPr>
            <p:ph type="subTitle" idx="1"/>
          </p:nvPr>
        </p:nvSpPr>
        <p:spPr>
          <a:xfrm>
            <a:off x="163513" y="5253038"/>
            <a:ext cx="4381500" cy="1174750"/>
          </a:xfrm>
        </p:spPr>
        <p:txBody>
          <a:bodyPr/>
          <a:lstStyle/>
          <a:p>
            <a:pPr marL="0" lvl="1" algn="l"/>
            <a:r>
              <a:rPr lang="en-US" sz="2400" dirty="0" smtClean="0">
                <a:solidFill>
                  <a:schemeClr val="accent3">
                    <a:lumMod val="60000"/>
                    <a:lumOff val="40000"/>
                  </a:schemeClr>
                </a:solidFill>
                <a:latin typeface="Arial Narrow" pitchFamily="34" charset="0"/>
                <a:ea typeface="ＭＳ Ｐゴシック" pitchFamily="-108" charset="-128"/>
              </a:rPr>
              <a:t>Autotune Building Energy Models</a:t>
            </a:r>
          </a:p>
          <a:p>
            <a:endParaRPr lang="en-US" dirty="0" smtClean="0">
              <a:solidFill>
                <a:schemeClr val="accent3">
                  <a:lumMod val="60000"/>
                  <a:lumOff val="40000"/>
                </a:schemeClr>
              </a:solidFill>
              <a:latin typeface="Arial Narrow" pitchFamily="34" charset="0"/>
              <a:ea typeface="ＭＳ Ｐゴシック" pitchFamily="-108" charset="-128"/>
            </a:endParaRPr>
          </a:p>
        </p:txBody>
      </p:sp>
      <p:sp>
        <p:nvSpPr>
          <p:cNvPr id="4100" name="Text Placeholder 5"/>
          <p:cNvSpPr>
            <a:spLocks noGrp="1"/>
          </p:cNvSpPr>
          <p:nvPr>
            <p:ph type="body" sz="quarter" idx="10"/>
          </p:nvPr>
        </p:nvSpPr>
        <p:spPr>
          <a:xfrm>
            <a:off x="6054725" y="5205413"/>
            <a:ext cx="3081338" cy="331787"/>
          </a:xfrm>
        </p:spPr>
        <p:txBody>
          <a:bodyPr/>
          <a:lstStyle/>
          <a:p>
            <a:pPr fontAlgn="base">
              <a:spcAft>
                <a:spcPct val="0"/>
              </a:spcAft>
            </a:pPr>
            <a:r>
              <a:rPr dirty="0" smtClean="0">
                <a:ea typeface="ＭＳ Ｐゴシック" pitchFamily="-108" charset="-128"/>
              </a:rPr>
              <a:t>Joshua New</a:t>
            </a:r>
          </a:p>
        </p:txBody>
      </p:sp>
      <p:sp>
        <p:nvSpPr>
          <p:cNvPr id="4101" name="Text Placeholder 6"/>
          <p:cNvSpPr>
            <a:spLocks noGrp="1"/>
          </p:cNvSpPr>
          <p:nvPr>
            <p:ph type="body" sz="quarter" idx="12"/>
          </p:nvPr>
        </p:nvSpPr>
        <p:spPr>
          <a:xfrm>
            <a:off x="6054725" y="5543550"/>
            <a:ext cx="3089275" cy="735013"/>
          </a:xfrm>
        </p:spPr>
        <p:txBody>
          <a:bodyPr/>
          <a:lstStyle/>
          <a:p>
            <a:pPr fontAlgn="base">
              <a:spcAft>
                <a:spcPct val="0"/>
              </a:spcAft>
            </a:pPr>
            <a:r>
              <a:rPr dirty="0" smtClean="0">
                <a:latin typeface="Arial Narrow" pitchFamily="34" charset="0"/>
                <a:ea typeface="ＭＳ Ｐゴシック" pitchFamily="-108" charset="-128"/>
              </a:rPr>
              <a:t>Oak Ridge National Laboratory</a:t>
            </a:r>
          </a:p>
          <a:p>
            <a:pPr fontAlgn="base">
              <a:spcAft>
                <a:spcPct val="0"/>
              </a:spcAft>
            </a:pPr>
            <a:r>
              <a:rPr dirty="0" smtClean="0">
                <a:latin typeface="Arial Narrow" pitchFamily="34" charset="0"/>
                <a:ea typeface="ＭＳ Ｐゴシック" pitchFamily="-108" charset="-128"/>
              </a:rPr>
              <a:t>newjr@ornl.gov, 865-241-8783</a:t>
            </a:r>
          </a:p>
          <a:p>
            <a:pPr fontAlgn="base">
              <a:spcAft>
                <a:spcPct val="0"/>
              </a:spcAft>
            </a:pPr>
            <a:r>
              <a:rPr dirty="0" smtClean="0">
                <a:latin typeface="Arial Narrow" pitchFamily="34" charset="0"/>
                <a:ea typeface="ＭＳ Ｐゴシック" pitchFamily="-108" charset="-128"/>
              </a:rPr>
              <a:t>April 2, 2013</a:t>
            </a:r>
          </a:p>
        </p:txBody>
      </p:sp>
      <p:sp>
        <p:nvSpPr>
          <p:cNvPr id="4102" name="Text Placeholder 7"/>
          <p:cNvSpPr>
            <a:spLocks noGrp="1"/>
          </p:cNvSpPr>
          <p:nvPr>
            <p:ph type="body" sz="quarter" idx="13"/>
          </p:nvPr>
        </p:nvSpPr>
        <p:spPr>
          <a:xfrm>
            <a:off x="168275" y="5829300"/>
            <a:ext cx="3670300" cy="355600"/>
          </a:xfrm>
        </p:spPr>
        <p:txBody>
          <a:bodyPr/>
          <a:lstStyle/>
          <a:p>
            <a:endParaRPr lang="en-US" dirty="0" smtClean="0">
              <a:ea typeface="ＭＳ Ｐゴシック" pitchFamily="-108" charset="-128"/>
            </a:endParaRPr>
          </a:p>
        </p:txBody>
      </p:sp>
      <p:sp>
        <p:nvSpPr>
          <p:cNvPr id="4103" name="TextBox 6"/>
          <p:cNvSpPr txBox="1">
            <a:spLocks noChangeArrowheads="1"/>
          </p:cNvSpPr>
          <p:nvPr/>
        </p:nvSpPr>
        <p:spPr bwMode="auto">
          <a:xfrm>
            <a:off x="180975" y="1130300"/>
            <a:ext cx="8493125" cy="3754438"/>
          </a:xfrm>
          <a:prstGeom prst="rect">
            <a:avLst/>
          </a:prstGeom>
          <a:noFill/>
          <a:ln w="9525">
            <a:noFill/>
            <a:miter lim="800000"/>
            <a:headEnd/>
            <a:tailEnd/>
          </a:ln>
        </p:spPr>
        <p:txBody>
          <a:bodyPr/>
          <a:lstStyle/>
          <a:p>
            <a:endParaRPr lang="en-US"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65" y="1075708"/>
            <a:ext cx="6714697" cy="394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108" charset="-128"/>
              </a:rPr>
              <a:t>Accomplishments and Progress</a:t>
            </a:r>
          </a:p>
        </p:txBody>
      </p:sp>
      <p:sp>
        <p:nvSpPr>
          <p:cNvPr id="8195" name="Content Placeholder 2"/>
          <p:cNvSpPr>
            <a:spLocks noGrp="1"/>
          </p:cNvSpPr>
          <p:nvPr>
            <p:ph idx="1"/>
          </p:nvPr>
        </p:nvSpPr>
        <p:spPr>
          <a:xfrm>
            <a:off x="457200" y="1064525"/>
            <a:ext cx="8229600" cy="5328338"/>
          </a:xfrm>
        </p:spPr>
        <p:txBody>
          <a:bodyPr/>
          <a:lstStyle/>
          <a:p>
            <a:pPr>
              <a:buFont typeface="Arial" charset="0"/>
              <a:buNone/>
            </a:pPr>
            <a:r>
              <a:rPr lang="en-US" dirty="0" smtClean="0">
                <a:solidFill>
                  <a:srgbClr val="00B0F0"/>
                </a:solidFill>
                <a:ea typeface="ＭＳ Ｐゴシック" pitchFamily="-108" charset="-128"/>
              </a:rPr>
              <a:t>Awards/Recognition:</a:t>
            </a:r>
          </a:p>
          <a:p>
            <a:r>
              <a:rPr lang="en-US" dirty="0" smtClean="0">
                <a:ea typeface="ＭＳ Ｐゴシック" pitchFamily="-108" charset="-128"/>
              </a:rPr>
              <a:t>2+ million core-hours, 4 competitive awards </a:t>
            </a:r>
            <a:r>
              <a:rPr lang="en-US" sz="1800" dirty="0" smtClean="0">
                <a:ea typeface="ＭＳ Ｐゴシック" pitchFamily="-108" charset="-128"/>
              </a:rPr>
              <a:t>(free cost share)</a:t>
            </a:r>
          </a:p>
          <a:p>
            <a:r>
              <a:rPr lang="en-US" dirty="0" smtClean="0">
                <a:ea typeface="ＭＳ Ｐゴシック" pitchFamily="-108" charset="-128"/>
              </a:rPr>
              <a:t>Extreme Science and Engineering Discovery Environment (XSEDE)</a:t>
            </a:r>
          </a:p>
          <a:p>
            <a:pPr lvl="1"/>
            <a:r>
              <a:rPr lang="en-US" dirty="0" smtClean="0">
                <a:ea typeface="ＭＳ Ｐゴシック" pitchFamily="-108" charset="-128"/>
              </a:rPr>
              <a:t>Nautilus 30k core-hours (CY11), 200k (CY12), 500k (CY13)</a:t>
            </a:r>
          </a:p>
          <a:p>
            <a:r>
              <a:rPr lang="en-US" dirty="0" smtClean="0">
                <a:ea typeface="ＭＳ Ｐゴシック" pitchFamily="-108" charset="-128"/>
              </a:rPr>
              <a:t>Oak Ridge Leadership Computing Facility (OLCF)</a:t>
            </a:r>
          </a:p>
          <a:p>
            <a:pPr lvl="1"/>
            <a:r>
              <a:rPr lang="en-US" dirty="0" smtClean="0">
                <a:ea typeface="ＭＳ Ｐゴシック" pitchFamily="-108" charset="-128"/>
              </a:rPr>
              <a:t>Jaguar </a:t>
            </a:r>
            <a:r>
              <a:rPr lang="en-US" dirty="0">
                <a:ea typeface="ＭＳ Ｐゴシック" pitchFamily="-108" charset="-128"/>
              </a:rPr>
              <a:t>500k core-hours (CY12), Titan 500k </a:t>
            </a:r>
            <a:r>
              <a:rPr lang="en-US" dirty="0" smtClean="0">
                <a:ea typeface="ＭＳ Ｐゴシック" pitchFamily="-108" charset="-128"/>
              </a:rPr>
              <a:t>(</a:t>
            </a:r>
            <a:r>
              <a:rPr lang="en-US" dirty="0">
                <a:ea typeface="ＭＳ Ｐゴシック" pitchFamily="-108" charset="-128"/>
              </a:rPr>
              <a:t>CY13), Frost 200k </a:t>
            </a:r>
            <a:r>
              <a:rPr lang="en-US" dirty="0" smtClean="0">
                <a:ea typeface="ＭＳ Ｐゴシック" pitchFamily="-108" charset="-128"/>
              </a:rPr>
              <a:t>(</a:t>
            </a:r>
            <a:r>
              <a:rPr lang="en-US" dirty="0">
                <a:ea typeface="ＭＳ Ｐゴシック" pitchFamily="-108" charset="-128"/>
              </a:rPr>
              <a:t>CY13), Lens/EVEREST (</a:t>
            </a:r>
            <a:r>
              <a:rPr lang="en-US" dirty="0" smtClean="0">
                <a:ea typeface="ＭＳ Ｐゴシック" pitchFamily="-108" charset="-128"/>
              </a:rPr>
              <a:t>CY12&amp;13)</a:t>
            </a:r>
            <a:endParaRPr lang="en-US" dirty="0">
              <a:ea typeface="ＭＳ Ｐゴシック" pitchFamily="-108" charset="-128"/>
            </a:endParaRPr>
          </a:p>
          <a:p>
            <a:pPr lvl="1"/>
            <a:endParaRPr lang="en-US" dirty="0" smtClean="0">
              <a:ea typeface="ＭＳ Ｐゴシック" pitchFamily="-108" charset="-128"/>
            </a:endParaRPr>
          </a:p>
        </p:txBody>
      </p:sp>
      <p:pic>
        <p:nvPicPr>
          <p:cNvPr id="6" name="Picture 2"/>
          <p:cNvPicPr>
            <a:picLocks noChangeAspect="1" noChangeArrowheads="1"/>
          </p:cNvPicPr>
          <p:nvPr/>
        </p:nvPicPr>
        <p:blipFill>
          <a:blip r:embed="rId2" cstate="print"/>
          <a:srcRect/>
          <a:stretch>
            <a:fillRect/>
          </a:stretch>
        </p:blipFill>
        <p:spPr bwMode="auto">
          <a:xfrm>
            <a:off x="611186" y="4292593"/>
            <a:ext cx="4763453" cy="2274255"/>
          </a:xfrm>
          <a:prstGeom prst="rect">
            <a:avLst/>
          </a:prstGeom>
          <a:noFill/>
          <a:ln w="9525">
            <a:noFill/>
            <a:miter lim="800000"/>
            <a:headEnd/>
            <a:tailEnd/>
          </a:ln>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320" y="4292594"/>
            <a:ext cx="3032340" cy="2274255"/>
          </a:xfrm>
          <a:prstGeom prst="rect">
            <a:avLst/>
          </a:prstGeom>
        </p:spPr>
      </p:pic>
    </p:spTree>
    <p:extLst>
      <p:ext uri="{BB962C8B-B14F-4D97-AF65-F5344CB8AC3E}">
        <p14:creationId xmlns:p14="http://schemas.microsoft.com/office/powerpoint/2010/main" val="1173156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108" charset="-128"/>
              </a:rPr>
              <a:t>Project Plan &amp; Schedule</a:t>
            </a:r>
          </a:p>
        </p:txBody>
      </p:sp>
      <p:graphicFrame>
        <p:nvGraphicFramePr>
          <p:cNvPr id="20" name="Object 19"/>
          <p:cNvGraphicFramePr>
            <a:graphicFrameLocks noChangeAspect="1"/>
          </p:cNvGraphicFramePr>
          <p:nvPr>
            <p:extLst>
              <p:ext uri="{D42A27DB-BD31-4B8C-83A1-F6EECF244321}">
                <p14:modId xmlns:p14="http://schemas.microsoft.com/office/powerpoint/2010/main" val="2795965646"/>
              </p:ext>
            </p:extLst>
          </p:nvPr>
        </p:nvGraphicFramePr>
        <p:xfrm>
          <a:off x="12700" y="3018790"/>
          <a:ext cx="9131300" cy="3052763"/>
        </p:xfrm>
        <a:graphic>
          <a:graphicData uri="http://schemas.openxmlformats.org/presentationml/2006/ole">
            <mc:AlternateContent xmlns:mc="http://schemas.openxmlformats.org/markup-compatibility/2006">
              <mc:Choice xmlns:v="urn:schemas-microsoft-com:vml" Requires="v">
                <p:oleObj spid="_x0000_s7330" name="Worksheet" r:id="rId5" imgW="10963262" imgH="3667237" progId="Excel.Sheet.8">
                  <p:embed/>
                </p:oleObj>
              </mc:Choice>
              <mc:Fallback>
                <p:oleObj name="Worksheet" r:id="rId5" imgW="10963262" imgH="3667237" progId="Excel.Sheet.8">
                  <p:embed/>
                  <p:pic>
                    <p:nvPicPr>
                      <p:cNvPr id="0" name="Picture 48"/>
                      <p:cNvPicPr>
                        <a:picLocks noChangeAspect="1" noChangeArrowheads="1"/>
                      </p:cNvPicPr>
                      <p:nvPr/>
                    </p:nvPicPr>
                    <p:blipFill>
                      <a:blip r:embed="rId6"/>
                      <a:srcRect/>
                      <a:stretch>
                        <a:fillRect/>
                      </a:stretch>
                    </p:blipFill>
                    <p:spPr bwMode="auto">
                      <a:xfrm>
                        <a:off x="12700" y="3018790"/>
                        <a:ext cx="9131300" cy="3052763"/>
                      </a:xfrm>
                      <a:prstGeom prst="rect">
                        <a:avLst/>
                      </a:prstGeom>
                      <a:noFill/>
                      <a:extLst/>
                    </p:spPr>
                  </p:pic>
                </p:oleObj>
              </mc:Fallback>
            </mc:AlternateContent>
          </a:graphicData>
        </a:graphic>
      </p:graphicFrame>
      <p:sp>
        <p:nvSpPr>
          <p:cNvPr id="4" name="Rectangle 3"/>
          <p:cNvSpPr/>
          <p:nvPr/>
        </p:nvSpPr>
        <p:spPr>
          <a:xfrm>
            <a:off x="0" y="1393371"/>
            <a:ext cx="9144000" cy="1477328"/>
          </a:xfrm>
          <a:prstGeom prst="rect">
            <a:avLst/>
          </a:prstGeom>
        </p:spPr>
        <p:txBody>
          <a:bodyPr wrap="square">
            <a:spAutoFit/>
          </a:bodyPr>
          <a:lstStyle/>
          <a:p>
            <a:pPr>
              <a:buFont typeface="Arial" charset="0"/>
              <a:buNone/>
              <a:defRPr/>
            </a:pPr>
            <a:r>
              <a:rPr lang="en-US" dirty="0" smtClean="0">
                <a:latin typeface="Arial" pitchFamily="34" charset="0"/>
                <a:cs typeface="Arial" pitchFamily="34" charset="0"/>
              </a:rPr>
              <a:t>Project initiation date: Oct. 2011 </a:t>
            </a:r>
            <a:r>
              <a:rPr lang="en-US" sz="1400" dirty="0" smtClean="0">
                <a:latin typeface="Arial" pitchFamily="34" charset="0"/>
                <a:cs typeface="Arial" pitchFamily="34" charset="0"/>
              </a:rPr>
              <a:t>(FY12)</a:t>
            </a:r>
            <a:r>
              <a:rPr lang="en-US" dirty="0">
                <a:latin typeface="Arial (Body)"/>
                <a:cs typeface="Arial" pitchFamily="34" charset="0"/>
              </a:rPr>
              <a:t/>
            </a:r>
            <a:br>
              <a:rPr lang="en-US" dirty="0">
                <a:latin typeface="Arial (Body)"/>
                <a:cs typeface="Arial" pitchFamily="34" charset="0"/>
              </a:rPr>
            </a:br>
            <a:r>
              <a:rPr lang="en-US" dirty="0" smtClean="0">
                <a:latin typeface="Arial (Body)"/>
                <a:cs typeface="Arial" pitchFamily="34" charset="0"/>
              </a:rPr>
              <a:t>Project planned completion date: Sept. 2014 </a:t>
            </a:r>
            <a:r>
              <a:rPr lang="en-US" sz="1400" dirty="0" smtClean="0">
                <a:latin typeface="Arial (Body)"/>
                <a:cs typeface="Arial" pitchFamily="34" charset="0"/>
              </a:rPr>
              <a:t>(FY14)</a:t>
            </a:r>
            <a:r>
              <a:rPr lang="en-US" dirty="0" smtClean="0">
                <a:latin typeface="Arial (Body)"/>
                <a:cs typeface="Arial" pitchFamily="34" charset="0"/>
              </a:rPr>
              <a:t/>
            </a:r>
            <a:br>
              <a:rPr lang="en-US" dirty="0" smtClean="0">
                <a:latin typeface="Arial (Body)"/>
                <a:cs typeface="Arial" pitchFamily="34" charset="0"/>
              </a:rPr>
            </a:br>
            <a:r>
              <a:rPr lang="en-US" dirty="0" smtClean="0">
                <a:latin typeface="Arial (Body)"/>
                <a:cs typeface="Arial" pitchFamily="34" charset="0"/>
              </a:rPr>
              <a:t>Schedule  and Milestones:</a:t>
            </a:r>
            <a:br>
              <a:rPr lang="en-US" dirty="0" smtClean="0">
                <a:latin typeface="Arial (Body)"/>
                <a:cs typeface="Arial" pitchFamily="34" charset="0"/>
              </a:rPr>
            </a:br>
            <a:r>
              <a:rPr lang="en-US" dirty="0" smtClean="0">
                <a:latin typeface="Arial (Body)"/>
                <a:cs typeface="Arial" pitchFamily="34" charset="0"/>
              </a:rPr>
              <a:t>	FY12 – 10 DOE deliverables on time and budget</a:t>
            </a:r>
          </a:p>
          <a:p>
            <a:pPr>
              <a:buFont typeface="Arial" charset="0"/>
              <a:buNone/>
              <a:defRPr/>
            </a:pPr>
            <a:r>
              <a:rPr lang="en-US" dirty="0">
                <a:latin typeface="Arial (Body)"/>
                <a:cs typeface="Arial" pitchFamily="34" charset="0"/>
              </a:rPr>
              <a:t>	</a:t>
            </a:r>
            <a:r>
              <a:rPr lang="en-US" dirty="0" smtClean="0">
                <a:latin typeface="Arial (Body)"/>
                <a:cs typeface="Arial" pitchFamily="34" charset="0"/>
              </a:rPr>
              <a:t>FY13 – 7 of 14 DOE deliverables so far, all on time and budget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108" charset="-128"/>
              </a:rPr>
              <a:t>Project Budget</a:t>
            </a:r>
          </a:p>
        </p:txBody>
      </p:sp>
      <p:sp>
        <p:nvSpPr>
          <p:cNvPr id="3" name="Content Placeholder 2"/>
          <p:cNvSpPr>
            <a:spLocks noGrp="1"/>
          </p:cNvSpPr>
          <p:nvPr>
            <p:ph idx="1"/>
          </p:nvPr>
        </p:nvSpPr>
        <p:spPr>
          <a:xfrm>
            <a:off x="311830" y="1219200"/>
            <a:ext cx="8490975" cy="2598057"/>
          </a:xfrm>
        </p:spPr>
        <p:txBody>
          <a:bodyPr>
            <a:normAutofit/>
          </a:bodyPr>
          <a:lstStyle/>
          <a:p>
            <a:pPr marL="457200" indent="-457200">
              <a:buNone/>
              <a:defRPr/>
            </a:pPr>
            <a:r>
              <a:rPr lang="en-US" dirty="0" smtClean="0">
                <a:solidFill>
                  <a:srgbClr val="00B0F0"/>
                </a:solidFill>
                <a:ea typeface="ＭＳ Ｐゴシック" pitchFamily="-108" charset="-128"/>
              </a:rPr>
              <a:t>Cost to Date:</a:t>
            </a:r>
            <a:endParaRPr lang="en-US" dirty="0" smtClean="0">
              <a:ea typeface="ＭＳ Ｐゴシック" pitchFamily="-108" charset="-128"/>
            </a:endParaRPr>
          </a:p>
          <a:p>
            <a:pPr lvl="1">
              <a:defRPr/>
            </a:pPr>
            <a:r>
              <a:rPr lang="en-US" dirty="0" smtClean="0">
                <a:ea typeface="ＭＳ Ｐゴシック" pitchFamily="-108" charset="-128"/>
              </a:rPr>
              <a:t>FY12: fully </a:t>
            </a:r>
            <a:r>
              <a:rPr lang="en-US" dirty="0" err="1" smtClean="0">
                <a:ea typeface="ＭＳ Ｐゴシック" pitchFamily="-108" charset="-128"/>
              </a:rPr>
              <a:t>costed</a:t>
            </a:r>
            <a:endParaRPr lang="en-US" dirty="0" smtClean="0">
              <a:ea typeface="ＭＳ Ｐゴシック" pitchFamily="-108" charset="-128"/>
            </a:endParaRPr>
          </a:p>
          <a:p>
            <a:pPr lvl="1">
              <a:defRPr/>
            </a:pPr>
            <a:r>
              <a:rPr lang="en-US" dirty="0" smtClean="0">
                <a:ea typeface="ＭＳ Ｐゴシック" pitchFamily="-108" charset="-128"/>
              </a:rPr>
              <a:t>FY13: $119k </a:t>
            </a:r>
            <a:r>
              <a:rPr lang="en-US" sz="1600" dirty="0" smtClean="0">
                <a:ea typeface="ＭＳ Ｐゴシック" pitchFamily="-108" charset="-128"/>
              </a:rPr>
              <a:t>(45%)</a:t>
            </a:r>
            <a:endParaRPr lang="en-US" sz="1600" dirty="0" smtClean="0"/>
          </a:p>
          <a:p>
            <a:pPr marL="457200" indent="-457200">
              <a:buNone/>
              <a:defRPr/>
            </a:pPr>
            <a:endParaRPr lang="en-US" dirty="0" smtClean="0">
              <a:solidFill>
                <a:srgbClr val="00B0F0"/>
              </a:solidFill>
              <a:ea typeface="ＭＳ Ｐゴシック" pitchFamily="-108" charset="-128"/>
            </a:endParaRPr>
          </a:p>
          <a:p>
            <a:pPr marL="457200" indent="-457200">
              <a:buNone/>
              <a:defRPr/>
            </a:pPr>
            <a:endParaRPr lang="en-US" dirty="0">
              <a:solidFill>
                <a:srgbClr val="00B0F0"/>
              </a:solidFill>
              <a:ea typeface="ＭＳ Ｐゴシック" pitchFamily="-108" charset="-128"/>
            </a:endParaRPr>
          </a:p>
          <a:p>
            <a:pPr marL="457200" indent="-457200">
              <a:buNone/>
              <a:defRPr/>
            </a:pPr>
            <a:r>
              <a:rPr lang="en-US" dirty="0" smtClean="0">
                <a:solidFill>
                  <a:srgbClr val="00B0F0"/>
                </a:solidFill>
                <a:ea typeface="ＭＳ Ｐゴシック" pitchFamily="-108" charset="-128"/>
              </a:rPr>
              <a:t>Funding Sources:</a:t>
            </a: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2106369399"/>
              </p:ext>
            </p:extLst>
          </p:nvPr>
        </p:nvGraphicFramePr>
        <p:xfrm>
          <a:off x="3686628" y="1117600"/>
          <a:ext cx="5284712" cy="1630306"/>
        </p:xfrm>
        <a:graphic>
          <a:graphicData uri="http://schemas.openxmlformats.org/drawingml/2006/table">
            <a:tbl>
              <a:tblPr firstRow="1" bandRow="1">
                <a:tableStyleId>{F5AB1C69-6EDB-4FF4-983F-18BD219EF322}</a:tableStyleId>
              </a:tblPr>
              <a:tblGrid>
                <a:gridCol w="1321178"/>
                <a:gridCol w="1321178"/>
                <a:gridCol w="1321178"/>
                <a:gridCol w="1321178"/>
              </a:tblGrid>
              <a:tr h="332343">
                <a:tc gridSpan="4">
                  <a:txBody>
                    <a:bodyPr/>
                    <a:lstStyle/>
                    <a:p>
                      <a:pPr marL="0" marR="0" algn="ctr">
                        <a:spcBef>
                          <a:spcPts val="0"/>
                        </a:spcBef>
                        <a:spcAft>
                          <a:spcPts val="0"/>
                        </a:spcAft>
                      </a:pPr>
                      <a:r>
                        <a:rPr lang="en-US" sz="1600" dirty="0" smtClean="0"/>
                        <a:t>Budget History</a:t>
                      </a:r>
                      <a:endParaRPr lang="en-US" sz="1600" dirty="0">
                        <a:solidFill>
                          <a:schemeClr val="bg1"/>
                        </a:solidFill>
                        <a:latin typeface="Arial"/>
                        <a:ea typeface="Arial"/>
                        <a:cs typeface="Times New Roman"/>
                      </a:endParaRPr>
                    </a:p>
                  </a:txBody>
                  <a:tcPr marL="68579" marR="68579" marT="0" marB="0" anchor="ctr"/>
                </a:tc>
                <a:tc hMerge="1">
                  <a:txBody>
                    <a:bodyPr/>
                    <a:lstStyle/>
                    <a:p>
                      <a:endParaRPr lang="en-US"/>
                    </a:p>
                  </a:txBody>
                  <a:tcPr/>
                </a:tc>
                <a:tc hMerge="1">
                  <a:txBody>
                    <a:bodyPr/>
                    <a:lstStyle/>
                    <a:p>
                      <a:pPr marL="0" marR="0" algn="ctr">
                        <a:spcBef>
                          <a:spcPts val="0"/>
                        </a:spcBef>
                        <a:spcAft>
                          <a:spcPts val="0"/>
                        </a:spcAft>
                      </a:pPr>
                      <a:endParaRPr lang="en-US" sz="1200">
                        <a:solidFill>
                          <a:srgbClr val="5E6A71"/>
                        </a:solidFill>
                        <a:latin typeface="Arial"/>
                        <a:ea typeface="Arial"/>
                        <a:cs typeface="Times New Roman"/>
                      </a:endParaRPr>
                    </a:p>
                  </a:txBody>
                  <a:tcPr marL="68580" marR="68580" marT="0" marB="0"/>
                </a:tc>
                <a:tc hMerge="1">
                  <a:txBody>
                    <a:bodyPr/>
                    <a:lstStyle/>
                    <a:p>
                      <a:endParaRPr lang="en-US"/>
                    </a:p>
                  </a:txBody>
                  <a:tcPr/>
                </a:tc>
              </a:tr>
              <a:tr h="703977">
                <a:tc gridSpan="2">
                  <a:txBody>
                    <a:bodyPr/>
                    <a:lstStyle/>
                    <a:p>
                      <a:pPr marL="0" marR="0" algn="ctr">
                        <a:spcBef>
                          <a:spcPts val="0"/>
                        </a:spcBef>
                        <a:spcAft>
                          <a:spcPts val="0"/>
                        </a:spcAft>
                      </a:pPr>
                      <a:r>
                        <a:rPr lang="en-US" sz="1200" dirty="0" smtClean="0"/>
                        <a:t>FY2012</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c gridSpan="2">
                  <a:txBody>
                    <a:bodyPr/>
                    <a:lstStyle/>
                    <a:p>
                      <a:pPr marL="0" marR="0" algn="ctr">
                        <a:spcBef>
                          <a:spcPts val="0"/>
                        </a:spcBef>
                        <a:spcAft>
                          <a:spcPts val="0"/>
                        </a:spcAft>
                      </a:pPr>
                      <a:r>
                        <a:rPr lang="en-US" sz="1200" dirty="0" smtClean="0"/>
                        <a:t>FY2013</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r>
              <a:tr h="296993">
                <a:tc>
                  <a:txBody>
                    <a:bodyPr/>
                    <a:lstStyle/>
                    <a:p>
                      <a:pPr marL="0" marR="0" algn="ctr">
                        <a:spcBef>
                          <a:spcPts val="0"/>
                        </a:spcBef>
                        <a:spcAft>
                          <a:spcPts val="0"/>
                        </a:spcAft>
                      </a:pPr>
                      <a:r>
                        <a:rPr lang="en-US" sz="1200" dirty="0"/>
                        <a:t>DOE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Cost-share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DOE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Cost-share</a:t>
                      </a:r>
                      <a:endParaRPr lang="en-US" sz="1200" dirty="0">
                        <a:solidFill>
                          <a:srgbClr val="5E6A71"/>
                        </a:solidFill>
                        <a:latin typeface="Arial"/>
                        <a:ea typeface="Arial"/>
                        <a:cs typeface="Times New Roman"/>
                      </a:endParaRPr>
                    </a:p>
                  </a:txBody>
                  <a:tcPr marL="68579" marR="68579" marT="0" marB="0" anchor="ctr"/>
                </a:tc>
              </a:tr>
              <a:tr h="296993">
                <a:tc>
                  <a:txBody>
                    <a:bodyPr/>
                    <a:lstStyle/>
                    <a:p>
                      <a:pPr marL="0" marR="0">
                        <a:spcBef>
                          <a:spcPts val="0"/>
                        </a:spcBef>
                        <a:spcAft>
                          <a:spcPts val="0"/>
                        </a:spcAft>
                      </a:pPr>
                      <a:r>
                        <a:rPr lang="en-US" sz="1200" dirty="0" smtClean="0">
                          <a:solidFill>
                            <a:srgbClr val="5E6A71"/>
                          </a:solidFill>
                          <a:latin typeface="Arial"/>
                          <a:ea typeface="Arial"/>
                          <a:cs typeface="Times New Roman"/>
                        </a:rPr>
                        <a:t>$650k</a:t>
                      </a:r>
                      <a:endParaRPr lang="en-US" sz="1200" dirty="0">
                        <a:solidFill>
                          <a:srgbClr val="5E6A71"/>
                        </a:solidFill>
                        <a:latin typeface="Arial"/>
                        <a:ea typeface="Arial"/>
                        <a:cs typeface="Times New Roman"/>
                      </a:endParaRPr>
                    </a:p>
                  </a:txBody>
                  <a:tcPr marL="68579" marR="68579" marT="0" marB="0" anchor="ctr"/>
                </a:tc>
                <a:tc>
                  <a:txBody>
                    <a:bodyPr/>
                    <a:lstStyle/>
                    <a:p>
                      <a:pPr marL="0" marR="0">
                        <a:spcBef>
                          <a:spcPts val="0"/>
                        </a:spcBef>
                        <a:spcAft>
                          <a:spcPts val="0"/>
                        </a:spcAft>
                      </a:pPr>
                      <a:r>
                        <a:rPr lang="en-US" sz="1200" dirty="0" smtClean="0">
                          <a:solidFill>
                            <a:srgbClr val="5E6A71"/>
                          </a:solidFill>
                          <a:latin typeface="Arial"/>
                          <a:ea typeface="Arial"/>
                          <a:cs typeface="Times New Roman"/>
                        </a:rPr>
                        <a:t>$980k</a:t>
                      </a:r>
                      <a:endParaRPr lang="en-US" sz="1200" dirty="0">
                        <a:solidFill>
                          <a:srgbClr val="5E6A71"/>
                        </a:solidFill>
                        <a:latin typeface="Arial"/>
                        <a:ea typeface="Arial"/>
                        <a:cs typeface="Times New Roman"/>
                      </a:endParaRPr>
                    </a:p>
                  </a:txBody>
                  <a:tcPr marL="68579" marR="68579" marT="0" marB="0" anchor="ctr"/>
                </a:tc>
                <a:tc>
                  <a:txBody>
                    <a:bodyPr/>
                    <a:lstStyle/>
                    <a:p>
                      <a:pPr marL="0" marR="0">
                        <a:spcBef>
                          <a:spcPts val="0"/>
                        </a:spcBef>
                        <a:spcAft>
                          <a:spcPts val="0"/>
                        </a:spcAft>
                      </a:pPr>
                      <a:r>
                        <a:rPr lang="en-US" sz="1200" dirty="0" smtClean="0">
                          <a:solidFill>
                            <a:srgbClr val="5E6A71"/>
                          </a:solidFill>
                          <a:latin typeface="Arial"/>
                          <a:ea typeface="Arial"/>
                          <a:cs typeface="Times New Roman"/>
                        </a:rPr>
                        <a:t>$264k</a:t>
                      </a:r>
                      <a:endParaRPr lang="en-US" sz="1200" dirty="0">
                        <a:solidFill>
                          <a:srgbClr val="5E6A71"/>
                        </a:solidFill>
                        <a:latin typeface="Arial"/>
                        <a:ea typeface="Arial"/>
                        <a:cs typeface="Times New Roman"/>
                      </a:endParaRPr>
                    </a:p>
                  </a:txBody>
                  <a:tcPr marL="68579" marR="68579" marT="0" marB="0" anchor="ctr"/>
                </a:tc>
                <a:tc>
                  <a:txBody>
                    <a:bodyPr/>
                    <a:lstStyle/>
                    <a:p>
                      <a:pPr marL="0" marR="0">
                        <a:spcBef>
                          <a:spcPts val="0"/>
                        </a:spcBef>
                        <a:spcAft>
                          <a:spcPts val="0"/>
                        </a:spcAft>
                      </a:pPr>
                      <a:r>
                        <a:rPr lang="en-US" sz="1200" dirty="0" smtClean="0">
                          <a:solidFill>
                            <a:srgbClr val="5E6A71"/>
                          </a:solidFill>
                          <a:latin typeface="Arial"/>
                          <a:ea typeface="Arial"/>
                          <a:cs typeface="Times New Roman"/>
                        </a:rPr>
                        <a:t>$1,225k</a:t>
                      </a:r>
                      <a:endParaRPr lang="en-US" sz="1200" dirty="0">
                        <a:solidFill>
                          <a:srgbClr val="5E6A71"/>
                        </a:solidFill>
                        <a:latin typeface="Arial"/>
                        <a:ea typeface="Arial"/>
                        <a:cs typeface="Times New Roman"/>
                      </a:endParaRPr>
                    </a:p>
                  </a:txBody>
                  <a:tcPr marL="68579" marR="68579" marT="0" marB="0" anchor="ct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3951606061"/>
              </p:ext>
            </p:extLst>
          </p:nvPr>
        </p:nvGraphicFramePr>
        <p:xfrm>
          <a:off x="223520" y="386588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334287424"/>
              </p:ext>
            </p:extLst>
          </p:nvPr>
        </p:nvGraphicFramePr>
        <p:xfrm>
          <a:off x="4572000" y="389636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108" charset="-128"/>
              </a:rPr>
              <a:t>Project  Integration, Collaboration &amp; Market Impact</a:t>
            </a:r>
          </a:p>
        </p:txBody>
      </p:sp>
      <p:sp>
        <p:nvSpPr>
          <p:cNvPr id="5" name="Rectangle 4"/>
          <p:cNvSpPr/>
          <p:nvPr/>
        </p:nvSpPr>
        <p:spPr>
          <a:xfrm>
            <a:off x="246743" y="1225623"/>
            <a:ext cx="8563428" cy="4893647"/>
          </a:xfrm>
          <a:prstGeom prst="rect">
            <a:avLst/>
          </a:prstGeom>
          <a:ln>
            <a:solidFill>
              <a:schemeClr val="accent3"/>
            </a:solidFill>
          </a:ln>
        </p:spPr>
        <p:txBody>
          <a:bodyPr wrap="square">
            <a:spAutoFit/>
          </a:bodyPr>
          <a:lstStyle/>
          <a:p>
            <a:r>
              <a:rPr lang="en-US" sz="2400" dirty="0" smtClean="0">
                <a:solidFill>
                  <a:srgbClr val="00B0F0"/>
                </a:solidFill>
              </a:rPr>
              <a:t>Partners, Subcontractors, and Collaborators:</a:t>
            </a:r>
          </a:p>
          <a:p>
            <a:endParaRPr lang="en-US" sz="2400" dirty="0" smtClean="0">
              <a:solidFill>
                <a:srgbClr val="00B0F0"/>
              </a:solidFill>
            </a:endParaRPr>
          </a:p>
          <a:p>
            <a:endParaRPr lang="en-US" sz="2400" dirty="0" smtClean="0">
              <a:solidFill>
                <a:srgbClr val="00B0F0"/>
              </a:solidFill>
            </a:endParaRPr>
          </a:p>
          <a:p>
            <a:endParaRPr lang="en-US" sz="2400" dirty="0">
              <a:solidFill>
                <a:srgbClr val="00B0F0"/>
              </a:solidFill>
            </a:endParaRPr>
          </a:p>
          <a:p>
            <a:endParaRPr lang="en-US" sz="2400" dirty="0" smtClean="0">
              <a:solidFill>
                <a:srgbClr val="00B0F0"/>
              </a:solidFill>
            </a:endParaRPr>
          </a:p>
          <a:p>
            <a:endParaRPr lang="en-US" sz="2400" dirty="0">
              <a:solidFill>
                <a:srgbClr val="00B0F0"/>
              </a:solidFill>
            </a:endParaRPr>
          </a:p>
          <a:p>
            <a:endParaRPr lang="en-US" sz="2400" dirty="0" smtClean="0">
              <a:solidFill>
                <a:srgbClr val="00B0F0"/>
              </a:solidFill>
            </a:endParaRPr>
          </a:p>
          <a:p>
            <a:endParaRPr lang="en-US" sz="2400" dirty="0">
              <a:solidFill>
                <a:srgbClr val="00B0F0"/>
              </a:solidFill>
            </a:endParaRPr>
          </a:p>
          <a:p>
            <a:endParaRPr lang="en-US" sz="2400" dirty="0" smtClean="0">
              <a:solidFill>
                <a:srgbClr val="00B0F0"/>
              </a:solidFill>
            </a:endParaRPr>
          </a:p>
          <a:p>
            <a:r>
              <a:rPr lang="en-US" sz="2400" dirty="0" smtClean="0">
                <a:solidFill>
                  <a:srgbClr val="00B0F0"/>
                </a:solidFill>
              </a:rPr>
              <a:t>Technology Transfer,  Deployment, Market Impact:</a:t>
            </a:r>
          </a:p>
          <a:p>
            <a:pPr marL="342900" indent="-342900">
              <a:buFont typeface="Arial" pitchFamily="34" charset="0"/>
              <a:buChar char="•"/>
            </a:pPr>
            <a:r>
              <a:rPr lang="en-US" sz="2400" dirty="0" smtClean="0"/>
              <a:t>Autotune Invention Disclosure filed</a:t>
            </a:r>
          </a:p>
          <a:p>
            <a:pPr marL="342900" indent="-342900">
              <a:buFont typeface="Arial" pitchFamily="34" charset="0"/>
              <a:buChar char="•"/>
            </a:pPr>
            <a:r>
              <a:rPr lang="en-US" sz="2400" dirty="0" smtClean="0"/>
              <a:t>5 software systems to copyright and release</a:t>
            </a:r>
          </a:p>
          <a:p>
            <a:pPr marL="342900" indent="-342900">
              <a:buFont typeface="Arial" pitchFamily="34" charset="0"/>
              <a:buChar char="•"/>
            </a:pPr>
            <a:r>
              <a:rPr lang="en-US" sz="2400" dirty="0" smtClean="0"/>
              <a:t>Plan to deploy Autotune in FY13</a:t>
            </a:r>
            <a:endParaRPr lang="en-US" sz="2400" dirty="0"/>
          </a:p>
        </p:txBody>
      </p:sp>
      <p:pic>
        <p:nvPicPr>
          <p:cNvPr id="819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772" y="1736875"/>
            <a:ext cx="6296736" cy="224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360130" y="3498456"/>
            <a:ext cx="1715580" cy="307340"/>
          </a:xfrm>
          <a:prstGeom prst="roundRect">
            <a:avLst/>
          </a:prstGeom>
          <a:gradFill>
            <a:gsLst>
              <a:gs pos="0">
                <a:schemeClr val="accent3">
                  <a:lumMod val="60000"/>
                  <a:lumOff val="40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Karpay Associates</a:t>
            </a:r>
            <a:endParaRPr lang="en-US" sz="1400" dirty="0">
              <a:solidFill>
                <a:schemeClr val="tx1"/>
              </a:solidFill>
            </a:endParaRPr>
          </a:p>
        </p:txBody>
      </p:sp>
      <p:sp>
        <p:nvSpPr>
          <p:cNvPr id="2" name="Rounded Rectangle 1"/>
          <p:cNvSpPr/>
          <p:nvPr/>
        </p:nvSpPr>
        <p:spPr>
          <a:xfrm>
            <a:off x="4663440" y="3817602"/>
            <a:ext cx="1549400" cy="490238"/>
          </a:xfrm>
          <a:prstGeom prst="roundRect">
            <a:avLst/>
          </a:prstGeom>
          <a:gradFill>
            <a:gsLst>
              <a:gs pos="0">
                <a:schemeClr val="accent3">
                  <a:lumMod val="60000"/>
                  <a:lumOff val="40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Jacksonville State University</a:t>
            </a:r>
            <a:endParaRPr lang="en-US" sz="1400" dirty="0">
              <a:solidFill>
                <a:schemeClr val="tx1"/>
              </a:solidFill>
            </a:endParaRPr>
          </a:p>
        </p:txBody>
      </p:sp>
      <p:sp>
        <p:nvSpPr>
          <p:cNvPr id="8" name="Rounded Rectangle 7"/>
          <p:cNvSpPr/>
          <p:nvPr/>
        </p:nvSpPr>
        <p:spPr>
          <a:xfrm>
            <a:off x="6223000" y="3807442"/>
            <a:ext cx="1549400" cy="490238"/>
          </a:xfrm>
          <a:prstGeom prst="roundRect">
            <a:avLst/>
          </a:prstGeom>
          <a:gradFill>
            <a:gsLst>
              <a:gs pos="0">
                <a:schemeClr val="accent3">
                  <a:lumMod val="60000"/>
                  <a:lumOff val="40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The University of Tennessee</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108" charset="-128"/>
              </a:rPr>
              <a:t>Project  Integration, Collaboration &amp; Market Impact</a:t>
            </a:r>
          </a:p>
        </p:txBody>
      </p:sp>
      <p:sp>
        <p:nvSpPr>
          <p:cNvPr id="5" name="Rectangle 4"/>
          <p:cNvSpPr/>
          <p:nvPr/>
        </p:nvSpPr>
        <p:spPr>
          <a:xfrm>
            <a:off x="246743" y="1042743"/>
            <a:ext cx="8563428" cy="5478423"/>
          </a:xfrm>
          <a:prstGeom prst="rect">
            <a:avLst/>
          </a:prstGeom>
          <a:ln>
            <a:solidFill>
              <a:schemeClr val="accent3"/>
            </a:solidFill>
          </a:ln>
        </p:spPr>
        <p:txBody>
          <a:bodyPr wrap="square">
            <a:spAutoFit/>
          </a:bodyPr>
          <a:lstStyle/>
          <a:p>
            <a:pPr lvl="0"/>
            <a:r>
              <a:rPr lang="en-US" sz="2400" dirty="0" smtClean="0">
                <a:solidFill>
                  <a:srgbClr val="00B0F0"/>
                </a:solidFill>
              </a:rPr>
              <a:t>Communications (selected):</a:t>
            </a:r>
            <a:br>
              <a:rPr lang="en-US" sz="2400" dirty="0" smtClean="0">
                <a:solidFill>
                  <a:srgbClr val="00B0F0"/>
                </a:solidFill>
              </a:rPr>
            </a:br>
            <a:r>
              <a:rPr lang="en-US" sz="1400" b="1" dirty="0">
                <a:solidFill>
                  <a:srgbClr val="50565C"/>
                </a:solidFill>
              </a:rPr>
              <a:t>1 PhD Dissertation, 2 journals, 5 conference, 6 submitted soon, 5 internal reports </a:t>
            </a:r>
            <a:r>
              <a:rPr lang="en-US" sz="1200" b="1" dirty="0">
                <a:solidFill>
                  <a:srgbClr val="50565C"/>
                </a:solidFill>
              </a:rPr>
              <a:t>(250+ pages)</a:t>
            </a:r>
          </a:p>
          <a:p>
            <a:pPr lvl="0"/>
            <a:r>
              <a:rPr lang="en-US" sz="1300" b="1" dirty="0">
                <a:solidFill>
                  <a:srgbClr val="50565C"/>
                </a:solidFill>
              </a:rPr>
              <a:t>Published:</a:t>
            </a:r>
          </a:p>
          <a:p>
            <a:pPr marL="285750" lvl="0" indent="-285750">
              <a:buFont typeface="Arial" pitchFamily="34" charset="0"/>
              <a:buChar char="•"/>
            </a:pPr>
            <a:r>
              <a:rPr lang="en-US" sz="1300" dirty="0">
                <a:solidFill>
                  <a:srgbClr val="50565C"/>
                </a:solidFill>
              </a:rPr>
              <a:t>New, Joshua R., Sanyal, Jibonananda, Bhandari, Mahabir S., Shrestha, Som S. (2012). "Autotune </a:t>
            </a:r>
            <a:r>
              <a:rPr lang="en-US" sz="1300" dirty="0" err="1">
                <a:solidFill>
                  <a:srgbClr val="50565C"/>
                </a:solidFill>
              </a:rPr>
              <a:t>EnergyPlus</a:t>
            </a:r>
            <a:r>
              <a:rPr lang="en-US" sz="1300" dirty="0">
                <a:solidFill>
                  <a:srgbClr val="50565C"/>
                </a:solidFill>
              </a:rPr>
              <a:t> Building Energy Models." In </a:t>
            </a:r>
            <a:r>
              <a:rPr lang="en-US" sz="1300" i="1" dirty="0">
                <a:solidFill>
                  <a:srgbClr val="50565C"/>
                </a:solidFill>
              </a:rPr>
              <a:t>Proceedings of the 5th National </a:t>
            </a:r>
            <a:r>
              <a:rPr lang="en-US" sz="1300" i="1" dirty="0" err="1">
                <a:solidFill>
                  <a:srgbClr val="50565C"/>
                </a:solidFill>
              </a:rPr>
              <a:t>SimBuild</a:t>
            </a:r>
            <a:r>
              <a:rPr lang="en-US" sz="1300" i="1" dirty="0">
                <a:solidFill>
                  <a:srgbClr val="50565C"/>
                </a:solidFill>
              </a:rPr>
              <a:t> of IBPSA-USA</a:t>
            </a:r>
            <a:r>
              <a:rPr lang="en-US" sz="1300" dirty="0">
                <a:solidFill>
                  <a:srgbClr val="50565C"/>
                </a:solidFill>
              </a:rPr>
              <a:t>, International Building Performance Simulation Association (IBPSA), Aug. 1-3, 2012. [</a:t>
            </a:r>
            <a:r>
              <a:rPr lang="en-US" sz="1300" dirty="0" smtClean="0">
                <a:solidFill>
                  <a:srgbClr val="50565C"/>
                </a:solidFill>
                <a:hlinkClick r:id="rId3"/>
              </a:rPr>
              <a:t>PDF pre-print</a:t>
            </a:r>
            <a:r>
              <a:rPr lang="en-US" sz="1300" dirty="0" smtClean="0">
                <a:solidFill>
                  <a:srgbClr val="50565C"/>
                </a:solidFill>
              </a:rPr>
              <a:t>]</a:t>
            </a:r>
            <a:endParaRPr lang="en-US" sz="1300" dirty="0">
              <a:solidFill>
                <a:srgbClr val="50565C"/>
              </a:solidFill>
            </a:endParaRPr>
          </a:p>
          <a:p>
            <a:pPr marL="285750" lvl="0" indent="-285750">
              <a:buFont typeface="Arial" pitchFamily="34" charset="0"/>
              <a:buChar char="•"/>
            </a:pPr>
            <a:r>
              <a:rPr lang="en-US" sz="1300" dirty="0">
                <a:solidFill>
                  <a:srgbClr val="50565C"/>
                </a:solidFill>
              </a:rPr>
              <a:t>Sanyal, Jibonananda, Al-Wadei, Yusof H., Bhandari, Mahabir S., Shrestha, Som S., Karpay, Buzz, Garret, Aaron L., Edwards, Richard E., Parker, Lynne E., and New, Joshua R. (2012). "Poster: Building Energy Model Calibration using </a:t>
            </a:r>
            <a:r>
              <a:rPr lang="en-US" sz="1300" dirty="0" err="1">
                <a:solidFill>
                  <a:srgbClr val="50565C"/>
                </a:solidFill>
              </a:rPr>
              <a:t>EnergyPlus</a:t>
            </a:r>
            <a:r>
              <a:rPr lang="en-US" sz="1300" dirty="0">
                <a:solidFill>
                  <a:srgbClr val="50565C"/>
                </a:solidFill>
              </a:rPr>
              <a:t>, Machine Learning, and Supercomputing." In </a:t>
            </a:r>
            <a:r>
              <a:rPr lang="en-US" sz="1300" i="1" dirty="0">
                <a:solidFill>
                  <a:srgbClr val="50565C"/>
                </a:solidFill>
              </a:rPr>
              <a:t>Proceedings of the 5th National </a:t>
            </a:r>
            <a:r>
              <a:rPr lang="en-US" sz="1300" i="1" dirty="0" err="1">
                <a:solidFill>
                  <a:srgbClr val="50565C"/>
                </a:solidFill>
              </a:rPr>
              <a:t>SimBuild</a:t>
            </a:r>
            <a:r>
              <a:rPr lang="en-US" sz="1300" i="1" dirty="0">
                <a:solidFill>
                  <a:srgbClr val="50565C"/>
                </a:solidFill>
              </a:rPr>
              <a:t> of IBPSA-USA</a:t>
            </a:r>
            <a:r>
              <a:rPr lang="en-US" sz="1300" dirty="0">
                <a:solidFill>
                  <a:srgbClr val="50565C"/>
                </a:solidFill>
              </a:rPr>
              <a:t>, International Building Performance Simulation Association, Aug. 1-3, 2012. [</a:t>
            </a:r>
            <a:r>
              <a:rPr lang="en-US" sz="1300" dirty="0">
                <a:solidFill>
                  <a:srgbClr val="50565C"/>
                </a:solidFill>
                <a:hlinkClick r:id="rId4"/>
              </a:rPr>
              <a:t>PDF</a:t>
            </a:r>
            <a:r>
              <a:rPr lang="en-US" sz="1300" dirty="0">
                <a:solidFill>
                  <a:srgbClr val="50565C"/>
                </a:solidFill>
              </a:rPr>
              <a:t>]</a:t>
            </a:r>
          </a:p>
          <a:p>
            <a:pPr lvl="0"/>
            <a:r>
              <a:rPr lang="en-US" sz="1300" b="1" dirty="0">
                <a:solidFill>
                  <a:srgbClr val="50565C"/>
                </a:solidFill>
              </a:rPr>
              <a:t>Accepted:</a:t>
            </a:r>
          </a:p>
          <a:p>
            <a:pPr marL="285750" lvl="0" indent="-285750">
              <a:buFont typeface="Arial" pitchFamily="34" charset="0"/>
              <a:buChar char="•"/>
            </a:pPr>
            <a:r>
              <a:rPr lang="en-US" sz="1300" dirty="0">
                <a:solidFill>
                  <a:srgbClr val="50565C"/>
                </a:solidFill>
              </a:rPr>
              <a:t>Garrett, Aaron, New, Joshua R., and Chandler, Theodore. “Evolutionary Tuning of Building Models to Monthly Electrical Consumption”. ASHRAE Conference in Denver, CO, June 22-26, 2013.</a:t>
            </a:r>
          </a:p>
          <a:p>
            <a:pPr marL="285750" lvl="0" indent="-285750">
              <a:buFont typeface="Arial" pitchFamily="34" charset="0"/>
              <a:buChar char="•"/>
            </a:pPr>
            <a:r>
              <a:rPr lang="en-US" sz="1300" dirty="0">
                <a:solidFill>
                  <a:srgbClr val="50565C"/>
                </a:solidFill>
              </a:rPr>
              <a:t>Sanyal, Jibonananda and New, Joshua R. “Simulation and Big Data Challenges in Tuning Building Energy Models”. IEEE Workshop on Modeling and Simulation of Cyber-Physical Energy Systems, May 2013.</a:t>
            </a:r>
          </a:p>
          <a:p>
            <a:pPr lvl="0"/>
            <a:r>
              <a:rPr lang="en-US" sz="1300" b="1" dirty="0">
                <a:solidFill>
                  <a:srgbClr val="50565C"/>
                </a:solidFill>
              </a:rPr>
              <a:t>Planned/submitted:</a:t>
            </a:r>
          </a:p>
          <a:p>
            <a:pPr marL="285750" lvl="0" indent="-285750">
              <a:buFont typeface="Arial" pitchFamily="34" charset="0"/>
              <a:buChar char="•"/>
            </a:pPr>
            <a:r>
              <a:rPr lang="en-US" sz="1300" dirty="0">
                <a:solidFill>
                  <a:srgbClr val="50565C"/>
                </a:solidFill>
              </a:rPr>
              <a:t>Edwards, Richard E., New, Joshua R., and Parker, Lynne E. “Constructing Large Scale </a:t>
            </a:r>
            <a:r>
              <a:rPr lang="en-US" sz="1300" dirty="0" err="1">
                <a:solidFill>
                  <a:srgbClr val="50565C"/>
                </a:solidFill>
              </a:rPr>
              <a:t>EnergyPlus</a:t>
            </a:r>
            <a:r>
              <a:rPr lang="en-US" sz="1300" dirty="0">
                <a:solidFill>
                  <a:srgbClr val="50565C"/>
                </a:solidFill>
              </a:rPr>
              <a:t> Surrogates from Big Data”. To be submitted to Energy &amp; Buildings Journal, 2013.</a:t>
            </a:r>
          </a:p>
          <a:p>
            <a:pPr marL="285750" lvl="0" indent="-285750">
              <a:buFont typeface="Arial" pitchFamily="34" charset="0"/>
              <a:buChar char="•"/>
            </a:pPr>
            <a:r>
              <a:rPr lang="en-US" sz="1300" dirty="0">
                <a:solidFill>
                  <a:srgbClr val="50565C"/>
                </a:solidFill>
              </a:rPr>
              <a:t>Garrett, Aaron and New, Joshua R. “Scalable Evolutionary Tuning of Building Models to Multiple Channels of Sub-Hourly Data”. To be submitted to ASHRAE, New York City, NY, Jan. 18-22, 2014.</a:t>
            </a:r>
          </a:p>
          <a:p>
            <a:pPr lvl="0"/>
            <a:r>
              <a:rPr lang="en-US" sz="1300" b="1" dirty="0">
                <a:solidFill>
                  <a:srgbClr val="50565C"/>
                </a:solidFill>
              </a:rPr>
              <a:t>Internal:</a:t>
            </a:r>
          </a:p>
          <a:p>
            <a:pPr marL="285750" lvl="0" indent="-285750">
              <a:buFont typeface="Arial" pitchFamily="34" charset="0"/>
              <a:buChar char="•"/>
            </a:pPr>
            <a:r>
              <a:rPr lang="en-US" sz="1300" dirty="0">
                <a:solidFill>
                  <a:srgbClr val="50565C"/>
                </a:solidFill>
              </a:rPr>
              <a:t>Edwards, Richard E., and Parker, Lynne E. (2013). “</a:t>
            </a:r>
            <a:r>
              <a:rPr lang="en-US" sz="1300" dirty="0" err="1">
                <a:solidFill>
                  <a:srgbClr val="50565C"/>
                </a:solidFill>
              </a:rPr>
              <a:t>MLSuite</a:t>
            </a:r>
            <a:r>
              <a:rPr lang="en-US" sz="1300" dirty="0">
                <a:solidFill>
                  <a:srgbClr val="50565C"/>
                </a:solidFill>
              </a:rPr>
              <a:t> - FY2012 Final Report”. 68 pages</a:t>
            </a:r>
          </a:p>
          <a:p>
            <a:pPr marL="285750" lvl="0" indent="-285750">
              <a:buFont typeface="Arial" pitchFamily="34" charset="0"/>
              <a:buChar char="•"/>
            </a:pPr>
            <a:r>
              <a:rPr lang="en-US" sz="1300" dirty="0">
                <a:solidFill>
                  <a:srgbClr val="50565C"/>
                </a:solidFill>
              </a:rPr>
              <a:t>Garrett, Aaron and New, Joshua R. (2012). “An Evolutionary Approach to Parameter Tuning of Building Models”. 68 pages</a:t>
            </a:r>
          </a:p>
          <a:p>
            <a:pPr marL="285750" lvl="0" indent="-285750">
              <a:buFont typeface="Arial" pitchFamily="34" charset="0"/>
              <a:buChar char="•"/>
            </a:pPr>
            <a:r>
              <a:rPr lang="en-US" sz="1300" dirty="0">
                <a:solidFill>
                  <a:srgbClr val="50565C"/>
                </a:solidFill>
              </a:rPr>
              <a:t>Edwards, Richard E., New, Joshua R., and Parker, Lynne E. (2012) “Approximate l-fold cross-validation with Least Squares SVM and Kernel Ridge Regression”. 9 pages</a:t>
            </a:r>
            <a:endParaRPr lang="en-US" sz="2400" dirty="0" smtClean="0">
              <a:solidFill>
                <a:srgbClr val="00B0F0"/>
              </a:solidFill>
            </a:endParaRPr>
          </a:p>
        </p:txBody>
      </p:sp>
    </p:spTree>
    <p:extLst>
      <p:ext uri="{BB962C8B-B14F-4D97-AF65-F5344CB8AC3E}">
        <p14:creationId xmlns:p14="http://schemas.microsoft.com/office/powerpoint/2010/main" val="85947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ea typeface="ＭＳ Ｐゴシック" pitchFamily="-108" charset="-128"/>
              </a:rPr>
              <a:t>Next Steps and Future Plans</a:t>
            </a:r>
          </a:p>
        </p:txBody>
      </p:sp>
      <p:sp>
        <p:nvSpPr>
          <p:cNvPr id="5" name="Rectangle 4"/>
          <p:cNvSpPr/>
          <p:nvPr/>
        </p:nvSpPr>
        <p:spPr>
          <a:xfrm>
            <a:off x="457206" y="1335313"/>
            <a:ext cx="8403773" cy="3046988"/>
          </a:xfrm>
          <a:prstGeom prst="rect">
            <a:avLst/>
          </a:prstGeom>
          <a:ln>
            <a:solidFill>
              <a:schemeClr val="accent3"/>
            </a:solidFill>
          </a:ln>
        </p:spPr>
        <p:txBody>
          <a:bodyPr wrap="square">
            <a:spAutoFit/>
          </a:bodyPr>
          <a:lstStyle/>
          <a:p>
            <a:r>
              <a:rPr lang="en-US" sz="2400" dirty="0" smtClean="0">
                <a:solidFill>
                  <a:srgbClr val="00B0F0"/>
                </a:solidFill>
              </a:rPr>
              <a:t>Next Steps and Future Plans:</a:t>
            </a:r>
            <a:endParaRPr lang="en-US" sz="2400" dirty="0" smtClean="0"/>
          </a:p>
          <a:p>
            <a:pPr marL="342900" indent="-342900">
              <a:buFont typeface="Arial" pitchFamily="34" charset="0"/>
              <a:buChar char="•"/>
            </a:pPr>
            <a:r>
              <a:rPr lang="en-US" sz="2400" dirty="0" smtClean="0"/>
              <a:t>BTO – finish Autotune project as detailed</a:t>
            </a:r>
          </a:p>
          <a:p>
            <a:pPr marL="342900" indent="-342900">
              <a:buFont typeface="Arial" pitchFamily="34" charset="0"/>
              <a:buChar char="•"/>
            </a:pPr>
            <a:r>
              <a:rPr lang="en-US" sz="2400" dirty="0" smtClean="0"/>
              <a:t>BTO – deploy in residential and commercial building integration program elements</a:t>
            </a:r>
          </a:p>
          <a:p>
            <a:pPr marL="342900" indent="-342900">
              <a:buFont typeface="Arial" pitchFamily="34" charset="0"/>
              <a:buChar char="•"/>
            </a:pPr>
            <a:r>
              <a:rPr lang="en-US" sz="2400" dirty="0" smtClean="0"/>
              <a:t>Weatherization – Autotune NEAT comparison of human vs. computer calibration</a:t>
            </a:r>
          </a:p>
          <a:p>
            <a:pPr marL="342900" indent="-342900">
              <a:buFont typeface="Arial" pitchFamily="34" charset="0"/>
              <a:buChar char="•"/>
            </a:pPr>
            <a:r>
              <a:rPr lang="en-US" sz="2400" dirty="0" smtClean="0"/>
              <a:t>Federal Energy Management </a:t>
            </a:r>
            <a:r>
              <a:rPr lang="en-US" sz="2400" dirty="0"/>
              <a:t>Program – </a:t>
            </a:r>
            <a:r>
              <a:rPr lang="en-US" sz="2400" dirty="0" smtClean="0"/>
              <a:t>ESPC ENABLE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108" charset="-128"/>
              </a:rPr>
              <a:t>Purpose &amp; Objectives</a:t>
            </a:r>
          </a:p>
        </p:txBody>
      </p:sp>
      <p:sp>
        <p:nvSpPr>
          <p:cNvPr id="5123" name="Content Placeholder 2"/>
          <p:cNvSpPr>
            <a:spLocks noGrp="1"/>
          </p:cNvSpPr>
          <p:nvPr>
            <p:ph idx="1"/>
          </p:nvPr>
        </p:nvSpPr>
        <p:spPr>
          <a:xfrm>
            <a:off x="457200" y="1140740"/>
            <a:ext cx="8229600" cy="4918866"/>
          </a:xfrm>
          <a:ln>
            <a:solidFill>
              <a:srgbClr val="00B0F0"/>
            </a:solidFill>
          </a:ln>
        </p:spPr>
        <p:txBody>
          <a:bodyPr/>
          <a:lstStyle/>
          <a:p>
            <a:pPr>
              <a:buNone/>
            </a:pPr>
            <a:r>
              <a:rPr lang="en-US" dirty="0" smtClean="0">
                <a:solidFill>
                  <a:srgbClr val="00B0F0"/>
                </a:solidFill>
                <a:ea typeface="ＭＳ Ｐゴシック" pitchFamily="-108" charset="-128"/>
              </a:rPr>
              <a:t>Problem Statement: </a:t>
            </a:r>
          </a:p>
          <a:p>
            <a:r>
              <a:rPr lang="en-US" sz="2200" dirty="0" smtClean="0">
                <a:ea typeface="ＭＳ Ｐゴシック" pitchFamily="-108" charset="-128"/>
              </a:rPr>
              <a:t>“All (building energy) models are wrong, but some are useful”</a:t>
            </a:r>
          </a:p>
          <a:p>
            <a:pPr lvl="1"/>
            <a:r>
              <a:rPr lang="en-US" sz="1800" dirty="0" smtClean="0">
                <a:ea typeface="ＭＳ Ｐゴシック" pitchFamily="-108" charset="-128"/>
              </a:rPr>
              <a:t>22%-97% different from utility data for 3,349 buildings</a:t>
            </a:r>
          </a:p>
          <a:p>
            <a:r>
              <a:rPr lang="en-US" sz="2200" dirty="0" smtClean="0">
                <a:ea typeface="ＭＳ Ｐゴシック" pitchFamily="-108" charset="-128"/>
              </a:rPr>
              <a:t>More accurate models are more useful</a:t>
            </a:r>
          </a:p>
          <a:p>
            <a:pPr lvl="1"/>
            <a:r>
              <a:rPr lang="en-US" sz="1800" dirty="0" smtClean="0">
                <a:ea typeface="ＭＳ Ｐゴシック" pitchFamily="-108" charset="-128"/>
              </a:rPr>
              <a:t>Error from inputs and algorithms for practical reasons</a:t>
            </a:r>
          </a:p>
          <a:p>
            <a:pPr lvl="1"/>
            <a:r>
              <a:rPr lang="en-US" sz="1800" dirty="0" smtClean="0">
                <a:ea typeface="ＭＳ Ｐゴシック" pitchFamily="-108" charset="-128"/>
              </a:rPr>
              <a:t>Useful for cost-effective energy efficiency (EE) at speed and scale</a:t>
            </a:r>
          </a:p>
          <a:p>
            <a:r>
              <a:rPr lang="en-US" sz="2200" dirty="0" smtClean="0">
                <a:ea typeface="ＭＳ Ｐゴシック" pitchFamily="-108" charset="-128"/>
              </a:rPr>
              <a:t>Calibration is required to be (legally) useful</a:t>
            </a:r>
          </a:p>
          <a:p>
            <a:pPr lvl="1"/>
            <a:r>
              <a:rPr lang="en-US" sz="1800" dirty="0" smtClean="0">
                <a:ea typeface="ＭＳ Ｐゴシック" pitchFamily="-108" charset="-128"/>
              </a:rPr>
              <a:t>ASHRAE G14 </a:t>
            </a:r>
            <a:r>
              <a:rPr lang="en-US" sz="1600" dirty="0" smtClean="0">
                <a:ea typeface="ＭＳ Ｐゴシック" pitchFamily="-108" charset="-128"/>
              </a:rPr>
              <a:t>(NMBE&lt;5/10% and CV(RMSE)&lt;15/30% monthly/hourly)</a:t>
            </a:r>
          </a:p>
          <a:p>
            <a:r>
              <a:rPr lang="en-US" sz="2200" dirty="0" smtClean="0">
                <a:ea typeface="ＭＳ Ｐゴシック" pitchFamily="-108" charset="-128"/>
              </a:rPr>
              <a:t>Manual calibration is risk/cost-prohibitive</a:t>
            </a:r>
            <a:endParaRPr lang="en-US" sz="2200" dirty="0">
              <a:ea typeface="ＭＳ Ｐゴシック" pitchFamily="-108" charset="-128"/>
            </a:endParaRPr>
          </a:p>
          <a:p>
            <a:pPr lvl="1"/>
            <a:r>
              <a:rPr lang="en-US" sz="1800" dirty="0" smtClean="0">
                <a:ea typeface="ＭＳ Ｐゴシック" pitchFamily="-108" charset="-128"/>
              </a:rPr>
              <a:t>Development costs 10-45% of federal ESPC projects &lt;$1M</a:t>
            </a:r>
          </a:p>
          <a:p>
            <a:r>
              <a:rPr lang="en-US" sz="2200" dirty="0" smtClean="0">
                <a:ea typeface="ＭＳ Ｐゴシック" pitchFamily="-108" charset="-128"/>
              </a:rPr>
              <a:t>Need robust and scalable automated calibration for market</a:t>
            </a:r>
            <a:endParaRPr lang="en-US" sz="2200" dirty="0">
              <a:ea typeface="ＭＳ Ｐゴシック" pitchFamily="-108" charset="-128"/>
            </a:endParaRPr>
          </a:p>
          <a:p>
            <a:pPr lvl="1"/>
            <a:r>
              <a:rPr lang="en-US" sz="1800" dirty="0" smtClean="0">
                <a:ea typeface="ＭＳ Ｐゴシック" pitchFamily="-108" charset="-128"/>
              </a:rPr>
              <a:t>Adjusts parameters in a physically realistic manner</a:t>
            </a:r>
          </a:p>
          <a:p>
            <a:pPr lvl="1"/>
            <a:r>
              <a:rPr lang="en-US" sz="1800" dirty="0" smtClean="0">
                <a:ea typeface="ＭＳ Ｐゴシック" pitchFamily="-108" charset="-128"/>
              </a:rPr>
              <a:t>Scales to any available data and model (audit)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108" charset="-128"/>
              </a:rPr>
              <a:t>Purpose &amp; Objectives</a:t>
            </a:r>
          </a:p>
        </p:txBody>
      </p:sp>
      <p:sp>
        <p:nvSpPr>
          <p:cNvPr id="4" name="Rectangle 3"/>
          <p:cNvSpPr/>
          <p:nvPr/>
        </p:nvSpPr>
        <p:spPr>
          <a:xfrm>
            <a:off x="449943" y="1171048"/>
            <a:ext cx="8273143" cy="4893647"/>
          </a:xfrm>
          <a:prstGeom prst="rect">
            <a:avLst/>
          </a:prstGeom>
          <a:ln>
            <a:solidFill>
              <a:srgbClr val="00B0F0"/>
            </a:solidFill>
          </a:ln>
        </p:spPr>
        <p:txBody>
          <a:bodyPr wrap="square">
            <a:spAutoFit/>
          </a:bodyPr>
          <a:lstStyle/>
          <a:p>
            <a:pPr marL="342900" lvl="1" indent="-342900">
              <a:buFont typeface="Arial" charset="0"/>
              <a:buNone/>
            </a:pPr>
            <a:r>
              <a:rPr lang="en-US" sz="2400" dirty="0" smtClean="0">
                <a:solidFill>
                  <a:srgbClr val="00B0F0"/>
                </a:solidFill>
              </a:rPr>
              <a:t>Impact </a:t>
            </a:r>
            <a:r>
              <a:rPr lang="en-US" sz="2400" dirty="0">
                <a:solidFill>
                  <a:srgbClr val="00B0F0"/>
                </a:solidFill>
              </a:rPr>
              <a:t>of Project: </a:t>
            </a:r>
            <a:endParaRPr lang="en-US" sz="2400" dirty="0" smtClean="0">
              <a:solidFill>
                <a:srgbClr val="00B0F0"/>
              </a:solidFill>
            </a:endParaRPr>
          </a:p>
          <a:p>
            <a:pPr marL="342900" lvl="1" indent="-342900">
              <a:buFont typeface="Arial" pitchFamily="34" charset="0"/>
              <a:buChar char="•"/>
            </a:pPr>
            <a:r>
              <a:rPr lang="en-US" sz="2400" dirty="0"/>
              <a:t>Reduces </a:t>
            </a:r>
            <a:r>
              <a:rPr lang="en-US" sz="2400" dirty="0" smtClean="0"/>
              <a:t>transaction </a:t>
            </a:r>
            <a:r>
              <a:rPr lang="en-US" sz="2400" dirty="0"/>
              <a:t>cost of developing and selling EE improvement projects in existing buildings</a:t>
            </a:r>
          </a:p>
          <a:p>
            <a:pPr marL="342900" lvl="1" indent="-342900">
              <a:buFont typeface="Arial" pitchFamily="34" charset="0"/>
              <a:buChar char="•"/>
            </a:pPr>
            <a:r>
              <a:rPr lang="en-US" sz="2400" dirty="0"/>
              <a:t>Enables the ESCO business model to reach smaller buildings and projects</a:t>
            </a:r>
          </a:p>
          <a:p>
            <a:pPr marL="342900" lvl="1" indent="-342900">
              <a:buFont typeface="Arial" pitchFamily="34" charset="0"/>
              <a:buChar char="•"/>
            </a:pPr>
            <a:r>
              <a:rPr lang="en-US" sz="2400" dirty="0"/>
              <a:t>Enables </a:t>
            </a:r>
            <a:r>
              <a:rPr lang="en-US" sz="2400" dirty="0" smtClean="0"/>
              <a:t>speed </a:t>
            </a:r>
            <a:r>
              <a:rPr lang="en-US" sz="2400" dirty="0"/>
              <a:t>and scale deployment approaches based on every building in served area having a continuously maintained calibrated model (audit)</a:t>
            </a:r>
          </a:p>
          <a:p>
            <a:pPr marL="342900" lvl="1" indent="-342900">
              <a:buFont typeface="Arial" pitchFamily="34" charset="0"/>
              <a:buChar char="•"/>
            </a:pPr>
            <a:r>
              <a:rPr lang="en-US" sz="2400" dirty="0"/>
              <a:t>Enables tracked actual performance of implemented EE measures to improve model (audit) over time</a:t>
            </a:r>
          </a:p>
          <a:p>
            <a:pPr marL="342900" lvl="1" indent="-342900">
              <a:buFont typeface="Arial" charset="0"/>
              <a:buNone/>
            </a:pPr>
            <a:endParaRPr lang="en-US" sz="2400" dirty="0"/>
          </a:p>
          <a:p>
            <a:pPr marL="342900" lvl="1" indent="-342900">
              <a:buFont typeface="Arial" charset="0"/>
              <a:buNone/>
            </a:pPr>
            <a:r>
              <a:rPr lang="en-US" sz="2400" dirty="0" smtClean="0"/>
              <a:t>Project endpoint is an automated calibration package that users of simulation tools can deploy as they choose.</a:t>
            </a:r>
            <a:endParaRPr lang="en-US" dirty="0"/>
          </a:p>
        </p:txBody>
      </p:sp>
    </p:spTree>
    <p:extLst>
      <p:ext uri="{BB962C8B-B14F-4D97-AF65-F5344CB8AC3E}">
        <p14:creationId xmlns:p14="http://schemas.microsoft.com/office/powerpoint/2010/main" val="290920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108" charset="-128"/>
              </a:rPr>
              <a:t>Purpose &amp; Objectives</a:t>
            </a:r>
          </a:p>
        </p:txBody>
      </p:sp>
      <p:sp>
        <p:nvSpPr>
          <p:cNvPr id="5" name="Rectangle 4"/>
          <p:cNvSpPr/>
          <p:nvPr/>
        </p:nvSpPr>
        <p:spPr>
          <a:xfrm>
            <a:off x="420915" y="1190792"/>
            <a:ext cx="8302171" cy="4524315"/>
          </a:xfrm>
          <a:prstGeom prst="rect">
            <a:avLst/>
          </a:prstGeom>
          <a:noFill/>
          <a:ln>
            <a:solidFill>
              <a:srgbClr val="00B0F0"/>
            </a:solidFill>
          </a:ln>
        </p:spPr>
        <p:txBody>
          <a:bodyPr wrap="square">
            <a:spAutoFit/>
          </a:bodyPr>
          <a:lstStyle/>
          <a:p>
            <a:pPr marL="342900" lvl="1" indent="-342900">
              <a:buFont typeface="Arial" charset="0"/>
              <a:buNone/>
            </a:pPr>
            <a:r>
              <a:rPr lang="en-US" sz="2400" dirty="0" smtClean="0">
                <a:solidFill>
                  <a:srgbClr val="00B0F0"/>
                </a:solidFill>
              </a:rPr>
              <a:t>Project Focus:</a:t>
            </a:r>
          </a:p>
          <a:p>
            <a:pPr marL="342900" lvl="1" indent="-342900">
              <a:buFont typeface="Arial" charset="0"/>
              <a:buNone/>
            </a:pPr>
            <a:r>
              <a:rPr lang="en-US" sz="2400" dirty="0"/>
              <a:t>Objective: Develop a generalized, automated model (audit) tuning methodology that enables the model (audit) to reproduce measured data as best it can, by selecting best-match input parameters in a systematic, automated, and repeatable fashion. </a:t>
            </a:r>
          </a:p>
          <a:p>
            <a:pPr marL="342900" lvl="1" indent="-342900">
              <a:buFont typeface="Arial" charset="0"/>
              <a:buNone/>
            </a:pPr>
            <a:endParaRPr lang="en-US" sz="2400" dirty="0"/>
          </a:p>
          <a:p>
            <a:pPr marL="342900" lvl="1" indent="-342900"/>
            <a:r>
              <a:rPr lang="en-US" sz="2400" dirty="0" smtClean="0"/>
              <a:t>BTO </a:t>
            </a:r>
            <a:r>
              <a:rPr lang="en-US" sz="2400" dirty="0"/>
              <a:t>Goals: supports the BTO overarching goal of reducing building energy use 50% by 2030</a:t>
            </a:r>
          </a:p>
          <a:p>
            <a:pPr marL="342900" lvl="1" indent="-342900">
              <a:buFont typeface="Arial" charset="0"/>
              <a:buNone/>
            </a:pPr>
            <a:endParaRPr lang="en-US" sz="2400" dirty="0"/>
          </a:p>
          <a:p>
            <a:pPr marL="342900" lvl="1" indent="-342900">
              <a:buFont typeface="Arial" charset="0"/>
              <a:buNone/>
            </a:pPr>
            <a:r>
              <a:rPr lang="en-US" sz="2400" dirty="0" smtClean="0"/>
              <a:t>BTO </a:t>
            </a:r>
            <a:r>
              <a:rPr lang="en-US" sz="2400" dirty="0"/>
              <a:t>strategic programs: </a:t>
            </a:r>
            <a:r>
              <a:rPr lang="en-US" sz="2400" dirty="0" smtClean="0"/>
              <a:t>Autotune </a:t>
            </a:r>
            <a:r>
              <a:rPr lang="en-US" sz="2400" dirty="0"/>
              <a:t>is listed as a “key service” within the BTO Strategic BEM Portfolio</a:t>
            </a:r>
          </a:p>
        </p:txBody>
      </p:sp>
    </p:spTree>
    <p:extLst>
      <p:ext uri="{BB962C8B-B14F-4D97-AF65-F5344CB8AC3E}">
        <p14:creationId xmlns:p14="http://schemas.microsoft.com/office/powerpoint/2010/main" val="406030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108" charset="-128"/>
              </a:rPr>
              <a:t>Approach</a:t>
            </a:r>
          </a:p>
        </p:txBody>
      </p:sp>
      <p:sp>
        <p:nvSpPr>
          <p:cNvPr id="6147" name="Content Placeholder 2"/>
          <p:cNvSpPr>
            <a:spLocks noGrp="1"/>
          </p:cNvSpPr>
          <p:nvPr>
            <p:ph idx="1"/>
          </p:nvPr>
        </p:nvSpPr>
        <p:spPr>
          <a:xfrm>
            <a:off x="457200" y="1188720"/>
            <a:ext cx="8229600" cy="5204143"/>
          </a:xfrm>
        </p:spPr>
        <p:txBody>
          <a:bodyPr/>
          <a:lstStyle/>
          <a:p>
            <a:pPr>
              <a:buFont typeface="Arial" charset="0"/>
              <a:buNone/>
            </a:pPr>
            <a:r>
              <a:rPr lang="en-US" dirty="0" smtClean="0">
                <a:solidFill>
                  <a:srgbClr val="00B0F0"/>
                </a:solidFill>
                <a:ea typeface="ＭＳ Ｐゴシック" pitchFamily="-108" charset="-128"/>
              </a:rPr>
              <a:t>Approach:</a:t>
            </a:r>
          </a:p>
          <a:p>
            <a:r>
              <a:rPr lang="en-US" dirty="0" smtClean="0">
                <a:ea typeface="ＭＳ Ｐゴシック" pitchFamily="-108" charset="-128"/>
              </a:rPr>
              <a:t>Multi-objective optimization algorithms to minimize error between simulation output and measured data by intelligently adjusting building model inputs</a:t>
            </a:r>
          </a:p>
          <a:p>
            <a:r>
              <a:rPr lang="en-US" dirty="0" smtClean="0">
                <a:ea typeface="ＭＳ Ｐゴシック" pitchFamily="-108" charset="-128"/>
              </a:rPr>
              <a:t>Sensitivity analysis and uncertainty quantification to determine importance of individual parameters</a:t>
            </a:r>
          </a:p>
          <a:p>
            <a:r>
              <a:rPr lang="en-US" dirty="0" smtClean="0">
                <a:ea typeface="ＭＳ Ｐゴシック" pitchFamily="-108" charset="-128"/>
              </a:rPr>
              <a:t>Suite of machine learning algorithms to generate calibration functions based on building dynamics</a:t>
            </a:r>
          </a:p>
          <a:p>
            <a:r>
              <a:rPr lang="en-US" dirty="0" smtClean="0">
                <a:ea typeface="ＭＳ Ｐゴシック" pitchFamily="-108" charset="-128"/>
              </a:rPr>
              <a:t>Quantify trade-off between tuning accuracy and amount of data available</a:t>
            </a:r>
          </a:p>
          <a:p>
            <a:r>
              <a:rPr lang="en-US" dirty="0" smtClean="0">
                <a:ea typeface="ＭＳ Ｐゴシック" pitchFamily="-108" charset="-128"/>
              </a:rPr>
              <a:t>Creation of intuitive Autotune application on user’s PC or website with database, software tools, and accelerated tuning agents in the 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108" charset="-128"/>
              </a:rPr>
              <a:t>Approach</a:t>
            </a:r>
          </a:p>
        </p:txBody>
      </p:sp>
      <p:sp>
        <p:nvSpPr>
          <p:cNvPr id="6147" name="Content Placeholder 2"/>
          <p:cNvSpPr>
            <a:spLocks noGrp="1"/>
          </p:cNvSpPr>
          <p:nvPr>
            <p:ph idx="1"/>
          </p:nvPr>
        </p:nvSpPr>
        <p:spPr>
          <a:xfrm>
            <a:off x="457200" y="1178560"/>
            <a:ext cx="8229600" cy="5214303"/>
          </a:xfrm>
        </p:spPr>
        <p:txBody>
          <a:bodyPr/>
          <a:lstStyle/>
          <a:p>
            <a:pPr>
              <a:buFont typeface="Arial" charset="0"/>
              <a:buNone/>
            </a:pPr>
            <a:r>
              <a:rPr lang="en-US" dirty="0" smtClean="0">
                <a:solidFill>
                  <a:srgbClr val="00B0F0"/>
                </a:solidFill>
                <a:ea typeface="ＭＳ Ｐゴシック" pitchFamily="-108" charset="-128"/>
              </a:rPr>
              <a:t>Approach:</a:t>
            </a:r>
          </a:p>
          <a:p>
            <a:r>
              <a:rPr lang="en-US" dirty="0" smtClean="0">
                <a:ea typeface="ＭＳ Ｐゴシック" pitchFamily="-108" charset="-128"/>
              </a:rPr>
              <a:t>Demonstrations of end-to-end Autotune prototype on:</a:t>
            </a:r>
          </a:p>
          <a:p>
            <a:pPr lvl="1"/>
            <a:r>
              <a:rPr lang="en-US" dirty="0" smtClean="0">
                <a:ea typeface="ＭＳ Ｐゴシック" pitchFamily="-108" charset="-128"/>
              </a:rPr>
              <a:t>ORNL’s fleet of research houses and light commercial test buildings (flexible research platforms)</a:t>
            </a:r>
          </a:p>
          <a:p>
            <a:pPr lvl="1"/>
            <a:r>
              <a:rPr lang="en-US" dirty="0" smtClean="0">
                <a:ea typeface="ＭＳ Ｐゴシック" pitchFamily="-108" charset="-128"/>
              </a:rPr>
              <a:t>Weatherization and audit buildings “in the wild”</a:t>
            </a:r>
          </a:p>
          <a:p>
            <a:pPr marL="0" indent="0">
              <a:buNone/>
            </a:pPr>
            <a:endParaRPr lang="en-US" dirty="0" smtClean="0">
              <a:ea typeface="ＭＳ Ｐゴシック" pitchFamily="-108" charset="-128"/>
            </a:endParaRPr>
          </a:p>
          <a:p>
            <a:pPr>
              <a:buFont typeface="Arial" charset="0"/>
              <a:buNone/>
            </a:pPr>
            <a:r>
              <a:rPr lang="en-US" dirty="0" smtClean="0">
                <a:solidFill>
                  <a:srgbClr val="00B0F0"/>
                </a:solidFill>
                <a:ea typeface="ＭＳ Ｐゴシック" pitchFamily="-108" charset="-128"/>
              </a:rPr>
              <a:t>Key Issues</a:t>
            </a:r>
            <a:r>
              <a:rPr lang="en-US" dirty="0" smtClean="0">
                <a:solidFill>
                  <a:schemeClr val="accent3">
                    <a:lumMod val="60000"/>
                    <a:lumOff val="40000"/>
                  </a:schemeClr>
                </a:solidFill>
                <a:ea typeface="ＭＳ Ｐゴシック" pitchFamily="-108" charset="-128"/>
              </a:rPr>
              <a:t>: </a:t>
            </a:r>
          </a:p>
          <a:p>
            <a:r>
              <a:rPr lang="en-US" dirty="0" smtClean="0">
                <a:ea typeface="ＭＳ Ｐゴシック" pitchFamily="-108" charset="-128"/>
              </a:rPr>
              <a:t>How well does it reproduce measured data?</a:t>
            </a:r>
          </a:p>
          <a:p>
            <a:r>
              <a:rPr lang="en-US" dirty="0" smtClean="0">
                <a:ea typeface="ＭＳ Ｐゴシック" pitchFamily="-108" charset="-128"/>
              </a:rPr>
              <a:t>How long does it take?</a:t>
            </a:r>
          </a:p>
          <a:p>
            <a:r>
              <a:rPr lang="en-US" dirty="0" smtClean="0">
                <a:ea typeface="ＭＳ Ｐゴシック" pitchFamily="-108" charset="-128"/>
              </a:rPr>
              <a:t>How well does this represent the actual building? </a:t>
            </a:r>
          </a:p>
        </p:txBody>
      </p:sp>
    </p:spTree>
    <p:extLst>
      <p:ext uri="{BB962C8B-B14F-4D97-AF65-F5344CB8AC3E}">
        <p14:creationId xmlns:p14="http://schemas.microsoft.com/office/powerpoint/2010/main" val="231438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108" charset="-128"/>
              </a:rPr>
              <a:t>Approach</a:t>
            </a:r>
          </a:p>
        </p:txBody>
      </p:sp>
      <p:sp>
        <p:nvSpPr>
          <p:cNvPr id="6147" name="Content Placeholder 2"/>
          <p:cNvSpPr>
            <a:spLocks noGrp="1"/>
          </p:cNvSpPr>
          <p:nvPr>
            <p:ph idx="1"/>
          </p:nvPr>
        </p:nvSpPr>
        <p:spPr/>
        <p:txBody>
          <a:bodyPr/>
          <a:lstStyle/>
          <a:p>
            <a:pPr>
              <a:buFont typeface="Arial" charset="0"/>
              <a:buNone/>
            </a:pPr>
            <a:r>
              <a:rPr lang="en-US" dirty="0" smtClean="0">
                <a:solidFill>
                  <a:srgbClr val="00B0F0"/>
                </a:solidFill>
                <a:ea typeface="ＭＳ Ｐゴシック" pitchFamily="-108" charset="-128"/>
              </a:rPr>
              <a:t>Distinctive Characteristics:</a:t>
            </a:r>
            <a:endParaRPr lang="en-US" dirty="0" smtClean="0">
              <a:ea typeface="ＭＳ Ｐゴシック" pitchFamily="-108" charset="-128"/>
            </a:endParaRPr>
          </a:p>
          <a:p>
            <a:r>
              <a:rPr lang="en-US" dirty="0" smtClean="0">
                <a:ea typeface="ＭＳ Ｐゴシック" pitchFamily="-108" charset="-128"/>
              </a:rPr>
              <a:t>Method scalable to available data</a:t>
            </a:r>
          </a:p>
          <a:p>
            <a:r>
              <a:rPr lang="en-US" dirty="0" smtClean="0">
                <a:ea typeface="ＭＳ Ｐゴシック" pitchFamily="-108" charset="-128"/>
              </a:rPr>
              <a:t>Methods </a:t>
            </a:r>
            <a:r>
              <a:rPr lang="en-US" dirty="0">
                <a:ea typeface="ＭＳ Ｐゴシック" pitchFamily="-108" charset="-128"/>
              </a:rPr>
              <a:t>employed are </a:t>
            </a:r>
            <a:r>
              <a:rPr lang="en-US" dirty="0" smtClean="0">
                <a:ea typeface="ＭＳ Ｐゴシック" pitchFamily="-108" charset="-128"/>
              </a:rPr>
              <a:t>model (audit) </a:t>
            </a:r>
            <a:r>
              <a:rPr lang="en-US" dirty="0">
                <a:ea typeface="ＭＳ Ｐゴシック" pitchFamily="-108" charset="-128"/>
              </a:rPr>
              <a:t>agnostic</a:t>
            </a:r>
          </a:p>
          <a:p>
            <a:r>
              <a:rPr lang="en-US" dirty="0">
                <a:ea typeface="ＭＳ Ｐゴシック" pitchFamily="-108" charset="-128"/>
              </a:rPr>
              <a:t>Can be used to speed up </a:t>
            </a:r>
            <a:r>
              <a:rPr lang="en-US" dirty="0" smtClean="0">
                <a:ea typeface="ＭＳ Ｐゴシック" pitchFamily="-108" charset="-128"/>
              </a:rPr>
              <a:t>model (audit) </a:t>
            </a:r>
            <a:r>
              <a:rPr lang="en-US" dirty="0">
                <a:ea typeface="ＭＳ Ｐゴシック" pitchFamily="-108" charset="-128"/>
              </a:rPr>
              <a:t>runtime</a:t>
            </a:r>
          </a:p>
          <a:p>
            <a:r>
              <a:rPr lang="en-US" dirty="0" smtClean="0">
                <a:ea typeface="ＭＳ Ｐゴシック" pitchFamily="-108" charset="-128"/>
              </a:rPr>
              <a:t>Capabilities in place for big data mining</a:t>
            </a:r>
          </a:p>
          <a:p>
            <a:r>
              <a:rPr lang="en-US" dirty="0" smtClean="0">
                <a:ea typeface="ＭＳ Ｐゴシック" pitchFamily="-108" charset="-128"/>
              </a:rPr>
              <a:t>Interactive dashboard for </a:t>
            </a:r>
            <a:r>
              <a:rPr lang="en-US" dirty="0" err="1" smtClean="0">
                <a:ea typeface="ＭＳ Ｐゴシック" pitchFamily="-108" charset="-128"/>
              </a:rPr>
              <a:t>Autotune</a:t>
            </a:r>
            <a:r>
              <a:rPr lang="en-US" dirty="0" smtClean="0">
                <a:ea typeface="ＭＳ Ｐゴシック" pitchFamily="-108" charset="-128"/>
              </a:rPr>
              <a:t> progress</a:t>
            </a:r>
          </a:p>
          <a:p>
            <a:r>
              <a:rPr lang="en-US" dirty="0" smtClean="0">
                <a:ea typeface="ＭＳ Ｐゴシック" pitchFamily="-108" charset="-128"/>
              </a:rPr>
              <a:t>Repeatable tuning results</a:t>
            </a:r>
          </a:p>
        </p:txBody>
      </p:sp>
    </p:spTree>
    <p:extLst>
      <p:ext uri="{BB962C8B-B14F-4D97-AF65-F5344CB8AC3E}">
        <p14:creationId xmlns:p14="http://schemas.microsoft.com/office/powerpoint/2010/main" val="1954102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108" charset="-128"/>
              </a:rPr>
              <a:t>Accomplishments and Progress</a:t>
            </a:r>
          </a:p>
        </p:txBody>
      </p:sp>
      <p:sp>
        <p:nvSpPr>
          <p:cNvPr id="8195" name="Content Placeholder 2"/>
          <p:cNvSpPr>
            <a:spLocks noGrp="1"/>
          </p:cNvSpPr>
          <p:nvPr>
            <p:ph idx="1"/>
          </p:nvPr>
        </p:nvSpPr>
        <p:spPr>
          <a:xfrm>
            <a:off x="457200" y="1178560"/>
            <a:ext cx="8229600" cy="5214303"/>
          </a:xfrm>
        </p:spPr>
        <p:txBody>
          <a:bodyPr/>
          <a:lstStyle/>
          <a:p>
            <a:pPr>
              <a:buNone/>
            </a:pPr>
            <a:r>
              <a:rPr lang="en-US" dirty="0" smtClean="0">
                <a:solidFill>
                  <a:srgbClr val="00B0F0"/>
                </a:solidFill>
                <a:ea typeface="ＭＳ Ｐゴシック" pitchFamily="-108" charset="-128"/>
              </a:rPr>
              <a:t>Accomplishments:</a:t>
            </a:r>
            <a:endParaRPr lang="en-US" dirty="0">
              <a:ea typeface="ＭＳ Ｐゴシック" pitchFamily="-108" charset="-128"/>
            </a:endParaRPr>
          </a:p>
          <a:p>
            <a:r>
              <a:rPr lang="en-US" dirty="0" smtClean="0">
                <a:ea typeface="ＭＳ Ｐゴシック" pitchFamily="-108" charset="-128"/>
              </a:rPr>
              <a:t>End-to-end Windows desktop prototype created</a:t>
            </a:r>
          </a:p>
          <a:p>
            <a:r>
              <a:rPr lang="en-US" dirty="0" smtClean="0">
                <a:ea typeface="ＭＳ Ｐゴシック" pitchFamily="-108" charset="-128"/>
              </a:rPr>
              <a:t>Overnight tuning of envelope-only parameters, 61% as accurate as 4 man-months of effort</a:t>
            </a:r>
          </a:p>
          <a:p>
            <a:r>
              <a:rPr lang="en-US" dirty="0" smtClean="0">
                <a:ea typeface="ＭＳ Ｐゴシック" pitchFamily="-108" charset="-128"/>
              </a:rPr>
              <a:t>Autotune 156 </a:t>
            </a:r>
            <a:r>
              <a:rPr lang="en-US" dirty="0" err="1" smtClean="0">
                <a:ea typeface="ＭＳ Ｐゴシック" pitchFamily="-108" charset="-128"/>
              </a:rPr>
              <a:t>EnergyPlus</a:t>
            </a:r>
            <a:r>
              <a:rPr lang="en-US" dirty="0" smtClean="0">
                <a:ea typeface="ＭＳ Ｐゴシック" pitchFamily="-108" charset="-128"/>
              </a:rPr>
              <a:t> inputs in 3 hours on desktop was within 30</a:t>
            </a:r>
            <a:r>
              <a:rPr lang="en-US" baseline="30000" dirty="0" smtClean="0">
                <a:ea typeface="ＭＳ Ｐゴシック" pitchFamily="-108" charset="-128"/>
              </a:rPr>
              <a:t>¢</a:t>
            </a:r>
            <a:r>
              <a:rPr lang="en-US" dirty="0" smtClean="0">
                <a:ea typeface="ＭＳ Ｐゴシック" pitchFamily="-108" charset="-128"/>
              </a:rPr>
              <a:t>/day (actual use $4.97/day)</a:t>
            </a:r>
          </a:p>
          <a:p>
            <a:r>
              <a:rPr lang="en-US" dirty="0" smtClean="0">
                <a:ea typeface="ＭＳ Ｐゴシック" pitchFamily="-108" charset="-128"/>
              </a:rPr>
              <a:t>Autotune for National Energy Audit Tool (NEAT)</a:t>
            </a:r>
          </a:p>
          <a:p>
            <a:pPr lvl="1"/>
            <a:r>
              <a:rPr lang="en-US" dirty="0">
                <a:ea typeface="ＭＳ Ｐゴシック" pitchFamily="-108" charset="-128"/>
              </a:rPr>
              <a:t>15 </a:t>
            </a:r>
            <a:r>
              <a:rPr lang="en-US" dirty="0" smtClean="0">
                <a:ea typeface="ＭＳ Ｐゴシック" pitchFamily="-108" charset="-128"/>
              </a:rPr>
              <a:t>inputs (±30%), reduced error </a:t>
            </a:r>
            <a:r>
              <a:rPr lang="en-US" dirty="0">
                <a:ea typeface="ＭＳ Ｐゴシック" pitchFamily="-108" charset="-128"/>
              </a:rPr>
              <a:t>48</a:t>
            </a:r>
            <a:r>
              <a:rPr lang="en-US" dirty="0" smtClean="0">
                <a:ea typeface="ＭＳ Ｐゴシック" pitchFamily="-108" charset="-128"/>
              </a:rPr>
              <a:t>%, 20mins on netbook</a:t>
            </a:r>
          </a:p>
          <a:p>
            <a:pPr lvl="1"/>
            <a:r>
              <a:rPr lang="en-US" dirty="0" smtClean="0">
                <a:ea typeface="ＭＳ Ｐゴシック" pitchFamily="-108" charset="-128"/>
              </a:rPr>
              <a:t>Experts would have tuned same way; 9,154 buildings</a:t>
            </a:r>
          </a:p>
          <a:p>
            <a:r>
              <a:rPr lang="en-US" dirty="0" smtClean="0">
                <a:ea typeface="ＭＳ Ｐゴシック" pitchFamily="-108" charset="-128"/>
              </a:rPr>
              <a:t>Trinity test shows G14 compliance and realistic tuning</a:t>
            </a:r>
          </a:p>
          <a:p>
            <a:pPr lvl="1"/>
            <a:r>
              <a:rPr lang="en-US" dirty="0" smtClean="0">
                <a:ea typeface="ＭＳ Ｐゴシック" pitchFamily="-108" charset="-128"/>
              </a:rPr>
              <a:t>Outputs: CV(RMSE)&lt;2.5%, NMBE&lt;1% both hourly and monthly</a:t>
            </a:r>
          </a:p>
          <a:p>
            <a:pPr lvl="1"/>
            <a:r>
              <a:rPr lang="en-US" dirty="0" smtClean="0">
                <a:ea typeface="ＭＳ Ｐゴシック" pitchFamily="-108" charset="-128"/>
              </a:rPr>
              <a:t>Inputs: For 60% range, Autotune is close to real value (within 8% when tuning to hourly data, 15% when tuning to monthly data)</a:t>
            </a:r>
          </a:p>
        </p:txBody>
      </p:sp>
    </p:spTree>
    <p:extLst>
      <p:ext uri="{BB962C8B-B14F-4D97-AF65-F5344CB8AC3E}">
        <p14:creationId xmlns:p14="http://schemas.microsoft.com/office/powerpoint/2010/main" val="3124333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108" charset="-128"/>
              </a:rPr>
              <a:t>Accomplishments and Progress</a:t>
            </a:r>
          </a:p>
        </p:txBody>
      </p:sp>
      <p:sp>
        <p:nvSpPr>
          <p:cNvPr id="8195" name="Content Placeholder 2"/>
          <p:cNvSpPr>
            <a:spLocks noGrp="1"/>
          </p:cNvSpPr>
          <p:nvPr>
            <p:ph idx="1"/>
          </p:nvPr>
        </p:nvSpPr>
        <p:spPr>
          <a:xfrm>
            <a:off x="457200" y="1188720"/>
            <a:ext cx="8229600" cy="5204143"/>
          </a:xfrm>
        </p:spPr>
        <p:txBody>
          <a:bodyPr/>
          <a:lstStyle/>
          <a:p>
            <a:pPr>
              <a:buNone/>
            </a:pPr>
            <a:r>
              <a:rPr lang="en-US" dirty="0" smtClean="0">
                <a:solidFill>
                  <a:srgbClr val="00B0F0"/>
                </a:solidFill>
                <a:ea typeface="ＭＳ Ｐゴシック" pitchFamily="-108" charset="-128"/>
              </a:rPr>
              <a:t>Accomplishments:</a:t>
            </a:r>
            <a:endParaRPr lang="en-US" dirty="0">
              <a:ea typeface="ＭＳ Ｐゴシック" pitchFamily="-108" charset="-128"/>
            </a:endParaRPr>
          </a:p>
          <a:p>
            <a:r>
              <a:rPr lang="en-US" dirty="0" smtClean="0">
                <a:ea typeface="ＭＳ Ｐゴシック" pitchFamily="-108" charset="-128"/>
              </a:rPr>
              <a:t>Titan scalability – </a:t>
            </a:r>
            <a:r>
              <a:rPr lang="en-US" sz="2000" dirty="0" smtClean="0">
                <a:ea typeface="ＭＳ Ｐゴシック" pitchFamily="-108" charset="-128"/>
              </a:rPr>
              <a:t>65k cores, 262,144 </a:t>
            </a:r>
            <a:r>
              <a:rPr lang="en-US" sz="2000" dirty="0" err="1" smtClean="0">
                <a:ea typeface="ＭＳ Ｐゴシック" pitchFamily="-108" charset="-128"/>
              </a:rPr>
              <a:t>EnergyPlus</a:t>
            </a:r>
            <a:r>
              <a:rPr lang="en-US" sz="2000" dirty="0" smtClean="0">
                <a:ea typeface="ＭＳ Ｐゴシック" pitchFamily="-108" charset="-128"/>
              </a:rPr>
              <a:t> (9TB), 44mins</a:t>
            </a:r>
          </a:p>
          <a:p>
            <a:pPr lvl="0"/>
            <a:r>
              <a:rPr lang="en-US" dirty="0" err="1" smtClean="0">
                <a:solidFill>
                  <a:srgbClr val="50565C"/>
                </a:solidFill>
                <a:ea typeface="ＭＳ Ｐゴシック" pitchFamily="-108" charset="-128"/>
              </a:rPr>
              <a:t>MLSuite</a:t>
            </a:r>
            <a:r>
              <a:rPr lang="en-US" dirty="0" smtClean="0">
                <a:solidFill>
                  <a:srgbClr val="50565C"/>
                </a:solidFill>
                <a:ea typeface="ＭＳ Ｐゴシック" pitchFamily="-108" charset="-128"/>
              </a:rPr>
              <a:t> allows easy use of</a:t>
            </a:r>
            <a:br>
              <a:rPr lang="en-US" dirty="0" smtClean="0">
                <a:solidFill>
                  <a:srgbClr val="50565C"/>
                </a:solidFill>
                <a:ea typeface="ＭＳ Ｐゴシック" pitchFamily="-108" charset="-128"/>
              </a:rPr>
            </a:br>
            <a:r>
              <a:rPr lang="en-US" dirty="0" smtClean="0">
                <a:solidFill>
                  <a:srgbClr val="50565C"/>
                </a:solidFill>
                <a:ea typeface="ＭＳ Ｐゴシック" pitchFamily="-108" charset="-128"/>
              </a:rPr>
              <a:t>software on supercomputers</a:t>
            </a:r>
            <a:endParaRPr lang="en-US" dirty="0" smtClean="0">
              <a:solidFill>
                <a:srgbClr val="FF0000"/>
              </a:solidFill>
              <a:ea typeface="ＭＳ Ｐゴシック" pitchFamily="-108" charset="-128"/>
            </a:endParaRPr>
          </a:p>
          <a:p>
            <a:pPr lvl="0"/>
            <a:r>
              <a:rPr lang="en-US" dirty="0" smtClean="0">
                <a:solidFill>
                  <a:srgbClr val="50565C"/>
                </a:solidFill>
                <a:ea typeface="ＭＳ Ｐゴシック" pitchFamily="-108" charset="-128"/>
              </a:rPr>
              <a:t>Tableau and Google Vis API</a:t>
            </a:r>
            <a:r>
              <a:rPr lang="en-US" dirty="0" smtClean="0">
                <a:solidFill>
                  <a:srgbClr val="FF0000"/>
                </a:solidFill>
                <a:ea typeface="ＭＳ Ｐゴシック" pitchFamily="-108" charset="-128"/>
              </a:rPr>
              <a:t/>
            </a:r>
            <a:br>
              <a:rPr lang="en-US" dirty="0" smtClean="0">
                <a:solidFill>
                  <a:srgbClr val="FF0000"/>
                </a:solidFill>
                <a:ea typeface="ＭＳ Ｐゴシック" pitchFamily="-108" charset="-128"/>
              </a:rPr>
            </a:br>
            <a:r>
              <a:rPr lang="en-US" dirty="0" smtClean="0">
                <a:solidFill>
                  <a:srgbClr val="50565C"/>
                </a:solidFill>
                <a:ea typeface="ＭＳ Ｐゴシック" pitchFamily="-108" charset="-128"/>
              </a:rPr>
              <a:t>interactive </a:t>
            </a:r>
            <a:r>
              <a:rPr lang="en-US" dirty="0">
                <a:solidFill>
                  <a:srgbClr val="50565C"/>
                </a:solidFill>
                <a:ea typeface="ＭＳ Ｐゴシック" pitchFamily="-108" charset="-128"/>
              </a:rPr>
              <a:t>visualization </a:t>
            </a:r>
            <a:r>
              <a:rPr lang="en-US" dirty="0" smtClean="0">
                <a:solidFill>
                  <a:srgbClr val="50565C"/>
                </a:solidFill>
                <a:ea typeface="ＭＳ Ｐゴシック" pitchFamily="-108" charset="-128"/>
              </a:rPr>
              <a:t>and</a:t>
            </a:r>
            <a:r>
              <a:rPr lang="en-US" dirty="0">
                <a:solidFill>
                  <a:srgbClr val="50565C"/>
                </a:solidFill>
                <a:ea typeface="ＭＳ Ｐゴシック" pitchFamily="-108" charset="-128"/>
              </a:rPr>
              <a:t/>
            </a:r>
            <a:br>
              <a:rPr lang="en-US" dirty="0">
                <a:solidFill>
                  <a:srgbClr val="50565C"/>
                </a:solidFill>
                <a:ea typeface="ＭＳ Ｐゴシック" pitchFamily="-108" charset="-128"/>
              </a:rPr>
            </a:br>
            <a:r>
              <a:rPr lang="en-US" dirty="0">
                <a:solidFill>
                  <a:srgbClr val="50565C"/>
                </a:solidFill>
                <a:ea typeface="ＭＳ Ｐゴシック" pitchFamily="-108" charset="-128"/>
              </a:rPr>
              <a:t>comparison of all </a:t>
            </a:r>
            <a:r>
              <a:rPr lang="en-US" dirty="0" smtClean="0">
                <a:solidFill>
                  <a:srgbClr val="50565C"/>
                </a:solidFill>
                <a:ea typeface="ＭＳ Ｐゴシック" pitchFamily="-108" charset="-128"/>
              </a:rPr>
              <a:t>Autotune</a:t>
            </a:r>
            <a:br>
              <a:rPr lang="en-US" dirty="0" smtClean="0">
                <a:solidFill>
                  <a:srgbClr val="50565C"/>
                </a:solidFill>
                <a:ea typeface="ＭＳ Ｐゴシック" pitchFamily="-108" charset="-128"/>
              </a:rPr>
            </a:br>
            <a:r>
              <a:rPr lang="en-US" dirty="0" smtClean="0">
                <a:solidFill>
                  <a:srgbClr val="50565C"/>
                </a:solidFill>
                <a:ea typeface="ＭＳ Ｐゴシック" pitchFamily="-108" charset="-128"/>
              </a:rPr>
              <a:t>experiments</a:t>
            </a:r>
          </a:p>
          <a:p>
            <a:pPr marL="0" lvl="0" indent="0">
              <a:buNone/>
            </a:pPr>
            <a:endParaRPr lang="en-US" dirty="0">
              <a:solidFill>
                <a:srgbClr val="50565C"/>
              </a:solidFill>
              <a:ea typeface="ＭＳ Ｐゴシック" pitchFamily="-108" charset="-128"/>
            </a:endParaRPr>
          </a:p>
          <a:p>
            <a:pPr lvl="0">
              <a:buNone/>
            </a:pPr>
            <a:r>
              <a:rPr lang="en-US" dirty="0">
                <a:solidFill>
                  <a:srgbClr val="00B0F0"/>
                </a:solidFill>
                <a:ea typeface="ＭＳ Ｐゴシック" pitchFamily="-108" charset="-128"/>
              </a:rPr>
              <a:t>Progress on Goals:</a:t>
            </a:r>
            <a:endParaRPr lang="en-US" dirty="0">
              <a:solidFill>
                <a:srgbClr val="50565C"/>
              </a:solidFill>
              <a:ea typeface="ＭＳ Ｐゴシック" pitchFamily="-108" charset="-128"/>
            </a:endParaRPr>
          </a:p>
          <a:p>
            <a:r>
              <a:rPr lang="en-US" dirty="0">
                <a:solidFill>
                  <a:srgbClr val="50565C"/>
                </a:solidFill>
                <a:ea typeface="ＭＳ Ｐゴシック" pitchFamily="-108" charset="-128"/>
              </a:rPr>
              <a:t>Tuning accuracy satisfies ASHRAE Guideline </a:t>
            </a:r>
            <a:r>
              <a:rPr lang="en-US" dirty="0" smtClean="0">
                <a:solidFill>
                  <a:srgbClr val="50565C"/>
                </a:solidFill>
                <a:ea typeface="ＭＳ Ｐゴシック" pitchFamily="-108" charset="-128"/>
              </a:rPr>
              <a:t>14</a:t>
            </a:r>
          </a:p>
          <a:p>
            <a:r>
              <a:rPr lang="en-US" dirty="0" smtClean="0">
                <a:solidFill>
                  <a:srgbClr val="50565C"/>
                </a:solidFill>
                <a:ea typeface="ＭＳ Ｐゴシック" pitchFamily="-108" charset="-128"/>
              </a:rPr>
              <a:t>Less than 3 hours on standard computer</a:t>
            </a:r>
          </a:p>
          <a:p>
            <a:r>
              <a:rPr lang="en-US" dirty="0">
                <a:solidFill>
                  <a:srgbClr val="50565C"/>
                </a:solidFill>
                <a:ea typeface="ＭＳ Ｐゴシック" pitchFamily="-108" charset="-128"/>
              </a:rPr>
              <a:t>P</a:t>
            </a:r>
            <a:r>
              <a:rPr lang="en-US" dirty="0" smtClean="0">
                <a:solidFill>
                  <a:srgbClr val="50565C"/>
                </a:solidFill>
                <a:ea typeface="ＭＳ Ｐゴシック" pitchFamily="-108" charset="-128"/>
              </a:rPr>
              <a:t>hysically realistic results</a:t>
            </a:r>
            <a:endParaRPr lang="en-US" dirty="0">
              <a:solidFill>
                <a:srgbClr val="50565C"/>
              </a:solidFill>
              <a:ea typeface="ＭＳ Ｐゴシック" pitchFamily="-108" charset="-128"/>
            </a:endParaRPr>
          </a:p>
          <a:p>
            <a:endParaRPr lang="en-US" sz="2000" dirty="0" smtClean="0">
              <a:ea typeface="ＭＳ Ｐゴシック" pitchFamily="-108"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6" y="2092959"/>
            <a:ext cx="3971128"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30800" y="2307530"/>
            <a:ext cx="3647914" cy="400110"/>
          </a:xfrm>
          <a:prstGeom prst="rect">
            <a:avLst/>
          </a:prstGeom>
          <a:noFill/>
          <a:ln>
            <a:noFill/>
          </a:ln>
          <a:effectLst>
            <a:outerShdw blurRad="63500" dist="50800" dir="2700000" algn="tl" rotWithShape="0">
              <a:prstClr val="black"/>
            </a:outerShdw>
          </a:effectLst>
        </p:spPr>
        <p:txBody>
          <a:bodyPr wrap="square" rtlCol="0">
            <a:spAutoFit/>
          </a:bodyPr>
          <a:lstStyle/>
          <a:p>
            <a:pPr algn="ctr"/>
            <a:r>
              <a:rPr lang="en-US" sz="2000" dirty="0" smtClean="0">
                <a:solidFill>
                  <a:schemeClr val="bg1"/>
                </a:solidFill>
                <a:effectLst>
                  <a:glow rad="127000">
                    <a:srgbClr val="00B0F0"/>
                  </a:glow>
                </a:effectLst>
              </a:rPr>
              <a:t>http://autotune.roofcalc.com</a:t>
            </a:r>
            <a:endParaRPr lang="en-US" sz="2000" dirty="0">
              <a:solidFill>
                <a:schemeClr val="bg1"/>
              </a:solidFill>
              <a:effectLst>
                <a:glow rad="127000">
                  <a:srgbClr val="00B0F0"/>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eere_template_blue</Template>
  <TotalTime>3567</TotalTime>
  <Words>1453</Words>
  <Application>Microsoft Office PowerPoint</Application>
  <PresentationFormat>On-screen Show (4:3)</PresentationFormat>
  <Paragraphs>230</Paragraphs>
  <Slides>15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eere_template_blue</vt:lpstr>
      <vt:lpstr>Worksheet</vt:lpstr>
      <vt:lpstr>BTO Program Peer Review</vt:lpstr>
      <vt:lpstr>Purpose &amp; Objectives</vt:lpstr>
      <vt:lpstr>Purpose &amp; Objectives</vt:lpstr>
      <vt:lpstr>Purpose &amp; Objectives</vt:lpstr>
      <vt:lpstr>Approach</vt:lpstr>
      <vt:lpstr>Approach</vt:lpstr>
      <vt:lpstr>Approach</vt:lpstr>
      <vt:lpstr>Accomplishments and Progress</vt:lpstr>
      <vt:lpstr>Accomplishments and Progress</vt:lpstr>
      <vt:lpstr>Accomplishments and Progress</vt:lpstr>
      <vt:lpstr>Project Plan &amp; Schedule</vt:lpstr>
      <vt:lpstr>Project Budget</vt:lpstr>
      <vt:lpstr>Project  Integration, Collaboration &amp; Market Impact</vt:lpstr>
      <vt:lpstr>Project  Integration, Collaboration &amp; Market Impact</vt:lpstr>
      <vt:lpstr>Next Steps and Future Plans</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Blue version of the EERE PowerPoint template, for use with PowerPoint 97 through 2004.</dc:subject>
  <dc:creator>Jesse Johnson</dc:creator>
  <cp:lastModifiedBy>Joshua New</cp:lastModifiedBy>
  <cp:revision>259</cp:revision>
  <cp:lastPrinted>2011-09-06T16:20:00Z</cp:lastPrinted>
  <dcterms:created xsi:type="dcterms:W3CDTF">2009-11-09T13:58:17Z</dcterms:created>
  <dcterms:modified xsi:type="dcterms:W3CDTF">2013-03-21T03:54:47Z</dcterms:modified>
</cp:coreProperties>
</file>