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58"/>
  </p:notesMasterIdLst>
  <p:handoutMasterIdLst>
    <p:handoutMasterId r:id="rId59"/>
  </p:handoutMasterIdLst>
  <p:sldIdLst>
    <p:sldId id="257" r:id="rId3"/>
    <p:sldId id="258" r:id="rId4"/>
    <p:sldId id="345" r:id="rId5"/>
    <p:sldId id="434" r:id="rId6"/>
    <p:sldId id="382" r:id="rId7"/>
    <p:sldId id="435" r:id="rId8"/>
    <p:sldId id="436" r:id="rId9"/>
    <p:sldId id="259" r:id="rId10"/>
    <p:sldId id="393" r:id="rId11"/>
    <p:sldId id="396" r:id="rId12"/>
    <p:sldId id="399" r:id="rId13"/>
    <p:sldId id="402" r:id="rId14"/>
    <p:sldId id="400" r:id="rId15"/>
    <p:sldId id="405" r:id="rId16"/>
    <p:sldId id="407" r:id="rId17"/>
    <p:sldId id="409" r:id="rId18"/>
    <p:sldId id="410" r:id="rId19"/>
    <p:sldId id="411" r:id="rId20"/>
    <p:sldId id="403" r:id="rId21"/>
    <p:sldId id="414" r:id="rId22"/>
    <p:sldId id="412" r:id="rId23"/>
    <p:sldId id="415" r:id="rId24"/>
    <p:sldId id="416" r:id="rId25"/>
    <p:sldId id="270" r:id="rId26"/>
    <p:sldId id="417" r:id="rId27"/>
    <p:sldId id="418" r:id="rId28"/>
    <p:sldId id="420" r:id="rId29"/>
    <p:sldId id="421" r:id="rId30"/>
    <p:sldId id="422" r:id="rId31"/>
    <p:sldId id="423" r:id="rId32"/>
    <p:sldId id="424" r:id="rId33"/>
    <p:sldId id="426" r:id="rId34"/>
    <p:sldId id="394" r:id="rId35"/>
    <p:sldId id="427" r:id="rId36"/>
    <p:sldId id="445" r:id="rId37"/>
    <p:sldId id="429" r:id="rId38"/>
    <p:sldId id="430" r:id="rId39"/>
    <p:sldId id="428" r:id="rId40"/>
    <p:sldId id="431" r:id="rId41"/>
    <p:sldId id="432" r:id="rId42"/>
    <p:sldId id="433" r:id="rId43"/>
    <p:sldId id="425" r:id="rId44"/>
    <p:sldId id="387" r:id="rId45"/>
    <p:sldId id="371" r:id="rId46"/>
    <p:sldId id="268" r:id="rId47"/>
    <p:sldId id="386" r:id="rId48"/>
    <p:sldId id="385" r:id="rId49"/>
    <p:sldId id="437" r:id="rId50"/>
    <p:sldId id="439" r:id="rId51"/>
    <p:sldId id="440" r:id="rId52"/>
    <p:sldId id="413" r:id="rId53"/>
    <p:sldId id="438" r:id="rId54"/>
    <p:sldId id="441" r:id="rId55"/>
    <p:sldId id="442" r:id="rId56"/>
    <p:sldId id="391" r:id="rId5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56FE"/>
    <a:srgbClr val="3875FE"/>
    <a:srgbClr val="3737FF"/>
    <a:srgbClr val="4B4BFF"/>
    <a:srgbClr val="8C8CFF"/>
    <a:srgbClr val="FFFFD9"/>
    <a:srgbClr val="9797FF"/>
    <a:srgbClr val="D6009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9355" autoAdjust="0"/>
    <p:restoredTop sz="73857" autoAdjust="0"/>
  </p:normalViewPr>
  <p:slideViewPr>
    <p:cSldViewPr>
      <p:cViewPr varScale="1">
        <p:scale>
          <a:sx n="67" d="100"/>
          <a:sy n="67" d="100"/>
        </p:scale>
        <p:origin x="-146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Joshua%20New\Desktop\AlgoCompar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Joshua%20New\Desktop\AlgoCompar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Joshua%20New\Desktop\AlgoCompar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Joshua%20New\Desktop\AlgoCompar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Joshua%20New\Desktop\AlgoCompar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a:t>Algorithm Performance - Jan 2000</a:t>
            </a:r>
          </a:p>
        </c:rich>
      </c:tx>
      <c:layout>
        <c:manualLayout>
          <c:xMode val="edge"/>
          <c:yMode val="edge"/>
          <c:x val="9.7983011489557889E-2"/>
          <c:y val="4.7882136279926463E-2"/>
        </c:manualLayout>
      </c:layout>
    </c:title>
    <c:plotArea>
      <c:layout>
        <c:manualLayout>
          <c:layoutTarget val="inner"/>
          <c:xMode val="edge"/>
          <c:yMode val="edge"/>
          <c:x val="9.654185466797921E-2"/>
          <c:y val="0.17679558011049762"/>
          <c:w val="0.87992360465028463"/>
          <c:h val="0.70165745856353756"/>
        </c:manualLayout>
      </c:layout>
      <c:barChart>
        <c:barDir val="col"/>
        <c:grouping val="clustered"/>
        <c:ser>
          <c:idx val="0"/>
          <c:order val="0"/>
          <c:tx>
            <c:v>Greedy</c:v>
          </c:tx>
          <c:cat>
            <c:strRef>
              <c:f>Axis_Layout!$P$2:$P$6</c:f>
              <c:strCache>
                <c:ptCount val="5"/>
                <c:pt idx="0">
                  <c:v>Metric1</c:v>
                </c:pt>
                <c:pt idx="1">
                  <c:v>Metric2</c:v>
                </c:pt>
                <c:pt idx="2">
                  <c:v>Metric3</c:v>
                </c:pt>
                <c:pt idx="3">
                  <c:v>Metric4</c:v>
                </c:pt>
                <c:pt idx="4">
                  <c:v>Metric5</c:v>
                </c:pt>
              </c:strCache>
            </c:strRef>
          </c:cat>
          <c:val>
            <c:numRef>
              <c:f>Axis_Layout!$C$2:$C$6</c:f>
              <c:numCache>
                <c:formatCode>General</c:formatCode>
                <c:ptCount val="5"/>
                <c:pt idx="0">
                  <c:v>3.0848</c:v>
                </c:pt>
                <c:pt idx="1">
                  <c:v>5.5216000000000003</c:v>
                </c:pt>
                <c:pt idx="2">
                  <c:v>5.7987000000000002</c:v>
                </c:pt>
                <c:pt idx="3">
                  <c:v>5.8772000000000002</c:v>
                </c:pt>
                <c:pt idx="4">
                  <c:v>5.8963999999999999</c:v>
                </c:pt>
              </c:numCache>
            </c:numRef>
          </c:val>
        </c:ser>
        <c:ser>
          <c:idx val="1"/>
          <c:order val="1"/>
          <c:tx>
            <c:v>Pairs</c:v>
          </c:tx>
          <c:cat>
            <c:strRef>
              <c:f>Axis_Layout!$P$2:$P$6</c:f>
              <c:strCache>
                <c:ptCount val="5"/>
                <c:pt idx="0">
                  <c:v>Metric1</c:v>
                </c:pt>
                <c:pt idx="1">
                  <c:v>Metric2</c:v>
                </c:pt>
                <c:pt idx="2">
                  <c:v>Metric3</c:v>
                </c:pt>
                <c:pt idx="3">
                  <c:v>Metric4</c:v>
                </c:pt>
                <c:pt idx="4">
                  <c:v>Metric5</c:v>
                </c:pt>
              </c:strCache>
            </c:strRef>
          </c:cat>
          <c:val>
            <c:numRef>
              <c:f>Axis_Layout!$C$22:$C$26</c:f>
              <c:numCache>
                <c:formatCode>General</c:formatCode>
                <c:ptCount val="5"/>
                <c:pt idx="0">
                  <c:v>3.4350999999999976</c:v>
                </c:pt>
                <c:pt idx="1">
                  <c:v>5.4661</c:v>
                </c:pt>
                <c:pt idx="2">
                  <c:v>5.7939999999999996</c:v>
                </c:pt>
                <c:pt idx="3">
                  <c:v>5.8280999999999965</c:v>
                </c:pt>
                <c:pt idx="4">
                  <c:v>5.9481999999999999</c:v>
                </c:pt>
              </c:numCache>
            </c:numRef>
          </c:val>
        </c:ser>
        <c:ser>
          <c:idx val="2"/>
          <c:order val="2"/>
          <c:tx>
            <c:v>Optimum</c:v>
          </c:tx>
          <c:cat>
            <c:strRef>
              <c:f>Axis_Layout!$P$2:$P$6</c:f>
              <c:strCache>
                <c:ptCount val="5"/>
                <c:pt idx="0">
                  <c:v>Metric1</c:v>
                </c:pt>
                <c:pt idx="1">
                  <c:v>Metric2</c:v>
                </c:pt>
                <c:pt idx="2">
                  <c:v>Metric3</c:v>
                </c:pt>
                <c:pt idx="3">
                  <c:v>Metric4</c:v>
                </c:pt>
                <c:pt idx="4">
                  <c:v>Metric5</c:v>
                </c:pt>
              </c:strCache>
            </c:strRef>
          </c:cat>
          <c:val>
            <c:numRef>
              <c:f>Axis_Layout!$C$42:$C$46</c:f>
              <c:numCache>
                <c:formatCode>General</c:formatCode>
                <c:ptCount val="5"/>
                <c:pt idx="0">
                  <c:v>3.7636000000000012</c:v>
                </c:pt>
                <c:pt idx="1">
                  <c:v>5.5618999999999996</c:v>
                </c:pt>
                <c:pt idx="2">
                  <c:v>5.83</c:v>
                </c:pt>
                <c:pt idx="3">
                  <c:v>5.8772000000000002</c:v>
                </c:pt>
                <c:pt idx="4">
                  <c:v>5.9534000000000002</c:v>
                </c:pt>
              </c:numCache>
            </c:numRef>
          </c:val>
        </c:ser>
        <c:ser>
          <c:idx val="3"/>
          <c:order val="3"/>
          <c:tx>
            <c:v>Theoretical</c:v>
          </c:tx>
          <c:cat>
            <c:strRef>
              <c:f>Axis_Layout!$P$2:$P$6</c:f>
              <c:strCache>
                <c:ptCount val="5"/>
                <c:pt idx="0">
                  <c:v>Metric1</c:v>
                </c:pt>
                <c:pt idx="1">
                  <c:v>Metric2</c:v>
                </c:pt>
                <c:pt idx="2">
                  <c:v>Metric3</c:v>
                </c:pt>
                <c:pt idx="3">
                  <c:v>Metric4</c:v>
                </c:pt>
                <c:pt idx="4">
                  <c:v>Metric5</c:v>
                </c:pt>
              </c:strCache>
            </c:strRef>
          </c:cat>
          <c:val>
            <c:numRef>
              <c:f>Axis_Layout!$C$63:$C$67</c:f>
              <c:numCache>
                <c:formatCode>General</c:formatCode>
                <c:ptCount val="5"/>
                <c:pt idx="0">
                  <c:v>6</c:v>
                </c:pt>
                <c:pt idx="1">
                  <c:v>6</c:v>
                </c:pt>
                <c:pt idx="2">
                  <c:v>6</c:v>
                </c:pt>
                <c:pt idx="3">
                  <c:v>6</c:v>
                </c:pt>
                <c:pt idx="4">
                  <c:v>6</c:v>
                </c:pt>
              </c:numCache>
            </c:numRef>
          </c:val>
        </c:ser>
        <c:axId val="63521152"/>
        <c:axId val="63522688"/>
      </c:barChart>
      <c:catAx>
        <c:axId val="63521152"/>
        <c:scaling>
          <c:orientation val="minMax"/>
        </c:scaling>
        <c:axPos val="b"/>
        <c:numFmt formatCode="General" sourceLinked="1"/>
        <c:tickLblPos val="nextTo"/>
        <c:txPr>
          <a:bodyPr rot="0" vert="horz"/>
          <a:lstStyle/>
          <a:p>
            <a:pPr>
              <a:defRPr/>
            </a:pPr>
            <a:endParaRPr lang="en-US"/>
          </a:p>
        </c:txPr>
        <c:crossAx val="63522688"/>
        <c:crossesAt val="3"/>
        <c:auto val="1"/>
        <c:lblAlgn val="ctr"/>
        <c:lblOffset val="100"/>
        <c:tickLblSkip val="1"/>
        <c:tickMarkSkip val="1"/>
      </c:catAx>
      <c:valAx>
        <c:axId val="63522688"/>
        <c:scaling>
          <c:orientation val="minMax"/>
          <c:min val="3"/>
        </c:scaling>
        <c:axPos val="l"/>
        <c:majorGridlines/>
        <c:title>
          <c:tx>
            <c:rich>
              <a:bodyPr/>
              <a:lstStyle/>
              <a:p>
                <a:pPr>
                  <a:defRPr/>
                </a:pPr>
                <a:r>
                  <a:rPr lang="en-US"/>
                  <a:t>Sum of Weights</a:t>
                </a:r>
              </a:p>
            </c:rich>
          </c:tx>
          <c:layout>
            <c:manualLayout>
              <c:xMode val="edge"/>
              <c:yMode val="edge"/>
              <c:x val="0"/>
              <c:y val="0.39779016107892817"/>
            </c:manualLayout>
          </c:layout>
        </c:title>
        <c:numFmt formatCode="General" sourceLinked="1"/>
        <c:tickLblPos val="nextTo"/>
        <c:txPr>
          <a:bodyPr rot="0" vert="horz"/>
          <a:lstStyle/>
          <a:p>
            <a:pPr>
              <a:defRPr/>
            </a:pPr>
            <a:endParaRPr lang="en-US"/>
          </a:p>
        </c:txPr>
        <c:crossAx val="63521152"/>
        <c:crosses val="autoZero"/>
        <c:crossBetween val="between"/>
      </c:valAx>
    </c:plotArea>
    <c:legend>
      <c:legendPos val="r"/>
      <c:layout>
        <c:manualLayout>
          <c:xMode val="edge"/>
          <c:yMode val="edge"/>
          <c:x val="0.79606771039984825"/>
          <c:y val="3.94679111793438E-3"/>
          <c:w val="0.16214554329544351"/>
          <c:h val="0.23904752710401989"/>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a:t>Algorithm Performance - Jan-Dec 2000</a:t>
            </a:r>
          </a:p>
        </c:rich>
      </c:tx>
      <c:layout>
        <c:manualLayout>
          <c:xMode val="edge"/>
          <c:yMode val="edge"/>
          <c:x val="9.3391257127341809E-2"/>
          <c:y val="4.7619047619047623E-2"/>
        </c:manualLayout>
      </c:layout>
    </c:title>
    <c:plotArea>
      <c:layout>
        <c:manualLayout>
          <c:layoutTarget val="inner"/>
          <c:xMode val="edge"/>
          <c:yMode val="edge"/>
          <c:x val="9.6264502885493833E-2"/>
          <c:y val="0.17582441168066901"/>
          <c:w val="0.88026925513621146"/>
          <c:h val="0.70696057223616282"/>
        </c:manualLayout>
      </c:layout>
      <c:barChart>
        <c:barDir val="col"/>
        <c:grouping val="clustered"/>
        <c:ser>
          <c:idx val="0"/>
          <c:order val="0"/>
          <c:tx>
            <c:v>Greedy</c:v>
          </c:tx>
          <c:cat>
            <c:strRef>
              <c:f>Axis_Layout!$P$2:$P$6</c:f>
              <c:strCache>
                <c:ptCount val="5"/>
                <c:pt idx="0">
                  <c:v>Metric1</c:v>
                </c:pt>
                <c:pt idx="1">
                  <c:v>Metric2</c:v>
                </c:pt>
                <c:pt idx="2">
                  <c:v>Metric3</c:v>
                </c:pt>
                <c:pt idx="3">
                  <c:v>Metric4</c:v>
                </c:pt>
                <c:pt idx="4">
                  <c:v>Metric5</c:v>
                </c:pt>
              </c:strCache>
            </c:strRef>
          </c:cat>
          <c:val>
            <c:numRef>
              <c:f>Axis_Layout!$C$14:$C$18</c:f>
              <c:numCache>
                <c:formatCode>General</c:formatCode>
                <c:ptCount val="5"/>
                <c:pt idx="0">
                  <c:v>3.4767999999999977</c:v>
                </c:pt>
                <c:pt idx="1">
                  <c:v>5.7887000000000004</c:v>
                </c:pt>
                <c:pt idx="2">
                  <c:v>5.9665999999999997</c:v>
                </c:pt>
                <c:pt idx="3">
                  <c:v>5.9942000000000002</c:v>
                </c:pt>
                <c:pt idx="4">
                  <c:v>4.8600999999999965</c:v>
                </c:pt>
              </c:numCache>
            </c:numRef>
          </c:val>
        </c:ser>
        <c:ser>
          <c:idx val="1"/>
          <c:order val="1"/>
          <c:tx>
            <c:v>Pairs</c:v>
          </c:tx>
          <c:cat>
            <c:strRef>
              <c:f>Axis_Layout!$P$2:$P$6</c:f>
              <c:strCache>
                <c:ptCount val="5"/>
                <c:pt idx="0">
                  <c:v>Metric1</c:v>
                </c:pt>
                <c:pt idx="1">
                  <c:v>Metric2</c:v>
                </c:pt>
                <c:pt idx="2">
                  <c:v>Metric3</c:v>
                </c:pt>
                <c:pt idx="3">
                  <c:v>Metric4</c:v>
                </c:pt>
                <c:pt idx="4">
                  <c:v>Metric5</c:v>
                </c:pt>
              </c:strCache>
            </c:strRef>
          </c:cat>
          <c:val>
            <c:numRef>
              <c:f>Axis_Layout!$C$34:$C$38</c:f>
              <c:numCache>
                <c:formatCode>General</c:formatCode>
                <c:ptCount val="5"/>
                <c:pt idx="0">
                  <c:v>4.4253</c:v>
                </c:pt>
                <c:pt idx="1">
                  <c:v>5.774</c:v>
                </c:pt>
                <c:pt idx="2">
                  <c:v>5.9769000000000014</c:v>
                </c:pt>
                <c:pt idx="3">
                  <c:v>5.9885999999999999</c:v>
                </c:pt>
                <c:pt idx="4">
                  <c:v>4.9234999999999998</c:v>
                </c:pt>
              </c:numCache>
            </c:numRef>
          </c:val>
        </c:ser>
        <c:ser>
          <c:idx val="2"/>
          <c:order val="2"/>
          <c:tx>
            <c:v>Theoretical</c:v>
          </c:tx>
          <c:cat>
            <c:strRef>
              <c:f>Axis_Layout!$P$2:$P$6</c:f>
              <c:strCache>
                <c:ptCount val="5"/>
                <c:pt idx="0">
                  <c:v>Metric1</c:v>
                </c:pt>
                <c:pt idx="1">
                  <c:v>Metric2</c:v>
                </c:pt>
                <c:pt idx="2">
                  <c:v>Metric3</c:v>
                </c:pt>
                <c:pt idx="3">
                  <c:v>Metric4</c:v>
                </c:pt>
                <c:pt idx="4">
                  <c:v>Metric5</c:v>
                </c:pt>
              </c:strCache>
            </c:strRef>
          </c:cat>
          <c:val>
            <c:numRef>
              <c:f>Axis_Layout!$C$63:$C$67</c:f>
              <c:numCache>
                <c:formatCode>General</c:formatCode>
                <c:ptCount val="5"/>
                <c:pt idx="0">
                  <c:v>6</c:v>
                </c:pt>
                <c:pt idx="1">
                  <c:v>6</c:v>
                </c:pt>
                <c:pt idx="2">
                  <c:v>6</c:v>
                </c:pt>
                <c:pt idx="3">
                  <c:v>6</c:v>
                </c:pt>
                <c:pt idx="4">
                  <c:v>6</c:v>
                </c:pt>
              </c:numCache>
            </c:numRef>
          </c:val>
        </c:ser>
        <c:axId val="63532416"/>
        <c:axId val="63550592"/>
      </c:barChart>
      <c:catAx>
        <c:axId val="63532416"/>
        <c:scaling>
          <c:orientation val="minMax"/>
        </c:scaling>
        <c:axPos val="b"/>
        <c:numFmt formatCode="General" sourceLinked="1"/>
        <c:tickLblPos val="nextTo"/>
        <c:txPr>
          <a:bodyPr rot="0" vert="horz"/>
          <a:lstStyle/>
          <a:p>
            <a:pPr>
              <a:defRPr/>
            </a:pPr>
            <a:endParaRPr lang="en-US"/>
          </a:p>
        </c:txPr>
        <c:crossAx val="63550592"/>
        <c:crosses val="autoZero"/>
        <c:auto val="1"/>
        <c:lblAlgn val="ctr"/>
        <c:lblOffset val="100"/>
        <c:tickLblSkip val="1"/>
        <c:tickMarkSkip val="1"/>
      </c:catAx>
      <c:valAx>
        <c:axId val="63550592"/>
        <c:scaling>
          <c:orientation val="minMax"/>
          <c:min val="3"/>
        </c:scaling>
        <c:axPos val="l"/>
        <c:majorGridlines/>
        <c:title>
          <c:tx>
            <c:rich>
              <a:bodyPr/>
              <a:lstStyle/>
              <a:p>
                <a:pPr>
                  <a:defRPr/>
                </a:pPr>
                <a:r>
                  <a:rPr lang="en-US" dirty="0"/>
                  <a:t>Sum of Weights</a:t>
                </a:r>
              </a:p>
            </c:rich>
          </c:tx>
          <c:layout>
            <c:manualLayout>
              <c:xMode val="edge"/>
              <c:yMode val="edge"/>
              <c:x val="0"/>
              <c:y val="0.42523410380154097"/>
            </c:manualLayout>
          </c:layout>
        </c:title>
        <c:numFmt formatCode="General" sourceLinked="1"/>
        <c:tickLblPos val="nextTo"/>
        <c:txPr>
          <a:bodyPr rot="0" vert="horz"/>
          <a:lstStyle/>
          <a:p>
            <a:pPr>
              <a:defRPr/>
            </a:pPr>
            <a:endParaRPr lang="en-US"/>
          </a:p>
        </c:txPr>
        <c:crossAx val="63532416"/>
        <c:crosses val="autoZero"/>
        <c:crossBetween val="between"/>
      </c:valAx>
    </c:plotArea>
    <c:legend>
      <c:legendPos val="r"/>
      <c:layout>
        <c:manualLayout>
          <c:xMode val="edge"/>
          <c:yMode val="edge"/>
          <c:x val="0.82231916782460956"/>
          <c:y val="2.4720711381986888E-3"/>
          <c:w val="0.16216670526478297"/>
          <c:h val="0.18292350707822591"/>
        </c:manualLayout>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manualLayout>
          <c:layoutTarget val="inner"/>
          <c:xMode val="edge"/>
          <c:yMode val="edge"/>
          <c:x val="6.5410380154093783E-2"/>
          <c:y val="3.9901238760249369E-2"/>
          <c:w val="0.91442943019219458"/>
          <c:h val="0.84262948263542703"/>
        </c:manualLayout>
      </c:layout>
      <c:barChart>
        <c:barDir val="col"/>
        <c:grouping val="clustered"/>
        <c:ser>
          <c:idx val="0"/>
          <c:order val="0"/>
          <c:tx>
            <c:strRef>
              <c:f>Genetic_Algo!$B$1</c:f>
              <c:strCache>
                <c:ptCount val="1"/>
                <c:pt idx="0">
                  <c:v>Genetic</c:v>
                </c:pt>
              </c:strCache>
            </c:strRef>
          </c:tx>
          <c:cat>
            <c:strRef>
              <c:f>Genetic_Algo!$A$12:$A$20</c:f>
              <c:strCache>
                <c:ptCount val="9"/>
                <c:pt idx="0">
                  <c:v>Metric10</c:v>
                </c:pt>
                <c:pt idx="1">
                  <c:v>Metric11</c:v>
                </c:pt>
                <c:pt idx="2">
                  <c:v>Metric12</c:v>
                </c:pt>
                <c:pt idx="3">
                  <c:v>Metric13</c:v>
                </c:pt>
                <c:pt idx="4">
                  <c:v>Metric14</c:v>
                </c:pt>
                <c:pt idx="5">
                  <c:v>Metric15</c:v>
                </c:pt>
                <c:pt idx="6">
                  <c:v>Metric16</c:v>
                </c:pt>
                <c:pt idx="7">
                  <c:v>Metric17</c:v>
                </c:pt>
                <c:pt idx="8">
                  <c:v>Metric18</c:v>
                </c:pt>
              </c:strCache>
            </c:strRef>
          </c:cat>
          <c:val>
            <c:numRef>
              <c:f>Genetic_Algo!$B$2:$B$10</c:f>
              <c:numCache>
                <c:formatCode>General</c:formatCode>
                <c:ptCount val="9"/>
                <c:pt idx="0">
                  <c:v>5.9937516559999997</c:v>
                </c:pt>
                <c:pt idx="1">
                  <c:v>3.3917247809999922</c:v>
                </c:pt>
                <c:pt idx="2">
                  <c:v>3.6963935000000001</c:v>
                </c:pt>
                <c:pt idx="3">
                  <c:v>4.9998259999999997</c:v>
                </c:pt>
                <c:pt idx="4">
                  <c:v>1.2160075690000014</c:v>
                </c:pt>
                <c:pt idx="5">
                  <c:v>6.6855588179999819</c:v>
                </c:pt>
                <c:pt idx="6">
                  <c:v>7.8567939999999998</c:v>
                </c:pt>
                <c:pt idx="7">
                  <c:v>9.8124840000000155</c:v>
                </c:pt>
                <c:pt idx="8">
                  <c:v>2.3796343009999998</c:v>
                </c:pt>
              </c:numCache>
            </c:numRef>
          </c:val>
        </c:ser>
        <c:ser>
          <c:idx val="1"/>
          <c:order val="1"/>
          <c:tx>
            <c:strRef>
              <c:f>Genetic_Algo!$C$1</c:f>
              <c:strCache>
                <c:ptCount val="1"/>
                <c:pt idx="0">
                  <c:v>Greedy</c:v>
                </c:pt>
              </c:strCache>
            </c:strRef>
          </c:tx>
          <c:cat>
            <c:strRef>
              <c:f>Genetic_Algo!$A$12:$A$20</c:f>
              <c:strCache>
                <c:ptCount val="9"/>
                <c:pt idx="0">
                  <c:v>Metric10</c:v>
                </c:pt>
                <c:pt idx="1">
                  <c:v>Metric11</c:v>
                </c:pt>
                <c:pt idx="2">
                  <c:v>Metric12</c:v>
                </c:pt>
                <c:pt idx="3">
                  <c:v>Metric13</c:v>
                </c:pt>
                <c:pt idx="4">
                  <c:v>Metric14</c:v>
                </c:pt>
                <c:pt idx="5">
                  <c:v>Metric15</c:v>
                </c:pt>
                <c:pt idx="6">
                  <c:v>Metric16</c:v>
                </c:pt>
                <c:pt idx="7">
                  <c:v>Metric17</c:v>
                </c:pt>
                <c:pt idx="8">
                  <c:v>Metric18</c:v>
                </c:pt>
              </c:strCache>
            </c:strRef>
          </c:cat>
          <c:val>
            <c:numRef>
              <c:f>Genetic_Algo!$C$2:$C$10</c:f>
              <c:numCache>
                <c:formatCode>General</c:formatCode>
                <c:ptCount val="9"/>
                <c:pt idx="0">
                  <c:v>5.8301999999999996</c:v>
                </c:pt>
                <c:pt idx="1">
                  <c:v>3.4289999999999998</c:v>
                </c:pt>
                <c:pt idx="2">
                  <c:v>4.4882000000000044</c:v>
                </c:pt>
                <c:pt idx="3">
                  <c:v>5.9998000000000014</c:v>
                </c:pt>
                <c:pt idx="4">
                  <c:v>1.2162999999999988</c:v>
                </c:pt>
                <c:pt idx="5">
                  <c:v>6.7111999999999998</c:v>
                </c:pt>
                <c:pt idx="6">
                  <c:v>7.6977999999999955</c:v>
                </c:pt>
                <c:pt idx="7">
                  <c:v>9.6690000000000005</c:v>
                </c:pt>
                <c:pt idx="8">
                  <c:v>2.3366399999999969</c:v>
                </c:pt>
              </c:numCache>
            </c:numRef>
          </c:val>
        </c:ser>
        <c:ser>
          <c:idx val="2"/>
          <c:order val="2"/>
          <c:tx>
            <c:strRef>
              <c:f>Genetic_Algo!$D$1</c:f>
              <c:strCache>
                <c:ptCount val="1"/>
                <c:pt idx="0">
                  <c:v>Pairs</c:v>
                </c:pt>
              </c:strCache>
            </c:strRef>
          </c:tx>
          <c:cat>
            <c:strRef>
              <c:f>Genetic_Algo!$A$12:$A$20</c:f>
              <c:strCache>
                <c:ptCount val="9"/>
                <c:pt idx="0">
                  <c:v>Metric10</c:v>
                </c:pt>
                <c:pt idx="1">
                  <c:v>Metric11</c:v>
                </c:pt>
                <c:pt idx="2">
                  <c:v>Metric12</c:v>
                </c:pt>
                <c:pt idx="3">
                  <c:v>Metric13</c:v>
                </c:pt>
                <c:pt idx="4">
                  <c:v>Metric14</c:v>
                </c:pt>
                <c:pt idx="5">
                  <c:v>Metric15</c:v>
                </c:pt>
                <c:pt idx="6">
                  <c:v>Metric16</c:v>
                </c:pt>
                <c:pt idx="7">
                  <c:v>Metric17</c:v>
                </c:pt>
                <c:pt idx="8">
                  <c:v>Metric18</c:v>
                </c:pt>
              </c:strCache>
            </c:strRef>
          </c:cat>
          <c:val>
            <c:numRef>
              <c:f>Genetic_Algo!$D$2:$D$10</c:f>
              <c:numCache>
                <c:formatCode>General</c:formatCode>
                <c:ptCount val="9"/>
                <c:pt idx="0">
                  <c:v>5.7934999999999999</c:v>
                </c:pt>
                <c:pt idx="1">
                  <c:v>2.8719999999999977</c:v>
                </c:pt>
                <c:pt idx="2">
                  <c:v>4.4882000000000044</c:v>
                </c:pt>
                <c:pt idx="3">
                  <c:v>5.9980000000000002</c:v>
                </c:pt>
                <c:pt idx="4">
                  <c:v>1.1992</c:v>
                </c:pt>
                <c:pt idx="5">
                  <c:v>6.7524999999999995</c:v>
                </c:pt>
                <c:pt idx="6">
                  <c:v>7.9117000000000024</c:v>
                </c:pt>
                <c:pt idx="7">
                  <c:v>9.9755000000000091</c:v>
                </c:pt>
                <c:pt idx="8">
                  <c:v>2.3856999999999977</c:v>
                </c:pt>
              </c:numCache>
            </c:numRef>
          </c:val>
        </c:ser>
        <c:axId val="61605760"/>
        <c:axId val="61607296"/>
      </c:barChart>
      <c:catAx>
        <c:axId val="61605760"/>
        <c:scaling>
          <c:orientation val="minMax"/>
        </c:scaling>
        <c:axPos val="b"/>
        <c:numFmt formatCode="General" sourceLinked="1"/>
        <c:tickLblPos val="nextTo"/>
        <c:crossAx val="61607296"/>
        <c:crosses val="autoZero"/>
        <c:auto val="1"/>
        <c:lblAlgn val="ctr"/>
        <c:lblOffset val="100"/>
      </c:catAx>
      <c:valAx>
        <c:axId val="61607296"/>
        <c:scaling>
          <c:orientation val="minMax"/>
        </c:scaling>
        <c:axPos val="l"/>
        <c:majorGridlines/>
        <c:numFmt formatCode="General" sourceLinked="1"/>
        <c:tickLblPos val="nextTo"/>
        <c:crossAx val="61605760"/>
        <c:crosses val="autoZero"/>
        <c:crossBetween val="between"/>
      </c:valAx>
    </c:plotArea>
    <c:legend>
      <c:legendPos val="r"/>
      <c:layout>
        <c:manualLayout>
          <c:xMode val="edge"/>
          <c:yMode val="edge"/>
          <c:x val="7.2482939632546095E-2"/>
          <c:y val="4.2188877333729509E-2"/>
          <c:w val="0.21300550171613178"/>
          <c:h val="0.2045903718398594"/>
        </c:manualLayou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50" b="1" i="0" u="none" strike="noStrike" baseline="0">
                <a:solidFill>
                  <a:srgbClr val="000000"/>
                </a:solidFill>
                <a:latin typeface="Arial"/>
                <a:ea typeface="Arial"/>
                <a:cs typeface="Arial"/>
              </a:defRPr>
            </a:pPr>
            <a:r>
              <a:rPr lang="en-US"/>
              <a:t>Algorithm Performance - Jan-Feb 2000</a:t>
            </a:r>
          </a:p>
        </c:rich>
      </c:tx>
      <c:layout>
        <c:manualLayout>
          <c:xMode val="edge"/>
          <c:yMode val="edge"/>
          <c:x val="0.10532536881165713"/>
          <c:y val="3.3057742782152295E-2"/>
        </c:manualLayout>
      </c:layout>
      <c:spPr>
        <a:noFill/>
        <a:ln w="25400">
          <a:noFill/>
        </a:ln>
      </c:spPr>
    </c:title>
    <c:plotArea>
      <c:layout>
        <c:manualLayout>
          <c:layoutTarget val="inner"/>
          <c:xMode val="edge"/>
          <c:yMode val="edge"/>
          <c:x val="9.6402877697841713E-2"/>
          <c:y val="0.1763090142610792"/>
          <c:w val="0.73237410071942444"/>
          <c:h val="0.70248122869648899"/>
        </c:manualLayout>
      </c:layout>
      <c:lineChart>
        <c:grouping val="standard"/>
        <c:ser>
          <c:idx val="0"/>
          <c:order val="0"/>
          <c:tx>
            <c:v>Greedy</c:v>
          </c:tx>
          <c:spPr>
            <a:ln w="12700">
              <a:solidFill>
                <a:srgbClr val="000080"/>
              </a:solidFill>
              <a:prstDash val="solid"/>
            </a:ln>
          </c:spPr>
          <c:marker>
            <c:symbol val="diamond"/>
            <c:size val="5"/>
            <c:spPr>
              <a:solidFill>
                <a:srgbClr val="000080"/>
              </a:solidFill>
              <a:ln>
                <a:solidFill>
                  <a:srgbClr val="000080"/>
                </a:solidFill>
                <a:prstDash val="solid"/>
              </a:ln>
            </c:spPr>
          </c:marker>
          <c:cat>
            <c:strRef>
              <c:f>Sheet1!$B$2:$B$6</c:f>
              <c:strCache>
                <c:ptCount val="5"/>
                <c:pt idx="0">
                  <c:v>diff</c:v>
                </c:pt>
                <c:pt idx="1">
                  <c:v>open</c:v>
                </c:pt>
                <c:pt idx="2">
                  <c:v>rise</c:v>
                </c:pt>
                <c:pt idx="3">
                  <c:v>white_count</c:v>
                </c:pt>
                <c:pt idx="4">
                  <c:v>white_rise</c:v>
                </c:pt>
              </c:strCache>
            </c:strRef>
          </c:cat>
          <c:val>
            <c:numRef>
              <c:f>Sheet1!$C$8:$C$12</c:f>
              <c:numCache>
                <c:formatCode>General</c:formatCode>
                <c:ptCount val="5"/>
                <c:pt idx="0">
                  <c:v>3.0387</c:v>
                </c:pt>
                <c:pt idx="1">
                  <c:v>5.6581999999999955</c:v>
                </c:pt>
                <c:pt idx="2">
                  <c:v>5.9565999999999999</c:v>
                </c:pt>
                <c:pt idx="3">
                  <c:v>5.9124999999999996</c:v>
                </c:pt>
                <c:pt idx="4">
                  <c:v>6</c:v>
                </c:pt>
              </c:numCache>
            </c:numRef>
          </c:val>
        </c:ser>
        <c:ser>
          <c:idx val="1"/>
          <c:order val="1"/>
          <c:tx>
            <c:v>Pairs</c:v>
          </c:tx>
          <c:spPr>
            <a:ln w="12700">
              <a:solidFill>
                <a:srgbClr val="FF00FF"/>
              </a:solidFill>
              <a:prstDash val="solid"/>
            </a:ln>
          </c:spPr>
          <c:marker>
            <c:symbol val="square"/>
            <c:size val="5"/>
            <c:spPr>
              <a:solidFill>
                <a:srgbClr val="FF00FF"/>
              </a:solidFill>
              <a:ln>
                <a:solidFill>
                  <a:srgbClr val="FF00FF"/>
                </a:solidFill>
                <a:prstDash val="solid"/>
              </a:ln>
            </c:spPr>
          </c:marker>
          <c:cat>
            <c:strRef>
              <c:f>Sheet1!$B$2:$B$6</c:f>
              <c:strCache>
                <c:ptCount val="5"/>
                <c:pt idx="0">
                  <c:v>diff</c:v>
                </c:pt>
                <c:pt idx="1">
                  <c:v>open</c:v>
                </c:pt>
                <c:pt idx="2">
                  <c:v>rise</c:v>
                </c:pt>
                <c:pt idx="3">
                  <c:v>white_count</c:v>
                </c:pt>
                <c:pt idx="4">
                  <c:v>white_rise</c:v>
                </c:pt>
              </c:strCache>
            </c:strRef>
          </c:cat>
          <c:val>
            <c:numRef>
              <c:f>Sheet1!$C$28:$C$32</c:f>
              <c:numCache>
                <c:formatCode>General</c:formatCode>
                <c:ptCount val="5"/>
                <c:pt idx="0">
                  <c:v>3.9135</c:v>
                </c:pt>
                <c:pt idx="1">
                  <c:v>5.6520999999999955</c:v>
                </c:pt>
                <c:pt idx="2">
                  <c:v>5.9076000000000004</c:v>
                </c:pt>
                <c:pt idx="3">
                  <c:v>5.8983999999999996</c:v>
                </c:pt>
                <c:pt idx="4">
                  <c:v>6</c:v>
                </c:pt>
              </c:numCache>
            </c:numRef>
          </c:val>
        </c:ser>
        <c:ser>
          <c:idx val="3"/>
          <c:order val="2"/>
          <c:tx>
            <c:v>Theoretical</c:v>
          </c:tx>
          <c:spPr>
            <a:ln w="12700">
              <a:solidFill>
                <a:srgbClr val="00FFFF"/>
              </a:solidFill>
              <a:prstDash val="solid"/>
            </a:ln>
          </c:spPr>
          <c:marker>
            <c:symbol val="x"/>
            <c:size val="5"/>
            <c:spPr>
              <a:noFill/>
              <a:ln>
                <a:solidFill>
                  <a:srgbClr val="00FFFF"/>
                </a:solidFill>
                <a:prstDash val="solid"/>
              </a:ln>
            </c:spPr>
          </c:marker>
          <c:cat>
            <c:strRef>
              <c:f>Sheet1!$B$2:$B$6</c:f>
              <c:strCache>
                <c:ptCount val="5"/>
                <c:pt idx="0">
                  <c:v>diff</c:v>
                </c:pt>
                <c:pt idx="1">
                  <c:v>open</c:v>
                </c:pt>
                <c:pt idx="2">
                  <c:v>rise</c:v>
                </c:pt>
                <c:pt idx="3">
                  <c:v>white_count</c:v>
                </c:pt>
                <c:pt idx="4">
                  <c:v>white_rise</c:v>
                </c:pt>
              </c:strCache>
            </c:strRef>
          </c:cat>
          <c:val>
            <c:numRef>
              <c:f>Sheet1!$C$63:$C$67</c:f>
              <c:numCache>
                <c:formatCode>General</c:formatCode>
                <c:ptCount val="5"/>
                <c:pt idx="0">
                  <c:v>6</c:v>
                </c:pt>
                <c:pt idx="1">
                  <c:v>6</c:v>
                </c:pt>
                <c:pt idx="2">
                  <c:v>6</c:v>
                </c:pt>
                <c:pt idx="3">
                  <c:v>6</c:v>
                </c:pt>
                <c:pt idx="4">
                  <c:v>6</c:v>
                </c:pt>
              </c:numCache>
            </c:numRef>
          </c:val>
        </c:ser>
        <c:marker val="1"/>
        <c:axId val="63714816"/>
        <c:axId val="63716736"/>
      </c:lineChart>
      <c:catAx>
        <c:axId val="63714816"/>
        <c:scaling>
          <c:orientation val="minMax"/>
        </c:scaling>
        <c:axPos val="b"/>
        <c:numFmt formatCode="General" sourceLinked="1"/>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en-US"/>
          </a:p>
        </c:txPr>
        <c:crossAx val="63716736"/>
        <c:crosses val="autoZero"/>
        <c:auto val="1"/>
        <c:lblAlgn val="ctr"/>
        <c:lblOffset val="100"/>
        <c:tickLblSkip val="1"/>
        <c:tickMarkSkip val="1"/>
      </c:catAx>
      <c:valAx>
        <c:axId val="63716736"/>
        <c:scaling>
          <c:orientation val="minMax"/>
          <c:min val="3"/>
        </c:scaling>
        <c:axPos val="l"/>
        <c:majorGridlines>
          <c:spPr>
            <a:ln w="3175">
              <a:solidFill>
                <a:srgbClr val="000000"/>
              </a:solidFill>
              <a:prstDash val="solid"/>
            </a:ln>
          </c:spPr>
        </c:majorGridlines>
        <c:title>
          <c:tx>
            <c:rich>
              <a:bodyPr/>
              <a:lstStyle/>
              <a:p>
                <a:pPr>
                  <a:defRPr sz="875" b="1" i="0" u="none" strike="noStrike" baseline="0">
                    <a:solidFill>
                      <a:srgbClr val="000000"/>
                    </a:solidFill>
                    <a:latin typeface="Arial"/>
                    <a:ea typeface="Arial"/>
                    <a:cs typeface="Arial"/>
                  </a:defRPr>
                </a:pPr>
                <a:r>
                  <a:rPr lang="en-US"/>
                  <a:t>Sum of Weights</a:t>
                </a:r>
              </a:p>
            </c:rich>
          </c:tx>
          <c:layout>
            <c:manualLayout>
              <c:xMode val="edge"/>
              <c:yMode val="edge"/>
              <c:x val="2.3021582733812947E-2"/>
              <c:y val="0.39669537175621727"/>
            </c:manualLayout>
          </c:layout>
          <c:spPr>
            <a:noFill/>
            <a:ln w="25400">
              <a:noFill/>
            </a:ln>
          </c:spPr>
        </c:title>
        <c:numFmt formatCode="General" sourceLinked="1"/>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en-US"/>
          </a:p>
        </c:txPr>
        <c:crossAx val="63714816"/>
        <c:crosses val="autoZero"/>
        <c:crossBetween val="between"/>
      </c:valAx>
      <c:spPr>
        <a:solidFill>
          <a:srgbClr val="C0C0C0"/>
        </a:solidFill>
        <a:ln w="12700">
          <a:solidFill>
            <a:srgbClr val="808080"/>
          </a:solidFill>
          <a:prstDash val="solid"/>
        </a:ln>
      </c:spPr>
    </c:plotArea>
    <c:legend>
      <c:legendPos val="r"/>
      <c:layout>
        <c:manualLayout>
          <c:xMode val="edge"/>
          <c:yMode val="edge"/>
          <c:x val="0.65991966375824662"/>
          <c:y val="0.60424165729284063"/>
          <c:w val="0.15965063488685541"/>
          <c:h val="0.26923509561304826"/>
        </c:manualLayout>
      </c:layout>
      <c:spPr>
        <a:solidFill>
          <a:srgbClr val="FFFFFF"/>
        </a:solidFill>
        <a:ln w="3175">
          <a:solidFill>
            <a:srgbClr val="000000"/>
          </a:solidFill>
          <a:prstDash val="solid"/>
        </a:ln>
      </c:spPr>
      <c:txPr>
        <a:bodyPr/>
        <a:lstStyle/>
        <a:p>
          <a:pPr>
            <a:defRPr sz="805"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875" b="0" i="0" u="none" strike="noStrike" baseline="0">
          <a:solidFill>
            <a:srgbClr val="000000"/>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50" b="1" i="0" u="none" strike="noStrike" baseline="0">
                <a:solidFill>
                  <a:srgbClr val="000000"/>
                </a:solidFill>
                <a:latin typeface="Arial"/>
                <a:ea typeface="Arial"/>
                <a:cs typeface="Arial"/>
              </a:defRPr>
            </a:pPr>
            <a:r>
              <a:rPr lang="en-US"/>
              <a:t>Algorithm Performance - Jan-Dec 2000</a:t>
            </a:r>
          </a:p>
        </c:rich>
      </c:tx>
      <c:layout>
        <c:manualLayout>
          <c:xMode val="edge"/>
          <c:yMode val="edge"/>
          <c:x val="8.7644130690560221E-2"/>
          <c:y val="3.2967196373263091E-2"/>
        </c:manualLayout>
      </c:layout>
      <c:spPr>
        <a:noFill/>
        <a:ln w="25400">
          <a:noFill/>
        </a:ln>
      </c:spPr>
    </c:title>
    <c:plotArea>
      <c:layout>
        <c:manualLayout>
          <c:layoutTarget val="inner"/>
          <c:xMode val="edge"/>
          <c:yMode val="edge"/>
          <c:x val="9.6264502885494055E-2"/>
          <c:y val="0.17582441168066901"/>
          <c:w val="0.73275964882988021"/>
          <c:h val="0.70329764672267603"/>
        </c:manualLayout>
      </c:layout>
      <c:lineChart>
        <c:grouping val="standard"/>
        <c:ser>
          <c:idx val="0"/>
          <c:order val="0"/>
          <c:tx>
            <c:v>Greedy</c:v>
          </c:tx>
          <c:spPr>
            <a:ln w="12700">
              <a:solidFill>
                <a:srgbClr val="000080"/>
              </a:solidFill>
              <a:prstDash val="solid"/>
            </a:ln>
          </c:spPr>
          <c:marker>
            <c:symbol val="diamond"/>
            <c:size val="5"/>
            <c:spPr>
              <a:solidFill>
                <a:srgbClr val="000080"/>
              </a:solidFill>
              <a:ln>
                <a:solidFill>
                  <a:srgbClr val="000080"/>
                </a:solidFill>
                <a:prstDash val="solid"/>
              </a:ln>
            </c:spPr>
          </c:marker>
          <c:cat>
            <c:strRef>
              <c:f>Sheet1!$B$2:$B$6</c:f>
              <c:strCache>
                <c:ptCount val="5"/>
                <c:pt idx="0">
                  <c:v>diff</c:v>
                </c:pt>
                <c:pt idx="1">
                  <c:v>open</c:v>
                </c:pt>
                <c:pt idx="2">
                  <c:v>rise</c:v>
                </c:pt>
                <c:pt idx="3">
                  <c:v>white_count</c:v>
                </c:pt>
                <c:pt idx="4">
                  <c:v>white_rise</c:v>
                </c:pt>
              </c:strCache>
            </c:strRef>
          </c:cat>
          <c:val>
            <c:numRef>
              <c:f>Sheet1!$C$14:$C$18</c:f>
              <c:numCache>
                <c:formatCode>General</c:formatCode>
                <c:ptCount val="5"/>
                <c:pt idx="0">
                  <c:v>3.4767999999999977</c:v>
                </c:pt>
                <c:pt idx="1">
                  <c:v>5.7887000000000004</c:v>
                </c:pt>
                <c:pt idx="2">
                  <c:v>5.9665999999999997</c:v>
                </c:pt>
                <c:pt idx="3">
                  <c:v>5.9942000000000002</c:v>
                </c:pt>
                <c:pt idx="4">
                  <c:v>4.8600999999999965</c:v>
                </c:pt>
              </c:numCache>
            </c:numRef>
          </c:val>
        </c:ser>
        <c:ser>
          <c:idx val="1"/>
          <c:order val="1"/>
          <c:tx>
            <c:v>Pairs</c:v>
          </c:tx>
          <c:spPr>
            <a:ln w="12700">
              <a:solidFill>
                <a:srgbClr val="FF00FF"/>
              </a:solidFill>
              <a:prstDash val="solid"/>
            </a:ln>
          </c:spPr>
          <c:marker>
            <c:symbol val="square"/>
            <c:size val="5"/>
            <c:spPr>
              <a:solidFill>
                <a:srgbClr val="FF00FF"/>
              </a:solidFill>
              <a:ln>
                <a:solidFill>
                  <a:srgbClr val="FF00FF"/>
                </a:solidFill>
                <a:prstDash val="solid"/>
              </a:ln>
            </c:spPr>
          </c:marker>
          <c:cat>
            <c:strRef>
              <c:f>Sheet1!$B$2:$B$6</c:f>
              <c:strCache>
                <c:ptCount val="5"/>
                <c:pt idx="0">
                  <c:v>diff</c:v>
                </c:pt>
                <c:pt idx="1">
                  <c:v>open</c:v>
                </c:pt>
                <c:pt idx="2">
                  <c:v>rise</c:v>
                </c:pt>
                <c:pt idx="3">
                  <c:v>white_count</c:v>
                </c:pt>
                <c:pt idx="4">
                  <c:v>white_rise</c:v>
                </c:pt>
              </c:strCache>
            </c:strRef>
          </c:cat>
          <c:val>
            <c:numRef>
              <c:f>Sheet1!$C$34:$C$38</c:f>
              <c:numCache>
                <c:formatCode>General</c:formatCode>
                <c:ptCount val="5"/>
                <c:pt idx="0">
                  <c:v>4.4253</c:v>
                </c:pt>
                <c:pt idx="1">
                  <c:v>5.774</c:v>
                </c:pt>
                <c:pt idx="2">
                  <c:v>5.9769000000000014</c:v>
                </c:pt>
                <c:pt idx="3">
                  <c:v>5.9885999999999999</c:v>
                </c:pt>
                <c:pt idx="4">
                  <c:v>4.9234999999999998</c:v>
                </c:pt>
              </c:numCache>
            </c:numRef>
          </c:val>
        </c:ser>
        <c:ser>
          <c:idx val="3"/>
          <c:order val="2"/>
          <c:tx>
            <c:v>Theoretical</c:v>
          </c:tx>
          <c:spPr>
            <a:ln w="12700">
              <a:solidFill>
                <a:srgbClr val="00FFFF"/>
              </a:solidFill>
              <a:prstDash val="solid"/>
            </a:ln>
          </c:spPr>
          <c:marker>
            <c:symbol val="x"/>
            <c:size val="5"/>
            <c:spPr>
              <a:noFill/>
              <a:ln>
                <a:solidFill>
                  <a:srgbClr val="00FFFF"/>
                </a:solidFill>
                <a:prstDash val="solid"/>
              </a:ln>
            </c:spPr>
          </c:marker>
          <c:cat>
            <c:strRef>
              <c:f>Sheet1!$B$2:$B$6</c:f>
              <c:strCache>
                <c:ptCount val="5"/>
                <c:pt idx="0">
                  <c:v>diff</c:v>
                </c:pt>
                <c:pt idx="1">
                  <c:v>open</c:v>
                </c:pt>
                <c:pt idx="2">
                  <c:v>rise</c:v>
                </c:pt>
                <c:pt idx="3">
                  <c:v>white_count</c:v>
                </c:pt>
                <c:pt idx="4">
                  <c:v>white_rise</c:v>
                </c:pt>
              </c:strCache>
            </c:strRef>
          </c:cat>
          <c:val>
            <c:numRef>
              <c:f>Sheet1!$C$63:$C$67</c:f>
              <c:numCache>
                <c:formatCode>General</c:formatCode>
                <c:ptCount val="5"/>
                <c:pt idx="0">
                  <c:v>6</c:v>
                </c:pt>
                <c:pt idx="1">
                  <c:v>6</c:v>
                </c:pt>
                <c:pt idx="2">
                  <c:v>6</c:v>
                </c:pt>
                <c:pt idx="3">
                  <c:v>6</c:v>
                </c:pt>
                <c:pt idx="4">
                  <c:v>6</c:v>
                </c:pt>
              </c:numCache>
            </c:numRef>
          </c:val>
        </c:ser>
        <c:marker val="1"/>
        <c:axId val="63759104"/>
        <c:axId val="63761024"/>
      </c:lineChart>
      <c:catAx>
        <c:axId val="63759104"/>
        <c:scaling>
          <c:orientation val="minMax"/>
        </c:scaling>
        <c:axPos val="b"/>
        <c:numFmt formatCode="General" sourceLinked="1"/>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en-US"/>
          </a:p>
        </c:txPr>
        <c:crossAx val="63761024"/>
        <c:crosses val="autoZero"/>
        <c:auto val="1"/>
        <c:lblAlgn val="ctr"/>
        <c:lblOffset val="100"/>
        <c:tickLblSkip val="1"/>
        <c:tickMarkSkip val="1"/>
      </c:catAx>
      <c:valAx>
        <c:axId val="63761024"/>
        <c:scaling>
          <c:orientation val="minMax"/>
          <c:min val="3"/>
        </c:scaling>
        <c:axPos val="l"/>
        <c:majorGridlines>
          <c:spPr>
            <a:ln w="3175">
              <a:solidFill>
                <a:srgbClr val="000000"/>
              </a:solidFill>
              <a:prstDash val="solid"/>
            </a:ln>
          </c:spPr>
        </c:majorGridlines>
        <c:title>
          <c:tx>
            <c:rich>
              <a:bodyPr/>
              <a:lstStyle/>
              <a:p>
                <a:pPr>
                  <a:defRPr sz="875" b="1" i="0" u="none" strike="noStrike" baseline="0">
                    <a:solidFill>
                      <a:srgbClr val="000000"/>
                    </a:solidFill>
                    <a:latin typeface="Arial"/>
                    <a:ea typeface="Arial"/>
                    <a:cs typeface="Arial"/>
                  </a:defRPr>
                </a:pPr>
                <a:r>
                  <a:rPr lang="en-US"/>
                  <a:t>Sum of Weights</a:t>
                </a:r>
              </a:p>
            </c:rich>
          </c:tx>
          <c:layout>
            <c:manualLayout>
              <c:xMode val="edge"/>
              <c:yMode val="edge"/>
              <c:x val="2.2988505747126436E-2"/>
              <c:y val="0.39835222520262109"/>
            </c:manualLayout>
          </c:layout>
          <c:spPr>
            <a:noFill/>
            <a:ln w="25400">
              <a:noFill/>
            </a:ln>
          </c:spPr>
        </c:title>
        <c:numFmt formatCode="General" sourceLinked="1"/>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en-US"/>
          </a:p>
        </c:txPr>
        <c:crossAx val="63759104"/>
        <c:crosses val="autoZero"/>
        <c:crossBetween val="between"/>
      </c:valAx>
      <c:spPr>
        <a:solidFill>
          <a:srgbClr val="C0C0C0"/>
        </a:solidFill>
        <a:ln w="12700">
          <a:solidFill>
            <a:srgbClr val="808080"/>
          </a:solidFill>
          <a:prstDash val="solid"/>
        </a:ln>
      </c:spPr>
    </c:plotArea>
    <c:legend>
      <c:legendPos val="r"/>
      <c:layout>
        <c:manualLayout>
          <c:xMode val="edge"/>
          <c:yMode val="edge"/>
          <c:x val="0.66183727034120765"/>
          <c:y val="0.58516917465447715"/>
          <c:w val="0.15712631316267042"/>
          <c:h val="0.28332851258598873"/>
        </c:manualLayout>
      </c:layout>
      <c:spPr>
        <a:solidFill>
          <a:srgbClr val="FFFFFF"/>
        </a:solidFill>
        <a:ln w="3175">
          <a:solidFill>
            <a:srgbClr val="000000"/>
          </a:solidFill>
          <a:prstDash val="solid"/>
        </a:ln>
      </c:spPr>
      <c:txPr>
        <a:bodyPr/>
        <a:lstStyle/>
        <a:p>
          <a:pPr>
            <a:defRPr sz="805"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875"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png"/><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3A7E0AB-326D-45E2-93B2-2E6F20371C4D}" type="datetimeFigureOut">
              <a:rPr lang="en-US"/>
              <a:pPr>
                <a:defRPr/>
              </a:pPr>
              <a:t>4/8/2009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12D3CC6-77CE-49EB-A1B4-33951DF9169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0782AF3-3D89-4454-A506-F487D05D3776}" type="datetimeFigureOut">
              <a:rPr lang="en-US"/>
              <a:pPr>
                <a:defRPr/>
              </a:pPr>
              <a:t>4/8/2009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2FF6ED1-94EC-4CB6-9F92-0C997F48BB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Before I motivate my dissertation “</a:t>
            </a:r>
            <a:r>
              <a:rPr lang="en-US" sz="1200" kern="1200" dirty="0" smtClean="0">
                <a:solidFill>
                  <a:schemeClr val="tx1"/>
                </a:solidFill>
                <a:latin typeface="+mn-lt"/>
                <a:ea typeface="+mn-ea"/>
                <a:cs typeface="+mn-cs"/>
              </a:rPr>
              <a:t>Visual Analytics for Relationships in Scientific Data</a:t>
            </a:r>
            <a:r>
              <a:rPr lang="en-US" dirty="0" smtClean="0"/>
              <a:t>”, let me introduce myself.</a:t>
            </a:r>
          </a:p>
          <a:p>
            <a:pPr>
              <a:spcBef>
                <a:spcPct val="0"/>
              </a:spcBef>
            </a:pPr>
            <a:endParaRPr lang="en-US" dirty="0" smtClean="0"/>
          </a:p>
        </p:txBody>
      </p:sp>
      <p:sp>
        <p:nvSpPr>
          <p:cNvPr id="768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768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99010B2-AB80-4C80-B858-978B9728D2C3}" type="datetime8">
              <a:rPr lang="en-US"/>
              <a:pPr fontAlgn="base">
                <a:spcBef>
                  <a:spcPct val="0"/>
                </a:spcBef>
                <a:spcAft>
                  <a:spcPct val="0"/>
                </a:spcAft>
              </a:pPr>
              <a:t>4/8/2009 3:43 PM</a:t>
            </a:fld>
            <a:endParaRPr lang="en-US" dirty="0"/>
          </a:p>
        </p:txBody>
      </p:sp>
      <p:sp>
        <p:nvSpPr>
          <p:cNvPr id="76806" name="Footer Placeholder 5"/>
          <p:cNvSpPr>
            <a:spLocks noGrp="1"/>
          </p:cNvSpPr>
          <p:nvPr>
            <p:ph type="ftr" sz="quarter" idx="4"/>
          </p:nvPr>
        </p:nvSpPr>
        <p:spPr bwMode="auto">
          <a:xfrm>
            <a:off x="0" y="8829675"/>
            <a:ext cx="6172200" cy="465138"/>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76807" name="Slide Number Placeholder 6"/>
          <p:cNvSpPr>
            <a:spLocks noGrp="1"/>
          </p:cNvSpPr>
          <p:nvPr>
            <p:ph type="sldNum" sz="quarter" idx="5"/>
          </p:nvPr>
        </p:nvSpPr>
        <p:spPr bwMode="auto">
          <a:xfrm>
            <a:off x="6172200" y="8829675"/>
            <a:ext cx="684213" cy="465138"/>
          </a:xfrm>
          <a:noFill/>
          <a:ln>
            <a:miter lim="800000"/>
            <a:headEnd/>
            <a:tailEnd/>
          </a:ln>
        </p:spPr>
        <p:txBody>
          <a:bodyPr wrap="square" numCol="1" anchorCtr="0" compatLnSpc="1">
            <a:prstTxWarp prst="textNoShape">
              <a:avLst/>
            </a:prstTxWarp>
          </a:bodyPr>
          <a:lstStyle/>
          <a:p>
            <a:pPr fontAlgn="base">
              <a:spcBef>
                <a:spcPct val="0"/>
              </a:spcBef>
              <a:spcAft>
                <a:spcPct val="0"/>
              </a:spcAft>
            </a:pPr>
            <a:fld id="{97D5B977-F0D6-49CB-B637-F480A5788B3D}"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a:t>
            </a:r>
            <a:r>
              <a:rPr lang="en-US" baseline="0" dirty="0" smtClean="0"/>
              <a:t> data structures and management need to be optimized for the kind of data and investigative processes commonly used in scientific research.</a:t>
            </a:r>
          </a:p>
          <a:p>
            <a:pPr>
              <a:spcBef>
                <a:spcPct val="0"/>
              </a:spcBef>
            </a:pPr>
            <a:r>
              <a:rPr lang="en-US" baseline="0" dirty="0" smtClean="0"/>
              <a:t>The storage of the graph structure is one of the most crucial, being the only O(|V|</a:t>
            </a:r>
            <a:r>
              <a:rPr lang="en-US" baseline="30000" dirty="0" smtClean="0"/>
              <a:t>2</a:t>
            </a:r>
            <a:r>
              <a:rPr lang="en-US" baseline="0" dirty="0" smtClean="0"/>
              <a:t>) structure used</a:t>
            </a:r>
          </a:p>
          <a:p>
            <a:pPr>
              <a:spcBef>
                <a:spcPct val="0"/>
              </a:spcBef>
            </a:pPr>
            <a:r>
              <a:rPr lang="en-US" baseline="0" dirty="0" smtClean="0"/>
              <a:t>Most software packages represent a graph using a double-precision floating point adjacency matrix (usually with LOTS of overhead, as much as 3x); with </a:t>
            </a:r>
            <a:r>
              <a:rPr lang="en-US" b="1" i="1" baseline="0" dirty="0" smtClean="0"/>
              <a:t>3GB of addressable memory and no overhead, the maximum size graph that can be stored in core is ~19k vertices; without any space for algorithms or other data</a:t>
            </a:r>
            <a:r>
              <a:rPr lang="en-US" baseline="0" dirty="0" smtClean="0"/>
              <a:t>.</a:t>
            </a:r>
          </a:p>
          <a:p>
            <a:pPr>
              <a:spcBef>
                <a:spcPct val="0"/>
              </a:spcBef>
            </a:pPr>
            <a:r>
              <a:rPr lang="en-US" baseline="0" dirty="0" smtClean="0"/>
              <a:t>*click*</a:t>
            </a:r>
          </a:p>
          <a:p>
            <a:pPr>
              <a:spcBef>
                <a:spcPct val="0"/>
              </a:spcBef>
            </a:pPr>
            <a:r>
              <a:rPr lang="en-US" baseline="0" dirty="0" smtClean="0"/>
              <a:t>Based on observations, we made </a:t>
            </a:r>
            <a:r>
              <a:rPr lang="en-US" b="1" baseline="0" dirty="0" smtClean="0"/>
              <a:t>2</a:t>
            </a:r>
            <a:r>
              <a:rPr lang="en-US" baseline="0" dirty="0" smtClean="0"/>
              <a:t> simplifying </a:t>
            </a:r>
            <a:r>
              <a:rPr lang="en-US" b="1" baseline="0" dirty="0" smtClean="0"/>
              <a:t>assumptions</a:t>
            </a:r>
            <a:r>
              <a:rPr lang="en-US" baseline="0" dirty="0" smtClean="0"/>
              <a:t>: an </a:t>
            </a:r>
            <a:r>
              <a:rPr lang="en-US" b="1" baseline="0" dirty="0" smtClean="0"/>
              <a:t>undirected graph</a:t>
            </a:r>
            <a:r>
              <a:rPr lang="en-US" baseline="0" dirty="0" smtClean="0"/>
              <a:t> and </a:t>
            </a:r>
            <a:r>
              <a:rPr lang="en-US" b="1" baseline="0" dirty="0" smtClean="0"/>
              <a:t>4 significant digits</a:t>
            </a:r>
            <a:r>
              <a:rPr lang="en-US" baseline="0" dirty="0" smtClean="0"/>
              <a:t> was sufficient (due to commonly noisy data) to reduce memory use by nearly an order of magnitude</a:t>
            </a:r>
          </a:p>
          <a:p>
            <a:pPr>
              <a:spcBef>
                <a:spcPct val="0"/>
              </a:spcBef>
            </a:pPr>
            <a:r>
              <a:rPr lang="en-US" baseline="0" dirty="0" smtClean="0"/>
              <a:t>*click*</a:t>
            </a:r>
          </a:p>
          <a:p>
            <a:pPr>
              <a:spcBef>
                <a:spcPct val="0"/>
              </a:spcBef>
            </a:pPr>
            <a:r>
              <a:rPr lang="en-US" baseline="0" dirty="0" smtClean="0"/>
              <a:t>We then store the matrix in a one-dimensional array that takes advantage of cache coherence; but we also build </a:t>
            </a:r>
            <a:r>
              <a:rPr lang="en-US" b="1" baseline="0" dirty="0" smtClean="0"/>
              <a:t>2d pointers on top</a:t>
            </a:r>
            <a:r>
              <a:rPr lang="en-US" baseline="0" dirty="0" smtClean="0"/>
              <a:t> of it as this small space overhead results in huge time savings for most graph algorithm, in addition to being more intuitive (</a:t>
            </a:r>
            <a:r>
              <a:rPr lang="en-US" baseline="0" dirty="0" err="1" smtClean="0"/>
              <a:t>ie</a:t>
            </a:r>
            <a:r>
              <a:rPr lang="en-US" baseline="0" dirty="0" smtClean="0"/>
              <a:t>. Edge between two specific vertices)</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order to visually convey relationships among</a:t>
            </a:r>
            <a:r>
              <a:rPr lang="en-US" baseline="0" dirty="0" smtClean="0"/>
              <a:t> data items, it is necessary to use a vertex placement algorithm which preserves the relationships encoded by the edge weights: typically using physical simulation to minimize the energy of the system in which edges are treated as springs and calculating 4 main forces through M iterations.</a:t>
            </a:r>
          </a:p>
          <a:p>
            <a:r>
              <a:rPr lang="en-US" baseline="0" dirty="0" smtClean="0"/>
              <a:t>*click*</a:t>
            </a:r>
          </a:p>
          <a:p>
            <a:r>
              <a:rPr lang="en-US" dirty="0" smtClean="0"/>
              <a:t>As</a:t>
            </a:r>
            <a:r>
              <a:rPr lang="en-US" baseline="0" dirty="0" smtClean="0"/>
              <a:t> with most physical simulations, graph layout algorithms typically use many parameters which must be investigated. There is oscillation, oscillation reaction intensity, rotation, rotational reaction intensity, strength of gravity pulling towards the center, maximum round cutoff, target absolute temperature, target relative temperature, spring algorithm type, edge threshold, absolute value for whether positive and negative edges should be treated similarly, and whether high weights should pull together or push apart</a:t>
            </a:r>
          </a:p>
          <a:p>
            <a:r>
              <a:rPr lang="en-US" baseline="0" dirty="0" smtClean="0"/>
              <a:t>*click*</a:t>
            </a:r>
          </a:p>
          <a:p>
            <a:r>
              <a:rPr lang="en-US" baseline="0" dirty="0" smtClean="0"/>
              <a:t>I have </a:t>
            </a:r>
            <a:r>
              <a:rPr lang="en-US" b="1" baseline="0" dirty="0" smtClean="0"/>
              <a:t>tried 16 spring equations</a:t>
            </a:r>
            <a:r>
              <a:rPr lang="en-US" baseline="0" dirty="0" smtClean="0"/>
              <a:t> in which delta is the </a:t>
            </a:r>
            <a:r>
              <a:rPr lang="en-US" baseline="0" dirty="0" err="1" smtClean="0"/>
              <a:t>euclidean</a:t>
            </a:r>
            <a:r>
              <a:rPr lang="en-US" baseline="0" dirty="0" smtClean="0"/>
              <a:t> distance between the current pair of vertices; and list the final 4 equations used here with 2 models being attractive (high edge weight pulls vertices together) and 2 being repulsive</a:t>
            </a:r>
          </a:p>
          <a:p>
            <a:r>
              <a:rPr lang="en-US" baseline="0" dirty="0" smtClean="0"/>
              <a:t>*click*</a:t>
            </a:r>
          </a:p>
          <a:p>
            <a:r>
              <a:rPr lang="en-US" baseline="0" dirty="0" smtClean="0"/>
              <a:t>I conducted </a:t>
            </a:r>
            <a:r>
              <a:rPr lang="en-US" b="1" baseline="0" dirty="0" smtClean="0"/>
              <a:t>time/optimality tradeoff analysis </a:t>
            </a:r>
            <a:r>
              <a:rPr lang="en-US" baseline="0" dirty="0" smtClean="0"/>
              <a:t>to determine which algorithms were the “best” in terms of minimizing the final system energy in the least amount of time; </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While system temperature is a nice, objective metric upon which to base graph layout, it proved insufficient; I spent 3 months inspecting graph layouts visually to search for pathological problems. Here we have 4 different algorithms on 2 different datasets (a repulsive and attractive algorithm each) such as the larger dataset D2 showing over-clustering at the center of the </a:t>
            </a:r>
            <a:r>
              <a:rPr lang="en-US" baseline="0" dirty="0" err="1" smtClean="0"/>
              <a:t>dataspace</a:t>
            </a:r>
            <a:r>
              <a:rPr lang="en-US" baseline="0" dirty="0" smtClean="0"/>
              <a:t> (data occlusion) and the reduction to planar behavior in repulsive algorithms (structures as </a:t>
            </a:r>
            <a:r>
              <a:rPr lang="en-US" baseline="0" dirty="0" err="1" smtClean="0"/>
              <a:t>artefacts</a:t>
            </a:r>
            <a:r>
              <a:rPr lang="en-US" baseline="0" dirty="0" smtClean="0"/>
              <a:t> of the layout algorithm)</a:t>
            </a:r>
          </a:p>
          <a:p>
            <a:endParaRPr lang="en-US" baseline="0" dirty="0" smtClean="0"/>
          </a:p>
          <a:p>
            <a:r>
              <a:rPr lang="en-US" baseline="0" dirty="0" smtClean="0"/>
              <a:t>A system was also written in </a:t>
            </a:r>
            <a:r>
              <a:rPr lang="en-US" b="1" baseline="0" dirty="0" smtClean="0"/>
              <a:t>Open Inventor </a:t>
            </a:r>
            <a:r>
              <a:rPr lang="en-US" baseline="0" dirty="0" smtClean="0"/>
              <a:t>that allows real-time visualization of the “annealing” process without slowing down the physical simulation; allowing computational steering of the layout by moving individual points of interest around in 3D</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have </a:t>
            </a:r>
            <a:r>
              <a:rPr lang="en-US" b="1" baseline="0" dirty="0" smtClean="0"/>
              <a:t>implemented and optimized</a:t>
            </a:r>
            <a:r>
              <a:rPr lang="en-US" baseline="0" dirty="0" smtClean="0"/>
              <a:t> (as previously discussed) 2D and 3D versions of:</a:t>
            </a:r>
            <a:r>
              <a:rPr lang="en-US" dirty="0" smtClean="0"/>
              <a:t> Kamada-Kawei, Fruchterman-Reingold, and energy-barrier algorithms which has significantly decreased the amount of time necessary</a:t>
            </a:r>
            <a:r>
              <a:rPr lang="en-US" baseline="0" dirty="0" smtClean="0"/>
              <a:t> to create a meaningful graph layout</a:t>
            </a:r>
          </a:p>
          <a:p>
            <a:r>
              <a:rPr lang="en-US" baseline="0" dirty="0" smtClean="0"/>
              <a:t>While most authors do not share the time required for their layout algorithms, we obtain two orders of magnitude enhanced performance over Shawn Ericson’s </a:t>
            </a:r>
            <a:r>
              <a:rPr lang="en-US" baseline="0" dirty="0" err="1" smtClean="0"/>
              <a:t>GeNetViz</a:t>
            </a:r>
            <a:r>
              <a:rPr lang="en-US" baseline="0" dirty="0" smtClean="0"/>
              <a:t>, </a:t>
            </a:r>
            <a:r>
              <a:rPr lang="en-US" b="1" i="1" baseline="0" dirty="0" smtClean="0"/>
              <a:t>411 times faster on a 12k node graph</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 thought that if I could get the right parameter settings and spring equations that structures in the data would </a:t>
            </a:r>
            <a:r>
              <a:rPr lang="en-US" b="1" baseline="0" dirty="0" smtClean="0"/>
              <a:t>pop out of the screen</a:t>
            </a:r>
          </a:p>
          <a:p>
            <a:r>
              <a:rPr lang="en-US" dirty="0" smtClean="0"/>
              <a:t>Th</a:t>
            </a:r>
            <a:r>
              <a:rPr lang="en-US" baseline="0" dirty="0" smtClean="0"/>
              <a:t>e graph layouts allows graphs to be visualized; however, graphs were still complex and the human visual system can’t reliably track relationships for graphs as small as a few dozen vertices; a way to drill down to subsets of interest proved necessary. The </a:t>
            </a:r>
            <a:r>
              <a:rPr lang="en-US" b="1" baseline="0" dirty="0" smtClean="0"/>
              <a:t>magic is in the analytics</a:t>
            </a:r>
            <a:r>
              <a:rPr lang="en-US" baseline="0" dirty="0" smtClean="0"/>
              <a:t>.</a:t>
            </a:r>
          </a:p>
          <a:p>
            <a:r>
              <a:rPr lang="en-US" dirty="0" smtClean="0"/>
              <a:t>We support</a:t>
            </a:r>
            <a:r>
              <a:rPr lang="en-US" baseline="0" dirty="0" smtClean="0"/>
              <a:t> several well-known graph algorithms such as </a:t>
            </a:r>
            <a:r>
              <a:rPr lang="en-US" b="1" baseline="0" dirty="0" smtClean="0"/>
              <a:t>edge </a:t>
            </a:r>
            <a:r>
              <a:rPr lang="en-US" b="1" baseline="0" dirty="0" err="1" smtClean="0"/>
              <a:t>thresholding</a:t>
            </a:r>
            <a:r>
              <a:rPr lang="en-US" b="1" baseline="0" dirty="0" smtClean="0"/>
              <a:t>, shortest path, induced </a:t>
            </a:r>
            <a:r>
              <a:rPr lang="en-US" b="1" baseline="0" dirty="0" err="1" smtClean="0"/>
              <a:t>subgraph</a:t>
            </a:r>
            <a:r>
              <a:rPr lang="en-US" b="1" baseline="0" dirty="0" smtClean="0"/>
              <a:t>, largest connected component</a:t>
            </a:r>
            <a:r>
              <a:rPr lang="en-US" baseline="0" dirty="0" smtClean="0"/>
              <a:t>, and several others. While these graph-theoretic algorithms alone don’t constitute a contribution to the field of computer science, we did extend one shortest path algorithm to leverage commodity hardware acceleration through the use of…general purpose computation on graphics processing units</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Video cards have been pushed by market pressures of the killer app of gaming, doubling in capability roughly every 9 months instead of every 18-24 months as is the case with CPUs according to Moore’s Law. Since 2004, API hooks have been introduced to allow custom code to be run on graphics cards.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Who wouldn’t like a 240Ghz machine for $70?</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*click*</a:t>
            </a:r>
          </a:p>
          <a:p>
            <a:r>
              <a:rPr lang="en-US" dirty="0" smtClean="0"/>
              <a:t>Floyd-</a:t>
            </a:r>
            <a:r>
              <a:rPr lang="en-US" dirty="0" err="1" smtClean="0"/>
              <a:t>Warshall</a:t>
            </a:r>
            <a:r>
              <a:rPr lang="en-US" dirty="0" smtClean="0"/>
              <a:t> is an O(|V|</a:t>
            </a:r>
            <a:r>
              <a:rPr lang="en-US" baseline="30000" dirty="0" smtClean="0"/>
              <a:t>3</a:t>
            </a:r>
            <a:r>
              <a:rPr lang="en-US" dirty="0" smtClean="0"/>
              <a:t>)</a:t>
            </a:r>
            <a:r>
              <a:rPr lang="en-US" baseline="0" dirty="0" smtClean="0"/>
              <a:t> </a:t>
            </a:r>
            <a:r>
              <a:rPr lang="en-US" dirty="0" smtClean="0"/>
              <a:t>all-pairs-shortest</a:t>
            </a:r>
            <a:r>
              <a:rPr lang="en-US" baseline="0" dirty="0" smtClean="0"/>
              <a:t>-path algorithm in which you iteratively try an intermediate vertex between each pair of vertices and </a:t>
            </a:r>
            <a:r>
              <a:rPr lang="en-US" b="1" baseline="0" dirty="0" smtClean="0"/>
              <a:t>update the distance matrix if the shortcut is better</a:t>
            </a:r>
          </a:p>
          <a:p>
            <a:r>
              <a:rPr lang="en-US" baseline="0" dirty="0" smtClean="0"/>
              <a:t>*click through example*</a:t>
            </a:r>
          </a:p>
          <a:p>
            <a:r>
              <a:rPr lang="en-US" baseline="0" dirty="0" smtClean="0"/>
              <a:t>In this example going from vertex a to d, b is shorter with a distance of 9 although c is not because you can’t get to c from a</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algorithm</a:t>
            </a:r>
            <a:r>
              <a:rPr lang="en-US" baseline="0" dirty="0" smtClean="0"/>
              <a:t> is only </a:t>
            </a:r>
            <a:r>
              <a:rPr lang="en-US" b="1" i="1" baseline="0" dirty="0" smtClean="0"/>
              <a:t>6 lines of </a:t>
            </a:r>
            <a:r>
              <a:rPr lang="en-US" b="1" i="1" baseline="0" dirty="0" err="1" smtClean="0"/>
              <a:t>shader</a:t>
            </a:r>
            <a:r>
              <a:rPr lang="en-US" b="1" i="1" baseline="0" dirty="0" smtClean="0"/>
              <a:t> code </a:t>
            </a:r>
            <a:r>
              <a:rPr lang="en-US" baseline="0" dirty="0" smtClean="0"/>
              <a:t>that will allow it to be computed on the video card</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Computational results for two separate systems show a speedup over the CPU</a:t>
            </a:r>
            <a:r>
              <a:rPr lang="en-US" baseline="0" dirty="0" smtClean="0"/>
              <a:t> times </a:t>
            </a:r>
            <a:r>
              <a:rPr lang="en-US" dirty="0" smtClean="0"/>
              <a:t>for graphs large enough to overcome the computational overhead</a:t>
            </a:r>
            <a:r>
              <a:rPr lang="en-US" baseline="0" dirty="0" smtClean="0"/>
              <a:t> of loading the data from memory to the GPU’s texture memory with a maximum speedup of around 8x</a:t>
            </a:r>
          </a:p>
          <a:p>
            <a:r>
              <a:rPr lang="en-US" baseline="0" dirty="0" smtClean="0"/>
              <a:t>This study was done in 2005 and extrapolating to today’s hardware would give a 245x speedup over a 2.2Ghz </a:t>
            </a:r>
            <a:r>
              <a:rPr lang="en-US" baseline="0" dirty="0" err="1" smtClean="0"/>
              <a:t>Athlon</a:t>
            </a:r>
            <a:r>
              <a:rPr lang="en-US" baseline="0" dirty="0" smtClean="0"/>
              <a:t> with a $70 video card</a:t>
            </a:r>
            <a:endParaRPr lang="en-US" dirty="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*After demo*</a:t>
            </a:r>
          </a:p>
          <a:p>
            <a:pPr>
              <a:spcBef>
                <a:spcPct val="0"/>
              </a:spcBef>
            </a:pPr>
            <a:r>
              <a:rPr lang="en-US" dirty="0" smtClean="0"/>
              <a:t>Moving from hardware-accelerated graph algorithms to interactive querying…</a:t>
            </a:r>
          </a:p>
        </p:txBody>
      </p:sp>
      <p:sp>
        <p:nvSpPr>
          <p:cNvPr id="11878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187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C155AF6-2150-4E99-BB8B-8AF7ECBBC7E5}" type="datetime8">
              <a:rPr lang="en-US"/>
              <a:pPr fontAlgn="base">
                <a:spcBef>
                  <a:spcPct val="0"/>
                </a:spcBef>
                <a:spcAft>
                  <a:spcPct val="0"/>
                </a:spcAft>
              </a:pPr>
              <a:t>4/8/2009 3:44 PM</a:t>
            </a:fld>
            <a:endParaRPr lang="en-US"/>
          </a:p>
        </p:txBody>
      </p:sp>
      <p:sp>
        <p:nvSpPr>
          <p:cNvPr id="1187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11879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20EB23-A460-4DC7-97AF-3F397E2B91BA}"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It is often the case that</a:t>
            </a:r>
            <a:r>
              <a:rPr lang="en-US" baseline="0" dirty="0" smtClean="0"/>
              <a:t> a domain expert is interested in relationships involving data points that meet </a:t>
            </a:r>
            <a:r>
              <a:rPr lang="en-US" b="1" baseline="0" dirty="0" smtClean="0"/>
              <a:t>very specific criteria</a:t>
            </a:r>
            <a:r>
              <a:rPr lang="en-US" baseline="0" dirty="0" smtClean="0"/>
              <a:t> in regard to a phenomenon under study.</a:t>
            </a:r>
          </a:p>
          <a:p>
            <a:r>
              <a:rPr lang="en-US" baseline="0" dirty="0" smtClean="0"/>
              <a:t>For this we provide a compound </a:t>
            </a:r>
            <a:r>
              <a:rPr lang="en-US" baseline="0" dirty="0" err="1" smtClean="0"/>
              <a:t>boolean</a:t>
            </a:r>
            <a:r>
              <a:rPr lang="en-US" baseline="0" dirty="0" smtClean="0"/>
              <a:t> range query defined as all data elements x such that feature </a:t>
            </a:r>
            <a:r>
              <a:rPr lang="en-US" baseline="0" dirty="0" err="1" smtClean="0"/>
              <a:t>i</a:t>
            </a:r>
            <a:r>
              <a:rPr lang="en-US" baseline="0" dirty="0" smtClean="0"/>
              <a:t> of x is between the lower and upper bound for all features. We use multiple queries in which each consecutive range is for the next feature with ranges connected by logical ANDs and </a:t>
            </a:r>
            <a:r>
              <a:rPr lang="en-US" b="1" baseline="0" dirty="0" smtClean="0"/>
              <a:t>multiple queries</a:t>
            </a:r>
            <a:r>
              <a:rPr lang="en-US" baseline="0" dirty="0" smtClean="0"/>
              <a:t> being connected </a:t>
            </a:r>
            <a:r>
              <a:rPr lang="en-US" b="1" baseline="0" dirty="0" smtClean="0"/>
              <a:t>by logical OR</a:t>
            </a:r>
            <a:r>
              <a:rPr lang="en-US" baseline="0" dirty="0" smtClean="0"/>
              <a:t>.</a:t>
            </a:r>
          </a:p>
          <a:p>
            <a:r>
              <a:rPr lang="en-US" baseline="0" dirty="0" smtClean="0"/>
              <a:t>*click*</a:t>
            </a:r>
          </a:p>
          <a:p>
            <a:r>
              <a:rPr lang="en-US" dirty="0" smtClean="0"/>
              <a:t>We use an MN-tree for</a:t>
            </a:r>
            <a:r>
              <a:rPr lang="en-US" baseline="0" dirty="0" smtClean="0"/>
              <a:t> specification of number of levels and </a:t>
            </a:r>
            <a:r>
              <a:rPr lang="en-US" b="1" baseline="0" dirty="0" smtClean="0"/>
              <a:t>high branching factor</a:t>
            </a:r>
            <a:r>
              <a:rPr lang="en-US" baseline="0" dirty="0" smtClean="0"/>
              <a:t>, respectively; resulting in partitioning of the sorted data into </a:t>
            </a:r>
            <a:r>
              <a:rPr lang="en-US" b="1" baseline="0" dirty="0" smtClean="0"/>
              <a:t>M</a:t>
            </a:r>
            <a:r>
              <a:rPr lang="en-US" b="1" baseline="30000" dirty="0" smtClean="0"/>
              <a:t>N</a:t>
            </a:r>
            <a:r>
              <a:rPr lang="en-US" b="1" baseline="0" dirty="0" smtClean="0"/>
              <a:t> </a:t>
            </a:r>
            <a:r>
              <a:rPr lang="en-US" b="1" dirty="0" smtClean="0"/>
              <a:t>consecutive runs</a:t>
            </a:r>
            <a:r>
              <a:rPr lang="en-US" dirty="0" smtClean="0"/>
              <a:t> in which the data item separating two neighboring runs is then used as the key in the corresponding node</a:t>
            </a:r>
          </a:p>
          <a:p>
            <a:r>
              <a:rPr lang="en-US" baseline="0" dirty="0" smtClean="0"/>
              <a:t>*click*</a:t>
            </a:r>
          </a:p>
          <a:p>
            <a:r>
              <a:rPr lang="en-US" baseline="0" dirty="0" smtClean="0"/>
              <a:t>I experimented with different processors and cache sizes to determine that M=5 and N=3 worked best for our application with over 9 million data items returned per second on a 2.2Ghz </a:t>
            </a:r>
            <a:r>
              <a:rPr lang="en-US" baseline="0" dirty="0" err="1" smtClean="0"/>
              <a:t>Athlon</a:t>
            </a:r>
            <a:r>
              <a:rPr lang="en-US" baseline="0" dirty="0" smtClean="0"/>
              <a:t> (</a:t>
            </a:r>
            <a:r>
              <a:rPr lang="en-US" baseline="0" dirty="0" err="1" smtClean="0"/>
              <a:t>AthlonXP</a:t>
            </a:r>
            <a:r>
              <a:rPr lang="en-US" baseline="0" dirty="0" smtClean="0"/>
              <a:t> comparable to Xeon only </a:t>
            </a:r>
            <a:r>
              <a:rPr lang="en-US" baseline="0" dirty="0" err="1" smtClean="0"/>
              <a:t>bc</a:t>
            </a:r>
            <a:r>
              <a:rPr lang="en-US" baseline="0" dirty="0" smtClean="0"/>
              <a:t> of L1 cache)</a:t>
            </a:r>
          </a:p>
          <a:p>
            <a:r>
              <a:rPr lang="en-US" baseline="0" dirty="0" smtClean="0"/>
              <a:t>Since data items are sorted in the 1D array and left-branch comparisons are used, it is best to put the most queried variables at the beginning of the data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is much better than standard database approaches which aren’t optimized for the </a:t>
            </a:r>
            <a:r>
              <a:rPr lang="en-US" b="1" baseline="0" dirty="0" smtClean="0"/>
              <a:t>access patterns </a:t>
            </a:r>
            <a:r>
              <a:rPr lang="en-US" baseline="0" dirty="0" smtClean="0"/>
              <a:t>induced by compound </a:t>
            </a:r>
            <a:r>
              <a:rPr lang="en-US" baseline="0" dirty="0" err="1" smtClean="0"/>
              <a:t>boolean</a:t>
            </a:r>
            <a:r>
              <a:rPr lang="en-US" baseline="0" dirty="0" smtClean="0"/>
              <a:t> range queries (IEEE Vis ‘93 workshop, Lecture notes in CS: Database issues for data visualization, no. 871)</a:t>
            </a:r>
            <a:endParaRPr lang="en-US" baseline="30000"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Sometimes</a:t>
            </a:r>
            <a:r>
              <a:rPr lang="en-US" baseline="0" dirty="0" smtClean="0"/>
              <a:t> it is the case that a user does not know what relationships they are interested in until they see objects behaving in those relationships, introducing a large amount of uncertainty that must be mitigated for precise algorithmic behavior</a:t>
            </a:r>
          </a:p>
          <a:p>
            <a:r>
              <a:rPr lang="en-US" baseline="0" dirty="0" smtClean="0"/>
              <a:t>For this, we use </a:t>
            </a:r>
            <a:r>
              <a:rPr lang="en-US" b="1" baseline="0" dirty="0" err="1" smtClean="0"/>
              <a:t>backprop</a:t>
            </a:r>
            <a:r>
              <a:rPr lang="en-US" baseline="0" dirty="0" smtClean="0"/>
              <a:t> neural networks to determine from the user’s selections and database information which objects exhibit similar properties; a major concern with </a:t>
            </a:r>
            <a:r>
              <a:rPr lang="en-US" baseline="0" dirty="0" err="1" smtClean="0"/>
              <a:t>backprop</a:t>
            </a:r>
            <a:r>
              <a:rPr lang="en-US" baseline="0" dirty="0" smtClean="0"/>
              <a:t> neural networks is </a:t>
            </a:r>
            <a:r>
              <a:rPr lang="en-US" b="1" baseline="0" dirty="0" smtClean="0"/>
              <a:t>training time</a:t>
            </a:r>
            <a:r>
              <a:rPr lang="en-US" baseline="0" dirty="0" smtClean="0"/>
              <a:t>, but we were able to keep this interaction transparent to the user</a:t>
            </a:r>
          </a:p>
          <a:p>
            <a:r>
              <a:rPr lang="en-US" baseline="0" dirty="0" smtClean="0"/>
              <a:t>*click*</a:t>
            </a:r>
          </a:p>
          <a:p>
            <a:r>
              <a:rPr lang="en-US" baseline="0" dirty="0" smtClean="0"/>
              <a:t>Once specified by the user, however, </a:t>
            </a:r>
            <a:r>
              <a:rPr lang="en-US" b="1" i="1" baseline="0" dirty="0" smtClean="0"/>
              <a:t>uncertainty becomes clear</a:t>
            </a:r>
            <a:r>
              <a:rPr lang="en-US" baseline="0" dirty="0" smtClean="0"/>
              <a:t>; in fact, by registering special functions with the </a:t>
            </a:r>
            <a:r>
              <a:rPr lang="en-US" b="1" i="1" baseline="0" dirty="0" smtClean="0"/>
              <a:t>OpenGL callbacks for keyboard and mouse processing</a:t>
            </a:r>
            <a:r>
              <a:rPr lang="en-US" baseline="0" dirty="0" smtClean="0"/>
              <a:t>, we can capture and store precisely what the user is doing in terms of </a:t>
            </a:r>
            <a:r>
              <a:rPr lang="en-US" b="1" baseline="0" dirty="0" smtClean="0"/>
              <a:t>variable changes, function evocations and even loops and branches</a:t>
            </a:r>
            <a:r>
              <a:rPr lang="en-US" baseline="0" dirty="0" smtClean="0"/>
              <a:t>; entire experiments can be recorded and applied to new datasets</a:t>
            </a:r>
          </a:p>
          <a:p>
            <a:endParaRPr lang="en-US" baseline="0"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BTD works in a 4 step process: threshold the matrix</a:t>
            </a:r>
            <a:r>
              <a:rPr lang="en-US" baseline="0" dirty="0" smtClean="0"/>
              <a:t> to make it effectively sparse, apply </a:t>
            </a:r>
            <a:r>
              <a:rPr lang="en-US" sz="1200" dirty="0" smtClean="0"/>
              <a:t>Gibbs–Poole–</a:t>
            </a:r>
            <a:r>
              <a:rPr lang="en-US" sz="1200" dirty="0" err="1" smtClean="0"/>
              <a:t>Stockmeyer</a:t>
            </a:r>
            <a:r>
              <a:rPr lang="en-US" sz="1200" dirty="0" smtClean="0"/>
              <a:t> (GPS)</a:t>
            </a:r>
            <a:r>
              <a:rPr lang="en-US" sz="1200" kern="1200" baseline="0" dirty="0" smtClean="0">
                <a:solidFill>
                  <a:schemeClr val="tx1"/>
                </a:solidFill>
                <a:latin typeface="+mn-lt"/>
                <a:ea typeface="+mn-ea"/>
                <a:cs typeface="+mn-cs"/>
              </a:rPr>
              <a:t> algorithm to minimize the bandwidth (horizontal run) while changing the matrix eigenvectors only within some small tolerance for a permutation vector, permute the rows and columns of the matrix with that vector, and then erase areas off the diagonal in a way that changes the </a:t>
            </a:r>
            <a:r>
              <a:rPr lang="en-US" sz="1200" kern="1200" baseline="0" dirty="0" err="1" smtClean="0">
                <a:solidFill>
                  <a:schemeClr val="tx1"/>
                </a:solidFill>
                <a:latin typeface="+mn-lt"/>
                <a:ea typeface="+mn-ea"/>
                <a:cs typeface="+mn-cs"/>
              </a:rPr>
              <a:t>eigenvalue</a:t>
            </a:r>
            <a:r>
              <a:rPr lang="en-US" sz="1200" kern="1200" baseline="0" dirty="0" smtClean="0">
                <a:solidFill>
                  <a:schemeClr val="tx1"/>
                </a:solidFill>
                <a:latin typeface="+mn-lt"/>
                <a:ea typeface="+mn-ea"/>
                <a:cs typeface="+mn-cs"/>
              </a:rPr>
              <a:t> only within some small tolerance.</a:t>
            </a:r>
            <a:endParaRPr lang="en-US" dirty="0" smtClean="0"/>
          </a:p>
          <a:p>
            <a:r>
              <a:rPr lang="en-US" dirty="0" smtClean="0"/>
              <a:t>BTD description: green-clique, orange-bipartite graph, blue-perfect matching graph (bridge), red-star with a hub connecting many disjoint objects; we can then cut out this diagonal</a:t>
            </a:r>
            <a:r>
              <a:rPr lang="en-US" baseline="0" dirty="0" smtClean="0"/>
              <a:t> strip (which we refer to as a BTD belt) in order to save screen space while providing a birds-eye view of the entire dataset</a:t>
            </a:r>
            <a:endParaRPr lang="en-US" dirty="0" smtClean="0"/>
          </a:p>
          <a:p>
            <a:r>
              <a:rPr lang="en-US" dirty="0" smtClean="0"/>
              <a:t>*click*</a:t>
            </a:r>
          </a:p>
          <a:p>
            <a:r>
              <a:rPr lang="en-US" dirty="0" smtClean="0"/>
              <a:t>We also see</a:t>
            </a:r>
            <a:r>
              <a:rPr lang="en-US" baseline="0" dirty="0" smtClean="0"/>
              <a:t> two sample BTD matrices from a synthetic dataset (cupid’s arrow) and the 7,443 gene system genetics dataset which have many interesting structures apparent</a:t>
            </a:r>
            <a:endParaRPr lang="en-US" dirty="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My name is Joshua New and I obtained my bachelors and masters degrees</a:t>
            </a:r>
            <a:r>
              <a:rPr lang="en-US" baseline="0" dirty="0" smtClean="0"/>
              <a:t> from JSU</a:t>
            </a:r>
            <a:r>
              <a:rPr lang="en-US" dirty="0" smtClean="0"/>
              <a:t>. I was one of three PhD students (along with Markus </a:t>
            </a:r>
            <a:r>
              <a:rPr lang="en-US" dirty="0" err="1" smtClean="0"/>
              <a:t>Glatter</a:t>
            </a:r>
            <a:r>
              <a:rPr lang="en-US" dirty="0" smtClean="0"/>
              <a:t> and </a:t>
            </a:r>
            <a:r>
              <a:rPr lang="en-US" dirty="0" err="1" smtClean="0"/>
              <a:t>Kanan</a:t>
            </a:r>
            <a:r>
              <a:rPr lang="en-US" baseline="0" dirty="0" smtClean="0"/>
              <a:t> </a:t>
            </a:r>
            <a:r>
              <a:rPr lang="en-US" baseline="0" dirty="0" err="1" smtClean="0"/>
              <a:t>Balajee</a:t>
            </a:r>
            <a:r>
              <a:rPr lang="en-US" baseline="0" dirty="0" smtClean="0"/>
              <a:t>)</a:t>
            </a:r>
            <a:r>
              <a:rPr lang="en-US" dirty="0" smtClean="0"/>
              <a:t> admitted to UT and subsequently granted a research assistantship with Dr. Huang. My work experience includes working as a database </a:t>
            </a:r>
            <a:r>
              <a:rPr lang="en-US" dirty="0" err="1" smtClean="0"/>
              <a:t>adminstrator</a:t>
            </a:r>
            <a:r>
              <a:rPr lang="en-US" dirty="0" smtClean="0"/>
              <a:t> over the personal property system used to shut</a:t>
            </a:r>
            <a:r>
              <a:rPr lang="en-US" baseline="0" dirty="0" smtClean="0"/>
              <a:t> down Ft. McClellan</a:t>
            </a:r>
            <a:r>
              <a:rPr lang="en-US" dirty="0" smtClean="0"/>
              <a:t>, research</a:t>
            </a:r>
            <a:r>
              <a:rPr lang="en-US" baseline="0" dirty="0" smtClean="0"/>
              <a:t> assistant positions at JSU and then UTK, </a:t>
            </a:r>
            <a:r>
              <a:rPr lang="en-US" dirty="0" smtClean="0"/>
              <a:t>and several internships during my studies here, at ORNL, and also at </a:t>
            </a:r>
            <a:r>
              <a:rPr lang="en-US" dirty="0" err="1" smtClean="0"/>
              <a:t>ViTAL</a:t>
            </a:r>
            <a:r>
              <a:rPr lang="en-US" dirty="0" smtClean="0"/>
              <a:t> Images, a company developing medical imaging software.</a:t>
            </a:r>
          </a:p>
          <a:p>
            <a:pPr>
              <a:spcBef>
                <a:spcPct val="0"/>
              </a:spcBef>
            </a:pPr>
            <a:endParaRPr lang="en-US" dirty="0" smtClean="0"/>
          </a:p>
        </p:txBody>
      </p:sp>
      <p:sp>
        <p:nvSpPr>
          <p:cNvPr id="77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77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47B163D-1694-4E9D-8107-ECC9722F25B5}" type="datetime8">
              <a:rPr lang="en-US"/>
              <a:pPr fontAlgn="base">
                <a:spcBef>
                  <a:spcPct val="0"/>
                </a:spcBef>
                <a:spcAft>
                  <a:spcPct val="0"/>
                </a:spcAft>
              </a:pPr>
              <a:t>4/8/2009 3:44 PM</a:t>
            </a:fld>
            <a:endParaRPr lang="en-US"/>
          </a:p>
        </p:txBody>
      </p:sp>
      <p:sp>
        <p:nvSpPr>
          <p:cNvPr id="77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77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CB5141-D320-4F0E-A12C-A35B9EF06786}"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While BTD uses</a:t>
            </a:r>
            <a:r>
              <a:rPr lang="en-US" baseline="0" dirty="0" smtClean="0"/>
              <a:t> bandwidth minimization with structure preservation, it is interesting to note that because of the </a:t>
            </a:r>
            <a:r>
              <a:rPr lang="en-US" b="1" baseline="0" dirty="0" smtClean="0"/>
              <a:t>different optimality criteria </a:t>
            </a:r>
            <a:r>
              <a:rPr lang="en-US" b="1" i="1" baseline="0" dirty="0" smtClean="0"/>
              <a:t>(bandwidth rather than connectivity)</a:t>
            </a:r>
            <a:r>
              <a:rPr lang="en-US" baseline="0" dirty="0" smtClean="0"/>
              <a:t>, the BTD structure shows information orthogonal to that of </a:t>
            </a:r>
            <a:r>
              <a:rPr lang="en-US" baseline="0" dirty="0" err="1" smtClean="0"/>
              <a:t>paraclique</a:t>
            </a:r>
            <a:r>
              <a:rPr lang="en-US" baseline="0" dirty="0" smtClean="0"/>
              <a:t> extraction. Though we have some dense structures, the BTD belts show lines for each vertex in the </a:t>
            </a:r>
            <a:r>
              <a:rPr lang="en-US" baseline="0" dirty="0" err="1" smtClean="0"/>
              <a:t>paraclique</a:t>
            </a:r>
            <a:r>
              <a:rPr lang="en-US" baseline="0" dirty="0" smtClean="0"/>
              <a:t> spread throughout the space.</a:t>
            </a:r>
            <a:endParaRPr lang="en-US" dirty="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While inspection</a:t>
            </a:r>
            <a:r>
              <a:rPr lang="en-US" baseline="0" dirty="0" smtClean="0"/>
              <a:t> and algorithmic processing of relationships among data items is certainly useful, (as with BTD) it is often the case that </a:t>
            </a:r>
            <a:r>
              <a:rPr lang="en-US" b="1" baseline="0" dirty="0" smtClean="0"/>
              <a:t>meta-relationships on higher levels of abstraction </a:t>
            </a:r>
            <a:r>
              <a:rPr lang="en-US" baseline="0" dirty="0" smtClean="0"/>
              <a:t>is necessary. In this respect, we allow any decomposed graph (through the use of any of the aforementioned tools) to be represented as a </a:t>
            </a:r>
            <a:r>
              <a:rPr lang="en-US" baseline="0" dirty="0" err="1" smtClean="0"/>
              <a:t>supernode</a:t>
            </a:r>
            <a:r>
              <a:rPr lang="en-US" baseline="0" dirty="0" smtClean="0"/>
              <a:t> vertex in which edges weights are computed by default as the average edge weight between all members of the </a:t>
            </a:r>
            <a:r>
              <a:rPr lang="en-US" baseline="0" dirty="0" err="1" smtClean="0"/>
              <a:t>supernode</a:t>
            </a:r>
            <a:r>
              <a:rPr lang="en-US" baseline="0" dirty="0" smtClean="0"/>
              <a:t> and all other vertices or members of other </a:t>
            </a:r>
            <a:r>
              <a:rPr lang="en-US" baseline="0" dirty="0" err="1" smtClean="0"/>
              <a:t>supernodes</a:t>
            </a:r>
            <a:r>
              <a:rPr lang="en-US" baseline="0" dirty="0" smtClean="0"/>
              <a:t>. Each </a:t>
            </a:r>
            <a:r>
              <a:rPr lang="en-US" baseline="0" dirty="0" err="1" smtClean="0"/>
              <a:t>supernode</a:t>
            </a:r>
            <a:r>
              <a:rPr lang="en-US" baseline="0" dirty="0" smtClean="0"/>
              <a:t> stores the ID of its members which is used for training the neural net on individual data items should </a:t>
            </a:r>
            <a:r>
              <a:rPr lang="en-US" baseline="0" dirty="0" err="1" smtClean="0"/>
              <a:t>supernodes</a:t>
            </a:r>
            <a:r>
              <a:rPr lang="en-US" baseline="0" dirty="0" smtClean="0"/>
              <a:t> be selected. Quantitative queries, by default, only remove a </a:t>
            </a:r>
            <a:r>
              <a:rPr lang="en-US" baseline="0" dirty="0" err="1" smtClean="0"/>
              <a:t>supernode</a:t>
            </a:r>
            <a:r>
              <a:rPr lang="en-US" baseline="0" dirty="0" smtClean="0"/>
              <a:t> if all members fail to meet a query’s </a:t>
            </a:r>
            <a:r>
              <a:rPr lang="en-US" baseline="0" dirty="0" err="1" smtClean="0"/>
              <a:t>critera</a:t>
            </a:r>
            <a:r>
              <a:rPr lang="en-US" baseline="0" dirty="0" smtClean="0"/>
              <a:t>.</a:t>
            </a:r>
          </a:p>
          <a:p>
            <a:r>
              <a:rPr lang="en-US" baseline="0" dirty="0" smtClean="0"/>
              <a:t>Note: </a:t>
            </a:r>
            <a:r>
              <a:rPr lang="en-US" baseline="0" dirty="0" err="1" smtClean="0"/>
              <a:t>supernode</a:t>
            </a:r>
            <a:r>
              <a:rPr lang="en-US" baseline="0" dirty="0" smtClean="0"/>
              <a:t> creation is a memory intensive issue as the corresponding graph must be stored for each </a:t>
            </a:r>
            <a:r>
              <a:rPr lang="en-US" baseline="0" dirty="0" err="1" smtClean="0"/>
              <a:t>supernode</a:t>
            </a:r>
            <a:r>
              <a:rPr lang="en-US" baseline="0" dirty="0" smtClean="0"/>
              <a:t>.</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this result, we have used database</a:t>
            </a:r>
            <a:r>
              <a:rPr lang="en-US" baseline="0" dirty="0" smtClean="0"/>
              <a:t> querying to create graphs of multiple </a:t>
            </a:r>
            <a:r>
              <a:rPr lang="en-US" baseline="0" dirty="0" err="1" smtClean="0"/>
              <a:t>paracliques</a:t>
            </a:r>
            <a:r>
              <a:rPr lang="en-US" baseline="0" dirty="0" smtClean="0"/>
              <a:t> (3 of which are shown here color-coded by vertex and vertex halo colors) to treat as </a:t>
            </a:r>
            <a:r>
              <a:rPr lang="en-US" baseline="0" dirty="0" err="1" smtClean="0"/>
              <a:t>supernodes</a:t>
            </a:r>
            <a:r>
              <a:rPr lang="en-US" baseline="0" dirty="0" smtClean="0"/>
              <a:t>; the </a:t>
            </a:r>
            <a:r>
              <a:rPr lang="en-US" baseline="0" dirty="0" err="1" smtClean="0"/>
              <a:t>LoD</a:t>
            </a:r>
            <a:r>
              <a:rPr lang="en-US" baseline="0" dirty="0" smtClean="0"/>
              <a:t> graph was constructed with all </a:t>
            </a:r>
            <a:r>
              <a:rPr lang="en-US" baseline="0" dirty="0" err="1" smtClean="0"/>
              <a:t>paraclique</a:t>
            </a:r>
            <a:r>
              <a:rPr lang="en-US" baseline="0" dirty="0" smtClean="0"/>
              <a:t> </a:t>
            </a:r>
            <a:r>
              <a:rPr lang="en-US" baseline="0" dirty="0" err="1" smtClean="0"/>
              <a:t>supernodes</a:t>
            </a:r>
            <a:r>
              <a:rPr lang="en-US" baseline="0" dirty="0" smtClean="0"/>
              <a:t> and original vertices, then the threshold cranked up to the max in order to find one gene that is highly correlated with multiple </a:t>
            </a:r>
            <a:r>
              <a:rPr lang="en-US" baseline="0" dirty="0" err="1" smtClean="0"/>
              <a:t>paracliques</a:t>
            </a:r>
            <a:r>
              <a:rPr lang="en-US" baseline="0" dirty="0" smtClean="0"/>
              <a:t> constituting a putative </a:t>
            </a:r>
            <a:r>
              <a:rPr lang="en-US" baseline="0" dirty="0" err="1" smtClean="0"/>
              <a:t>coregulator</a:t>
            </a:r>
            <a:r>
              <a:rPr lang="en-US" baseline="0" dirty="0" smtClean="0"/>
              <a:t> or “master switch” gene known as </a:t>
            </a:r>
            <a:r>
              <a:rPr lang="en-US" sz="1200" kern="1200" baseline="0" dirty="0" smtClean="0">
                <a:solidFill>
                  <a:schemeClr val="tx1"/>
                </a:solidFill>
                <a:latin typeface="+mn-lt"/>
                <a:ea typeface="+mn-ea"/>
                <a:cs typeface="+mn-cs"/>
              </a:rPr>
              <a:t>Pr1 and Tmem37.</a:t>
            </a:r>
            <a:endParaRPr lang="en-US" baseline="0" dirty="0" smtClean="0"/>
          </a:p>
          <a:p>
            <a:endParaRPr lang="en-US" baseline="0" dirty="0" smtClean="0"/>
          </a:p>
          <a:p>
            <a:r>
              <a:rPr lang="en-US" baseline="0" dirty="0" smtClean="0"/>
              <a:t>Upon further study, the “master switch” gene </a:t>
            </a:r>
            <a:r>
              <a:rPr lang="en-US" sz="1200" kern="1200" baseline="0" dirty="0" smtClean="0">
                <a:solidFill>
                  <a:schemeClr val="tx1"/>
                </a:solidFill>
                <a:latin typeface="+mn-lt"/>
                <a:ea typeface="+mn-ea"/>
                <a:cs typeface="+mn-cs"/>
              </a:rPr>
              <a:t>voltage-dependent calcium channel gamma subunit-like protein which modulates electrical properties of neuronal cells and whose transcript abundance is correlated with stereotyped </a:t>
            </a:r>
            <a:r>
              <a:rPr lang="en-US" sz="1200" kern="1200" baseline="0" dirty="0" err="1" smtClean="0">
                <a:solidFill>
                  <a:schemeClr val="tx1"/>
                </a:solidFill>
                <a:latin typeface="+mn-lt"/>
                <a:ea typeface="+mn-ea"/>
                <a:cs typeface="+mn-cs"/>
              </a:rPr>
              <a:t>locomotor</a:t>
            </a:r>
            <a:r>
              <a:rPr lang="en-US" sz="1200" kern="1200" baseline="0" dirty="0" smtClean="0">
                <a:solidFill>
                  <a:schemeClr val="tx1"/>
                </a:solidFill>
                <a:latin typeface="+mn-lt"/>
                <a:ea typeface="+mn-ea"/>
                <a:cs typeface="+mn-cs"/>
              </a:rPr>
              <a:t> behavior induced in BXD mice by drugs such as cocaine or methamphetamine</a:t>
            </a:r>
          </a:p>
          <a:p>
            <a:endParaRPr lang="en-US" sz="1200" kern="1200" baseline="0" dirty="0" smtClean="0">
              <a:solidFill>
                <a:schemeClr val="tx1"/>
              </a:solidFill>
              <a:latin typeface="+mn-lt"/>
              <a:ea typeface="+mn-ea"/>
              <a:cs typeface="+mn-cs"/>
            </a:endParaRPr>
          </a:p>
          <a:p>
            <a:r>
              <a:rPr lang="en-US" baseline="0" dirty="0" smtClean="0"/>
              <a:t>We also show correlated genes on the same chromosome within 1, 5, or 10 </a:t>
            </a:r>
            <a:r>
              <a:rPr lang="en-US" baseline="0" dirty="0" err="1" smtClean="0"/>
              <a:t>megabases</a:t>
            </a:r>
            <a:r>
              <a:rPr lang="en-US" baseline="0" dirty="0" smtClean="0"/>
              <a:t> of the target gene as their physical proximity </a:t>
            </a:r>
            <a:r>
              <a:rPr lang="en-US" sz="1200" kern="1200" baseline="0" dirty="0" smtClean="0">
                <a:solidFill>
                  <a:schemeClr val="tx1"/>
                </a:solidFill>
                <a:latin typeface="+mn-lt"/>
                <a:ea typeface="+mn-ea"/>
                <a:cs typeface="+mn-cs"/>
              </a:rPr>
              <a:t>may allow them to help regulate the same networks as their transcripts are highly correlated to many </a:t>
            </a:r>
            <a:r>
              <a:rPr lang="en-US" sz="1200" kern="1200" baseline="0" dirty="0" err="1" smtClean="0">
                <a:solidFill>
                  <a:schemeClr val="tx1"/>
                </a:solidFill>
                <a:latin typeface="+mn-lt"/>
                <a:ea typeface="+mn-ea"/>
                <a:cs typeface="+mn-cs"/>
              </a:rPr>
              <a:t>paraclique</a:t>
            </a:r>
            <a:r>
              <a:rPr lang="en-US" sz="1200" kern="1200" baseline="0" dirty="0" smtClean="0">
                <a:solidFill>
                  <a:schemeClr val="tx1"/>
                </a:solidFill>
                <a:latin typeface="+mn-lt"/>
                <a:ea typeface="+mn-ea"/>
                <a:cs typeface="+mn-cs"/>
              </a:rPr>
              <a:t> members, and the QTL that regulates them also regulates many members of both </a:t>
            </a:r>
            <a:r>
              <a:rPr lang="en-US" sz="1200" kern="1200" baseline="0" dirty="0" err="1" smtClean="0">
                <a:solidFill>
                  <a:schemeClr val="tx1"/>
                </a:solidFill>
                <a:latin typeface="+mn-lt"/>
                <a:ea typeface="+mn-ea"/>
                <a:cs typeface="+mn-cs"/>
              </a:rPr>
              <a:t>paracliques</a:t>
            </a:r>
            <a:endParaRPr lang="en-US" baseline="0"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We’ve loaded over 1 million items of material science</a:t>
            </a:r>
            <a:r>
              <a:rPr lang="en-US" baseline="0" dirty="0" smtClean="0"/>
              <a:t> data just for the interactive querying ability</a:t>
            </a:r>
            <a:endParaRPr lang="en-US" dirty="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49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849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A6CD96C-FF17-46C1-BD45-46D295F00A7C}" type="datetime8">
              <a:rPr lang="en-US"/>
              <a:pPr fontAlgn="base">
                <a:spcBef>
                  <a:spcPct val="0"/>
                </a:spcBef>
                <a:spcAft>
                  <a:spcPct val="0"/>
                </a:spcAft>
              </a:pPr>
              <a:t>4/8/2009 3:44 PM</a:t>
            </a:fld>
            <a:endParaRPr lang="en-US"/>
          </a:p>
        </p:txBody>
      </p:sp>
      <p:sp>
        <p:nvSpPr>
          <p:cNvPr id="849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849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F9E69C-1E10-49BF-8E2B-8C497224D16F}"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While graph decomposition can provide</a:t>
            </a:r>
            <a:r>
              <a:rPr lang="en-US" baseline="0" dirty="0" smtClean="0"/>
              <a:t> a powerful and extensible paradigm for discovering actionable relationships among many data items, it is still important for the scientist to understand the multivariate patterns underlying the expression of that relationship</a:t>
            </a:r>
          </a:p>
          <a:p>
            <a:pPr>
              <a:spcBef>
                <a:spcPct val="0"/>
              </a:spcBef>
            </a:pPr>
            <a:r>
              <a:rPr lang="en-US" baseline="0" dirty="0" smtClean="0"/>
              <a:t>There exist a method for visualizing multivariate relationships known as parallel coordinate plots (describe based on picture)</a:t>
            </a:r>
          </a:p>
          <a:p>
            <a:pPr>
              <a:spcBef>
                <a:spcPct val="0"/>
              </a:spcBef>
            </a:pPr>
            <a:r>
              <a:rPr lang="en-US" baseline="0" dirty="0" smtClean="0"/>
              <a:t>*click*</a:t>
            </a:r>
          </a:p>
          <a:p>
            <a:pPr>
              <a:spcBef>
                <a:spcPct val="0"/>
              </a:spcBef>
            </a:pPr>
            <a:r>
              <a:rPr lang="en-US" dirty="0" smtClean="0"/>
              <a:t>While</a:t>
            </a:r>
            <a:r>
              <a:rPr lang="en-US" baseline="0" dirty="0" smtClean="0"/>
              <a:t> most parallel coordinate renderers allow a user to select or move the axes of a parallel coordinate plot, this becomes intractable for modern datasets, such as the IPCC climate dataset consisting of tens of thousands of variables</a:t>
            </a:r>
          </a:p>
          <a:p>
            <a:pPr>
              <a:spcBef>
                <a:spcPct val="0"/>
              </a:spcBef>
            </a:pPr>
            <a:r>
              <a:rPr lang="en-US" baseline="0" dirty="0" smtClean="0"/>
              <a:t>In such a large data space, an algorithm is needed which can detect trends in the data to create an axis ordering for elucidating the multivariate relationship</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Heuristic swap algorithm used that essentially</a:t>
            </a:r>
            <a:r>
              <a:rPr lang="en-US" baseline="0" dirty="0" smtClean="0"/>
              <a:t> performs a </a:t>
            </a:r>
            <a:r>
              <a:rPr lang="en-US" b="1" i="1" baseline="0" dirty="0" smtClean="0"/>
              <a:t>stochastic gradient descent </a:t>
            </a:r>
            <a:r>
              <a:rPr lang="en-US" baseline="0" dirty="0" smtClean="0"/>
              <a:t>of the clutter method similar to genetic algorithms to only allow creation of better individuals; genetic algorithms 2-point mutation through swapping</a:t>
            </a:r>
            <a:endParaRPr lang="en-US" dirty="0" smtClean="0"/>
          </a:p>
          <a:p>
            <a:pPr>
              <a:spcBef>
                <a:spcPct val="0"/>
              </a:spcBef>
            </a:pPr>
            <a:endParaRPr lang="en-US" dirty="0" smtClean="0"/>
          </a:p>
          <a:p>
            <a:pPr>
              <a:spcBef>
                <a:spcPct val="0"/>
              </a:spcBef>
            </a:pPr>
            <a:r>
              <a:rPr lang="en-US" dirty="0" smtClean="0"/>
              <a:t>No way to show all permutations because not enough pixels on a screen; rephrase the problem of finding a meaningful subset based on user-defined metric(s)</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Greedy algorithm not stable due</a:t>
            </a:r>
            <a:r>
              <a:rPr lang="en-US" baseline="0" dirty="0" smtClean="0"/>
              <a:t> to sensitivity to the </a:t>
            </a:r>
            <a:r>
              <a:rPr lang="en-US" baseline="0" smtClean="0"/>
              <a:t>starting location/pair</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Over the past couple of decades, thanks in part to the widespread adoption of the </a:t>
            </a:r>
            <a:r>
              <a:rPr lang="en-US" b="1" dirty="0" smtClean="0"/>
              <a:t>computational paradigm</a:t>
            </a:r>
            <a:r>
              <a:rPr lang="en-US" dirty="0" smtClean="0"/>
              <a:t>, the number and complexity of scientific data sets has exploded for many disjoint domains </a:t>
            </a:r>
            <a:r>
              <a:rPr lang="en-US" baseline="0" dirty="0" smtClean="0"/>
              <a:t>often </a:t>
            </a:r>
            <a:r>
              <a:rPr lang="en-US" dirty="0" smtClean="0"/>
              <a:t>with</a:t>
            </a:r>
            <a:r>
              <a:rPr lang="en-US" baseline="0" dirty="0" smtClean="0"/>
              <a:t> </a:t>
            </a:r>
            <a:r>
              <a:rPr lang="en-US" b="1" baseline="0" dirty="0" smtClean="0"/>
              <a:t>no unifying paradigm or workbench for knowledge discovery</a:t>
            </a:r>
            <a:r>
              <a:rPr lang="en-US" dirty="0" smtClean="0"/>
              <a:t>.</a:t>
            </a:r>
          </a:p>
          <a:p>
            <a:pPr>
              <a:spcBef>
                <a:spcPct val="0"/>
              </a:spcBef>
            </a:pPr>
            <a:endParaRPr lang="en-US" dirty="0" smtClean="0"/>
          </a:p>
          <a:p>
            <a:pPr>
              <a:spcBef>
                <a:spcPct val="0"/>
              </a:spcBef>
            </a:pPr>
            <a:r>
              <a:rPr lang="en-US" dirty="0" smtClean="0"/>
              <a:t>Extraction and identification of </a:t>
            </a:r>
            <a:r>
              <a:rPr lang="en-US" b="1" dirty="0" smtClean="0"/>
              <a:t>actionable relationships </a:t>
            </a:r>
            <a:r>
              <a:rPr lang="en-US" dirty="0" smtClean="0"/>
              <a:t>from complex data has become one of the central problems of scientific research; a </a:t>
            </a:r>
            <a:r>
              <a:rPr lang="en-US" b="1" dirty="0" smtClean="0"/>
              <a:t>bottleneck</a:t>
            </a:r>
            <a:r>
              <a:rPr lang="en-US" dirty="0" smtClean="0"/>
              <a:t> leading to the common problem of being drowned in data, and yet starved of information.</a:t>
            </a:r>
          </a:p>
          <a:p>
            <a:pPr>
              <a:spcBef>
                <a:spcPct val="0"/>
              </a:spcBef>
            </a:pPr>
            <a:endParaRPr lang="en-US" dirty="0" smtClean="0"/>
          </a:p>
          <a:p>
            <a:pPr>
              <a:spcBef>
                <a:spcPct val="0"/>
              </a:spcBef>
            </a:pPr>
            <a:r>
              <a:rPr lang="en-US" dirty="0" smtClean="0"/>
              <a:t>The problems at hand are multifold and need to be addressed concurrently to provide scientists with the necessary </a:t>
            </a:r>
            <a:r>
              <a:rPr lang="en-US" b="1" dirty="0" smtClean="0"/>
              <a:t>tools, methods, and systems</a:t>
            </a:r>
            <a:r>
              <a:rPr lang="en-US" dirty="0" smtClean="0"/>
              <a:t> that can be applied </a:t>
            </a:r>
            <a:r>
              <a:rPr lang="en-US" b="1" dirty="0" smtClean="0"/>
              <a:t>synergistically</a:t>
            </a:r>
            <a:r>
              <a:rPr lang="en-US" baseline="0" dirty="0" smtClean="0"/>
              <a:t> to data from many domains</a:t>
            </a:r>
            <a:r>
              <a:rPr lang="en-US" dirty="0" smtClean="0"/>
              <a:t>.</a:t>
            </a: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6BF25-E6AB-4894-8700-7911AC587E6F}"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Greedy algorithm not stable due</a:t>
            </a:r>
            <a:r>
              <a:rPr lang="en-US" baseline="0" dirty="0" smtClean="0"/>
              <a:t> to sensitivity to the starting location/pair</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Result1: (left to right) TREFMXAV-maximum average temperature at two meters, ZBOT-temperature and humidity at two meters, TBOT-atmospheric air temperature, THBOT-atmospheric air potential temperature, TV-vegetation temperature, TSA-air temperature at two meters, and TG-ground temperature</a:t>
            </a:r>
          </a:p>
          <a:p>
            <a:r>
              <a:rPr lang="en-US" sz="1200" kern="1200" baseline="0" dirty="0" smtClean="0">
                <a:solidFill>
                  <a:schemeClr val="tx1"/>
                </a:solidFill>
                <a:latin typeface="+mn-lt"/>
                <a:ea typeface="+mn-ea"/>
                <a:cs typeface="+mn-cs"/>
              </a:rPr>
              <a:t>Result2: RSSUN/RSSHA are measures of leaf </a:t>
            </a:r>
            <a:r>
              <a:rPr lang="en-US" sz="1200" kern="1200" baseline="0" dirty="0" err="1" smtClean="0">
                <a:solidFill>
                  <a:schemeClr val="tx1"/>
                </a:solidFill>
                <a:latin typeface="+mn-lt"/>
                <a:ea typeface="+mn-ea"/>
                <a:cs typeface="+mn-cs"/>
              </a:rPr>
              <a:t>stomatal</a:t>
            </a:r>
            <a:r>
              <a:rPr lang="en-US" sz="1200" kern="1200" baseline="0" dirty="0" smtClean="0">
                <a:solidFill>
                  <a:schemeClr val="tx1"/>
                </a:solidFill>
                <a:latin typeface="+mn-lt"/>
                <a:ea typeface="+mn-ea"/>
                <a:cs typeface="+mn-cs"/>
              </a:rPr>
              <a:t> resistance which is dependent upon the incident </a:t>
            </a:r>
            <a:r>
              <a:rPr lang="en-US" sz="1200" kern="1200" baseline="0" dirty="0" err="1" smtClean="0">
                <a:solidFill>
                  <a:schemeClr val="tx1"/>
                </a:solidFill>
                <a:latin typeface="+mn-lt"/>
                <a:ea typeface="+mn-ea"/>
                <a:cs typeface="+mn-cs"/>
              </a:rPr>
              <a:t>photosynthetically</a:t>
            </a:r>
            <a:r>
              <a:rPr lang="en-US" sz="1200" kern="1200" baseline="0" dirty="0" smtClean="0">
                <a:solidFill>
                  <a:schemeClr val="tx1"/>
                </a:solidFill>
                <a:latin typeface="+mn-lt"/>
                <a:ea typeface="+mn-ea"/>
                <a:cs typeface="+mn-cs"/>
              </a:rPr>
              <a:t> active radiation. In this PCP, the system has selected axes which are inversely proportional in equidistant months (alternating April/October) in which the direct rays of the sun are at their maximal relative difference.</a:t>
            </a:r>
          </a:p>
          <a:p>
            <a:r>
              <a:rPr lang="en-US" sz="1200" kern="1200" baseline="0" dirty="0" smtClean="0">
                <a:solidFill>
                  <a:schemeClr val="tx1"/>
                </a:solidFill>
                <a:latin typeface="+mn-lt"/>
                <a:ea typeface="+mn-ea"/>
                <a:cs typeface="+mn-cs"/>
              </a:rPr>
              <a:t>Result3: Shows a strong correlation in snow depth throughout the years. However, there are some highlighted ridges in our rendering corresponding to grid points whose snow depth have varied significantly and should be checked for location of important polar ice caps.</a:t>
            </a:r>
          </a:p>
          <a:p>
            <a:r>
              <a:rPr lang="en-US" sz="1200" kern="1200" baseline="0" dirty="0" smtClean="0">
                <a:solidFill>
                  <a:schemeClr val="tx1"/>
                </a:solidFill>
                <a:latin typeface="+mn-lt"/>
                <a:ea typeface="+mn-ea"/>
                <a:cs typeface="+mn-cs"/>
              </a:rPr>
              <a:t>Result4: We computed the layout from a metric which measures the amount of gap between PCP rendering lines and shows the inverse correlation of snow temperature with evaporation. This is a common sense result to climate scientists in that evaporation occurs most in the hottest regions. However, we learned about the definition of our image metrics: the fact that the largest white spaces occur for plots where values are typically either very high or very low lead to this image (a duality or variant of inverse correlation allowing a possible connection from image space to relation space)</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Contributions:</a:t>
            </a:r>
          </a:p>
          <a:p>
            <a:r>
              <a:rPr lang="en-US" dirty="0" smtClean="0"/>
              <a:t>General</a:t>
            </a:r>
            <a:r>
              <a:rPr lang="en-US" baseline="0" dirty="0" smtClean="0"/>
              <a:t> framework for the creation and restricting assumptions on a matrix of variable relationships</a:t>
            </a:r>
          </a:p>
          <a:p>
            <a:r>
              <a:rPr lang="en-US" baseline="0" dirty="0" smtClean="0"/>
              <a:t>Heuristic algorithms for maximizing a series of </a:t>
            </a:r>
            <a:r>
              <a:rPr lang="en-US" baseline="0" dirty="0" err="1" smtClean="0"/>
              <a:t>pairwise</a:t>
            </a:r>
            <a:r>
              <a:rPr lang="en-US" baseline="0" dirty="0" smtClean="0"/>
              <a:t> relationships</a:t>
            </a:r>
          </a:p>
          <a:p>
            <a:endParaRPr lang="en-US" baseline="0"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So we’ve addressed complex variable relationships defined through graph decomposition as well as optimized </a:t>
            </a:r>
            <a:r>
              <a:rPr lang="en-US" baseline="0" dirty="0" err="1" smtClean="0"/>
              <a:t>pairwise</a:t>
            </a:r>
            <a:r>
              <a:rPr lang="en-US" baseline="0" dirty="0" smtClean="0"/>
              <a:t> relationship detection…now let us turn our attention to precisely what feature-specific variables underlie these types of relationships</a:t>
            </a:r>
            <a:endParaRPr lang="en-US" dirty="0"/>
          </a:p>
        </p:txBody>
      </p:sp>
      <p:sp>
        <p:nvSpPr>
          <p:cNvPr id="1034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034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5BDC396-83E2-469C-930F-1CC06C00C04F}" type="datetime8">
              <a:rPr lang="en-US"/>
              <a:pPr fontAlgn="base">
                <a:spcBef>
                  <a:spcPct val="0"/>
                </a:spcBef>
                <a:spcAft>
                  <a:spcPct val="0"/>
                </a:spcAft>
              </a:pPr>
              <a:t>4/8/2009 3:44 PM</a:t>
            </a:fld>
            <a:endParaRPr lang="en-US"/>
          </a:p>
        </p:txBody>
      </p:sp>
      <p:sp>
        <p:nvSpPr>
          <p:cNvPr id="1034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1034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AC2172-40CE-4CC7-8819-FB1108B56652}"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this work, we set out with many loft</a:t>
            </a:r>
            <a:r>
              <a:rPr lang="en-US" baseline="0" dirty="0" smtClean="0"/>
              <a:t>y goals:</a:t>
            </a:r>
          </a:p>
          <a:p>
            <a:pPr marL="228600" indent="-228600">
              <a:spcBef>
                <a:spcPct val="0"/>
              </a:spcBef>
              <a:buAutoNum type="arabicParenR"/>
            </a:pPr>
            <a:r>
              <a:rPr lang="en-US" baseline="0" dirty="0" smtClean="0"/>
              <a:t>Map relationships to meaningful (domain-specific) clusters</a:t>
            </a:r>
          </a:p>
          <a:p>
            <a:pPr marL="228600" indent="-228600">
              <a:spcBef>
                <a:spcPct val="0"/>
              </a:spcBef>
              <a:buAutoNum type="arabicParenR"/>
            </a:pPr>
            <a:r>
              <a:rPr lang="en-US" baseline="0" dirty="0" smtClean="0"/>
              <a:t>Map relationships to behavior with individual features (in </a:t>
            </a:r>
            <a:r>
              <a:rPr lang="en-US" baseline="0" dirty="0" err="1" smtClean="0"/>
              <a:t>dataspace</a:t>
            </a:r>
            <a:r>
              <a:rPr lang="en-US" baseline="0" dirty="0" smtClean="0"/>
              <a:t>) if possible</a:t>
            </a:r>
          </a:p>
          <a:p>
            <a:pPr marL="228600" indent="-228600">
              <a:spcBef>
                <a:spcPct val="0"/>
              </a:spcBef>
              <a:buAutoNum type="arabicParenR"/>
            </a:pPr>
            <a:r>
              <a:rPr lang="en-US" baseline="0" dirty="0" smtClean="0"/>
              <a:t>For an extra challenge: Do this with the fuzziest and most ill-specified relationships (those selected by a user from a visualization)</a:t>
            </a:r>
          </a:p>
          <a:p>
            <a:pPr marL="228600" indent="-228600">
              <a:spcBef>
                <a:spcPct val="0"/>
              </a:spcBef>
              <a:buNone/>
            </a:pPr>
            <a:r>
              <a:rPr lang="en-US" baseline="0" dirty="0" smtClean="0"/>
              <a:t>*click*</a:t>
            </a:r>
          </a:p>
          <a:p>
            <a:pPr marL="228600" indent="-228600">
              <a:spcBef>
                <a:spcPct val="0"/>
              </a:spcBef>
              <a:buNone/>
            </a:pPr>
            <a:r>
              <a:rPr lang="en-US" baseline="0" dirty="0" smtClean="0"/>
              <a:t>Boxes denote data files and diamonds denote programs in which data is used to create a visualization image as well as a database of information that a learning system will interactively use based upon feedback from a user in order to determine what the user is interested in</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Advantages:</a:t>
            </a:r>
          </a:p>
          <a:p>
            <a:r>
              <a:rPr lang="en-US" sz="1200" kern="1200" baseline="0" dirty="0" smtClean="0">
                <a:solidFill>
                  <a:schemeClr val="tx1"/>
                </a:solidFill>
                <a:latin typeface="+mn-lt"/>
                <a:ea typeface="+mn-ea"/>
                <a:cs typeface="+mn-cs"/>
              </a:rPr>
              <a:t>1) It is an online/interactive and incremental learning system meaning that it can both learn and classify user selections as a user successively refines the system’s performance. This circumvents the laborious training time and scrapping/retraining necessary to incorporate constantly changing training datasets common for approaches such as </a:t>
            </a:r>
            <a:r>
              <a:rPr lang="en-US" sz="1200" kern="1200" baseline="0" dirty="0" err="1" smtClean="0">
                <a:solidFill>
                  <a:schemeClr val="tx1"/>
                </a:solidFill>
                <a:latin typeface="+mn-lt"/>
                <a:ea typeface="+mn-ea"/>
                <a:cs typeface="+mn-cs"/>
              </a:rPr>
              <a:t>backpropagation</a:t>
            </a:r>
            <a:r>
              <a:rPr lang="en-US" sz="1200" kern="1200" baseline="0" dirty="0" smtClean="0">
                <a:solidFill>
                  <a:schemeClr val="tx1"/>
                </a:solidFill>
                <a:latin typeface="+mn-lt"/>
                <a:ea typeface="+mn-ea"/>
                <a:cs typeface="+mn-cs"/>
              </a:rPr>
              <a:t> neural networks.</a:t>
            </a:r>
          </a:p>
          <a:p>
            <a:r>
              <a:rPr lang="en-US" sz="1200" kern="1200" baseline="0" dirty="0" smtClean="0">
                <a:solidFill>
                  <a:schemeClr val="tx1"/>
                </a:solidFill>
                <a:latin typeface="+mn-lt"/>
                <a:ea typeface="+mn-ea"/>
                <a:cs typeface="+mn-cs"/>
              </a:rPr>
              <a:t>2) It is fast meaning it is able to learn in 5 epochs what takes most learning systems 1000s of epochs to learn. This can be used to provide real-time feedback as a user drills down on a specific pattern of interest; fuzzy in that it handles analog processing which incorporates fuzzy learning rules to model uncertainty</a:t>
            </a:r>
          </a:p>
          <a:p>
            <a:r>
              <a:rPr lang="en-US" sz="1200" kern="1200" baseline="0" dirty="0" smtClean="0">
                <a:solidFill>
                  <a:schemeClr val="tx1"/>
                </a:solidFill>
                <a:latin typeface="+mn-lt"/>
                <a:ea typeface="+mn-ea"/>
                <a:cs typeface="+mn-cs"/>
              </a:rPr>
              <a:t>3) It is a supervised network (more powerful than unsupervised or reinforced since it is given the correct answer)</a:t>
            </a:r>
          </a:p>
          <a:p>
            <a:r>
              <a:rPr lang="en-US" sz="1200" kern="1200" baseline="0" dirty="0" smtClean="0">
                <a:solidFill>
                  <a:schemeClr val="tx1"/>
                </a:solidFill>
                <a:latin typeface="+mn-lt"/>
                <a:ea typeface="+mn-ea"/>
                <a:cs typeface="+mn-cs"/>
              </a:rPr>
              <a:t>4) SFAM compliment-codes the incoming feature vector which doubles the feature vector length by subtracting each incoming feature from unity. This is a strength as it directly encodes the fact that users may be as interested</a:t>
            </a:r>
          </a:p>
          <a:p>
            <a:r>
              <a:rPr lang="en-US" sz="1200" kern="1200" baseline="0" dirty="0" smtClean="0">
                <a:solidFill>
                  <a:schemeClr val="tx1"/>
                </a:solidFill>
                <a:latin typeface="+mn-lt"/>
                <a:ea typeface="+mn-ea"/>
                <a:cs typeface="+mn-cs"/>
              </a:rPr>
              <a:t>in the absence of data than its presence.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Disadvantages:</a:t>
            </a:r>
          </a:p>
          <a:p>
            <a:pPr marL="228600" indent="-228600">
              <a:buAutoNum type="arabicParenR"/>
            </a:pPr>
            <a:r>
              <a:rPr lang="en-US" sz="1200" kern="1200" baseline="0" dirty="0" smtClean="0">
                <a:solidFill>
                  <a:schemeClr val="tx1"/>
                </a:solidFill>
                <a:latin typeface="+mn-lt"/>
                <a:ea typeface="+mn-ea"/>
                <a:cs typeface="+mn-cs"/>
              </a:rPr>
              <a:t>Vigilance parameter is a free variable which determines classification specificity. For example, I’m a male at 0.5, Joshua New at 0.9 and hopefully my SSN is 1.0</a:t>
            </a:r>
          </a:p>
          <a:p>
            <a:pPr marL="228600" indent="-228600">
              <a:buNone/>
            </a:pPr>
            <a:endParaRPr lang="en-US" dirty="0" smtClean="0"/>
          </a:p>
          <a:p>
            <a:pPr marL="228600" indent="-228600">
              <a:buNone/>
            </a:pPr>
            <a:r>
              <a:rPr lang="en-US" dirty="0" smtClean="0"/>
              <a:t>Addressing</a:t>
            </a:r>
            <a:r>
              <a:rPr lang="en-US" baseline="0" dirty="0" smtClean="0"/>
              <a:t> disadvantages:</a:t>
            </a:r>
          </a:p>
          <a:p>
            <a:pPr marL="228600" indent="-228600">
              <a:buNone/>
            </a:pPr>
            <a:r>
              <a:rPr lang="en-US" baseline="0" dirty="0" smtClean="0"/>
              <a:t>Use a heterogeneous system of networks and allow them to vote, color-coding the confidence from the “wisdom of the virtual crowd”</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a:t>
            </a:r>
            <a:r>
              <a:rPr lang="en-US" baseline="0" dirty="0" smtClean="0"/>
              <a:t> the turbulent jet combustion dataset, domain scientists are interested in areas along the </a:t>
            </a:r>
            <a:r>
              <a:rPr lang="en-US" b="1" baseline="0" dirty="0" smtClean="0"/>
              <a:t>border of the flame in which extinction and </a:t>
            </a:r>
            <a:r>
              <a:rPr lang="en-US" b="1" baseline="0" dirty="0" err="1" smtClean="0"/>
              <a:t>reignition</a:t>
            </a:r>
            <a:r>
              <a:rPr lang="en-US" b="1" baseline="0" dirty="0" smtClean="0"/>
              <a:t> of the flame occur</a:t>
            </a:r>
            <a:r>
              <a:rPr lang="en-US" baseline="0" dirty="0" smtClean="0"/>
              <a:t>. We use a </a:t>
            </a:r>
            <a:r>
              <a:rPr lang="en-US" b="1" baseline="0" dirty="0" smtClean="0"/>
              <a:t>custom </a:t>
            </a:r>
            <a:r>
              <a:rPr lang="en-US" b="1" baseline="0" dirty="0" err="1" smtClean="0"/>
              <a:t>shader</a:t>
            </a:r>
            <a:r>
              <a:rPr lang="en-US" baseline="0" dirty="0" smtClean="0"/>
              <a:t> to take a slice out of one </a:t>
            </a:r>
            <a:r>
              <a:rPr lang="en-US" baseline="0" dirty="0" err="1" smtClean="0"/>
              <a:t>timestep</a:t>
            </a:r>
            <a:r>
              <a:rPr lang="en-US" baseline="0" dirty="0" smtClean="0"/>
              <a:t> of this volumetric simulation and map 5 underlying variables to RGB. I simply selected some of the points along the boundaries as examples and other points as counterexamples and the learning system was able to identify the flame boundaries (here) based on only 5 (10 complement-coded) variables at each point.</a:t>
            </a:r>
          </a:p>
          <a:p>
            <a:pPr>
              <a:spcBef>
                <a:spcPct val="0"/>
              </a:spcBef>
            </a:pPr>
            <a:endParaRPr lang="en-US" baseline="0" dirty="0" smtClean="0"/>
          </a:p>
          <a:p>
            <a:pPr>
              <a:spcBef>
                <a:spcPct val="0"/>
              </a:spcBef>
            </a:pPr>
            <a:r>
              <a:rPr lang="en-US" baseline="0" dirty="0" smtClean="0"/>
              <a:t>In this dataset we’ve used image processing to create a color-fused result of multiple image modalities for a patient suffering from </a:t>
            </a:r>
            <a:r>
              <a:rPr lang="en-US" b="1" baseline="0" dirty="0" smtClean="0"/>
              <a:t>metastatic </a:t>
            </a:r>
            <a:r>
              <a:rPr lang="en-US" b="1" baseline="0" dirty="0" err="1" smtClean="0"/>
              <a:t>bronchogenic</a:t>
            </a:r>
            <a:r>
              <a:rPr lang="en-US" b="1" baseline="0" dirty="0" smtClean="0"/>
              <a:t> carcinoma</a:t>
            </a:r>
            <a:r>
              <a:rPr lang="en-US" baseline="0" dirty="0" smtClean="0"/>
              <a:t> (long history of tobacco use); by left and right-clicking, I’ve able to create a decent segmentation of the tumor with only three swipes of the mouse</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Once we’ve trained the network based upon user selections, SFAM</a:t>
            </a:r>
            <a:r>
              <a:rPr lang="en-US" baseline="0" dirty="0" smtClean="0"/>
              <a:t> is used to classify the information in the following manner:</a:t>
            </a:r>
          </a:p>
          <a:p>
            <a:pPr>
              <a:spcBef>
                <a:spcPct val="0"/>
              </a:spcBef>
            </a:pPr>
            <a:r>
              <a:rPr lang="en-US" baseline="0" dirty="0" smtClean="0"/>
              <a:t>The input feature vector comes in for the variables underlying the current pixel</a:t>
            </a:r>
          </a:p>
          <a:p>
            <a:pPr>
              <a:spcBef>
                <a:spcPct val="0"/>
              </a:spcBef>
            </a:pPr>
            <a:r>
              <a:rPr lang="en-US" baseline="0" dirty="0" smtClean="0"/>
              <a:t>Activation and matching weights are used to determine the </a:t>
            </a:r>
            <a:r>
              <a:rPr lang="en-US" b="1" baseline="0" dirty="0" smtClean="0"/>
              <a:t>winner-take-all output node </a:t>
            </a:r>
            <a:r>
              <a:rPr lang="en-US" baseline="0" dirty="0" smtClean="0"/>
              <a:t>this item corresponds to</a:t>
            </a:r>
          </a:p>
          <a:p>
            <a:pPr>
              <a:spcBef>
                <a:spcPct val="0"/>
              </a:spcBef>
            </a:pPr>
            <a:r>
              <a:rPr lang="en-US" baseline="0" dirty="0" smtClean="0"/>
              <a:t>*click*</a:t>
            </a:r>
          </a:p>
          <a:p>
            <a:pPr>
              <a:spcBef>
                <a:spcPct val="0"/>
              </a:spcBef>
            </a:pPr>
            <a:r>
              <a:rPr lang="en-US" baseline="0" dirty="0" smtClean="0"/>
              <a:t>By coloring each pixel by the output node ID of a network, we can see that 45 training data points have resulted in only 5 categories.</a:t>
            </a:r>
          </a:p>
          <a:p>
            <a:pPr>
              <a:spcBef>
                <a:spcPct val="0"/>
              </a:spcBef>
            </a:pPr>
            <a:r>
              <a:rPr lang="en-US" baseline="0" dirty="0" smtClean="0"/>
              <a:t>*click*</a:t>
            </a:r>
          </a:p>
          <a:p>
            <a:pPr>
              <a:spcBef>
                <a:spcPct val="0"/>
              </a:spcBef>
            </a:pPr>
            <a:r>
              <a:rPr lang="en-US" baseline="0" dirty="0" smtClean="0"/>
              <a:t>In fact, by taking the </a:t>
            </a:r>
            <a:r>
              <a:rPr lang="en-US" b="1" baseline="0" dirty="0" smtClean="0"/>
              <a:t>matching weights </a:t>
            </a:r>
            <a:r>
              <a:rPr lang="en-US" baseline="0" dirty="0" smtClean="0"/>
              <a:t>of each output node, we can see the </a:t>
            </a:r>
            <a:r>
              <a:rPr lang="en-US" b="1" baseline="0" dirty="0" smtClean="0"/>
              <a:t>data </a:t>
            </a:r>
            <a:r>
              <a:rPr lang="en-US" b="1" baseline="0" dirty="0" err="1" smtClean="0"/>
              <a:t>centroids</a:t>
            </a:r>
            <a:r>
              <a:rPr lang="en-US" b="1" baseline="0" dirty="0" smtClean="0"/>
              <a:t> </a:t>
            </a:r>
            <a:r>
              <a:rPr lang="en-US" baseline="0" dirty="0" smtClean="0"/>
              <a:t>of the clusters defined by SFAM’s output nodes which clearly indicate difference in </a:t>
            </a:r>
            <a:r>
              <a:rPr lang="en-US" baseline="0" dirty="0" err="1" smtClean="0"/>
              <a:t>mixfrac</a:t>
            </a:r>
            <a:r>
              <a:rPr lang="en-US" baseline="0" dirty="0" smtClean="0"/>
              <a:t> (ratio of fuel to air) at boundary where it’s burning off, fuel inside the flame (higher </a:t>
            </a:r>
            <a:r>
              <a:rPr lang="en-US" baseline="0" dirty="0" err="1" smtClean="0"/>
              <a:t>mixfrac</a:t>
            </a:r>
            <a:r>
              <a:rPr lang="en-US" baseline="0" dirty="0" smtClean="0"/>
              <a:t> than boundary), air outside the flame where there’s nothing, etc.</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Cluster</a:t>
            </a:r>
            <a:r>
              <a:rPr lang="en-US" baseline="0" dirty="0" smtClean="0"/>
              <a:t> </a:t>
            </a:r>
            <a:r>
              <a:rPr lang="en-US" baseline="0" dirty="0" err="1" smtClean="0"/>
              <a:t>centroids</a:t>
            </a:r>
            <a:r>
              <a:rPr lang="en-US" baseline="0" dirty="0" smtClean="0"/>
              <a:t> are nice but it’d be better to have a tight definition on what constitutes a certain area of interest</a:t>
            </a:r>
          </a:p>
          <a:p>
            <a:pPr>
              <a:spcBef>
                <a:spcPct val="0"/>
              </a:spcBef>
            </a:pPr>
            <a:r>
              <a:rPr lang="en-US" baseline="0" dirty="0" smtClean="0"/>
              <a:t>To do this, we use CBRQ (introduced previously)</a:t>
            </a:r>
          </a:p>
          <a:p>
            <a:pPr>
              <a:spcBef>
                <a:spcPct val="0"/>
              </a:spcBef>
            </a:pPr>
            <a:endParaRPr lang="en-US" baseline="0" dirty="0" smtClean="0"/>
          </a:p>
          <a:p>
            <a:pPr>
              <a:spcBef>
                <a:spcPct val="0"/>
              </a:spcBef>
            </a:pPr>
            <a:r>
              <a:rPr lang="en-US" dirty="0" smtClean="0"/>
              <a:t>A</a:t>
            </a:r>
            <a:r>
              <a:rPr lang="en-US" baseline="0" dirty="0" smtClean="0"/>
              <a:t> hard problem for SFAM is approximating the equation of a circle because it essentially carves out </a:t>
            </a:r>
            <a:r>
              <a:rPr lang="en-US" baseline="0" dirty="0" err="1" smtClean="0"/>
              <a:t>hypercubes</a:t>
            </a:r>
            <a:r>
              <a:rPr lang="en-US" baseline="0" dirty="0" smtClean="0"/>
              <a:t> in which each output node corresponds to a hypercube; CBRQ carve out </a:t>
            </a:r>
            <a:r>
              <a:rPr lang="en-US" baseline="0" dirty="0" err="1" smtClean="0"/>
              <a:t>hypercubes</a:t>
            </a:r>
            <a:r>
              <a:rPr lang="en-US" baseline="0" dirty="0" smtClean="0"/>
              <a:t> as well so there’s a 1-1 mapping</a:t>
            </a:r>
          </a:p>
          <a:p>
            <a:pPr>
              <a:spcBef>
                <a:spcPct val="0"/>
              </a:spcBef>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While I started deriving math to map the matching weights </a:t>
            </a:r>
            <a:r>
              <a:rPr lang="en-US" baseline="0" dirty="0" err="1" smtClean="0"/>
              <a:t>centroid</a:t>
            </a:r>
            <a:r>
              <a:rPr lang="en-US" baseline="0" dirty="0" smtClean="0"/>
              <a:t> and activation weight extent to CBRQ, I discovered a more general, data-driven approach in which any clustering algorithm could be approximated using CBRQ by finding the max and min for each cluster.</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This is still not completely general as some clustering systems like k-means use </a:t>
            </a:r>
            <a:r>
              <a:rPr lang="en-US" baseline="0" dirty="0" err="1" smtClean="0"/>
              <a:t>hyperspheres</a:t>
            </a:r>
            <a:r>
              <a:rPr lang="en-US" baseline="0" dirty="0" smtClean="0"/>
              <a:t> which may induce overlap of CBRQ when approximated with </a:t>
            </a:r>
            <a:r>
              <a:rPr lang="en-US" baseline="0" dirty="0" err="1" smtClean="0"/>
              <a:t>hypercubes</a:t>
            </a: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I</a:t>
            </a:r>
            <a:r>
              <a:rPr lang="en-US" baseline="0" dirty="0" smtClean="0"/>
              <a:t> wrote a program called pgm2cbrq which takes an ASCII image file of cluster IDs and finds the min and max for each feature for each cluster from the classified data and this is the result for the MRI data.</a:t>
            </a:r>
          </a:p>
          <a:p>
            <a:pPr>
              <a:spcBef>
                <a:spcPct val="0"/>
              </a:spcBef>
            </a:pPr>
            <a:r>
              <a:rPr lang="en-US" baseline="0" dirty="0" smtClean="0"/>
              <a:t>From the grayscale image, we can see that not only do we have material type for tumor, but also for areas of “edema” surrounding the tumor</a:t>
            </a:r>
          </a:p>
          <a:p>
            <a:pPr>
              <a:spcBef>
                <a:spcPct val="0"/>
              </a:spcBef>
            </a:pPr>
            <a:endParaRPr lang="en-US" baseline="0" dirty="0" smtClean="0"/>
          </a:p>
          <a:p>
            <a:pPr>
              <a:spcBef>
                <a:spcPct val="0"/>
              </a:spcBef>
            </a:pPr>
            <a:r>
              <a:rPr lang="en-US" baseline="0" dirty="0" smtClean="0"/>
              <a:t>Upon inspection of the CBRQ, the feature with the tightest range is a feature corresponding to the difference between the PD modality (proton density) and the </a:t>
            </a:r>
            <a:r>
              <a:rPr lang="en-US" baseline="0" dirty="0" err="1" smtClean="0"/>
              <a:t>spect</a:t>
            </a:r>
            <a:r>
              <a:rPr lang="en-US" baseline="0" dirty="0" smtClean="0"/>
              <a:t> modality (or blood flow)</a:t>
            </a:r>
          </a:p>
          <a:p>
            <a:pPr>
              <a:spcBef>
                <a:spcPct val="0"/>
              </a:spcBef>
            </a:pPr>
            <a:r>
              <a:rPr lang="en-US" baseline="0" dirty="0" smtClean="0"/>
              <a:t>*click*</a:t>
            </a:r>
          </a:p>
          <a:p>
            <a:pPr>
              <a:spcBef>
                <a:spcPct val="0"/>
              </a:spcBef>
            </a:pPr>
            <a:r>
              <a:rPr lang="en-US" baseline="0" dirty="0" smtClean="0"/>
              <a:t>And we can see that is the case from the original PD and SPECT modalities</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more I talk to scientists from different domains, the more aware I</a:t>
            </a:r>
            <a:r>
              <a:rPr lang="en-US" baseline="0" dirty="0" smtClean="0"/>
              <a:t> am of the </a:t>
            </a:r>
            <a:r>
              <a:rPr lang="en-US" b="1" baseline="0" dirty="0" smtClean="0"/>
              <a:t>lack of formal analysis and rigor</a:t>
            </a:r>
            <a:r>
              <a:rPr lang="en-US" baseline="0" dirty="0" smtClean="0"/>
              <a:t> in some parts of their scientific process. Indeed, many of their problems could be solved optimally once the problem is phrased </a:t>
            </a:r>
            <a:r>
              <a:rPr lang="en-US" b="1" baseline="0" dirty="0" smtClean="0"/>
              <a:t>in terms of a graph-theoretic problem</a:t>
            </a:r>
            <a:r>
              <a:rPr lang="en-US" baseline="0" dirty="0" smtClean="0"/>
              <a:t>.</a:t>
            </a:r>
            <a:endParaRPr lang="en-US" dirty="0" smtClean="0"/>
          </a:p>
          <a:p>
            <a:pPr>
              <a:spcBef>
                <a:spcPct val="0"/>
              </a:spcBef>
            </a:pPr>
            <a:r>
              <a:rPr lang="en-US" dirty="0" smtClean="0"/>
              <a:t>Representing data as a </a:t>
            </a:r>
            <a:r>
              <a:rPr lang="en-US" b="1" dirty="0" smtClean="0"/>
              <a:t>combination of a database of</a:t>
            </a:r>
            <a:r>
              <a:rPr lang="en-US" b="1" baseline="0" dirty="0" smtClean="0"/>
              <a:t> item information and weights of relationship between those items </a:t>
            </a:r>
            <a:r>
              <a:rPr lang="en-US" baseline="0" dirty="0" smtClean="0"/>
              <a:t>give </a:t>
            </a:r>
            <a:r>
              <a:rPr lang="en-US" b="1" baseline="0" dirty="0" smtClean="0"/>
              <a:t>fundamental data structures </a:t>
            </a:r>
            <a:r>
              <a:rPr lang="en-US" baseline="0" dirty="0" smtClean="0"/>
              <a:t>on which more sophisticated algorithms and data-sharing systems can be achieved.</a:t>
            </a:r>
          </a:p>
          <a:p>
            <a:endParaRPr lang="en-US" baseline="0" dirty="0" smtClean="0"/>
          </a:p>
          <a:p>
            <a:r>
              <a:rPr lang="en-US" baseline="0" dirty="0" smtClean="0"/>
              <a:t>A common question is: If we have algorithms, then why do we need visualization? Vis rests upon the assumption that </a:t>
            </a:r>
            <a:r>
              <a:rPr lang="en-US" sz="1200" kern="1200" baseline="0" dirty="0" smtClean="0">
                <a:solidFill>
                  <a:schemeClr val="tx1"/>
                </a:solidFill>
                <a:latin typeface="+mn-lt"/>
                <a:ea typeface="+mn-ea"/>
                <a:cs typeface="+mn-cs"/>
              </a:rPr>
              <a:t>no matter how good pattern recognition and algorithmic automation is, the best it can be is semi-automatic within the context of the entire scientific process; there is no magic to jump from fuzzy concepts to fully substantiated and verifiable specifications.</a:t>
            </a:r>
          </a:p>
          <a:p>
            <a:r>
              <a:rPr lang="en-US" baseline="0" dirty="0" smtClean="0"/>
              <a:t>Whether it’s counter-terrorist raids or armed robots on the border of north Korea, there are areas of </a:t>
            </a:r>
            <a:r>
              <a:rPr lang="en-US" b="1" baseline="0" dirty="0" smtClean="0"/>
              <a:t>legal liability </a:t>
            </a:r>
            <a:r>
              <a:rPr lang="en-US" baseline="0" dirty="0" smtClean="0"/>
              <a:t>in which </a:t>
            </a:r>
            <a:r>
              <a:rPr lang="en-US" b="1" baseline="0" dirty="0" smtClean="0"/>
              <a:t>traceability to a human decision </a:t>
            </a:r>
            <a:r>
              <a:rPr lang="en-US" baseline="0" dirty="0" smtClean="0"/>
              <a:t>from an informed individual rather than an autonomous computer system is necessary.</a:t>
            </a:r>
          </a:p>
          <a:p>
            <a:endParaRPr lang="en-US" baseline="0" dirty="0" smtClean="0"/>
          </a:p>
          <a:p>
            <a:pPr>
              <a:spcBef>
                <a:spcPct val="0"/>
              </a:spcBef>
            </a:pPr>
            <a:r>
              <a:rPr lang="en-US" baseline="0" dirty="0" smtClean="0"/>
              <a:t>Following the Sept. 11</a:t>
            </a:r>
            <a:r>
              <a:rPr lang="en-US" baseline="30000" dirty="0" smtClean="0"/>
              <a:t>th</a:t>
            </a:r>
            <a:r>
              <a:rPr lang="en-US" baseline="0" dirty="0" smtClean="0"/>
              <a:t> attacks, the newly formed DHS facilitated outgrowth of the scientific </a:t>
            </a:r>
            <a:r>
              <a:rPr lang="en-US" baseline="0" dirty="0" err="1" smtClean="0"/>
              <a:t>vis</a:t>
            </a:r>
            <a:r>
              <a:rPr lang="en-US" baseline="0" dirty="0" smtClean="0"/>
              <a:t> and information </a:t>
            </a:r>
            <a:r>
              <a:rPr lang="en-US" baseline="0" dirty="0" err="1" smtClean="0"/>
              <a:t>vis</a:t>
            </a:r>
            <a:r>
              <a:rPr lang="en-US" baseline="0" dirty="0" smtClean="0"/>
              <a:t> communities to create </a:t>
            </a:r>
            <a:r>
              <a:rPr lang="en-US" b="1" baseline="0" dirty="0" smtClean="0"/>
              <a:t>NVAC</a:t>
            </a:r>
            <a:r>
              <a:rPr lang="en-US" baseline="0" dirty="0" smtClean="0"/>
              <a:t>. It was established in 2004 near PNNL to respond to terrorist threats using intelligence analysts with tools that leverage the high-broadband pathway from the eye to the brain. New techniques are needed for analyzing social networks as well as relationships present in scientific data.</a:t>
            </a:r>
          </a:p>
          <a:p>
            <a:pPr>
              <a:spcBef>
                <a:spcPct val="0"/>
              </a:spcBef>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 domain agnostic framework and toolset is needed to facilitate interactive exploration that allows human-in-the-loop decision calls on algorithm trade-offs and conflicting information for a specific hypothesis being investigated.</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878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187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C155AF6-2150-4E99-BB8B-8AF7ECBBC7E5}" type="datetime8">
              <a:rPr lang="en-US"/>
              <a:pPr fontAlgn="base">
                <a:spcBef>
                  <a:spcPct val="0"/>
                </a:spcBef>
                <a:spcAft>
                  <a:spcPct val="0"/>
                </a:spcAft>
              </a:pPr>
              <a:t>4/8/2009 3:44 PM</a:t>
            </a:fld>
            <a:endParaRPr lang="en-US"/>
          </a:p>
        </p:txBody>
      </p:sp>
      <p:sp>
        <p:nvSpPr>
          <p:cNvPr id="1187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11879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20EB23-A460-4DC7-97AF-3F397E2B91BA}" type="slidenum">
              <a:rPr lang="en-US"/>
              <a:pPr fontAlgn="base">
                <a:spcBef>
                  <a:spcPct val="0"/>
                </a:spcBef>
                <a:spcAft>
                  <a:spcPct val="0"/>
                </a:spcAft>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This study has demonstrated several uncertainty-tolerant techniques for exposing relationships through the use of graph decomposition, linkable </a:t>
            </a:r>
            <a:r>
              <a:rPr lang="en-US" sz="1200" kern="1200" baseline="0" dirty="0" err="1" smtClean="0">
                <a:solidFill>
                  <a:schemeClr val="tx1"/>
                </a:solidFill>
                <a:latin typeface="+mn-lt"/>
                <a:ea typeface="+mn-ea"/>
                <a:cs typeface="+mn-cs"/>
              </a:rPr>
              <a:t>pairwise</a:t>
            </a:r>
            <a:r>
              <a:rPr lang="en-US" sz="1200" kern="1200" baseline="0" dirty="0" smtClean="0">
                <a:solidFill>
                  <a:schemeClr val="tx1"/>
                </a:solidFill>
                <a:latin typeface="+mn-lt"/>
                <a:ea typeface="+mn-ea"/>
                <a:cs typeface="+mn-cs"/>
              </a:rPr>
              <a:t> trends, and automated quantification of ancillary variables underlying the relationships.</a:t>
            </a:r>
          </a:p>
          <a:p>
            <a:endParaRPr lang="en-US" sz="1200" kern="1200" baseline="0" dirty="0" smtClean="0">
              <a:solidFill>
                <a:schemeClr val="tx1"/>
              </a:solidFill>
              <a:latin typeface="+mn-lt"/>
              <a:ea typeface="+mn-ea"/>
              <a:cs typeface="+mn-cs"/>
            </a:endParaRPr>
          </a:p>
          <a:p>
            <a:r>
              <a:rPr lang="en-US" dirty="0" smtClean="0"/>
              <a:t>Graph  decomposition</a:t>
            </a:r>
            <a:r>
              <a:rPr lang="en-US" baseline="0" dirty="0" smtClean="0"/>
              <a:t> contributes novel algorithms and visualization techniques to address systems genetics data to find individual genes that putatively </a:t>
            </a:r>
            <a:r>
              <a:rPr lang="en-US" baseline="0" dirty="0" err="1" smtClean="0"/>
              <a:t>coregulate</a:t>
            </a:r>
            <a:r>
              <a:rPr lang="en-US" baseline="0" dirty="0" smtClean="0"/>
              <a:t> entire networks of genes</a:t>
            </a:r>
          </a:p>
          <a:p>
            <a:endParaRPr lang="en-US" baseline="0" dirty="0" smtClean="0"/>
          </a:p>
          <a:p>
            <a:r>
              <a:rPr lang="en-US" baseline="0" dirty="0" smtClean="0"/>
              <a:t>Linkable </a:t>
            </a:r>
            <a:r>
              <a:rPr lang="en-US" baseline="0" dirty="0" err="1" smtClean="0"/>
              <a:t>pairwise</a:t>
            </a:r>
            <a:r>
              <a:rPr lang="en-US" baseline="0" dirty="0" smtClean="0"/>
              <a:t> trends was addressed in the context of PCP axis ordering and used to find known as well as novel trends in climate data (as well as metric definitions)</a:t>
            </a:r>
          </a:p>
          <a:p>
            <a:endParaRPr lang="en-US" baseline="0" dirty="0" smtClean="0"/>
          </a:p>
          <a:p>
            <a:r>
              <a:rPr lang="en-US" baseline="0" dirty="0" smtClean="0"/>
              <a:t>Feature-specific variables underlying </a:t>
            </a:r>
            <a:endParaRPr lang="en-US" dirty="0"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3C9E45-D4CF-4127-805E-F613C8A68CB7}" type="slidenum">
              <a:rPr lang="en-US"/>
              <a:pPr fontAlgn="base">
                <a:spcBef>
                  <a:spcPct val="0"/>
                </a:spcBef>
                <a:spcAft>
                  <a:spcPct val="0"/>
                </a:spcAft>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(read)</a:t>
            </a:r>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99AD90-0113-4930-AED1-D13E278EF777}" type="slidenum">
              <a:rPr lang="en-US"/>
              <a:pPr fontAlgn="base">
                <a:spcBef>
                  <a:spcPct val="0"/>
                </a:spcBef>
                <a:spcAft>
                  <a:spcPct val="0"/>
                </a:spcAft>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completes my presentation, thank you very much!  I will take any questions you may have.</a:t>
            </a:r>
          </a:p>
          <a:p>
            <a:pPr>
              <a:spcBef>
                <a:spcPct val="0"/>
              </a:spcBef>
            </a:pPr>
            <a:endParaRPr lang="en-US" smtClean="0"/>
          </a:p>
        </p:txBody>
      </p:sp>
      <p:sp>
        <p:nvSpPr>
          <p:cNvPr id="11776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177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2F60464-215F-4577-A58E-B33DB8003BC9}" type="datetime8">
              <a:rPr lang="en-US"/>
              <a:pPr fontAlgn="base">
                <a:spcBef>
                  <a:spcPct val="0"/>
                </a:spcBef>
                <a:spcAft>
                  <a:spcPct val="0"/>
                </a:spcAft>
              </a:pPr>
              <a:t>4/8/2009 3:44 PM</a:t>
            </a:fld>
            <a:endParaRPr lang="en-US"/>
          </a:p>
        </p:txBody>
      </p:sp>
      <p:sp>
        <p:nvSpPr>
          <p:cNvPr id="1177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11776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6BAE50-3BAD-45F4-82EF-E9503AFC8807}" type="slidenum">
              <a:rPr lang="en-US"/>
              <a:pPr fontAlgn="base">
                <a:spcBef>
                  <a:spcPct val="0"/>
                </a:spcBef>
                <a:spcAft>
                  <a:spcPct val="0"/>
                </a:spcAft>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878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187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C155AF6-2150-4E99-BB8B-8AF7ECBBC7E5}" type="datetime8">
              <a:rPr lang="en-US"/>
              <a:pPr fontAlgn="base">
                <a:spcBef>
                  <a:spcPct val="0"/>
                </a:spcBef>
                <a:spcAft>
                  <a:spcPct val="0"/>
                </a:spcAft>
              </a:pPr>
              <a:t>4/8/2009 3:44 PM</a:t>
            </a:fld>
            <a:endParaRPr lang="en-US"/>
          </a:p>
        </p:txBody>
      </p:sp>
      <p:sp>
        <p:nvSpPr>
          <p:cNvPr id="1187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11879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20EB23-A460-4DC7-97AF-3F397E2B91BA}" type="slidenum">
              <a:rPr lang="en-US"/>
              <a:pPr fontAlgn="base">
                <a:spcBef>
                  <a:spcPct val="0"/>
                </a:spcBef>
                <a:spcAft>
                  <a:spcPct val="0"/>
                </a:spcAft>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(read)</a:t>
            </a:r>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7A4594-B8B4-4232-9B7B-CB8492B7D3B2}" type="slidenum">
              <a:rPr lang="en-US"/>
              <a:pPr fontAlgn="base">
                <a:spcBef>
                  <a:spcPct val="0"/>
                </a:spcBef>
                <a:spcAft>
                  <a:spcPct val="0"/>
                </a:spcAft>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Bef>
                <a:spcPts val="0"/>
              </a:spcBef>
              <a:spcAft>
                <a:spcPts val="0"/>
              </a:spcAft>
              <a:defRPr/>
            </a:pPr>
            <a:r>
              <a:rPr lang="en-US" dirty="0" smtClean="0"/>
              <a:t>A tree</a:t>
            </a:r>
            <a:r>
              <a:rPr lang="en-US" baseline="0" dirty="0" smtClean="0"/>
              <a:t> is built on a</a:t>
            </a:r>
            <a:r>
              <a:rPr lang="en-US" dirty="0" smtClean="0"/>
              <a:t> sorted list of data items to skip data items that are out of the specified ranges using</a:t>
            </a:r>
            <a:r>
              <a:rPr lang="en-US" baseline="0" dirty="0" smtClean="0"/>
              <a:t> cache coherent access of contiguous blocks from a linear list.</a:t>
            </a:r>
            <a:endParaRPr lang="en-US" dirty="0" smtClean="0"/>
          </a:p>
          <a:p>
            <a:pPr fontAlgn="auto">
              <a:spcBef>
                <a:spcPts val="0"/>
              </a:spcBef>
              <a:spcAft>
                <a:spcPts val="0"/>
              </a:spcAft>
              <a:defRPr/>
            </a:pPr>
            <a:r>
              <a:rPr lang="en-US" dirty="0" smtClean="0"/>
              <a:t>Optimization</a:t>
            </a:r>
            <a:r>
              <a:rPr lang="en-US" baseline="0" dirty="0" smtClean="0"/>
              <a:t>s include: the</a:t>
            </a:r>
            <a:r>
              <a:rPr lang="en-US" dirty="0" smtClean="0"/>
              <a:t> possibility deleting unwanted data for decreased</a:t>
            </a:r>
            <a:r>
              <a:rPr lang="en-US" baseline="0" dirty="0" smtClean="0"/>
              <a:t> storage overhead and </a:t>
            </a:r>
            <a:r>
              <a:rPr lang="en-US" dirty="0" smtClean="0"/>
              <a:t>efficient</a:t>
            </a:r>
            <a:r>
              <a:rPr lang="en-US" baseline="0" dirty="0" smtClean="0"/>
              <a:t> storage of </a:t>
            </a:r>
            <a:r>
              <a:rPr lang="en-US" dirty="0" smtClean="0"/>
              <a:t>sparse data sets.</a:t>
            </a:r>
          </a:p>
          <a:p>
            <a:pPr fontAlgn="auto">
              <a:spcBef>
                <a:spcPts val="0"/>
              </a:spcBef>
              <a:spcAft>
                <a:spcPts val="0"/>
              </a:spcAft>
              <a:defRPr/>
            </a:pPr>
            <a:r>
              <a:rPr lang="en-US" dirty="0" smtClean="0"/>
              <a:t>                                compression</a:t>
            </a:r>
            <a:r>
              <a:rPr lang="en-US" baseline="0" dirty="0" smtClean="0"/>
              <a:t> </a:t>
            </a:r>
            <a:r>
              <a:rPr lang="en-US" dirty="0" smtClean="0"/>
              <a:t>can be used to optimize memory usage</a:t>
            </a:r>
            <a:r>
              <a:rPr lang="en-US" baseline="0" dirty="0" smtClean="0"/>
              <a:t> by trading time for space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Simplifying assumptions including no deleting or modifications to data elements allows faster retrieval time than traditional databases (such as Oracle)</a:t>
            </a:r>
          </a:p>
          <a:p>
            <a:pPr fontAlgn="auto">
              <a:spcBef>
                <a:spcPts val="0"/>
              </a:spcBef>
              <a:spcAft>
                <a:spcPts val="0"/>
              </a:spcAft>
              <a:defRPr/>
            </a:pPr>
            <a:r>
              <a:rPr lang="en-US" baseline="0" dirty="0" smtClean="0"/>
              <a:t>Time is more important than space for interactive query results</a:t>
            </a:r>
          </a:p>
          <a:p>
            <a:pPr algn="l" fontAlgn="auto">
              <a:spcBef>
                <a:spcPts val="0"/>
              </a:spcBef>
              <a:spcAft>
                <a:spcPts val="0"/>
              </a:spcAft>
              <a:defRPr/>
            </a:pPr>
            <a:r>
              <a:rPr lang="en-US" baseline="0" dirty="0" smtClean="0"/>
              <a:t>This structure also allows us to treat NP-complete problems as a pre-computing step for interactively leveraging computational results from protected intellectual property or highly-optimized algorithms computed with supercomputers such as </a:t>
            </a:r>
            <a:r>
              <a:rPr lang="en-US" baseline="0" dirty="0" err="1" smtClean="0"/>
              <a:t>paraclique</a:t>
            </a:r>
            <a:r>
              <a:rPr lang="en-US" baseline="0" dirty="0" smtClean="0"/>
              <a:t> routines from Dr. Langston’s group</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Using an example, a simple triangle</a:t>
            </a:r>
            <a:r>
              <a:rPr lang="en-US" baseline="0" dirty="0" smtClean="0"/>
              <a:t> in which 3 colored points are specified using Open-source Graphics Library (OpenGL) contains a deceptively large number of computations.</a:t>
            </a:r>
            <a:endParaRPr lang="en-US" baseline="0" dirty="0"/>
          </a:p>
          <a:p>
            <a:r>
              <a:rPr lang="en-US" baseline="0" dirty="0" smtClean="0"/>
              <a:t>Video cards have been pushed by the killer app of the gaming market, doubling in capability roughly every 9 months instead of every 18-24 months as is the case with CPUs according to Moore’s Law. Since 2004, API hooks have been introduced to allow custom code to be run on the vertex and fragment </a:t>
            </a:r>
            <a:r>
              <a:rPr lang="en-US" baseline="0" dirty="0" err="1" smtClean="0"/>
              <a:t>shaders</a:t>
            </a:r>
            <a:r>
              <a:rPr lang="en-US" baseline="0" dirty="0" smtClean="0"/>
              <a:t> (now unified </a:t>
            </a:r>
            <a:r>
              <a:rPr lang="en-US" baseline="0" dirty="0" err="1" smtClean="0"/>
              <a:t>shaders</a:t>
            </a:r>
            <a:r>
              <a:rPr lang="en-US" baseline="0" dirty="0" smtClean="0"/>
              <a:t>) of graphics cards.</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To</a:t>
            </a:r>
            <a:r>
              <a:rPr lang="en-US" baseline="0" dirty="0" smtClean="0"/>
              <a:t> be </a:t>
            </a:r>
            <a:r>
              <a:rPr lang="en-US" dirty="0" smtClean="0"/>
              <a:t>more specific, I’ve broken</a:t>
            </a:r>
            <a:r>
              <a:rPr lang="en-US" baseline="0" dirty="0" smtClean="0"/>
              <a:t> the task of analyzing relationships in scientific data into 3 subtasks and motivate each with a standing question in the domain-specific sciences:</a:t>
            </a:r>
            <a:endParaRPr lang="en-US" dirty="0" smtClean="0"/>
          </a:p>
          <a:p>
            <a:pPr>
              <a:spcBef>
                <a:spcPct val="0"/>
              </a:spcBef>
            </a:pPr>
            <a:endParaRPr lang="en-US" dirty="0" smtClean="0"/>
          </a:p>
          <a:p>
            <a:pPr marL="228600" indent="-228600">
              <a:spcBef>
                <a:spcPct val="0"/>
              </a:spcBef>
              <a:buAutoNum type="arabicParenR"/>
            </a:pPr>
            <a:r>
              <a:rPr lang="en-US" dirty="0" smtClean="0"/>
              <a:t>To be as general as possible, I</a:t>
            </a:r>
            <a:r>
              <a:rPr lang="en-US" baseline="0" dirty="0" smtClean="0"/>
              <a:t> wanted to analyze multivariate data in which (just like in Excel) each row is an object and columns are information related to that object; a matrix of numbers</a:t>
            </a:r>
            <a:r>
              <a:rPr lang="en-US" dirty="0" smtClean="0"/>
              <a:t>. We</a:t>
            </a:r>
            <a:r>
              <a:rPr lang="en-US" baseline="0" dirty="0" smtClean="0"/>
              <a:t> could then represent relationship strengths between objects (Pearson’s correlation) as weights in a weighted-edge graph. Complex relationships can then be rephrased as a graph decomposition problem.</a:t>
            </a:r>
            <a:r>
              <a:rPr lang="en-US" dirty="0" smtClean="0"/>
              <a:t> For example, in systems genetics data, scientists are interested in discovering how groups of genes (such as </a:t>
            </a:r>
            <a:r>
              <a:rPr lang="en-US" dirty="0" err="1" smtClean="0"/>
              <a:t>paracliques</a:t>
            </a:r>
            <a:r>
              <a:rPr lang="en-US" dirty="0" smtClean="0"/>
              <a:t> or mostly</a:t>
            </a:r>
            <a:r>
              <a:rPr lang="en-US" baseline="0" dirty="0" smtClean="0"/>
              <a:t> completely connected </a:t>
            </a:r>
            <a:r>
              <a:rPr lang="en-US" baseline="0" dirty="0" err="1" smtClean="0"/>
              <a:t>subgraphs</a:t>
            </a:r>
            <a:r>
              <a:rPr lang="en-US" baseline="0" dirty="0" smtClean="0"/>
              <a:t>) can regulate or be regulated by individual genes (or one another)</a:t>
            </a:r>
            <a:r>
              <a:rPr lang="en-US" dirty="0" smtClean="0"/>
              <a:t>.</a:t>
            </a:r>
          </a:p>
          <a:p>
            <a:pPr marL="228600" indent="-228600">
              <a:spcBef>
                <a:spcPct val="0"/>
              </a:spcBef>
              <a:buAutoNum type="arabicParenR" startAt="2"/>
            </a:pPr>
            <a:r>
              <a:rPr lang="en-US" dirty="0" smtClean="0"/>
              <a:t>As is often the case with causality,</a:t>
            </a:r>
            <a:r>
              <a:rPr lang="en-US" baseline="0" dirty="0" smtClean="0"/>
              <a:t> a chain of objects may work together in concert to give rise to a particular behavior. Finding and conveying this specifically </a:t>
            </a:r>
            <a:r>
              <a:rPr lang="en-US" baseline="0" dirty="0" err="1" smtClean="0"/>
              <a:t>pairwise</a:t>
            </a:r>
            <a:r>
              <a:rPr lang="en-US" baseline="0" dirty="0" smtClean="0"/>
              <a:t> behavior in the context of climate data with thousands of variables per grid location is an area of active study.</a:t>
            </a:r>
          </a:p>
          <a:p>
            <a:pPr marL="228600" indent="-228600">
              <a:spcBef>
                <a:spcPct val="0"/>
              </a:spcBef>
              <a:buAutoNum type="arabicParenR" startAt="3"/>
            </a:pPr>
            <a:r>
              <a:rPr lang="en-US" dirty="0" smtClean="0"/>
              <a:t>Finally,  can we map a relationship back to </a:t>
            </a:r>
            <a:r>
              <a:rPr lang="en-US" baseline="0" dirty="0" smtClean="0"/>
              <a:t>feature-specific properties that underlie that relationship? This is particularly important in visualization tasks such as physical simulations or medical imagery in which an expert can identify a location of interest but does not know what features constitute, for example, tumors in magnetic resonance imagery</a:t>
            </a:r>
          </a:p>
          <a:p>
            <a:pPr marL="228600" indent="-228600">
              <a:spcBef>
                <a:spcPct val="0"/>
              </a:spcBef>
              <a:buNone/>
            </a:pPr>
            <a:endParaRPr lang="en-US" dirty="0" smtClean="0"/>
          </a:p>
          <a:p>
            <a:pPr marL="228600" indent="-228600">
              <a:spcBef>
                <a:spcPct val="0"/>
              </a:spcBef>
              <a:buNone/>
            </a:pPr>
            <a:r>
              <a:rPr lang="en-US" dirty="0" smtClean="0"/>
              <a:t>In order to demonstrate the domain-agnostic approach of this study, let</a:t>
            </a:r>
            <a:r>
              <a:rPr lang="en-US" baseline="0" dirty="0" smtClean="0"/>
              <a:t> me introduce the four datasets I will use throughout this work…</a:t>
            </a: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9453E6-2198-43A2-9400-EBF71F3FABBC}" type="slidenum">
              <a:rPr lang="en-US"/>
              <a:pPr fontAlgn="base">
                <a:spcBef>
                  <a:spcPct val="0"/>
                </a:spcBef>
                <a:spcAft>
                  <a:spcPct val="0"/>
                </a:spcAft>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Although</a:t>
            </a:r>
            <a:r>
              <a:rPr lang="en-US" baseline="0" dirty="0" smtClean="0"/>
              <a:t> node-link rendering of graphs and BTD are very powerful tools for the analysis of data, domain scientists are most comfortable looking at data in a manner that is consistent with their prior experience</a:t>
            </a:r>
          </a:p>
          <a:p>
            <a:r>
              <a:rPr lang="en-US" baseline="0" dirty="0" smtClean="0"/>
              <a:t>As a proof of concept, this c</a:t>
            </a:r>
            <a:r>
              <a:rPr lang="en-US" dirty="0" smtClean="0"/>
              <a:t>ustom visualization</a:t>
            </a:r>
            <a:r>
              <a:rPr lang="en-US" baseline="0" dirty="0" smtClean="0"/>
              <a:t> was created in only a few days: </a:t>
            </a:r>
            <a:r>
              <a:rPr lang="en-US" dirty="0" smtClean="0"/>
              <a:t>these results show different strains of mice with</a:t>
            </a:r>
            <a:r>
              <a:rPr lang="en-US" baseline="0" dirty="0" smtClean="0"/>
              <a:t> genomes color-coded by the 20 largest </a:t>
            </a:r>
            <a:r>
              <a:rPr lang="en-US" baseline="0" dirty="0" err="1" smtClean="0"/>
              <a:t>paracliques</a:t>
            </a:r>
            <a:r>
              <a:rPr lang="en-US" baseline="0" dirty="0" smtClean="0"/>
              <a:t> for edge threshold of 0.10 (the lowest available)</a:t>
            </a:r>
            <a:endParaRPr lang="en-US" dirty="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While BTD uses</a:t>
            </a:r>
            <a:r>
              <a:rPr lang="en-US" baseline="0" dirty="0" smtClean="0"/>
              <a:t> bandwidth minimization with structure preservation, it is interesting to note that because of the different optimality criteria (bandwidth rather than connectivity), the BTD structure shows information orthogonal to that of </a:t>
            </a:r>
            <a:r>
              <a:rPr lang="en-US" baseline="0" dirty="0" err="1" smtClean="0"/>
              <a:t>paraclique</a:t>
            </a:r>
            <a:r>
              <a:rPr lang="en-US" baseline="0" dirty="0" smtClean="0"/>
              <a:t> extraction. Though we have some dense structures, the BTD belts show lines for each vertex in the </a:t>
            </a:r>
            <a:r>
              <a:rPr lang="en-US" baseline="0" dirty="0" err="1" smtClean="0"/>
              <a:t>paraclique</a:t>
            </a:r>
            <a:r>
              <a:rPr lang="en-US" baseline="0" dirty="0" smtClean="0"/>
              <a:t> spread throughout the </a:t>
            </a:r>
            <a:r>
              <a:rPr lang="en-US" baseline="0" smtClean="0"/>
              <a:t>space.</a:t>
            </a:r>
            <a:endParaRPr lang="en-US" dirty="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Wegman</a:t>
            </a:r>
            <a:r>
              <a:rPr lang="en-US" baseline="0" dirty="0" smtClean="0"/>
              <a:t> got it wrong? N=5, (5+1)/2=3; I solved it in 2</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Greedy algorithm not stable due</a:t>
            </a:r>
            <a:r>
              <a:rPr lang="en-US" baseline="0" dirty="0" smtClean="0"/>
              <a:t> to sensitivity to the starting location/pair</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6D390-CEC6-45CB-A0EC-E26792CA32E2}" type="slidenum">
              <a:rPr lang="en-US"/>
              <a:pPr fontAlgn="base">
                <a:spcBef>
                  <a:spcPct val="0"/>
                </a:spcBef>
                <a:spcAft>
                  <a:spcPct val="0"/>
                </a:spcAft>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80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280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7021492-D4DE-43D2-BE8F-C60E72D4D920}" type="datetime8">
              <a:rPr lang="en-US"/>
              <a:pPr fontAlgn="base">
                <a:spcBef>
                  <a:spcPct val="0"/>
                </a:spcBef>
                <a:spcAft>
                  <a:spcPct val="0"/>
                </a:spcAft>
              </a:pPr>
              <a:t>4/8/2009 3:44 PM</a:t>
            </a:fld>
            <a:endParaRPr lang="en-US"/>
          </a:p>
        </p:txBody>
      </p:sp>
      <p:sp>
        <p:nvSpPr>
          <p:cNvPr id="1280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1280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DE7AF2-79A8-424E-BAD9-B6E87EC4DAD1}" type="slidenum">
              <a:rPr lang="en-US"/>
              <a:pPr fontAlgn="base">
                <a:spcBef>
                  <a:spcPct val="0"/>
                </a:spcBef>
                <a:spcAft>
                  <a:spcPct val="0"/>
                </a:spcAft>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None/>
            </a:pP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9453E6-2198-43A2-9400-EBF71F3FABBC}"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None/>
            </a:pP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9453E6-2198-43A2-9400-EBF71F3FABBC}"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 have broken up the proposed solutions into 3 </a:t>
            </a:r>
            <a:r>
              <a:rPr lang="en-US" dirty="0" err="1" smtClean="0"/>
              <a:t>subproblems</a:t>
            </a:r>
            <a:r>
              <a:rPr lang="en-US" dirty="0" smtClean="0"/>
              <a:t>:</a:t>
            </a:r>
          </a:p>
          <a:p>
            <a:pPr>
              <a:spcBef>
                <a:spcPct val="0"/>
              </a:spcBef>
            </a:pPr>
            <a:r>
              <a:rPr lang="en-US" dirty="0" smtClean="0"/>
              <a:t>First, I propose data structures and algorithms geared toward elucidating relationships by leveraging statistics,</a:t>
            </a:r>
            <a:r>
              <a:rPr lang="en-US" baseline="0" dirty="0" smtClean="0"/>
              <a:t> graph algorithms, learning systems, and visualization within a single graph decomposition system</a:t>
            </a:r>
            <a:r>
              <a:rPr lang="en-US" dirty="0" smtClean="0"/>
              <a:t>.</a:t>
            </a:r>
          </a:p>
          <a:p>
            <a:pPr>
              <a:spcBef>
                <a:spcPct val="0"/>
              </a:spcBef>
            </a:pPr>
            <a:r>
              <a:rPr lang="en-US" dirty="0" smtClean="0"/>
              <a:t>Second, I</a:t>
            </a:r>
            <a:r>
              <a:rPr lang="en-US" baseline="0" dirty="0" smtClean="0"/>
              <a:t> define a way to phrase the problem of </a:t>
            </a:r>
            <a:r>
              <a:rPr lang="en-US" baseline="0" dirty="0" err="1" smtClean="0"/>
              <a:t>pairwise</a:t>
            </a:r>
            <a:r>
              <a:rPr lang="en-US" baseline="0" dirty="0" smtClean="0"/>
              <a:t> relationships and a framework for optimizing the detection of these relationships; and</a:t>
            </a:r>
          </a:p>
          <a:p>
            <a:pPr>
              <a:spcBef>
                <a:spcPct val="0"/>
              </a:spcBef>
            </a:pPr>
            <a:r>
              <a:rPr lang="en-US" baseline="0" dirty="0" smtClean="0"/>
              <a:t>Third, I will discuss recent work on how to open the black box of learning system segmentations to precisely identify the variables underlying an observed relationship</a:t>
            </a:r>
            <a:endParaRPr lang="en-US" dirty="0" smtClean="0"/>
          </a:p>
        </p:txBody>
      </p:sp>
      <p:sp>
        <p:nvSpPr>
          <p:cNvPr id="839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839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E197218-B6C9-4DCB-AAF1-5A8CC4C9FCA9}" type="datetime8">
              <a:rPr lang="en-US"/>
              <a:pPr fontAlgn="base">
                <a:spcBef>
                  <a:spcPct val="0"/>
                </a:spcBef>
                <a:spcAft>
                  <a:spcPct val="0"/>
                </a:spcAft>
              </a:pPr>
              <a:t>4/8/2009 3:44 PM</a:t>
            </a:fld>
            <a:endParaRPr lang="en-US"/>
          </a:p>
        </p:txBody>
      </p:sp>
      <p:sp>
        <p:nvSpPr>
          <p:cNvPr id="839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8397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1652A3-0ECF-4504-8341-09F8A357CB03}"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Let’s start with the concept of “Graph Decomposition” for scientific data. On the following slides, I will cover some the </a:t>
            </a:r>
            <a:r>
              <a:rPr lang="en-US" b="1" dirty="0" smtClean="0"/>
              <a:t>basic ideas, data structures, novel algorithms, visualizations, and other technical details of my approach</a:t>
            </a:r>
            <a:r>
              <a:rPr lang="en-US" dirty="0" smtClean="0"/>
              <a:t>.</a:t>
            </a:r>
          </a:p>
        </p:txBody>
      </p:sp>
      <p:sp>
        <p:nvSpPr>
          <p:cNvPr id="9421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9421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9A2406C-D40B-4E7D-BEC7-365EFC754450}" type="datetime8">
              <a:rPr lang="en-US"/>
              <a:pPr fontAlgn="base">
                <a:spcBef>
                  <a:spcPct val="0"/>
                </a:spcBef>
                <a:spcAft>
                  <a:spcPct val="0"/>
                </a:spcAft>
              </a:pPr>
              <a:t>4/8/2009 3:44 PM</a:t>
            </a:fld>
            <a:endParaRPr lang="en-US"/>
          </a:p>
        </p:txBody>
      </p:sp>
      <p:sp>
        <p:nvSpPr>
          <p:cNvPr id="9421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9421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47094D-6EF9-4019-A878-D5F11F250F47}"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grpSp>
        <p:nvGrpSpPr>
          <p:cNvPr id="5" name="Group 4"/>
          <p:cNvGrpSpPr/>
          <p:nvPr userDrawn="1"/>
        </p:nvGrpSpPr>
        <p:grpSpPr>
          <a:xfrm>
            <a:off x="381000" y="6489700"/>
            <a:ext cx="8382000" cy="307777"/>
            <a:chOff x="381000" y="3810000"/>
            <a:chExt cx="8382000" cy="307777"/>
          </a:xfrm>
          <a:noFill/>
        </p:grpSpPr>
        <p:sp>
          <p:nvSpPr>
            <p:cNvPr id="6" name="TextBox 5"/>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a:t>
              </a:r>
              <a:r>
                <a:rPr lang="en-US" sz="1400" dirty="0" smtClean="0">
                  <a:solidFill>
                    <a:schemeClr val="bg2">
                      <a:lumMod val="50000"/>
                    </a:schemeClr>
                  </a:solidFill>
                  <a:latin typeface="+mn-lt"/>
                  <a:cs typeface="+mn-cs"/>
                </a:rPr>
                <a:t>Joshua New   </a:t>
              </a:r>
              <a:r>
                <a:rPr lang="en-US" sz="1400" dirty="0">
                  <a:solidFill>
                    <a:schemeClr val="bg2">
                      <a:lumMod val="50000"/>
                    </a:schemeClr>
                  </a:solidFill>
                  <a:latin typeface="+mn-lt"/>
                  <a:cs typeface="+mn-cs"/>
                </a:rPr>
                <a:t>•   </a:t>
              </a:r>
              <a:r>
                <a:rPr lang="en-US" sz="1400" dirty="0" smtClean="0">
                  <a:solidFill>
                    <a:schemeClr val="bg2">
                      <a:lumMod val="50000"/>
                    </a:schemeClr>
                  </a:solidFill>
                  <a:latin typeface="+mn-lt"/>
                  <a:cs typeface="+mn-cs"/>
                </a:rPr>
                <a:t>April 8, </a:t>
              </a:r>
              <a:r>
                <a:rPr lang="en-US" sz="1400" dirty="0">
                  <a:solidFill>
                    <a:schemeClr val="bg2">
                      <a:lumMod val="50000"/>
                    </a:schemeClr>
                  </a:solidFill>
                  <a:latin typeface="+mn-lt"/>
                  <a:cs typeface="+mn-cs"/>
                </a:rPr>
                <a:t>2009</a:t>
              </a:r>
            </a:p>
          </p:txBody>
        </p:sp>
        <p:sp>
          <p:nvSpPr>
            <p:cNvPr id="8" name="TextBox 7"/>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99FD73E3-DC69-4D90-B1CC-9C9E78BB3DE0}" type="slidenum">
                <a:rPr lang="en-US" sz="140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grpSp>
        <p:nvGrpSpPr>
          <p:cNvPr id="4" name="Group 6"/>
          <p:cNvGrpSpPr/>
          <p:nvPr userDrawn="1"/>
        </p:nvGrpSpPr>
        <p:grpSpPr>
          <a:xfrm>
            <a:off x="381000" y="6489700"/>
            <a:ext cx="8382000" cy="307777"/>
            <a:chOff x="381000" y="3810000"/>
            <a:chExt cx="8382000" cy="307777"/>
          </a:xfrm>
          <a:noFill/>
        </p:grpSpPr>
        <p:sp>
          <p:nvSpPr>
            <p:cNvPr id="5" name="TextBox 4"/>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a:t>
              </a:r>
              <a:r>
                <a:rPr lang="en-US" sz="1400" dirty="0" smtClean="0">
                  <a:solidFill>
                    <a:schemeClr val="bg2">
                      <a:lumMod val="50000"/>
                    </a:schemeClr>
                  </a:solidFill>
                  <a:latin typeface="+mn-lt"/>
                  <a:cs typeface="+mn-cs"/>
                </a:rPr>
                <a:t>Joshua New   </a:t>
              </a:r>
              <a:r>
                <a:rPr lang="en-US" sz="1400" dirty="0">
                  <a:solidFill>
                    <a:schemeClr val="bg2">
                      <a:lumMod val="50000"/>
                    </a:schemeClr>
                  </a:solidFill>
                  <a:latin typeface="+mn-lt"/>
                  <a:cs typeface="+mn-cs"/>
                </a:rPr>
                <a:t>•   </a:t>
              </a:r>
              <a:r>
                <a:rPr lang="en-US" sz="1400" dirty="0" smtClean="0">
                  <a:solidFill>
                    <a:schemeClr val="bg2">
                      <a:lumMod val="50000"/>
                    </a:schemeClr>
                  </a:solidFill>
                  <a:latin typeface="+mn-lt"/>
                  <a:cs typeface="+mn-cs"/>
                </a:rPr>
                <a:t>April 8, </a:t>
              </a:r>
              <a:r>
                <a:rPr lang="en-US" sz="1400" dirty="0">
                  <a:solidFill>
                    <a:schemeClr val="bg2">
                      <a:lumMod val="50000"/>
                    </a:schemeClr>
                  </a:solidFill>
                  <a:latin typeface="+mn-lt"/>
                  <a:cs typeface="+mn-cs"/>
                </a:rPr>
                <a:t>2009</a:t>
              </a:r>
            </a:p>
          </p:txBody>
        </p:sp>
        <p:sp>
          <p:nvSpPr>
            <p:cNvPr id="7" name="TextBox 6"/>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2B9C521D-7AF4-4D09-914A-C6859832C08C}" type="slidenum">
                <a:rPr lang="en-US" sz="140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524000"/>
            <a:ext cx="8382000" cy="1697278"/>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2000"/>
            </a:lvl4pPr>
            <a:lvl5pPr>
              <a:lnSpc>
                <a:spcPct val="90000"/>
              </a:lnSpc>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pSp>
        <p:nvGrpSpPr>
          <p:cNvPr id="3" name="Group 2"/>
          <p:cNvGrpSpPr/>
          <p:nvPr userDrawn="1"/>
        </p:nvGrpSpPr>
        <p:grpSpPr>
          <a:xfrm>
            <a:off x="381000" y="6489700"/>
            <a:ext cx="8382000" cy="307777"/>
            <a:chOff x="381000" y="3810000"/>
            <a:chExt cx="8382000" cy="307777"/>
          </a:xfrm>
          <a:noFill/>
        </p:grpSpPr>
        <p:sp>
          <p:nvSpPr>
            <p:cNvPr id="4" name="TextBox 3"/>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a:t>
              </a:r>
              <a:r>
                <a:rPr lang="en-US" sz="1400" dirty="0" smtClean="0">
                  <a:solidFill>
                    <a:schemeClr val="bg2">
                      <a:lumMod val="50000"/>
                    </a:schemeClr>
                  </a:solidFill>
                  <a:latin typeface="+mn-lt"/>
                  <a:cs typeface="+mn-cs"/>
                </a:rPr>
                <a:t>Joshua New   </a:t>
              </a:r>
              <a:r>
                <a:rPr lang="en-US" sz="1400" dirty="0">
                  <a:solidFill>
                    <a:schemeClr val="bg2">
                      <a:lumMod val="50000"/>
                    </a:schemeClr>
                  </a:solidFill>
                  <a:latin typeface="+mn-lt"/>
                  <a:cs typeface="+mn-cs"/>
                </a:rPr>
                <a:t>•   </a:t>
              </a:r>
              <a:r>
                <a:rPr lang="en-US" sz="1400" dirty="0" smtClean="0">
                  <a:solidFill>
                    <a:schemeClr val="bg2">
                      <a:lumMod val="50000"/>
                    </a:schemeClr>
                  </a:solidFill>
                  <a:latin typeface="+mn-lt"/>
                  <a:cs typeface="+mn-cs"/>
                </a:rPr>
                <a:t>April 8, </a:t>
              </a:r>
              <a:r>
                <a:rPr lang="en-US" sz="1400" dirty="0">
                  <a:solidFill>
                    <a:schemeClr val="bg2">
                      <a:lumMod val="50000"/>
                    </a:schemeClr>
                  </a:solidFill>
                  <a:latin typeface="+mn-lt"/>
                  <a:cs typeface="+mn-cs"/>
                </a:rPr>
                <a:t>2009</a:t>
              </a:r>
            </a:p>
          </p:txBody>
        </p:sp>
        <p:sp>
          <p:nvSpPr>
            <p:cNvPr id="5" name="TextBox 4"/>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8B11EF67-6B4F-430D-AC25-720EC2EF6C9C}" type="slidenum">
                <a:rPr lang="en-US" sz="140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grpSp>
        <p:nvGrpSpPr>
          <p:cNvPr id="5" name="Group 4"/>
          <p:cNvGrpSpPr/>
          <p:nvPr userDrawn="1"/>
        </p:nvGrpSpPr>
        <p:grpSpPr>
          <a:xfrm>
            <a:off x="381000" y="6489700"/>
            <a:ext cx="8382000" cy="307777"/>
            <a:chOff x="381000" y="3810000"/>
            <a:chExt cx="8382000" cy="307777"/>
          </a:xfrm>
          <a:noFill/>
        </p:grpSpPr>
        <p:sp>
          <p:nvSpPr>
            <p:cNvPr id="6" name="TextBox 5"/>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a:t>
              </a:r>
              <a:r>
                <a:rPr lang="en-US" sz="1400" dirty="0" smtClean="0">
                  <a:solidFill>
                    <a:schemeClr val="bg2">
                      <a:lumMod val="50000"/>
                    </a:schemeClr>
                  </a:solidFill>
                  <a:latin typeface="+mn-lt"/>
                  <a:cs typeface="+mn-cs"/>
                </a:rPr>
                <a:t>Joshua New   </a:t>
              </a:r>
              <a:r>
                <a:rPr lang="en-US" sz="1400" dirty="0">
                  <a:solidFill>
                    <a:schemeClr val="bg2">
                      <a:lumMod val="50000"/>
                    </a:schemeClr>
                  </a:solidFill>
                  <a:latin typeface="+mn-lt"/>
                  <a:cs typeface="+mn-cs"/>
                </a:rPr>
                <a:t>•   </a:t>
              </a:r>
              <a:r>
                <a:rPr lang="en-US" sz="1400" dirty="0" smtClean="0">
                  <a:solidFill>
                    <a:schemeClr val="bg2">
                      <a:lumMod val="50000"/>
                    </a:schemeClr>
                  </a:solidFill>
                  <a:latin typeface="+mn-lt"/>
                  <a:cs typeface="+mn-cs"/>
                </a:rPr>
                <a:t>April 8, </a:t>
              </a:r>
              <a:r>
                <a:rPr lang="en-US" sz="1400" dirty="0">
                  <a:solidFill>
                    <a:schemeClr val="bg2">
                      <a:lumMod val="50000"/>
                    </a:schemeClr>
                  </a:solidFill>
                  <a:latin typeface="+mn-lt"/>
                  <a:cs typeface="+mn-cs"/>
                </a:rPr>
                <a:t>2009</a:t>
              </a:r>
            </a:p>
          </p:txBody>
        </p:sp>
        <p:sp>
          <p:nvSpPr>
            <p:cNvPr id="8" name="TextBox 7"/>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E899F25C-E1F0-4E32-B66F-8619A9F81717}" type="slidenum">
                <a:rPr lang="en-US" sz="140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3"/>
          <p:cNvGrpSpPr/>
          <p:nvPr userDrawn="1"/>
        </p:nvGrpSpPr>
        <p:grpSpPr>
          <a:xfrm>
            <a:off x="381000" y="6489700"/>
            <a:ext cx="8382000" cy="307777"/>
            <a:chOff x="381000" y="3810000"/>
            <a:chExt cx="8382000" cy="307777"/>
          </a:xfrm>
          <a:noFill/>
        </p:grpSpPr>
        <p:sp>
          <p:nvSpPr>
            <p:cNvPr id="5" name="TextBox 4"/>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a:t>
              </a:r>
              <a:r>
                <a:rPr lang="en-US" sz="1400" dirty="0" smtClean="0">
                  <a:solidFill>
                    <a:schemeClr val="bg2">
                      <a:lumMod val="50000"/>
                    </a:schemeClr>
                  </a:solidFill>
                  <a:latin typeface="+mn-lt"/>
                  <a:cs typeface="+mn-cs"/>
                </a:rPr>
                <a:t>Joshua New   </a:t>
              </a:r>
              <a:r>
                <a:rPr lang="en-US" sz="1400" dirty="0">
                  <a:solidFill>
                    <a:schemeClr val="bg2">
                      <a:lumMod val="50000"/>
                    </a:schemeClr>
                  </a:solidFill>
                  <a:latin typeface="+mn-lt"/>
                  <a:cs typeface="+mn-cs"/>
                </a:rPr>
                <a:t>•   </a:t>
              </a:r>
              <a:r>
                <a:rPr lang="en-US" sz="1400" dirty="0" smtClean="0">
                  <a:solidFill>
                    <a:schemeClr val="bg2">
                      <a:lumMod val="50000"/>
                    </a:schemeClr>
                  </a:solidFill>
                  <a:latin typeface="+mn-lt"/>
                  <a:cs typeface="+mn-cs"/>
                </a:rPr>
                <a:t>April 8, </a:t>
              </a:r>
              <a:r>
                <a:rPr lang="en-US" sz="1400" dirty="0">
                  <a:solidFill>
                    <a:schemeClr val="bg2">
                      <a:lumMod val="50000"/>
                    </a:schemeClr>
                  </a:solidFill>
                  <a:latin typeface="+mn-lt"/>
                  <a:cs typeface="+mn-cs"/>
                </a:rPr>
                <a:t>2009</a:t>
              </a:r>
            </a:p>
          </p:txBody>
        </p:sp>
        <p:sp>
          <p:nvSpPr>
            <p:cNvPr id="6" name="TextBox 5"/>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411DB31B-87AA-4726-8A58-84E3B39D276F}" type="slidenum">
                <a:rPr lang="en-US" sz="140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304800"/>
            <a:ext cx="7124700" cy="901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485900"/>
            <a:ext cx="4235450" cy="497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2650" y="1485900"/>
            <a:ext cx="423545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2650" y="4051300"/>
            <a:ext cx="423545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747000" y="6553200"/>
            <a:ext cx="1143000" cy="457200"/>
          </a:xfrm>
          <a:prstGeom prst="rect">
            <a:avLst/>
          </a:prstGeom>
        </p:spPr>
        <p:txBody>
          <a:bodyPr/>
          <a:lstStyle>
            <a:lvl1pPr fontAlgn="auto">
              <a:spcBef>
                <a:spcPts val="0"/>
              </a:spcBef>
              <a:spcAft>
                <a:spcPts val="0"/>
              </a:spcAft>
              <a:defRPr>
                <a:latin typeface="+mn-lt"/>
                <a:cs typeface="+mn-cs"/>
              </a:defRPr>
            </a:lvl1pPr>
          </a:lstStyle>
          <a:p>
            <a:pPr>
              <a:defRPr/>
            </a:pPr>
            <a:fld id="{4FE44E7F-2562-46A9-820B-C7D7DB76FE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grpSp>
        <p:nvGrpSpPr>
          <p:cNvPr id="5" name="Group 4"/>
          <p:cNvGrpSpPr/>
          <p:nvPr userDrawn="1"/>
        </p:nvGrpSpPr>
        <p:grpSpPr>
          <a:xfrm>
            <a:off x="381000" y="6489700"/>
            <a:ext cx="8382000" cy="307777"/>
            <a:chOff x="381000" y="3810000"/>
            <a:chExt cx="8382000" cy="307777"/>
          </a:xfrm>
          <a:noFill/>
        </p:grpSpPr>
        <p:sp>
          <p:nvSpPr>
            <p:cNvPr id="6" name="TextBox 5"/>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a:t>
              </a:r>
              <a:r>
                <a:rPr lang="en-US" sz="1400" dirty="0" smtClean="0">
                  <a:solidFill>
                    <a:schemeClr val="bg2">
                      <a:lumMod val="50000"/>
                    </a:schemeClr>
                  </a:solidFill>
                  <a:latin typeface="+mn-lt"/>
                  <a:cs typeface="+mn-cs"/>
                </a:rPr>
                <a:t>Joshua New   •   April 8, </a:t>
              </a:r>
              <a:r>
                <a:rPr lang="en-US" sz="1400" dirty="0">
                  <a:solidFill>
                    <a:schemeClr val="bg2">
                      <a:lumMod val="50000"/>
                    </a:schemeClr>
                  </a:solidFill>
                  <a:latin typeface="+mn-lt"/>
                  <a:cs typeface="+mn-cs"/>
                </a:rPr>
                <a:t>2009</a:t>
              </a:r>
            </a:p>
          </p:txBody>
        </p:sp>
        <p:sp>
          <p:nvSpPr>
            <p:cNvPr id="8" name="TextBox 7"/>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14543441-CE3F-4B64-AA5C-5500934A1F85}" type="slidenum">
                <a:rPr lang="en-US" sz="140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5" name="Group 4"/>
          <p:cNvGrpSpPr/>
          <p:nvPr userDrawn="1"/>
        </p:nvGrpSpPr>
        <p:grpSpPr>
          <a:xfrm>
            <a:off x="381000" y="6489700"/>
            <a:ext cx="8382000" cy="307777"/>
            <a:chOff x="381000" y="3810000"/>
            <a:chExt cx="8382000" cy="307777"/>
          </a:xfrm>
          <a:noFill/>
        </p:grpSpPr>
        <p:sp>
          <p:nvSpPr>
            <p:cNvPr id="6" name="TextBox 5"/>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Markus Glatter   •   March 27, 2009</a:t>
              </a:r>
            </a:p>
          </p:txBody>
        </p:sp>
        <p:sp>
          <p:nvSpPr>
            <p:cNvPr id="7" name="TextBox 6"/>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2D29C33B-A1E2-4C69-B961-E25AD0E582D3}" type="slidenum">
                <a:rPr lang="en-US" sz="140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304800"/>
            <a:ext cx="7124700" cy="901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485900"/>
            <a:ext cx="4235450" cy="497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2650" y="1485900"/>
            <a:ext cx="4235450" cy="497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747000" y="6553200"/>
            <a:ext cx="1143000" cy="457200"/>
          </a:xfrm>
          <a:prstGeom prst="rect">
            <a:avLst/>
          </a:prstGeom>
        </p:spPr>
        <p:txBody>
          <a:bodyPr/>
          <a:lstStyle>
            <a:lvl1pPr fontAlgn="auto">
              <a:spcBef>
                <a:spcPts val="0"/>
              </a:spcBef>
              <a:spcAft>
                <a:spcPts val="0"/>
              </a:spcAft>
              <a:defRPr>
                <a:latin typeface="+mn-lt"/>
                <a:cs typeface="+mn-cs"/>
              </a:defRPr>
            </a:lvl1pPr>
          </a:lstStyle>
          <a:p>
            <a:pPr>
              <a:defRPr/>
            </a:pPr>
            <a:fld id="{196CB536-9954-4B0F-B171-E1FC099388A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304800"/>
            <a:ext cx="8623300" cy="615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747000" y="6553200"/>
            <a:ext cx="1143000" cy="457200"/>
          </a:xfrm>
          <a:prstGeom prst="rect">
            <a:avLst/>
          </a:prstGeom>
        </p:spPr>
        <p:txBody>
          <a:bodyPr/>
          <a:lstStyle>
            <a:lvl1pPr fontAlgn="auto">
              <a:spcBef>
                <a:spcPts val="0"/>
              </a:spcBef>
              <a:spcAft>
                <a:spcPts val="0"/>
              </a:spcAft>
              <a:defRPr>
                <a:latin typeface="+mn-lt"/>
                <a:cs typeface="+mn-cs"/>
              </a:defRPr>
            </a:lvl1pPr>
          </a:lstStyle>
          <a:p>
            <a:pPr>
              <a:defRPr/>
            </a:pPr>
            <a:fld id="{24F7021B-029E-4B4A-B91F-709A528FF9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grpSp>
        <p:nvGrpSpPr>
          <p:cNvPr id="4" name="Group 6"/>
          <p:cNvGrpSpPr/>
          <p:nvPr userDrawn="1"/>
        </p:nvGrpSpPr>
        <p:grpSpPr>
          <a:xfrm>
            <a:off x="381000" y="6489700"/>
            <a:ext cx="8382000" cy="307777"/>
            <a:chOff x="381000" y="3810000"/>
            <a:chExt cx="8382000" cy="307777"/>
          </a:xfrm>
          <a:noFill/>
        </p:grpSpPr>
        <p:sp>
          <p:nvSpPr>
            <p:cNvPr id="5" name="TextBox 4"/>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a:t>
              </a:r>
              <a:r>
                <a:rPr lang="en-US" sz="1400" dirty="0" smtClean="0">
                  <a:solidFill>
                    <a:schemeClr val="bg2">
                      <a:lumMod val="50000"/>
                    </a:schemeClr>
                  </a:solidFill>
                  <a:latin typeface="+mn-lt"/>
                  <a:cs typeface="+mn-cs"/>
                </a:rPr>
                <a:t>Joshua New   </a:t>
              </a:r>
              <a:r>
                <a:rPr lang="en-US" sz="1400" dirty="0">
                  <a:solidFill>
                    <a:schemeClr val="bg2">
                      <a:lumMod val="50000"/>
                    </a:schemeClr>
                  </a:solidFill>
                  <a:latin typeface="+mn-lt"/>
                  <a:cs typeface="+mn-cs"/>
                </a:rPr>
                <a:t>•   </a:t>
              </a:r>
              <a:r>
                <a:rPr lang="en-US" sz="1400" dirty="0" smtClean="0">
                  <a:solidFill>
                    <a:schemeClr val="bg2">
                      <a:lumMod val="50000"/>
                    </a:schemeClr>
                  </a:solidFill>
                  <a:latin typeface="+mn-lt"/>
                  <a:cs typeface="+mn-cs"/>
                </a:rPr>
                <a:t>April 8, </a:t>
              </a:r>
              <a:r>
                <a:rPr lang="en-US" sz="1400" dirty="0">
                  <a:solidFill>
                    <a:schemeClr val="bg2">
                      <a:lumMod val="50000"/>
                    </a:schemeClr>
                  </a:solidFill>
                  <a:latin typeface="+mn-lt"/>
                  <a:cs typeface="+mn-cs"/>
                </a:rPr>
                <a:t>2009</a:t>
              </a:r>
            </a:p>
          </p:txBody>
        </p:sp>
        <p:sp>
          <p:nvSpPr>
            <p:cNvPr id="7" name="TextBox 6"/>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47325B6F-8EDB-4BA6-AEC0-7E60A055EA20}" type="slidenum">
                <a:rPr lang="en-US" sz="1400" smtClean="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524000"/>
            <a:ext cx="8382000" cy="1697278"/>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2000"/>
            </a:lvl4pPr>
            <a:lvl5pPr>
              <a:lnSpc>
                <a:spcPct val="90000"/>
              </a:lnSpc>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p:cNvGrpSpPr/>
          <p:nvPr userDrawn="1"/>
        </p:nvGrpSpPr>
        <p:grpSpPr>
          <a:xfrm>
            <a:off x="381000" y="6489700"/>
            <a:ext cx="8382000" cy="307777"/>
            <a:chOff x="381000" y="3810000"/>
            <a:chExt cx="8382000" cy="307777"/>
          </a:xfrm>
          <a:noFill/>
        </p:grpSpPr>
        <p:sp>
          <p:nvSpPr>
            <p:cNvPr id="5" name="TextBox 4"/>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a:t>
              </a:r>
              <a:r>
                <a:rPr lang="en-US" sz="1400" dirty="0" smtClean="0">
                  <a:solidFill>
                    <a:schemeClr val="bg2">
                      <a:lumMod val="50000"/>
                    </a:schemeClr>
                  </a:solidFill>
                  <a:latin typeface="+mn-lt"/>
                  <a:cs typeface="+mn-cs"/>
                </a:rPr>
                <a:t>Joshua New   </a:t>
              </a:r>
              <a:r>
                <a:rPr lang="en-US" sz="1400" dirty="0">
                  <a:solidFill>
                    <a:schemeClr val="bg2">
                      <a:lumMod val="50000"/>
                    </a:schemeClr>
                  </a:solidFill>
                  <a:latin typeface="+mn-lt"/>
                  <a:cs typeface="+mn-cs"/>
                </a:rPr>
                <a:t>•   </a:t>
              </a:r>
              <a:r>
                <a:rPr lang="en-US" sz="1400" dirty="0" smtClean="0">
                  <a:solidFill>
                    <a:schemeClr val="bg2">
                      <a:lumMod val="50000"/>
                    </a:schemeClr>
                  </a:solidFill>
                  <a:latin typeface="+mn-lt"/>
                  <a:cs typeface="+mn-cs"/>
                </a:rPr>
                <a:t>April 8, </a:t>
              </a:r>
              <a:r>
                <a:rPr lang="en-US" sz="1400" dirty="0">
                  <a:solidFill>
                    <a:schemeClr val="bg2">
                      <a:lumMod val="50000"/>
                    </a:schemeClr>
                  </a:solidFill>
                  <a:latin typeface="+mn-lt"/>
                  <a:cs typeface="+mn-cs"/>
                </a:rPr>
                <a:t>2009</a:t>
              </a:r>
            </a:p>
          </p:txBody>
        </p:sp>
        <p:sp>
          <p:nvSpPr>
            <p:cNvPr id="6" name="TextBox 5"/>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C791A723-F690-46C4-A93D-CC342987490B}" type="slidenum">
                <a:rPr lang="en-US" sz="140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p:cNvGrpSpPr/>
          <p:nvPr userDrawn="1"/>
        </p:nvGrpSpPr>
        <p:grpSpPr>
          <a:xfrm>
            <a:off x="381000" y="6489700"/>
            <a:ext cx="8382000" cy="307777"/>
            <a:chOff x="381000" y="3810000"/>
            <a:chExt cx="8382000" cy="307777"/>
          </a:xfrm>
          <a:noFill/>
        </p:grpSpPr>
        <p:sp>
          <p:nvSpPr>
            <p:cNvPr id="6" name="TextBox 5"/>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a:t>
              </a:r>
              <a:r>
                <a:rPr lang="en-US" sz="1400" dirty="0" smtClean="0">
                  <a:solidFill>
                    <a:schemeClr val="bg2">
                      <a:lumMod val="50000"/>
                    </a:schemeClr>
                  </a:solidFill>
                  <a:latin typeface="+mn-lt"/>
                  <a:cs typeface="+mn-cs"/>
                </a:rPr>
                <a:t>Joshua New   </a:t>
              </a:r>
              <a:r>
                <a:rPr lang="en-US" sz="1400" dirty="0">
                  <a:solidFill>
                    <a:schemeClr val="bg2">
                      <a:lumMod val="50000"/>
                    </a:schemeClr>
                  </a:solidFill>
                  <a:latin typeface="+mn-lt"/>
                  <a:cs typeface="+mn-cs"/>
                </a:rPr>
                <a:t>•   </a:t>
              </a:r>
              <a:r>
                <a:rPr lang="en-US" sz="1400" dirty="0" smtClean="0">
                  <a:solidFill>
                    <a:schemeClr val="bg2">
                      <a:lumMod val="50000"/>
                    </a:schemeClr>
                  </a:solidFill>
                  <a:latin typeface="+mn-lt"/>
                  <a:cs typeface="+mn-cs"/>
                </a:rPr>
                <a:t>April 8, </a:t>
              </a:r>
              <a:r>
                <a:rPr lang="en-US" sz="1400" dirty="0">
                  <a:solidFill>
                    <a:schemeClr val="bg2">
                      <a:lumMod val="50000"/>
                    </a:schemeClr>
                  </a:solidFill>
                  <a:latin typeface="+mn-lt"/>
                  <a:cs typeface="+mn-cs"/>
                </a:rPr>
                <a:t>2009</a:t>
              </a:r>
            </a:p>
          </p:txBody>
        </p:sp>
        <p:sp>
          <p:nvSpPr>
            <p:cNvPr id="7" name="TextBox 6"/>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EAF11465-B521-4630-9B80-B282F07BE282}" type="slidenum">
                <a:rPr lang="en-US" sz="140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p:nvPr userDrawn="1"/>
        </p:nvGrpSpPr>
        <p:grpSpPr>
          <a:xfrm>
            <a:off x="381000" y="6489700"/>
            <a:ext cx="8382000" cy="307777"/>
            <a:chOff x="381000" y="3810000"/>
            <a:chExt cx="8382000" cy="307777"/>
          </a:xfrm>
          <a:noFill/>
        </p:grpSpPr>
        <p:sp>
          <p:nvSpPr>
            <p:cNvPr id="8" name="TextBox 7"/>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a:t>
              </a:r>
              <a:r>
                <a:rPr lang="en-US" sz="1400" dirty="0" smtClean="0">
                  <a:solidFill>
                    <a:schemeClr val="bg2">
                      <a:lumMod val="50000"/>
                    </a:schemeClr>
                  </a:solidFill>
                  <a:latin typeface="+mn-lt"/>
                  <a:cs typeface="+mn-cs"/>
                </a:rPr>
                <a:t>Joshua New   </a:t>
              </a:r>
              <a:r>
                <a:rPr lang="en-US" sz="1400" dirty="0">
                  <a:solidFill>
                    <a:schemeClr val="bg2">
                      <a:lumMod val="50000"/>
                    </a:schemeClr>
                  </a:solidFill>
                  <a:latin typeface="+mn-lt"/>
                  <a:cs typeface="+mn-cs"/>
                </a:rPr>
                <a:t>•   </a:t>
              </a:r>
              <a:r>
                <a:rPr lang="en-US" sz="1400" dirty="0" smtClean="0">
                  <a:solidFill>
                    <a:schemeClr val="bg2">
                      <a:lumMod val="50000"/>
                    </a:schemeClr>
                  </a:solidFill>
                  <a:latin typeface="+mn-lt"/>
                  <a:cs typeface="+mn-cs"/>
                </a:rPr>
                <a:t>April 8, </a:t>
              </a:r>
              <a:r>
                <a:rPr lang="en-US" sz="1400" dirty="0">
                  <a:solidFill>
                    <a:schemeClr val="bg2">
                      <a:lumMod val="50000"/>
                    </a:schemeClr>
                  </a:solidFill>
                  <a:latin typeface="+mn-lt"/>
                  <a:cs typeface="+mn-cs"/>
                </a:rPr>
                <a:t>2009</a:t>
              </a:r>
            </a:p>
          </p:txBody>
        </p:sp>
        <p:sp>
          <p:nvSpPr>
            <p:cNvPr id="9" name="TextBox 8"/>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0A466686-F4AC-4E63-8E1E-81CBB4F6AF78}" type="slidenum">
                <a:rPr lang="en-US" sz="140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2"/>
          <p:cNvGrpSpPr/>
          <p:nvPr userDrawn="1"/>
        </p:nvGrpSpPr>
        <p:grpSpPr>
          <a:xfrm>
            <a:off x="381000" y="6489700"/>
            <a:ext cx="8382000" cy="307777"/>
            <a:chOff x="381000" y="3810000"/>
            <a:chExt cx="8382000" cy="307777"/>
          </a:xfrm>
          <a:noFill/>
        </p:grpSpPr>
        <p:sp>
          <p:nvSpPr>
            <p:cNvPr id="4" name="TextBox 3"/>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a:t>
              </a:r>
              <a:r>
                <a:rPr lang="en-US" sz="1400" dirty="0" smtClean="0">
                  <a:solidFill>
                    <a:schemeClr val="bg2">
                      <a:lumMod val="50000"/>
                    </a:schemeClr>
                  </a:solidFill>
                  <a:latin typeface="+mn-lt"/>
                  <a:cs typeface="+mn-cs"/>
                </a:rPr>
                <a:t>Joshua New   </a:t>
              </a:r>
              <a:r>
                <a:rPr lang="en-US" sz="1400" dirty="0">
                  <a:solidFill>
                    <a:schemeClr val="bg2">
                      <a:lumMod val="50000"/>
                    </a:schemeClr>
                  </a:solidFill>
                  <a:latin typeface="+mn-lt"/>
                  <a:cs typeface="+mn-cs"/>
                </a:rPr>
                <a:t>•   </a:t>
              </a:r>
              <a:r>
                <a:rPr lang="en-US" sz="1400" dirty="0" smtClean="0">
                  <a:solidFill>
                    <a:schemeClr val="bg2">
                      <a:lumMod val="50000"/>
                    </a:schemeClr>
                  </a:solidFill>
                  <a:latin typeface="+mn-lt"/>
                  <a:cs typeface="+mn-cs"/>
                </a:rPr>
                <a:t>April 8, </a:t>
              </a:r>
              <a:r>
                <a:rPr lang="en-US" sz="1400" dirty="0">
                  <a:solidFill>
                    <a:schemeClr val="bg2">
                      <a:lumMod val="50000"/>
                    </a:schemeClr>
                  </a:solidFill>
                  <a:latin typeface="+mn-lt"/>
                  <a:cs typeface="+mn-cs"/>
                </a:rPr>
                <a:t>2009</a:t>
              </a:r>
            </a:p>
          </p:txBody>
        </p:sp>
        <p:sp>
          <p:nvSpPr>
            <p:cNvPr id="5" name="TextBox 4"/>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7BA0106C-6BDA-4689-831C-15BE86A65B4F}" type="slidenum">
                <a:rPr lang="en-US" sz="140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p:nvPr userDrawn="1"/>
        </p:nvGrpSpPr>
        <p:grpSpPr>
          <a:xfrm>
            <a:off x="381000" y="6489700"/>
            <a:ext cx="8382000" cy="307777"/>
            <a:chOff x="381000" y="3810000"/>
            <a:chExt cx="8382000" cy="307777"/>
          </a:xfrm>
          <a:noFill/>
        </p:grpSpPr>
        <p:sp>
          <p:nvSpPr>
            <p:cNvPr id="3" name="TextBox 2"/>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a:t>
              </a:r>
              <a:r>
                <a:rPr lang="en-US" sz="1400" dirty="0" smtClean="0">
                  <a:solidFill>
                    <a:schemeClr val="bg2">
                      <a:lumMod val="50000"/>
                    </a:schemeClr>
                  </a:solidFill>
                  <a:latin typeface="+mn-lt"/>
                  <a:cs typeface="+mn-cs"/>
                </a:rPr>
                <a:t>Joshua New   </a:t>
              </a:r>
              <a:r>
                <a:rPr lang="en-US" sz="1400" dirty="0">
                  <a:solidFill>
                    <a:schemeClr val="bg2">
                      <a:lumMod val="50000"/>
                    </a:schemeClr>
                  </a:solidFill>
                  <a:latin typeface="+mn-lt"/>
                  <a:cs typeface="+mn-cs"/>
                </a:rPr>
                <a:t>•   </a:t>
              </a:r>
              <a:r>
                <a:rPr lang="en-US" sz="1400" dirty="0" smtClean="0">
                  <a:solidFill>
                    <a:schemeClr val="bg2">
                      <a:lumMod val="50000"/>
                    </a:schemeClr>
                  </a:solidFill>
                  <a:latin typeface="+mn-lt"/>
                  <a:cs typeface="+mn-cs"/>
                </a:rPr>
                <a:t>April 8, </a:t>
              </a:r>
              <a:r>
                <a:rPr lang="en-US" sz="1400" dirty="0">
                  <a:solidFill>
                    <a:schemeClr val="bg2">
                      <a:lumMod val="50000"/>
                    </a:schemeClr>
                  </a:solidFill>
                  <a:latin typeface="+mn-lt"/>
                  <a:cs typeface="+mn-cs"/>
                </a:rPr>
                <a:t>2009</a:t>
              </a:r>
            </a:p>
          </p:txBody>
        </p:sp>
        <p:sp>
          <p:nvSpPr>
            <p:cNvPr id="4" name="TextBox 3"/>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7CD1E0AD-AA8A-4135-A1E2-CA055E3C0D76}" type="slidenum">
                <a:rPr lang="en-US" sz="140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grpSp>
        <p:nvGrpSpPr>
          <p:cNvPr id="2" name="Group 1"/>
          <p:cNvGrpSpPr/>
          <p:nvPr userDrawn="1"/>
        </p:nvGrpSpPr>
        <p:grpSpPr>
          <a:xfrm>
            <a:off x="381000" y="6489700"/>
            <a:ext cx="8382000" cy="307777"/>
            <a:chOff x="381000" y="3810000"/>
            <a:chExt cx="8382000" cy="307777"/>
          </a:xfrm>
          <a:noFill/>
        </p:grpSpPr>
        <p:sp>
          <p:nvSpPr>
            <p:cNvPr id="3" name="TextBox 2"/>
            <p:cNvSpPr txBox="1"/>
            <p:nvPr/>
          </p:nvSpPr>
          <p:spPr>
            <a:xfrm>
              <a:off x="381000" y="3810000"/>
              <a:ext cx="4953000" cy="307777"/>
            </a:xfrm>
            <a:prstGeom prst="rect">
              <a:avLst/>
            </a:prstGeom>
            <a:grpFill/>
          </p:spPr>
          <p:txBody>
            <a:bodyPr anchor="ctr">
              <a:spAutoFit/>
            </a:bodyPr>
            <a:lstStyle/>
            <a:p>
              <a:pPr fontAlgn="auto">
                <a:spcBef>
                  <a:spcPts val="0"/>
                </a:spcBef>
                <a:spcAft>
                  <a:spcPts val="0"/>
                </a:spcAft>
                <a:defRPr/>
              </a:pPr>
              <a:r>
                <a:rPr lang="en-US" sz="1400" dirty="0">
                  <a:solidFill>
                    <a:schemeClr val="bg2">
                      <a:lumMod val="50000"/>
                    </a:schemeClr>
                  </a:solidFill>
                  <a:latin typeface="+mn-lt"/>
                  <a:cs typeface="+mn-cs"/>
                </a:rPr>
                <a:t>Ph.D. Defense   •   </a:t>
              </a:r>
              <a:r>
                <a:rPr lang="en-US" sz="1400" dirty="0" smtClean="0">
                  <a:solidFill>
                    <a:schemeClr val="bg2">
                      <a:lumMod val="50000"/>
                    </a:schemeClr>
                  </a:solidFill>
                  <a:latin typeface="+mn-lt"/>
                  <a:cs typeface="+mn-cs"/>
                </a:rPr>
                <a:t>Joshua New   </a:t>
              </a:r>
              <a:r>
                <a:rPr lang="en-US" sz="1400" dirty="0">
                  <a:solidFill>
                    <a:schemeClr val="bg2">
                      <a:lumMod val="50000"/>
                    </a:schemeClr>
                  </a:solidFill>
                  <a:latin typeface="+mn-lt"/>
                  <a:cs typeface="+mn-cs"/>
                </a:rPr>
                <a:t>•   </a:t>
              </a:r>
              <a:r>
                <a:rPr lang="en-US" sz="1400" dirty="0" smtClean="0">
                  <a:solidFill>
                    <a:schemeClr val="bg2">
                      <a:lumMod val="50000"/>
                    </a:schemeClr>
                  </a:solidFill>
                  <a:latin typeface="+mn-lt"/>
                  <a:cs typeface="+mn-cs"/>
                </a:rPr>
                <a:t>April 8, </a:t>
              </a:r>
              <a:r>
                <a:rPr lang="en-US" sz="1400" dirty="0">
                  <a:solidFill>
                    <a:schemeClr val="bg2">
                      <a:lumMod val="50000"/>
                    </a:schemeClr>
                  </a:solidFill>
                  <a:latin typeface="+mn-lt"/>
                  <a:cs typeface="+mn-cs"/>
                </a:rPr>
                <a:t>2009</a:t>
              </a:r>
            </a:p>
          </p:txBody>
        </p:sp>
        <p:sp>
          <p:nvSpPr>
            <p:cNvPr id="4" name="TextBox 3"/>
            <p:cNvSpPr txBox="1"/>
            <p:nvPr/>
          </p:nvSpPr>
          <p:spPr>
            <a:xfrm>
              <a:off x="5486400" y="3810000"/>
              <a:ext cx="3276600" cy="307777"/>
            </a:xfrm>
            <a:prstGeom prst="rect">
              <a:avLst/>
            </a:prstGeom>
            <a:grpFill/>
          </p:spPr>
          <p:txBody>
            <a:bodyPr anchor="ctr">
              <a:spAutoFit/>
            </a:bodyPr>
            <a:lstStyle/>
            <a:p>
              <a:pPr algn="r" fontAlgn="auto">
                <a:spcBef>
                  <a:spcPts val="0"/>
                </a:spcBef>
                <a:spcAft>
                  <a:spcPts val="0"/>
                </a:spcAft>
                <a:defRPr/>
              </a:pPr>
              <a:fld id="{5E5785D0-FA1F-42B3-B8E0-442B964DC41F}" type="slidenum">
                <a:rPr lang="en-US" sz="1400">
                  <a:solidFill>
                    <a:schemeClr val="bg2">
                      <a:lumMod val="50000"/>
                    </a:schemeClr>
                  </a:solidFill>
                  <a:latin typeface="+mn-lt"/>
                  <a:cs typeface="+mn-cs"/>
                </a:rPr>
                <a:pPr algn="r" fontAlgn="auto">
                  <a:spcBef>
                    <a:spcPts val="0"/>
                  </a:spcBef>
                  <a:spcAft>
                    <a:spcPts val="0"/>
                  </a:spcAft>
                  <a:defRPr/>
                </a:pPr>
                <a:t>‹#›</a:t>
              </a:fld>
              <a:endParaRPr lang="en-US" sz="1400" dirty="0">
                <a:solidFill>
                  <a:schemeClr val="bg2">
                    <a:lumMod val="50000"/>
                  </a:schemeClr>
                </a:solidFill>
                <a:latin typeface="+mn-lt"/>
                <a:cs typeface="+mn-cs"/>
              </a:endParaRPr>
            </a:p>
          </p:txBody>
        </p:sp>
      </p:gr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5123" name="Text Placeholder 2"/>
          <p:cNvSpPr>
            <a:spLocks noGrp="1"/>
          </p:cNvSpPr>
          <p:nvPr>
            <p:ph type="body" idx="1"/>
          </p:nvPr>
        </p:nvSpPr>
        <p:spPr bwMode="auto">
          <a:xfrm>
            <a:off x="381000" y="1524000"/>
            <a:ext cx="8382000" cy="18097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8"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p:fade/>
  </p:transition>
  <p:timing>
    <p:tnLst>
      <p:par>
        <p:cTn id="1" dur="indefinite" restart="never" nodeType="tmRoot"/>
      </p:par>
    </p:tnLst>
  </p:timing>
  <p:txStyles>
    <p:titleStyle>
      <a:lvl1pPr algn="l" defTabSz="912813" rtl="0" fontAlgn="base">
        <a:lnSpc>
          <a:spcPct val="90000"/>
        </a:lnSpc>
        <a:spcBef>
          <a:spcPct val="0"/>
        </a:spcBef>
        <a:spcAft>
          <a:spcPct val="0"/>
        </a:spcAft>
        <a:defRPr lang="en-US" sz="4800" b="1" kern="1200"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2pPr>
      <a:lvl3pPr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3pPr>
      <a:lvl4pPr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4pPr>
      <a:lvl5pPr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5"/>
        </a:buBlip>
        <a:defRPr sz="2800" kern="1200">
          <a:solidFill>
            <a:schemeClr val="bg1"/>
          </a:solidFill>
          <a:latin typeface="+mn-lt"/>
          <a:ea typeface="+mn-ea"/>
          <a:cs typeface="+mn-cs"/>
        </a:defRPr>
      </a:lvl1pPr>
      <a:lvl2pPr marL="914400" indent="-396875" algn="l" defTabSz="912813" rtl="0" fontAlgn="base">
        <a:lnSpc>
          <a:spcPct val="90000"/>
        </a:lnSpc>
        <a:spcBef>
          <a:spcPct val="20000"/>
        </a:spcBef>
        <a:spcAft>
          <a:spcPct val="0"/>
        </a:spcAft>
        <a:buBlip>
          <a:blip r:embed="rId16"/>
        </a:buBlip>
        <a:defRPr sz="2400" kern="1200">
          <a:solidFill>
            <a:schemeClr val="bg1"/>
          </a:solidFill>
          <a:latin typeface="+mn-lt"/>
          <a:ea typeface="+mn-ea"/>
          <a:cs typeface="+mn-cs"/>
        </a:defRPr>
      </a:lvl2pPr>
      <a:lvl3pPr marL="1258888" indent="-344488" algn="l" defTabSz="912813" rtl="0" fontAlgn="base">
        <a:lnSpc>
          <a:spcPct val="90000"/>
        </a:lnSpc>
        <a:spcBef>
          <a:spcPct val="20000"/>
        </a:spcBef>
        <a:spcAft>
          <a:spcPct val="0"/>
        </a:spcAft>
        <a:buBlip>
          <a:blip r:embed="rId16"/>
        </a:buBlip>
        <a:defRPr sz="2000" kern="1200">
          <a:solidFill>
            <a:schemeClr val="bg1"/>
          </a:solidFill>
          <a:latin typeface="+mn-lt"/>
          <a:ea typeface="+mn-ea"/>
          <a:cs typeface="+mn-cs"/>
        </a:defRPr>
      </a:lvl3pPr>
      <a:lvl4pPr marL="1604963" indent="-346075" algn="l" defTabSz="912813" rtl="0" fontAlgn="base">
        <a:lnSpc>
          <a:spcPct val="90000"/>
        </a:lnSpc>
        <a:spcBef>
          <a:spcPct val="20000"/>
        </a:spcBef>
        <a:spcAft>
          <a:spcPct val="0"/>
        </a:spcAft>
        <a:buBlip>
          <a:blip r:embed="rId16"/>
        </a:buBlip>
        <a:defRPr sz="2000" kern="1200">
          <a:solidFill>
            <a:schemeClr val="bg1"/>
          </a:solidFill>
          <a:latin typeface="+mn-lt"/>
          <a:ea typeface="+mn-ea"/>
          <a:cs typeface="+mn-cs"/>
        </a:defRPr>
      </a:lvl4pPr>
      <a:lvl5pPr marL="1941513" indent="-336550" algn="l" defTabSz="912813" rtl="0" fontAlgn="base">
        <a:lnSpc>
          <a:spcPct val="90000"/>
        </a:lnSpc>
        <a:spcBef>
          <a:spcPct val="20000"/>
        </a:spcBef>
        <a:spcAft>
          <a:spcPct val="0"/>
        </a:spcAft>
        <a:buBlip>
          <a:blip r:embed="rId16"/>
        </a:buBlip>
        <a:defRPr sz="20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7000" r="-7000"/>
          </a:stretch>
        </a:blipFill>
        <a:effectLst/>
      </p:bgPr>
    </p:bg>
    <p:spTree>
      <p:nvGrpSpPr>
        <p:cNvPr id="1" name=""/>
        <p:cNvGrpSpPr/>
        <p:nvPr/>
      </p:nvGrpSpPr>
      <p:grpSpPr>
        <a:xfrm>
          <a:off x="0" y="0"/>
          <a:ext cx="0" cy="0"/>
          <a:chOff x="0" y="0"/>
          <a:chExt cx="0" cy="0"/>
        </a:xfrm>
      </p:grpSpPr>
      <p:pic>
        <p:nvPicPr>
          <p:cNvPr id="6146" name="Picture 3" descr="white rectangle.png"/>
          <p:cNvPicPr>
            <a:picLocks noChangeAspect="1"/>
          </p:cNvPicPr>
          <p:nvPr/>
        </p:nvPicPr>
        <p:blipFill>
          <a:blip r:embed="rId13"/>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6148"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ransition>
    <p:fade/>
  </p:transition>
  <p:timing>
    <p:tnLst>
      <p:par>
        <p:cTn id="1" dur="indefinite" restart="never" nodeType="tmRoot"/>
      </p:par>
    </p:tnLst>
  </p:timing>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Microsoft_Office_Excel_97-2003_Worksheet1.xls"/></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7.xml"/><Relationship Id="rId7"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35.png"/><Relationship Id="rId5" Type="http://schemas.openxmlformats.org/officeDocument/2006/relationships/oleObject" Target="../embeddings/oleObject7.bin"/><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oleObject" Target="../embeddings/oleObject11.bin"/><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71.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76.jpeg"/></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chart" Target="../charts/chart5.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8153400" cy="2438400"/>
          </a:xfrm>
        </p:spPr>
        <p:txBody>
          <a:bodyPr/>
          <a:lstStyle/>
          <a:p>
            <a:pPr defTabSz="914363" fontAlgn="auto">
              <a:lnSpc>
                <a:spcPct val="80000"/>
              </a:lnSpc>
              <a:spcAft>
                <a:spcPts val="0"/>
              </a:spcAft>
              <a:defRPr/>
            </a:pPr>
            <a:r>
              <a:rPr sz="6000"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Visual Analytics for Relationships in</a:t>
            </a:r>
            <a:br>
              <a:rPr sz="6000"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sz="6000"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Scientific Data</a:t>
            </a:r>
            <a:endParaRPr sz="6000"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ubtitle 2"/>
          <p:cNvSpPr>
            <a:spLocks noGrp="1"/>
          </p:cNvSpPr>
          <p:nvPr>
            <p:ph type="subTitle" idx="1"/>
          </p:nvPr>
        </p:nvSpPr>
        <p:spPr>
          <a:xfrm>
            <a:off x="762000" y="4649788"/>
            <a:ext cx="7681913" cy="1979612"/>
          </a:xfrm>
        </p:spPr>
        <p:txBody>
          <a:bodyPr rtlCol="0">
            <a:normAutofit/>
            <a:scene3d>
              <a:camera prst="orthographicFront"/>
              <a:lightRig rig="balanced" dir="t">
                <a:rot lat="0" lon="0" rev="2100000"/>
              </a:lightRig>
            </a:scene3d>
            <a:sp3d extrusionH="57150" prstMaterial="metal">
              <a:bevelT w="38100" h="25400"/>
              <a:contourClr>
                <a:schemeClr val="bg2"/>
              </a:contourClr>
            </a:sp3d>
          </a:bodyPr>
          <a:lstStyle/>
          <a:p>
            <a:pPr defTabSz="914363" fontAlgn="auto">
              <a:spcAft>
                <a:spcPts val="0"/>
              </a:spcAft>
              <a:defRPr/>
            </a:pPr>
            <a:r>
              <a:rPr lang="en-US" b="1" dirty="0" smtClean="0">
                <a:ln w="50800"/>
                <a:solidFill>
                  <a:schemeClr val="bg1">
                    <a:shade val="50000"/>
                  </a:schemeClr>
                </a:solidFill>
              </a:rPr>
              <a:t>Joshua New</a:t>
            </a:r>
          </a:p>
          <a:p>
            <a:pPr defTabSz="914363" fontAlgn="auto">
              <a:spcAft>
                <a:spcPts val="0"/>
              </a:spcAft>
              <a:defRPr/>
            </a:pPr>
            <a:r>
              <a:rPr lang="en-US" b="1" dirty="0" smtClean="0">
                <a:ln w="50800"/>
                <a:solidFill>
                  <a:schemeClr val="bg1">
                    <a:shade val="50000"/>
                  </a:schemeClr>
                </a:solidFill>
              </a:rPr>
              <a:t>Ph.D. Defense</a:t>
            </a:r>
          </a:p>
          <a:p>
            <a:pPr defTabSz="914363" fontAlgn="auto">
              <a:spcAft>
                <a:spcPts val="0"/>
              </a:spcAft>
              <a:defRPr/>
            </a:pPr>
            <a:endParaRPr lang="en-US" dirty="0" smtClean="0">
              <a:ln w="50800"/>
              <a:solidFill>
                <a:schemeClr val="bg1">
                  <a:shade val="50000"/>
                </a:schemeClr>
              </a:solidFill>
            </a:endParaRPr>
          </a:p>
          <a:p>
            <a:pPr defTabSz="914363" fontAlgn="auto">
              <a:spcAft>
                <a:spcPts val="0"/>
              </a:spcAft>
              <a:defRPr/>
            </a:pPr>
            <a:r>
              <a:rPr lang="en-US" sz="2000" dirty="0" smtClean="0">
                <a:ln w="50800"/>
                <a:solidFill>
                  <a:schemeClr val="bg1">
                    <a:shade val="50000"/>
                  </a:schemeClr>
                </a:solidFill>
              </a:rPr>
              <a:t>April 8, 2009</a:t>
            </a:r>
            <a:endParaRPr lang="en-US" sz="2000" dirty="0">
              <a:ln w="50800"/>
              <a:solidFill>
                <a:schemeClr val="bg1">
                  <a:shade val="5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69332"/>
          </a:xfrm>
        </p:spPr>
        <p:txBody>
          <a:bodyPr/>
          <a:lstStyle/>
          <a:p>
            <a:pPr>
              <a:lnSpc>
                <a:spcPct val="100000"/>
              </a:lnSpc>
              <a:spcAft>
                <a:spcPts val="1200"/>
              </a:spcAft>
            </a:pPr>
            <a:r>
              <a:rPr lang="en-US" sz="2400" dirty="0" smtClean="0"/>
              <a:t>Lower-triangular matrix – O(|V|</a:t>
            </a:r>
            <a:r>
              <a:rPr lang="en-US" sz="2400" baseline="30000" dirty="0" smtClean="0"/>
              <a:t>2</a:t>
            </a:r>
            <a:r>
              <a:rPr lang="en-US" sz="2400" dirty="0" smtClean="0"/>
              <a:t>)</a:t>
            </a:r>
            <a:endParaRPr lang="en-US" sz="16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Data Structure </a:t>
            </a:r>
            <a:r>
              <a:rPr lang="en-US" sz="3200" b="0" dirty="0" smtClean="0">
                <a:solidFill>
                  <a:schemeClr val="tx2"/>
                </a:solidFill>
              </a:rPr>
              <a:t>–</a:t>
            </a:r>
            <a:r>
              <a:rPr sz="3200" b="0" smtClean="0">
                <a:solidFill>
                  <a:schemeClr val="tx2"/>
                </a:solidFill>
              </a:rPr>
              <a:t> Graph</a:t>
            </a:r>
            <a:endParaRPr sz="3200" b="0" dirty="0" smtClean="0">
              <a:solidFill>
                <a:schemeClr val="tx2"/>
              </a:solidFill>
            </a:endParaRPr>
          </a:p>
        </p:txBody>
      </p:sp>
      <p:pic>
        <p:nvPicPr>
          <p:cNvPr id="7" name="Picture 6" descr="Grid.png"/>
          <p:cNvPicPr>
            <a:picLocks noChangeAspect="1"/>
          </p:cNvPicPr>
          <p:nvPr/>
        </p:nvPicPr>
        <p:blipFill>
          <a:blip r:embed="rId3"/>
          <a:stretch>
            <a:fillRect/>
          </a:stretch>
        </p:blipFill>
        <p:spPr>
          <a:xfrm>
            <a:off x="762000" y="2286000"/>
            <a:ext cx="3810000" cy="3687097"/>
          </a:xfrm>
          <a:prstGeom prst="rect">
            <a:avLst/>
          </a:prstGeom>
        </p:spPr>
      </p:pic>
      <p:sp>
        <p:nvSpPr>
          <p:cNvPr id="8" name="TextBox 7"/>
          <p:cNvSpPr txBox="1"/>
          <p:nvPr/>
        </p:nvSpPr>
        <p:spPr>
          <a:xfrm>
            <a:off x="914400" y="1905000"/>
            <a:ext cx="3810000" cy="369332"/>
          </a:xfrm>
          <a:prstGeom prst="rect">
            <a:avLst/>
          </a:prstGeom>
          <a:noFill/>
        </p:spPr>
        <p:txBody>
          <a:bodyPr wrap="square" rtlCol="0">
            <a:spAutoFit/>
          </a:bodyPr>
          <a:lstStyle/>
          <a:p>
            <a:r>
              <a:rPr lang="en-US" dirty="0" smtClean="0">
                <a:solidFill>
                  <a:schemeClr val="bg1"/>
                </a:solidFill>
              </a:rPr>
              <a:t>0        1        2       3       …       |V|</a:t>
            </a:r>
            <a:endParaRPr lang="en-US" dirty="0">
              <a:solidFill>
                <a:schemeClr val="bg1"/>
              </a:solidFill>
            </a:endParaRPr>
          </a:p>
        </p:txBody>
      </p:sp>
      <p:sp>
        <p:nvSpPr>
          <p:cNvPr id="12" name="TextBox 11"/>
          <p:cNvSpPr txBox="1"/>
          <p:nvPr/>
        </p:nvSpPr>
        <p:spPr>
          <a:xfrm>
            <a:off x="1676400" y="5867400"/>
            <a:ext cx="2667000" cy="646331"/>
          </a:xfrm>
          <a:prstGeom prst="rect">
            <a:avLst/>
          </a:prstGeom>
          <a:noFill/>
        </p:spPr>
        <p:txBody>
          <a:bodyPr wrap="square" rtlCol="0">
            <a:spAutoFit/>
          </a:bodyPr>
          <a:lstStyle/>
          <a:p>
            <a:r>
              <a:rPr lang="en-US" sz="3600" dirty="0" smtClean="0">
                <a:solidFill>
                  <a:srgbClr val="FF0000"/>
                </a:solidFill>
              </a:rPr>
              <a:t>8*|V|</a:t>
            </a:r>
            <a:r>
              <a:rPr lang="en-US" sz="3600" baseline="30000" dirty="0" smtClean="0">
                <a:solidFill>
                  <a:srgbClr val="FF0000"/>
                </a:solidFill>
              </a:rPr>
              <a:t>2</a:t>
            </a:r>
            <a:r>
              <a:rPr lang="en-US" sz="3600" dirty="0" smtClean="0">
                <a:solidFill>
                  <a:srgbClr val="FF0000"/>
                </a:solidFill>
              </a:rPr>
              <a:t> bytes</a:t>
            </a:r>
            <a:endParaRPr lang="en-US" sz="3600" dirty="0">
              <a:solidFill>
                <a:srgbClr val="FF0000"/>
              </a:solidFill>
            </a:endParaRPr>
          </a:p>
        </p:txBody>
      </p:sp>
      <p:pic>
        <p:nvPicPr>
          <p:cNvPr id="13" name="Picture 12" descr="Grid_data.png"/>
          <p:cNvPicPr>
            <a:picLocks noChangeAspect="1"/>
          </p:cNvPicPr>
          <p:nvPr/>
        </p:nvPicPr>
        <p:blipFill>
          <a:blip r:embed="rId4"/>
          <a:stretch>
            <a:fillRect/>
          </a:stretch>
        </p:blipFill>
        <p:spPr>
          <a:xfrm>
            <a:off x="762000" y="2286000"/>
            <a:ext cx="3779516" cy="3657600"/>
          </a:xfrm>
          <a:prstGeom prst="rect">
            <a:avLst/>
          </a:prstGeom>
        </p:spPr>
      </p:pic>
      <p:sp>
        <p:nvSpPr>
          <p:cNvPr id="14" name="TextBox 13"/>
          <p:cNvSpPr txBox="1"/>
          <p:nvPr/>
        </p:nvSpPr>
        <p:spPr>
          <a:xfrm>
            <a:off x="4191000" y="5867400"/>
            <a:ext cx="2819400" cy="646331"/>
          </a:xfrm>
          <a:prstGeom prst="rect">
            <a:avLst/>
          </a:prstGeom>
          <a:noFill/>
        </p:spPr>
        <p:txBody>
          <a:bodyPr wrap="square" rtlCol="0">
            <a:spAutoFit/>
          </a:bodyPr>
          <a:lstStyle/>
          <a:p>
            <a:r>
              <a:rPr lang="en-US" sz="3600" dirty="0" smtClean="0">
                <a:solidFill>
                  <a:srgbClr val="FF0000"/>
                </a:solidFill>
              </a:rPr>
              <a:t>=&gt; |V|</a:t>
            </a:r>
            <a:r>
              <a:rPr lang="en-US" sz="3600" baseline="30000" dirty="0" smtClean="0">
                <a:solidFill>
                  <a:srgbClr val="FF0000"/>
                </a:solidFill>
              </a:rPr>
              <a:t>2</a:t>
            </a:r>
            <a:r>
              <a:rPr lang="en-US" sz="3600" dirty="0" smtClean="0">
                <a:solidFill>
                  <a:srgbClr val="FF0000"/>
                </a:solidFill>
              </a:rPr>
              <a:t> bytes</a:t>
            </a:r>
            <a:endParaRPr lang="en-US" sz="3600" dirty="0">
              <a:solidFill>
                <a:srgbClr val="FF0000"/>
              </a:solidFill>
            </a:endParaRPr>
          </a:p>
        </p:txBody>
      </p:sp>
      <p:grpSp>
        <p:nvGrpSpPr>
          <p:cNvPr id="27" name="Group 26"/>
          <p:cNvGrpSpPr/>
          <p:nvPr/>
        </p:nvGrpSpPr>
        <p:grpSpPr>
          <a:xfrm>
            <a:off x="4495800" y="2133600"/>
            <a:ext cx="4419600" cy="3048000"/>
            <a:chOff x="4495800" y="2133600"/>
            <a:chExt cx="4419600" cy="3048000"/>
          </a:xfrm>
        </p:grpSpPr>
        <p:pic>
          <p:nvPicPr>
            <p:cNvPr id="115715" name="Picture 3"/>
            <p:cNvPicPr>
              <a:picLocks noChangeAspect="1" noChangeArrowheads="1"/>
            </p:cNvPicPr>
            <p:nvPr/>
          </p:nvPicPr>
          <p:blipFill>
            <a:blip r:embed="rId5"/>
            <a:srcRect/>
            <a:stretch>
              <a:fillRect/>
            </a:stretch>
          </p:blipFill>
          <p:spPr bwMode="auto">
            <a:xfrm>
              <a:off x="5029200" y="3429000"/>
              <a:ext cx="3886200" cy="700790"/>
            </a:xfrm>
            <a:prstGeom prst="rect">
              <a:avLst/>
            </a:prstGeom>
            <a:noFill/>
            <a:ln w="9525">
              <a:noFill/>
              <a:miter lim="800000"/>
              <a:headEnd/>
              <a:tailEnd/>
            </a:ln>
            <a:effectLst/>
          </p:spPr>
        </p:pic>
        <p:sp>
          <p:nvSpPr>
            <p:cNvPr id="15" name="TextBox 14"/>
            <p:cNvSpPr txBox="1"/>
            <p:nvPr/>
          </p:nvSpPr>
          <p:spPr>
            <a:xfrm>
              <a:off x="4495800" y="2438400"/>
              <a:ext cx="1066800" cy="369332"/>
            </a:xfrm>
            <a:prstGeom prst="rect">
              <a:avLst/>
            </a:prstGeom>
            <a:noFill/>
          </p:spPr>
          <p:txBody>
            <a:bodyPr wrap="square" rtlCol="0">
              <a:spAutoFit/>
            </a:bodyPr>
            <a:lstStyle/>
            <a:p>
              <a:r>
                <a:rPr lang="en-US" dirty="0" smtClean="0">
                  <a:solidFill>
                    <a:schemeClr val="bg1"/>
                  </a:solidFill>
                </a:rPr>
                <a:t>Matrix[1]</a:t>
              </a:r>
              <a:endParaRPr lang="en-US" dirty="0">
                <a:solidFill>
                  <a:schemeClr val="bg1"/>
                </a:solidFill>
              </a:endParaRPr>
            </a:p>
          </p:txBody>
        </p:sp>
        <p:sp>
          <p:nvSpPr>
            <p:cNvPr id="16" name="TextBox 15"/>
            <p:cNvSpPr txBox="1"/>
            <p:nvPr/>
          </p:nvSpPr>
          <p:spPr>
            <a:xfrm>
              <a:off x="5181600" y="4812268"/>
              <a:ext cx="1066800" cy="369332"/>
            </a:xfrm>
            <a:prstGeom prst="rect">
              <a:avLst/>
            </a:prstGeom>
            <a:noFill/>
          </p:spPr>
          <p:txBody>
            <a:bodyPr wrap="square" rtlCol="0">
              <a:spAutoFit/>
            </a:bodyPr>
            <a:lstStyle/>
            <a:p>
              <a:r>
                <a:rPr lang="en-US" dirty="0" smtClean="0">
                  <a:solidFill>
                    <a:schemeClr val="bg1"/>
                  </a:solidFill>
                </a:rPr>
                <a:t>Matrix[2]</a:t>
              </a:r>
              <a:endParaRPr lang="en-US" dirty="0">
                <a:solidFill>
                  <a:schemeClr val="bg1"/>
                </a:solidFill>
              </a:endParaRPr>
            </a:p>
          </p:txBody>
        </p:sp>
        <p:cxnSp>
          <p:nvCxnSpPr>
            <p:cNvPr id="18" name="Straight Arrow Connector 17"/>
            <p:cNvCxnSpPr>
              <a:stCxn id="15" idx="2"/>
            </p:cNvCxnSpPr>
            <p:nvPr/>
          </p:nvCxnSpPr>
          <p:spPr>
            <a:xfrm rot="5400000">
              <a:off x="4724400" y="3112532"/>
              <a:ext cx="609600" cy="1588"/>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0"/>
            </p:cNvCxnSpPr>
            <p:nvPr/>
          </p:nvCxnSpPr>
          <p:spPr>
            <a:xfrm rot="5400000" flipH="1" flipV="1">
              <a:off x="5372100" y="4469368"/>
              <a:ext cx="6858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95800" y="2133600"/>
              <a:ext cx="4419600" cy="369332"/>
            </a:xfrm>
            <a:prstGeom prst="rect">
              <a:avLst/>
            </a:prstGeom>
            <a:noFill/>
          </p:spPr>
          <p:txBody>
            <a:bodyPr wrap="square" rtlCol="0">
              <a:spAutoFit/>
            </a:bodyPr>
            <a:lstStyle/>
            <a:p>
              <a:r>
                <a:rPr lang="en-US" dirty="0" smtClean="0">
                  <a:solidFill>
                    <a:schemeClr val="bg1"/>
                  </a:solidFill>
                </a:rPr>
                <a:t>Matrix[0][0]=NULL</a:t>
              </a:r>
            </a:p>
          </p:txBody>
        </p:sp>
        <p:sp>
          <p:nvSpPr>
            <p:cNvPr id="21" name="TextBox 20"/>
            <p:cNvSpPr txBox="1"/>
            <p:nvPr/>
          </p:nvSpPr>
          <p:spPr>
            <a:xfrm>
              <a:off x="6477000" y="2514600"/>
              <a:ext cx="1066800" cy="369332"/>
            </a:xfrm>
            <a:prstGeom prst="rect">
              <a:avLst/>
            </a:prstGeom>
            <a:noFill/>
          </p:spPr>
          <p:txBody>
            <a:bodyPr wrap="square" rtlCol="0">
              <a:spAutoFit/>
            </a:bodyPr>
            <a:lstStyle/>
            <a:p>
              <a:r>
                <a:rPr lang="en-US" dirty="0" smtClean="0">
                  <a:solidFill>
                    <a:schemeClr val="bg1"/>
                  </a:solidFill>
                </a:rPr>
                <a:t>Matrix[3]</a:t>
              </a:r>
              <a:endParaRPr lang="en-US" dirty="0">
                <a:solidFill>
                  <a:schemeClr val="bg1"/>
                </a:solidFill>
              </a:endParaRPr>
            </a:p>
          </p:txBody>
        </p:sp>
        <p:cxnSp>
          <p:nvCxnSpPr>
            <p:cNvPr id="23" name="Straight Arrow Connector 22"/>
            <p:cNvCxnSpPr>
              <a:stCxn id="21" idx="2"/>
            </p:cNvCxnSpPr>
            <p:nvPr/>
          </p:nvCxnSpPr>
          <p:spPr>
            <a:xfrm rot="5400000">
              <a:off x="6705600" y="3188732"/>
              <a:ext cx="609600" cy="1588"/>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2757678"/>
          </a:xfrm>
        </p:spPr>
        <p:txBody>
          <a:bodyPr/>
          <a:lstStyle/>
          <a:p>
            <a:pPr>
              <a:lnSpc>
                <a:spcPct val="100000"/>
              </a:lnSpc>
              <a:spcAft>
                <a:spcPts val="1200"/>
              </a:spcAft>
            </a:pPr>
            <a:r>
              <a:rPr lang="en-US" sz="2400" dirty="0" smtClean="0"/>
              <a:t>Graph Layout – O(M|V|</a:t>
            </a:r>
            <a:r>
              <a:rPr lang="en-US" sz="2400" baseline="30000" dirty="0" smtClean="0"/>
              <a:t>2</a:t>
            </a:r>
            <a:r>
              <a:rPr lang="en-US" sz="2400" dirty="0" smtClean="0"/>
              <a:t>)</a:t>
            </a:r>
          </a:p>
          <a:p>
            <a:pPr>
              <a:lnSpc>
                <a:spcPct val="100000"/>
              </a:lnSpc>
              <a:spcAft>
                <a:spcPts val="1200"/>
              </a:spcAft>
            </a:pPr>
            <a:r>
              <a:rPr lang="en-US" sz="2400" dirty="0" smtClean="0"/>
              <a:t>Parameter Defaults</a:t>
            </a:r>
          </a:p>
          <a:p>
            <a:pPr>
              <a:lnSpc>
                <a:spcPct val="100000"/>
              </a:lnSpc>
              <a:spcAft>
                <a:spcPts val="1200"/>
              </a:spcAft>
            </a:pPr>
            <a:endParaRPr lang="en-US" sz="2400" dirty="0" smtClean="0"/>
          </a:p>
          <a:p>
            <a:pPr>
              <a:lnSpc>
                <a:spcPct val="100000"/>
              </a:lnSpc>
              <a:spcAft>
                <a:spcPts val="1200"/>
              </a:spcAft>
            </a:pPr>
            <a:endParaRPr lang="en-US" sz="2400" dirty="0" smtClean="0"/>
          </a:p>
          <a:p>
            <a:pPr>
              <a:lnSpc>
                <a:spcPct val="100000"/>
              </a:lnSpc>
              <a:spcAft>
                <a:spcPts val="1200"/>
              </a:spcAft>
            </a:pPr>
            <a:r>
              <a:rPr lang="en-US" sz="2400" dirty="0" smtClean="0"/>
              <a:t>Graph Layout Spring Equations</a:t>
            </a:r>
            <a:endParaRPr lang="en-US" sz="16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Algorithms </a:t>
            </a:r>
            <a:r>
              <a:rPr lang="en-US" sz="3200" b="0" dirty="0" smtClean="0">
                <a:solidFill>
                  <a:schemeClr val="tx2"/>
                </a:solidFill>
              </a:rPr>
              <a:t>–</a:t>
            </a:r>
            <a:r>
              <a:rPr sz="3200" b="0" smtClean="0">
                <a:solidFill>
                  <a:schemeClr val="tx2"/>
                </a:solidFill>
              </a:rPr>
              <a:t> Graph Layout</a:t>
            </a:r>
            <a:endParaRPr sz="3200" b="0" dirty="0" smtClean="0">
              <a:solidFill>
                <a:schemeClr val="tx2"/>
              </a:solidFill>
            </a:endParaRPr>
          </a:p>
        </p:txBody>
      </p:sp>
      <p:graphicFrame>
        <p:nvGraphicFramePr>
          <p:cNvPr id="11" name="Object 2"/>
          <p:cNvGraphicFramePr>
            <a:graphicFrameLocks noChangeAspect="1"/>
          </p:cNvGraphicFramePr>
          <p:nvPr/>
        </p:nvGraphicFramePr>
        <p:xfrm>
          <a:off x="4114800" y="1371600"/>
          <a:ext cx="4731066" cy="914400"/>
        </p:xfrm>
        <a:graphic>
          <a:graphicData uri="http://schemas.openxmlformats.org/presentationml/2006/ole">
            <p:oleObj spid="_x0000_s209923" name="Bitmap Image" r:id="rId4" imgW="11142857" imgH="2152951" progId="PBrush">
              <p:embed/>
            </p:oleObj>
          </a:graphicData>
        </a:graphic>
      </p:graphicFrame>
      <p:sp>
        <p:nvSpPr>
          <p:cNvPr id="209939" name="Rectangle 19"/>
          <p:cNvSpPr>
            <a:spLocks noChangeArrowheads="1"/>
          </p:cNvSpPr>
          <p:nvPr/>
        </p:nvSpPr>
        <p:spPr bwMode="auto">
          <a:xfrm>
            <a:off x="228600" y="561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Algo 2:</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2"/>
          <p:cNvSpPr/>
          <p:nvPr/>
        </p:nvSpPr>
        <p:spPr>
          <a:xfrm>
            <a:off x="990600" y="2438400"/>
            <a:ext cx="7086600" cy="1200329"/>
          </a:xfrm>
          <a:prstGeom prst="rect">
            <a:avLst/>
          </a:prstGeom>
        </p:spPr>
        <p:txBody>
          <a:bodyPr wrap="square">
            <a:spAutoFit/>
          </a:bodyPr>
          <a:lstStyle/>
          <a:p>
            <a:r>
              <a:rPr lang="en-US" dirty="0" smtClean="0">
                <a:solidFill>
                  <a:schemeClr val="bg1"/>
                </a:solidFill>
              </a:rPr>
              <a:t>float </a:t>
            </a:r>
            <a:r>
              <a:rPr lang="en-US" dirty="0" err="1" smtClean="0">
                <a:solidFill>
                  <a:schemeClr val="bg1"/>
                </a:solidFill>
              </a:rPr>
              <a:t>ao</a:t>
            </a:r>
            <a:r>
              <a:rPr lang="en-US" dirty="0" smtClean="0">
                <a:solidFill>
                  <a:schemeClr val="bg1"/>
                </a:solidFill>
              </a:rPr>
              <a:t>=1.0471976f, so= 0.1f, </a:t>
            </a:r>
            <a:r>
              <a:rPr lang="en-US" dirty="0" err="1" smtClean="0">
                <a:solidFill>
                  <a:schemeClr val="bg1"/>
                </a:solidFill>
              </a:rPr>
              <a:t>ar</a:t>
            </a:r>
            <a:r>
              <a:rPr lang="en-US" dirty="0" smtClean="0">
                <a:solidFill>
                  <a:schemeClr val="bg1"/>
                </a:solidFill>
              </a:rPr>
              <a:t>= 1.0471976f, </a:t>
            </a:r>
            <a:r>
              <a:rPr lang="en-US" dirty="0" err="1" smtClean="0">
                <a:solidFill>
                  <a:schemeClr val="bg1"/>
                </a:solidFill>
              </a:rPr>
              <a:t>sr</a:t>
            </a:r>
            <a:r>
              <a:rPr lang="en-US" dirty="0" smtClean="0">
                <a:solidFill>
                  <a:schemeClr val="bg1"/>
                </a:solidFill>
              </a:rPr>
              <a:t>= -1.0f;</a:t>
            </a:r>
          </a:p>
          <a:p>
            <a:r>
              <a:rPr lang="en-US" dirty="0" smtClean="0">
                <a:solidFill>
                  <a:schemeClr val="bg1"/>
                </a:solidFill>
              </a:rPr>
              <a:t>float </a:t>
            </a:r>
            <a:r>
              <a:rPr lang="en-US" dirty="0" err="1" smtClean="0">
                <a:solidFill>
                  <a:schemeClr val="bg1"/>
                </a:solidFill>
              </a:rPr>
              <a:t>grav</a:t>
            </a:r>
            <a:r>
              <a:rPr lang="en-US" dirty="0" smtClean="0">
                <a:solidFill>
                  <a:schemeClr val="bg1"/>
                </a:solidFill>
              </a:rPr>
              <a:t>= 0.1f;</a:t>
            </a:r>
          </a:p>
          <a:p>
            <a:r>
              <a:rPr lang="en-US" dirty="0" err="1" smtClean="0">
                <a:solidFill>
                  <a:schemeClr val="bg1"/>
                </a:solidFill>
              </a:rPr>
              <a:t>int</a:t>
            </a:r>
            <a:r>
              <a:rPr lang="en-US" dirty="0" smtClean="0">
                <a:solidFill>
                  <a:schemeClr val="bg1"/>
                </a:solidFill>
              </a:rPr>
              <a:t> rd=-1, </a:t>
            </a:r>
            <a:r>
              <a:rPr lang="en-US" dirty="0" err="1" smtClean="0">
                <a:solidFill>
                  <a:schemeClr val="bg1"/>
                </a:solidFill>
              </a:rPr>
              <a:t>termAbs</a:t>
            </a:r>
            <a:r>
              <a:rPr lang="en-US" dirty="0" smtClean="0">
                <a:solidFill>
                  <a:schemeClr val="bg1"/>
                </a:solidFill>
              </a:rPr>
              <a:t>=-1, </a:t>
            </a:r>
            <a:r>
              <a:rPr lang="en-US" dirty="0" err="1" smtClean="0">
                <a:solidFill>
                  <a:schemeClr val="bg1"/>
                </a:solidFill>
              </a:rPr>
              <a:t>termPer</a:t>
            </a:r>
            <a:r>
              <a:rPr lang="en-US" dirty="0" smtClean="0">
                <a:solidFill>
                  <a:schemeClr val="bg1"/>
                </a:solidFill>
              </a:rPr>
              <a:t>=-1, </a:t>
            </a:r>
            <a:r>
              <a:rPr lang="en-US" dirty="0" err="1" smtClean="0">
                <a:solidFill>
                  <a:schemeClr val="bg1"/>
                </a:solidFill>
              </a:rPr>
              <a:t>springAlgo</a:t>
            </a:r>
            <a:r>
              <a:rPr lang="en-US" dirty="0" smtClean="0">
                <a:solidFill>
                  <a:schemeClr val="bg1"/>
                </a:solidFill>
              </a:rPr>
              <a:t>= 0;</a:t>
            </a:r>
          </a:p>
          <a:p>
            <a:r>
              <a:rPr lang="en-US" dirty="0" smtClean="0">
                <a:solidFill>
                  <a:schemeClr val="bg1"/>
                </a:solidFill>
              </a:rPr>
              <a:t>float thresh;   </a:t>
            </a:r>
            <a:r>
              <a:rPr lang="en-US" dirty="0" err="1" smtClean="0">
                <a:solidFill>
                  <a:schemeClr val="bg1"/>
                </a:solidFill>
              </a:rPr>
              <a:t>int</a:t>
            </a:r>
            <a:r>
              <a:rPr lang="en-US" dirty="0" smtClean="0">
                <a:solidFill>
                  <a:schemeClr val="bg1"/>
                </a:solidFill>
              </a:rPr>
              <a:t> </a:t>
            </a:r>
            <a:r>
              <a:rPr lang="en-US" dirty="0" err="1" smtClean="0">
                <a:solidFill>
                  <a:schemeClr val="bg1"/>
                </a:solidFill>
              </a:rPr>
              <a:t>absValFlag</a:t>
            </a:r>
            <a:r>
              <a:rPr lang="en-US" dirty="0" smtClean="0">
                <a:solidFill>
                  <a:schemeClr val="bg1"/>
                </a:solidFill>
              </a:rPr>
              <a:t>=1, </a:t>
            </a:r>
            <a:r>
              <a:rPr lang="en-US" dirty="0" err="1" smtClean="0">
                <a:solidFill>
                  <a:schemeClr val="bg1"/>
                </a:solidFill>
              </a:rPr>
              <a:t>attractFlag</a:t>
            </a:r>
            <a:r>
              <a:rPr lang="en-US" dirty="0" smtClean="0">
                <a:solidFill>
                  <a:schemeClr val="bg1"/>
                </a:solidFill>
              </a:rPr>
              <a:t>=1;</a:t>
            </a:r>
            <a:endParaRPr lang="en-US" dirty="0">
              <a:solidFill>
                <a:schemeClr val="bg1"/>
              </a:solidFill>
            </a:endParaRPr>
          </a:p>
        </p:txBody>
      </p:sp>
      <p:graphicFrame>
        <p:nvGraphicFramePr>
          <p:cNvPr id="3" name="Object 4"/>
          <p:cNvGraphicFramePr>
            <a:graphicFrameLocks noChangeAspect="1"/>
          </p:cNvGraphicFramePr>
          <p:nvPr/>
        </p:nvGraphicFramePr>
        <p:xfrm>
          <a:off x="800100" y="4343400"/>
          <a:ext cx="1362075" cy="428625"/>
        </p:xfrm>
        <a:graphic>
          <a:graphicData uri="http://schemas.openxmlformats.org/presentationml/2006/ole">
            <p:oleObj spid="_x0000_s209924" name="Equation" r:id="rId5" imgW="1358310" imgH="431613" progId="Equation.3">
              <p:embed/>
            </p:oleObj>
          </a:graphicData>
        </a:graphic>
      </p:graphicFrame>
      <p:graphicFrame>
        <p:nvGraphicFramePr>
          <p:cNvPr id="209925" name="Object 5"/>
          <p:cNvGraphicFramePr>
            <a:graphicFrameLocks noChangeAspect="1"/>
          </p:cNvGraphicFramePr>
          <p:nvPr/>
        </p:nvGraphicFramePr>
        <p:xfrm>
          <a:off x="762000" y="4953000"/>
          <a:ext cx="1638300" cy="428625"/>
        </p:xfrm>
        <a:graphic>
          <a:graphicData uri="http://schemas.openxmlformats.org/presentationml/2006/ole">
            <p:oleObj spid="_x0000_s209925" name="Equation" r:id="rId6" imgW="1637589" imgH="431613" progId="Equation.3">
              <p:embed/>
            </p:oleObj>
          </a:graphicData>
        </a:graphic>
      </p:graphicFrame>
      <p:graphicFrame>
        <p:nvGraphicFramePr>
          <p:cNvPr id="209926" name="Object 6"/>
          <p:cNvGraphicFramePr>
            <a:graphicFrameLocks noChangeAspect="1"/>
          </p:cNvGraphicFramePr>
          <p:nvPr/>
        </p:nvGraphicFramePr>
        <p:xfrm>
          <a:off x="2590800" y="4876800"/>
          <a:ext cx="2009775" cy="504825"/>
        </p:xfrm>
        <a:graphic>
          <a:graphicData uri="http://schemas.openxmlformats.org/presentationml/2006/ole">
            <p:oleObj spid="_x0000_s209926" name="Equation" r:id="rId7" imgW="2006600" imgH="508000" progId="Equation.3">
              <p:embed/>
            </p:oleObj>
          </a:graphicData>
        </a:graphic>
      </p:graphicFrame>
      <p:graphicFrame>
        <p:nvGraphicFramePr>
          <p:cNvPr id="209927" name="Object 7"/>
          <p:cNvGraphicFramePr>
            <a:graphicFrameLocks noChangeAspect="1"/>
          </p:cNvGraphicFramePr>
          <p:nvPr/>
        </p:nvGraphicFramePr>
        <p:xfrm>
          <a:off x="2590800" y="4267200"/>
          <a:ext cx="1990725" cy="504825"/>
        </p:xfrm>
        <a:graphic>
          <a:graphicData uri="http://schemas.openxmlformats.org/presentationml/2006/ole">
            <p:oleObj spid="_x0000_s209927" name="Equation" r:id="rId8" imgW="1993900" imgH="508000" progId="Equation.3">
              <p:embed/>
            </p:oleObj>
          </a:graphicData>
        </a:graphic>
      </p:graphicFrame>
      <p:graphicFrame>
        <p:nvGraphicFramePr>
          <p:cNvPr id="13" name="Object 12"/>
          <p:cNvGraphicFramePr>
            <a:graphicFrameLocks noChangeAspect="1"/>
          </p:cNvGraphicFramePr>
          <p:nvPr/>
        </p:nvGraphicFramePr>
        <p:xfrm>
          <a:off x="4800600" y="3600076"/>
          <a:ext cx="4343400" cy="2841804"/>
        </p:xfrm>
        <a:graphic>
          <a:graphicData uri="http://schemas.openxmlformats.org/presentationml/2006/ole">
            <p:oleObj spid="_x0000_s209929" name="Chart" r:id="rId9" imgW="5895975" imgH="3857625" progId="Excel.Sheet.8">
              <p:embed/>
            </p:oleObj>
          </a:graphicData>
        </a:graphic>
      </p:graphicFrame>
      <p:sp>
        <p:nvSpPr>
          <p:cNvPr id="14" name="Rectangle 14"/>
          <p:cNvSpPr>
            <a:spLocks noChangeArrowheads="1"/>
          </p:cNvSpPr>
          <p:nvPr/>
        </p:nvSpPr>
        <p:spPr bwMode="auto">
          <a:xfrm>
            <a:off x="609600" y="5486400"/>
            <a:ext cx="457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Best to Worst (in time):</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Attract </a:t>
            </a:r>
            <a:r>
              <a:rPr kumimoji="0" lang="en-US" sz="12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Algo</a:t>
            </a:r>
            <a:r>
              <a:rPr kumimoji="0" lang="en-US"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3/Attract </a:t>
            </a:r>
            <a:r>
              <a:rPr kumimoji="0" lang="en-US" sz="12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Algo</a:t>
            </a:r>
            <a:r>
              <a:rPr kumimoji="0" lang="en-US"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4; Repulsive </a:t>
            </a:r>
            <a:r>
              <a:rPr kumimoji="0" lang="en-US" sz="12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Algo</a:t>
            </a:r>
            <a:r>
              <a:rPr kumimoji="0" lang="en-US"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1; Attract </a:t>
            </a:r>
            <a:r>
              <a:rPr kumimoji="0" lang="en-US" sz="12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Algo</a:t>
            </a:r>
            <a:r>
              <a:rPr kumimoji="0" lang="en-US"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0; RepAlgo2/RepAlgo3/RepAlgo4; Attract </a:t>
            </a:r>
            <a:r>
              <a:rPr kumimoji="0" lang="en-US" sz="12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Algo</a:t>
            </a:r>
            <a:r>
              <a:rPr kumimoji="0" lang="en-US"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1; Repulse </a:t>
            </a:r>
            <a:r>
              <a:rPr kumimoji="0" lang="en-US" sz="12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Algo</a:t>
            </a:r>
            <a:r>
              <a:rPr kumimoji="0" lang="en-US"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0;</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9" presetClass="emph" presetSubtype="0" nodeType="withEffect">
                                  <p:stCondLst>
                                    <p:cond delay="0"/>
                                  </p:stCondLst>
                                  <p:childTnLst>
                                    <p:set>
                                      <p:cBhvr rctx="PPT">
                                        <p:cTn id="9" dur="indefinite"/>
                                        <p:tgtEl>
                                          <p:spTgt spid="11"/>
                                        </p:tgtEl>
                                        <p:attrNameLst>
                                          <p:attrName>style.opacity</p:attrName>
                                        </p:attrNameLst>
                                      </p:cBhvr>
                                      <p:to>
                                        <p:strVal val="0.5"/>
                                      </p:to>
                                    </p:set>
                                    <p:animEffect filter="image" prLst="opacity: 0.5">
                                      <p:cBhvr rctx="IE">
                                        <p:cTn id="10" dur="indefinite"/>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nodeType="withEffect">
                                  <p:stCondLst>
                                    <p:cond delay="0"/>
                                  </p:stCondLst>
                                  <p:childTnLst>
                                    <p:set>
                                      <p:cBhvr>
                                        <p:cTn id="17" dur="1" fill="hold">
                                          <p:stCondLst>
                                            <p:cond delay="0"/>
                                          </p:stCondLst>
                                        </p:cTn>
                                        <p:tgtEl>
                                          <p:spTgt spid="209925"/>
                                        </p:tgtEl>
                                        <p:attrNameLst>
                                          <p:attrName>style.visibility</p:attrName>
                                        </p:attrNameLst>
                                      </p:cBhvr>
                                      <p:to>
                                        <p:strVal val="visible"/>
                                      </p:to>
                                    </p:set>
                                    <p:animEffect transition="in" filter="blinds(horizontal)">
                                      <p:cBhvr>
                                        <p:cTn id="18" dur="500"/>
                                        <p:tgtEl>
                                          <p:spTgt spid="209925"/>
                                        </p:tgtEl>
                                      </p:cBhvr>
                                    </p:animEffect>
                                  </p:childTnLst>
                                </p:cTn>
                              </p:par>
                              <p:par>
                                <p:cTn id="19" presetID="3" presetClass="entr" presetSubtype="10" fill="hold" nodeType="withEffect">
                                  <p:stCondLst>
                                    <p:cond delay="0"/>
                                  </p:stCondLst>
                                  <p:childTnLst>
                                    <p:set>
                                      <p:cBhvr>
                                        <p:cTn id="20" dur="1" fill="hold">
                                          <p:stCondLst>
                                            <p:cond delay="0"/>
                                          </p:stCondLst>
                                        </p:cTn>
                                        <p:tgtEl>
                                          <p:spTgt spid="209926"/>
                                        </p:tgtEl>
                                        <p:attrNameLst>
                                          <p:attrName>style.visibility</p:attrName>
                                        </p:attrNameLst>
                                      </p:cBhvr>
                                      <p:to>
                                        <p:strVal val="visible"/>
                                      </p:to>
                                    </p:set>
                                    <p:animEffect transition="in" filter="blinds(horizontal)">
                                      <p:cBhvr>
                                        <p:cTn id="21" dur="500"/>
                                        <p:tgtEl>
                                          <p:spTgt spid="209926"/>
                                        </p:tgtEl>
                                      </p:cBhvr>
                                    </p:animEffect>
                                  </p:childTnLst>
                                </p:cTn>
                              </p:par>
                              <p:par>
                                <p:cTn id="22" presetID="3" presetClass="entr" presetSubtype="10" fill="hold" nodeType="withEffect">
                                  <p:stCondLst>
                                    <p:cond delay="0"/>
                                  </p:stCondLst>
                                  <p:childTnLst>
                                    <p:set>
                                      <p:cBhvr>
                                        <p:cTn id="23" dur="1" fill="hold">
                                          <p:stCondLst>
                                            <p:cond delay="0"/>
                                          </p:stCondLst>
                                        </p:cTn>
                                        <p:tgtEl>
                                          <p:spTgt spid="209927"/>
                                        </p:tgtEl>
                                        <p:attrNameLst>
                                          <p:attrName>style.visibility</p:attrName>
                                        </p:attrNameLst>
                                      </p:cBhvr>
                                      <p:to>
                                        <p:strVal val="visible"/>
                                      </p:to>
                                    </p:set>
                                    <p:animEffect transition="in" filter="blinds(horizontal)">
                                      <p:cBhvr>
                                        <p:cTn id="24" dur="500"/>
                                        <p:tgtEl>
                                          <p:spTgt spid="209927"/>
                                        </p:tgtEl>
                                      </p:cBhvr>
                                    </p:animEffect>
                                  </p:childTnLst>
                                </p:cTn>
                              </p:par>
                              <p:par>
                                <p:cTn id="25" presetID="9" presetClass="emph" presetSubtype="0" grpId="1" nodeType="withEffect">
                                  <p:stCondLst>
                                    <p:cond delay="0"/>
                                  </p:stCondLst>
                                  <p:childTnLst>
                                    <p:set>
                                      <p:cBhvr rctx="PPT">
                                        <p:cTn id="26" dur="indefinite"/>
                                        <p:tgtEl>
                                          <p:spTgt spid="33"/>
                                        </p:tgtEl>
                                        <p:attrNameLst>
                                          <p:attrName>style.opacity</p:attrName>
                                        </p:attrNameLst>
                                      </p:cBhvr>
                                      <p:to>
                                        <p:strVal val="0.5"/>
                                      </p:to>
                                    </p:set>
                                    <p:animEffect filter="image" prLst="opacity: 0.5">
                                      <p:cBhvr rctx="IE">
                                        <p:cTn id="27" dur="indefinite"/>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par>
                                <p:cTn id="33" presetID="3" presetClass="entr" presetSubtype="1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9" presetClass="emph" presetSubtype="0" nodeType="withEffect">
                                  <p:stCondLst>
                                    <p:cond delay="0"/>
                                  </p:stCondLst>
                                  <p:childTnLst>
                                    <p:set>
                                      <p:cBhvr rctx="PPT">
                                        <p:cTn id="37" dur="indefinite"/>
                                        <p:tgtEl>
                                          <p:spTgt spid="209927"/>
                                        </p:tgtEl>
                                        <p:attrNameLst>
                                          <p:attrName>style.opacity</p:attrName>
                                        </p:attrNameLst>
                                      </p:cBhvr>
                                      <p:to>
                                        <p:strVal val="0.5"/>
                                      </p:to>
                                    </p:set>
                                    <p:animEffect filter="image" prLst="opacity: 0.5">
                                      <p:cBhvr rctx="IE">
                                        <p:cTn id="38" dur="indefinite"/>
                                        <p:tgtEl>
                                          <p:spTgt spid="209927"/>
                                        </p:tgtEl>
                                      </p:cBhvr>
                                    </p:animEffect>
                                  </p:childTnLst>
                                </p:cTn>
                              </p:par>
                              <p:par>
                                <p:cTn id="39" presetID="9" presetClass="emph" presetSubtype="0" nodeType="withEffect">
                                  <p:stCondLst>
                                    <p:cond delay="0"/>
                                  </p:stCondLst>
                                  <p:childTnLst>
                                    <p:set>
                                      <p:cBhvr rctx="PPT">
                                        <p:cTn id="40" dur="indefinite"/>
                                        <p:tgtEl>
                                          <p:spTgt spid="209925"/>
                                        </p:tgtEl>
                                        <p:attrNameLst>
                                          <p:attrName>style.opacity</p:attrName>
                                        </p:attrNameLst>
                                      </p:cBhvr>
                                      <p:to>
                                        <p:strVal val="0.5"/>
                                      </p:to>
                                    </p:set>
                                    <p:animEffect filter="image" prLst="opacity: 0.5">
                                      <p:cBhvr rctx="IE">
                                        <p:cTn id="41" dur="indefinite"/>
                                        <p:tgtEl>
                                          <p:spTgt spid="209925"/>
                                        </p:tgtEl>
                                      </p:cBhvr>
                                    </p:animEffect>
                                  </p:childTnLst>
                                </p:cTn>
                              </p:par>
                              <p:par>
                                <p:cTn id="42" presetID="9" presetClass="emph" presetSubtype="0" nodeType="withEffect">
                                  <p:stCondLst>
                                    <p:cond delay="0"/>
                                  </p:stCondLst>
                                  <p:childTnLst>
                                    <p:set>
                                      <p:cBhvr rctx="PPT">
                                        <p:cTn id="43" dur="indefinite"/>
                                        <p:tgtEl>
                                          <p:spTgt spid="3"/>
                                        </p:tgtEl>
                                        <p:attrNameLst>
                                          <p:attrName>style.opacity</p:attrName>
                                        </p:attrNameLst>
                                      </p:cBhvr>
                                      <p:to>
                                        <p:strVal val="0.5"/>
                                      </p:to>
                                    </p:set>
                                    <p:animEffect filter="image" prLst="opacity: 0.5">
                                      <p:cBhvr rctx="IE">
                                        <p:cTn id="44" dur="indefinite"/>
                                        <p:tgtEl>
                                          <p:spTgt spid="3"/>
                                        </p:tgtEl>
                                      </p:cBhvr>
                                    </p:animEffect>
                                  </p:childTnLst>
                                </p:cTn>
                              </p:par>
                              <p:par>
                                <p:cTn id="45" presetID="9" presetClass="emph" presetSubtype="0" nodeType="withEffect">
                                  <p:stCondLst>
                                    <p:cond delay="0"/>
                                  </p:stCondLst>
                                  <p:childTnLst>
                                    <p:set>
                                      <p:cBhvr rctx="PPT">
                                        <p:cTn id="46" dur="indefinite"/>
                                        <p:tgtEl>
                                          <p:spTgt spid="209926"/>
                                        </p:tgtEl>
                                        <p:attrNameLst>
                                          <p:attrName>style.opacity</p:attrName>
                                        </p:attrNameLst>
                                      </p:cBhvr>
                                      <p:to>
                                        <p:strVal val="0.5"/>
                                      </p:to>
                                    </p:set>
                                    <p:animEffect filter="image" prLst="opacity: 0.5">
                                      <p:cBhvr rctx="IE">
                                        <p:cTn id="47" dur="indefinite"/>
                                        <p:tgtEl>
                                          <p:spTgt spid="209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69332"/>
          </a:xfrm>
        </p:spPr>
        <p:txBody>
          <a:bodyPr/>
          <a:lstStyle/>
          <a:p>
            <a:pPr>
              <a:lnSpc>
                <a:spcPct val="100000"/>
              </a:lnSpc>
              <a:spcAft>
                <a:spcPts val="1200"/>
              </a:spcAft>
            </a:pPr>
            <a:r>
              <a:rPr lang="en-US" sz="2400" dirty="0" smtClean="0"/>
              <a:t>Graph Layout – O(M|V|</a:t>
            </a:r>
            <a:r>
              <a:rPr lang="en-US" sz="2400" baseline="30000" dirty="0" smtClean="0"/>
              <a:t>2</a:t>
            </a:r>
            <a:r>
              <a:rPr lang="en-US" sz="2400" dirty="0" smtClean="0"/>
              <a:t>)</a:t>
            </a:r>
            <a:endParaRPr lang="en-US" sz="16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Algorithms</a:t>
            </a:r>
            <a:endParaRPr sz="3200" b="0" dirty="0" smtClean="0">
              <a:solidFill>
                <a:schemeClr val="tx2"/>
              </a:solidFill>
            </a:endParaRPr>
          </a:p>
        </p:txBody>
      </p:sp>
      <p:sp>
        <p:nvSpPr>
          <p:cNvPr id="209939" name="Rectangle 19"/>
          <p:cNvSpPr>
            <a:spLocks noChangeArrowheads="1"/>
          </p:cNvSpPr>
          <p:nvPr/>
        </p:nvSpPr>
        <p:spPr bwMode="auto">
          <a:xfrm>
            <a:off x="228600" y="3790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Algo 2:</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02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6092" name="Picture 28"/>
          <p:cNvPicPr>
            <a:picLocks noChangeAspect="1" noChangeArrowheads="1"/>
          </p:cNvPicPr>
          <p:nvPr/>
        </p:nvPicPr>
        <p:blipFill>
          <a:blip r:embed="rId3"/>
          <a:srcRect/>
          <a:stretch>
            <a:fillRect/>
          </a:stretch>
        </p:blipFill>
        <p:spPr bwMode="auto">
          <a:xfrm>
            <a:off x="0" y="0"/>
            <a:ext cx="9162116" cy="6477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69332"/>
          </a:xfrm>
        </p:spPr>
        <p:txBody>
          <a:bodyPr/>
          <a:lstStyle/>
          <a:p>
            <a:pPr>
              <a:lnSpc>
                <a:spcPct val="100000"/>
              </a:lnSpc>
              <a:spcAft>
                <a:spcPts val="1200"/>
              </a:spcAft>
            </a:pPr>
            <a:r>
              <a:rPr lang="en-US" sz="2400" dirty="0" smtClean="0"/>
              <a:t>Graph Layout Algorithm Performance</a:t>
            </a:r>
            <a:endParaRPr lang="en-US" sz="16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Algorithms – Graph Layout</a:t>
            </a:r>
            <a:endParaRPr sz="3200" b="0" dirty="0" smtClean="0">
              <a:solidFill>
                <a:schemeClr val="tx2"/>
              </a:solidFill>
            </a:endParaRPr>
          </a:p>
        </p:txBody>
      </p:sp>
      <p:graphicFrame>
        <p:nvGraphicFramePr>
          <p:cNvPr id="12" name="Table 11"/>
          <p:cNvGraphicFramePr>
            <a:graphicFrameLocks noGrp="1"/>
          </p:cNvGraphicFramePr>
          <p:nvPr/>
        </p:nvGraphicFramePr>
        <p:xfrm>
          <a:off x="457200" y="2286000"/>
          <a:ext cx="7920738" cy="1981200"/>
        </p:xfrm>
        <a:graphic>
          <a:graphicData uri="http://schemas.openxmlformats.org/drawingml/2006/table">
            <a:tbl>
              <a:tblPr/>
              <a:tblGrid>
                <a:gridCol w="768985"/>
                <a:gridCol w="768985"/>
                <a:gridCol w="2397796"/>
                <a:gridCol w="2126170"/>
                <a:gridCol w="1858802"/>
              </a:tblGrid>
              <a:tr h="792480">
                <a:tc>
                  <a:txBody>
                    <a:bodyPr/>
                    <a:lstStyle/>
                    <a:p>
                      <a:pPr marL="0" marR="0" algn="ctr">
                        <a:spcBef>
                          <a:spcPts val="0"/>
                        </a:spcBef>
                        <a:spcAft>
                          <a:spcPts val="0"/>
                        </a:spcAft>
                      </a:pPr>
                      <a:r>
                        <a:rPr lang="en-US" sz="1800" b="1" baseline="0" dirty="0">
                          <a:solidFill>
                            <a:sysClr val="windowText" lastClr="000000"/>
                          </a:solidFill>
                          <a:latin typeface="Calibri" pitchFamily="34" charset="0"/>
                          <a:ea typeface="Times New Roman"/>
                          <a:cs typeface="Times New Roman"/>
                        </a:rPr>
                        <a:t>|V|</a:t>
                      </a:r>
                      <a:endParaRPr lang="en-US" sz="1800" baseline="0" dirty="0">
                        <a:solidFill>
                          <a:sysClr val="windowText" lastClr="000000"/>
                        </a:solidFill>
                        <a:latin typeface="Calibri"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baseline="0" dirty="0">
                          <a:solidFill>
                            <a:sysClr val="windowText" lastClr="000000"/>
                          </a:solidFill>
                          <a:latin typeface="Calibri" pitchFamily="34" charset="0"/>
                          <a:ea typeface="Times New Roman"/>
                          <a:cs typeface="Times New Roman"/>
                        </a:rPr>
                        <a:t>|E|</a:t>
                      </a:r>
                      <a:endParaRPr lang="en-US" sz="1800" baseline="0" dirty="0">
                        <a:solidFill>
                          <a:sysClr val="windowText" lastClr="000000"/>
                        </a:solidFill>
                        <a:latin typeface="Calibri"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baseline="0" dirty="0">
                          <a:solidFill>
                            <a:sysClr val="windowText" lastClr="000000"/>
                          </a:solidFill>
                          <a:latin typeface="Calibri" pitchFamily="34" charset="0"/>
                          <a:ea typeface="Times New Roman"/>
                          <a:cs typeface="Times New Roman"/>
                        </a:rPr>
                        <a:t>SeeGraph’s 3D </a:t>
                      </a:r>
                      <a:r>
                        <a:rPr lang="en-US" sz="1800" b="1" baseline="0" dirty="0" smtClean="0">
                          <a:solidFill>
                            <a:sysClr val="windowText" lastClr="000000"/>
                          </a:solidFill>
                          <a:latin typeface="Calibri" pitchFamily="34" charset="0"/>
                          <a:ea typeface="Times New Roman"/>
                          <a:cs typeface="Times New Roman"/>
                        </a:rPr>
                        <a:t>Fruchterman-Reingold</a:t>
                      </a:r>
                      <a:endParaRPr lang="en-US" sz="1800" baseline="0" dirty="0">
                        <a:solidFill>
                          <a:sysClr val="windowText" lastClr="000000"/>
                        </a:solidFill>
                        <a:latin typeface="Calibri"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baseline="0" dirty="0" smtClean="0">
                          <a:solidFill>
                            <a:sysClr val="windowText" lastClr="000000"/>
                          </a:solidFill>
                          <a:latin typeface="Calibri" pitchFamily="34" charset="0"/>
                          <a:ea typeface="Times New Roman"/>
                          <a:cs typeface="Times New Roman"/>
                        </a:rPr>
                        <a:t>SeeGraph’s 3D Kamada-Kawei</a:t>
                      </a:r>
                      <a:endParaRPr lang="en-US" sz="1800" baseline="0" dirty="0">
                        <a:solidFill>
                          <a:sysClr val="windowText" lastClr="000000"/>
                        </a:solidFill>
                        <a:latin typeface="Calibri"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baseline="0" dirty="0" smtClean="0">
                          <a:solidFill>
                            <a:sysClr val="windowText" lastClr="000000"/>
                          </a:solidFill>
                          <a:latin typeface="Calibri" pitchFamily="34" charset="0"/>
                          <a:ea typeface="Times New Roman"/>
                          <a:cs typeface="Times New Roman"/>
                        </a:rPr>
                        <a:t>GeNetViz’s 2D </a:t>
                      </a:r>
                      <a:r>
                        <a:rPr lang="en-US" sz="1800" b="1" baseline="0" dirty="0">
                          <a:solidFill>
                            <a:sysClr val="windowText" lastClr="000000"/>
                          </a:solidFill>
                          <a:latin typeface="Calibri" pitchFamily="34" charset="0"/>
                          <a:ea typeface="Times New Roman"/>
                          <a:cs typeface="Times New Roman"/>
                        </a:rPr>
                        <a:t>Kamad-Kawei</a:t>
                      </a:r>
                      <a:endParaRPr lang="en-US" sz="1800" baseline="0" dirty="0">
                        <a:solidFill>
                          <a:sysClr val="windowText" lastClr="000000"/>
                        </a:solidFill>
                        <a:latin typeface="Calibri"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a:spcBef>
                          <a:spcPts val="0"/>
                        </a:spcBef>
                        <a:spcAft>
                          <a:spcPts val="0"/>
                        </a:spcAft>
                      </a:pPr>
                      <a:r>
                        <a:rPr lang="en-US" sz="1800" baseline="0">
                          <a:solidFill>
                            <a:sysClr val="windowText" lastClr="000000"/>
                          </a:solidFill>
                          <a:latin typeface="Calibri" pitchFamily="34" charset="0"/>
                          <a:ea typeface="Times New Roman"/>
                          <a:cs typeface="Times New Roman"/>
                        </a:rPr>
                        <a:t>254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dirty="0">
                          <a:solidFill>
                            <a:sysClr val="windowText" lastClr="000000"/>
                          </a:solidFill>
                          <a:latin typeface="Calibri" pitchFamily="34" charset="0"/>
                          <a:ea typeface="Times New Roman"/>
                          <a:cs typeface="Times New Roman"/>
                        </a:rPr>
                        <a:t>401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dirty="0">
                          <a:solidFill>
                            <a:sysClr val="windowText" lastClr="000000"/>
                          </a:solidFill>
                          <a:latin typeface="Calibri" pitchFamily="34" charset="0"/>
                          <a:ea typeface="Times New Roman"/>
                          <a:cs typeface="Times New Roman"/>
                        </a:rPr>
                        <a:t>0.538s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a:solidFill>
                            <a:sysClr val="windowText" lastClr="000000"/>
                          </a:solidFill>
                          <a:latin typeface="Calibri" pitchFamily="34" charset="0"/>
                          <a:ea typeface="Times New Roman"/>
                          <a:cs typeface="Times New Roman"/>
                        </a:rPr>
                        <a:t>0.777s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dirty="0">
                          <a:solidFill>
                            <a:sysClr val="windowText" lastClr="000000"/>
                          </a:solidFill>
                          <a:latin typeface="Calibri" pitchFamily="34" charset="0"/>
                          <a:ea typeface="Times New Roman"/>
                          <a:cs typeface="Times New Roman"/>
                        </a:rPr>
                        <a:t>~20 mins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a:spcBef>
                          <a:spcPts val="0"/>
                        </a:spcBef>
                        <a:spcAft>
                          <a:spcPts val="0"/>
                        </a:spcAft>
                      </a:pPr>
                      <a:r>
                        <a:rPr lang="en-US" sz="1800" baseline="0">
                          <a:solidFill>
                            <a:sysClr val="windowText" lastClr="000000"/>
                          </a:solidFill>
                          <a:latin typeface="Calibri" pitchFamily="34" charset="0"/>
                          <a:ea typeface="Times New Roman"/>
                          <a:cs typeface="Times New Roman"/>
                        </a:rPr>
                        <a:t>2150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a:solidFill>
                            <a:sysClr val="windowText" lastClr="000000"/>
                          </a:solidFill>
                          <a:latin typeface="Calibri" pitchFamily="34" charset="0"/>
                          <a:ea typeface="Times New Roman"/>
                          <a:cs typeface="Times New Roman"/>
                        </a:rPr>
                        <a:t>6171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dirty="0">
                          <a:solidFill>
                            <a:sysClr val="windowText" lastClr="000000"/>
                          </a:solidFill>
                          <a:latin typeface="Calibri" pitchFamily="34" charset="0"/>
                          <a:ea typeface="Times New Roman"/>
                          <a:cs typeface="Times New Roman"/>
                        </a:rPr>
                        <a:t>34.652s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dirty="0">
                          <a:solidFill>
                            <a:sysClr val="windowText" lastClr="000000"/>
                          </a:solidFill>
                          <a:latin typeface="Calibri" pitchFamily="34" charset="0"/>
                          <a:ea typeface="Times New Roman"/>
                          <a:cs typeface="Times New Roman"/>
                        </a:rPr>
                        <a:t>6mins 13.041s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dirty="0">
                          <a:solidFill>
                            <a:sysClr val="windowText" lastClr="000000"/>
                          </a:solidFill>
                          <a:latin typeface="Calibri" pitchFamily="34" charset="0"/>
                          <a:ea typeface="Times New Roman"/>
                          <a:cs typeface="Times New Roman"/>
                        </a:rPr>
                        <a:t>~1.5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a:spcBef>
                          <a:spcPts val="0"/>
                        </a:spcBef>
                        <a:spcAft>
                          <a:spcPts val="0"/>
                        </a:spcAft>
                      </a:pPr>
                      <a:r>
                        <a:rPr lang="en-US" sz="1800" baseline="0">
                          <a:solidFill>
                            <a:sysClr val="windowText" lastClr="000000"/>
                          </a:solidFill>
                          <a:latin typeface="Calibri" pitchFamily="34" charset="0"/>
                          <a:ea typeface="Times New Roman"/>
                          <a:cs typeface="Times New Roman"/>
                        </a:rPr>
                        <a:t>12343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a:solidFill>
                            <a:sysClr val="windowText" lastClr="000000"/>
                          </a:solidFill>
                          <a:latin typeface="Calibri" pitchFamily="34" charset="0"/>
                          <a:ea typeface="Times New Roman"/>
                          <a:cs typeface="Times New Roman"/>
                        </a:rPr>
                        <a:t>28338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dirty="0">
                          <a:solidFill>
                            <a:sysClr val="windowText" lastClr="000000"/>
                          </a:solidFill>
                          <a:latin typeface="Calibri" pitchFamily="34" charset="0"/>
                          <a:ea typeface="Times New Roman"/>
                          <a:cs typeface="Times New Roman"/>
                        </a:rPr>
                        <a:t>21mins </a:t>
                      </a:r>
                      <a:r>
                        <a:rPr lang="en-US" sz="1800" baseline="0" dirty="0" smtClean="0">
                          <a:solidFill>
                            <a:sysClr val="windowText" lastClr="000000"/>
                          </a:solidFill>
                          <a:latin typeface="Calibri" pitchFamily="34" charset="0"/>
                          <a:ea typeface="Times New Roman"/>
                          <a:cs typeface="Times New Roman"/>
                        </a:rPr>
                        <a:t>36.118s</a:t>
                      </a:r>
                      <a:endParaRPr lang="en-US" sz="1800" baseline="0" dirty="0">
                        <a:solidFill>
                          <a:sysClr val="windowText" lastClr="000000"/>
                        </a:solidFill>
                        <a:latin typeface="Calibri"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dirty="0">
                          <a:solidFill>
                            <a:sysClr val="windowText" lastClr="000000"/>
                          </a:solidFill>
                          <a:latin typeface="Calibri" pitchFamily="34" charset="0"/>
                          <a:ea typeface="Times New Roman"/>
                          <a:cs typeface="Times New Roman"/>
                        </a:rPr>
                        <a:t>1hr 48mins 18.858s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aseline="0" dirty="0">
                          <a:solidFill>
                            <a:sysClr val="windowText" lastClr="000000"/>
                          </a:solidFill>
                          <a:latin typeface="Calibri" pitchFamily="34" charset="0"/>
                          <a:ea typeface="Times New Roman"/>
                          <a:cs typeface="Times New Roman"/>
                        </a:rPr>
                        <a:t>~6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4" descr="apspD"/>
          <p:cNvPicPr>
            <a:picLocks noChangeAspect="1" noChangeArrowheads="1"/>
          </p:cNvPicPr>
          <p:nvPr/>
        </p:nvPicPr>
        <p:blipFill>
          <a:blip r:embed="rId4"/>
          <a:srcRect/>
          <a:stretch>
            <a:fillRect/>
          </a:stretch>
        </p:blipFill>
        <p:spPr bwMode="auto">
          <a:xfrm>
            <a:off x="5765800" y="1981200"/>
            <a:ext cx="2343150" cy="1428750"/>
          </a:xfrm>
          <a:prstGeom prst="rect">
            <a:avLst/>
          </a:prstGeom>
          <a:noFill/>
        </p:spPr>
      </p:pic>
      <p:pic>
        <p:nvPicPr>
          <p:cNvPr id="34" name="Picture 35" descr="apspD2"/>
          <p:cNvPicPr>
            <a:picLocks noChangeAspect="1" noChangeArrowheads="1"/>
          </p:cNvPicPr>
          <p:nvPr/>
        </p:nvPicPr>
        <p:blipFill>
          <a:blip r:embed="rId5"/>
          <a:srcRect/>
          <a:stretch>
            <a:fillRect/>
          </a:stretch>
        </p:blipFill>
        <p:spPr bwMode="auto">
          <a:xfrm>
            <a:off x="5768280" y="1981199"/>
            <a:ext cx="2339400" cy="1426464"/>
          </a:xfrm>
          <a:prstGeom prst="rect">
            <a:avLst/>
          </a:prstGeom>
          <a:noFill/>
        </p:spPr>
      </p:pic>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Algorithms – GPGPU</a:t>
            </a:r>
            <a:endParaRPr sz="3200" b="0" dirty="0" smtClean="0">
              <a:solidFill>
                <a:schemeClr val="tx2"/>
              </a:solidFill>
            </a:endParaRPr>
          </a:p>
        </p:txBody>
      </p:sp>
      <p:sp>
        <p:nvSpPr>
          <p:cNvPr id="35" name="Rectangle 3"/>
          <p:cNvSpPr txBox="1">
            <a:spLocks noChangeArrowheads="1"/>
          </p:cNvSpPr>
          <p:nvPr/>
        </p:nvSpPr>
        <p:spPr>
          <a:xfrm>
            <a:off x="381000" y="2057400"/>
            <a:ext cx="7467600" cy="3886200"/>
          </a:xfrm>
          <a:prstGeom prst="rect">
            <a:avLst/>
          </a:prstGeom>
        </p:spPr>
        <p:txBody>
          <a:bodyPr/>
          <a:lstStyle/>
          <a:p>
            <a:pPr marL="396875" marR="0" lvl="0" indent="-396875" algn="l" defTabSz="912813" rtl="0" eaLnBrk="1" fontAlgn="base" latinLnBrk="0" hangingPunct="1">
              <a:lnSpc>
                <a:spcPct val="9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void </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floydWarshall</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numVerts</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 float** </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edgeWeights</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 {</a:t>
            </a:r>
          </a:p>
          <a:p>
            <a:pPr marL="396875" marR="0" lvl="0" indent="-396875" algn="l" defTabSz="912813" rtl="0" eaLnBrk="1" fontAlgn="base" latinLnBrk="0" hangingPunct="1">
              <a:lnSpc>
                <a:spcPct val="9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i,j,k</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 float </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newDist</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a:t>
            </a:r>
          </a:p>
          <a:p>
            <a:pPr marL="396875" marR="0" lvl="0" indent="-396875" algn="l" defTabSz="912813" rtl="0" eaLnBrk="1" fontAlgn="base" latinLnBrk="0" hangingPunct="1">
              <a:lnSpc>
                <a:spcPct val="9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	for(k=0; k&lt;</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numVerts</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 k++)</a:t>
            </a:r>
          </a:p>
          <a:p>
            <a:pPr marL="396875" marR="0" lvl="0" indent="-396875" algn="l" defTabSz="912813" rtl="0" eaLnBrk="1" fontAlgn="base" latinLnBrk="0" hangingPunct="1">
              <a:lnSpc>
                <a:spcPct val="9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	   for(</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=0; </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&lt;</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numVerts</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a:t>
            </a:r>
          </a:p>
          <a:p>
            <a:pPr marL="396875" marR="0" lvl="0" indent="-396875" algn="l" defTabSz="912813" rtl="0" eaLnBrk="1" fontAlgn="base" latinLnBrk="0" hangingPunct="1">
              <a:lnSpc>
                <a:spcPct val="9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	      for(j=0; j&lt;</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numVerts</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 j++) {</a:t>
            </a:r>
          </a:p>
          <a:p>
            <a:pPr marL="396875" marR="0" lvl="0" indent="-396875" algn="l" defTabSz="912813" rtl="0" eaLnBrk="1" fontAlgn="base" latinLnBrk="0" hangingPunct="1">
              <a:lnSpc>
                <a:spcPct val="9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newDist</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edgeWeights</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][k]+</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edgeWeights</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[k][j];</a:t>
            </a:r>
          </a:p>
          <a:p>
            <a:pPr marL="396875" marR="0" lvl="0" indent="-396875" algn="l" defTabSz="912813" rtl="0" eaLnBrk="1" fontAlgn="base" latinLnBrk="0" hangingPunct="1">
              <a:lnSpc>
                <a:spcPct val="9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		if(</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newDist</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 &lt; </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edgeWeights</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][j]) {</a:t>
            </a:r>
          </a:p>
          <a:p>
            <a:pPr marL="396875" marR="0" lvl="0" indent="-396875" algn="l" defTabSz="912813" rtl="0" eaLnBrk="1" fontAlgn="base" latinLnBrk="0" hangingPunct="1">
              <a:lnSpc>
                <a:spcPct val="9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edgeWeights</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][j]=</a:t>
            </a:r>
            <a:r>
              <a:rPr kumimoji="0" lang="en-US" sz="1600" b="1" i="0" u="none" strike="noStrike" kern="1200" cap="none" spc="0" normalizeH="0" baseline="0" noProof="0" dirty="0" err="1" smtClean="0">
                <a:ln>
                  <a:noFill/>
                </a:ln>
                <a:solidFill>
                  <a:schemeClr val="bg1"/>
                </a:solidFill>
                <a:effectLst/>
                <a:uLnTx/>
                <a:uFillTx/>
                <a:latin typeface="+mn-lt"/>
                <a:ea typeface="+mn-ea"/>
                <a:cs typeface="+mn-cs"/>
              </a:rPr>
              <a:t>newDist</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a:t>
            </a:r>
          </a:p>
          <a:p>
            <a:pPr marL="396875" marR="0" lvl="0" indent="-396875" algn="l" defTabSz="912813" rtl="0" eaLnBrk="1" fontAlgn="base" latinLnBrk="0" hangingPunct="1">
              <a:lnSpc>
                <a:spcPct val="9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		   //Add to matrix if want to store a path</a:t>
            </a:r>
          </a:p>
          <a:p>
            <a:pPr marL="396875" marR="0" lvl="0" indent="-396875" algn="l" defTabSz="912813" rtl="0" eaLnBrk="1" fontAlgn="base" latinLnBrk="0" hangingPunct="1">
              <a:lnSpc>
                <a:spcPct val="9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           	}</a:t>
            </a:r>
          </a:p>
          <a:p>
            <a:pPr marL="396875" marR="0" lvl="0" indent="-396875" algn="l" defTabSz="912813" rtl="0" eaLnBrk="1" fontAlgn="base" latinLnBrk="0" hangingPunct="1">
              <a:lnSpc>
                <a:spcPct val="9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	      }</a:t>
            </a:r>
          </a:p>
          <a:p>
            <a:pPr marL="396875" marR="0" lvl="0" indent="-396875" algn="l" defTabSz="912813" rtl="0" eaLnBrk="1" fontAlgn="base" latinLnBrk="0" hangingPunct="1">
              <a:lnSpc>
                <a:spcPct val="9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a:t>
            </a:r>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pic>
        <p:nvPicPr>
          <p:cNvPr id="36" name="Picture 8" descr="apspB2"/>
          <p:cNvPicPr>
            <a:picLocks noChangeAspect="1" noChangeArrowheads="1"/>
          </p:cNvPicPr>
          <p:nvPr/>
        </p:nvPicPr>
        <p:blipFill>
          <a:blip r:embed="rId6"/>
          <a:srcRect/>
          <a:stretch>
            <a:fillRect/>
          </a:stretch>
        </p:blipFill>
        <p:spPr bwMode="auto">
          <a:xfrm>
            <a:off x="3937000" y="4267200"/>
            <a:ext cx="4171950" cy="1885950"/>
          </a:xfrm>
          <a:prstGeom prst="rect">
            <a:avLst/>
          </a:prstGeom>
          <a:noFill/>
        </p:spPr>
      </p:pic>
      <p:sp>
        <p:nvSpPr>
          <p:cNvPr id="37" name="Text Box 9"/>
          <p:cNvSpPr txBox="1">
            <a:spLocks noChangeArrowheads="1"/>
          </p:cNvSpPr>
          <p:nvPr/>
        </p:nvSpPr>
        <p:spPr bwMode="auto">
          <a:xfrm>
            <a:off x="5308600" y="5715000"/>
            <a:ext cx="1158875" cy="369332"/>
          </a:xfrm>
          <a:prstGeom prst="rect">
            <a:avLst/>
          </a:prstGeom>
          <a:noFill/>
          <a:ln w="9525">
            <a:noFill/>
            <a:miter lim="800000"/>
            <a:headEnd/>
            <a:tailEnd/>
          </a:ln>
          <a:effectLst/>
        </p:spPr>
        <p:txBody>
          <a:bodyPr>
            <a:spAutoFit/>
          </a:bodyPr>
          <a:lstStyle/>
          <a:p>
            <a:endParaRPr lang="en-US">
              <a:solidFill>
                <a:schemeClr val="bg1"/>
              </a:solidFill>
            </a:endParaRPr>
          </a:p>
        </p:txBody>
      </p:sp>
      <p:sp>
        <p:nvSpPr>
          <p:cNvPr id="38" name="Text Box 10"/>
          <p:cNvSpPr txBox="1">
            <a:spLocks noChangeArrowheads="1"/>
          </p:cNvSpPr>
          <p:nvPr/>
        </p:nvSpPr>
        <p:spPr bwMode="auto">
          <a:xfrm>
            <a:off x="5232400" y="5791200"/>
            <a:ext cx="1295400" cy="338554"/>
          </a:xfrm>
          <a:prstGeom prst="rect">
            <a:avLst/>
          </a:prstGeom>
          <a:noFill/>
          <a:ln w="9525">
            <a:noFill/>
            <a:miter lim="800000"/>
            <a:headEnd/>
            <a:tailEnd/>
          </a:ln>
          <a:effectLst/>
        </p:spPr>
        <p:txBody>
          <a:bodyPr wrap="square">
            <a:spAutoFit/>
          </a:bodyPr>
          <a:lstStyle/>
          <a:p>
            <a:r>
              <a:rPr lang="en-US" sz="1600" dirty="0">
                <a:solidFill>
                  <a:schemeClr val="bg1"/>
                </a:solidFill>
              </a:rPr>
              <a:t>8+1=9&lt;10</a:t>
            </a:r>
          </a:p>
        </p:txBody>
      </p:sp>
      <p:grpSp>
        <p:nvGrpSpPr>
          <p:cNvPr id="39" name="Group 23"/>
          <p:cNvGrpSpPr>
            <a:grpSpLocks/>
          </p:cNvGrpSpPr>
          <p:nvPr/>
        </p:nvGrpSpPr>
        <p:grpSpPr bwMode="auto">
          <a:xfrm>
            <a:off x="6375400" y="2197100"/>
            <a:ext cx="2387600" cy="4127500"/>
            <a:chOff x="4224" y="1288"/>
            <a:chExt cx="1504" cy="2600"/>
          </a:xfrm>
        </p:grpSpPr>
        <p:sp>
          <p:nvSpPr>
            <p:cNvPr id="40" name="Freeform 13"/>
            <p:cNvSpPr>
              <a:spLocks/>
            </p:cNvSpPr>
            <p:nvPr/>
          </p:nvSpPr>
          <p:spPr bwMode="auto">
            <a:xfrm>
              <a:off x="4224" y="1288"/>
              <a:ext cx="1504" cy="2600"/>
            </a:xfrm>
            <a:custGeom>
              <a:avLst/>
              <a:gdLst/>
              <a:ahLst/>
              <a:cxnLst>
                <a:cxn ang="0">
                  <a:pos x="0" y="2360"/>
                </a:cxn>
                <a:cxn ang="0">
                  <a:pos x="1296" y="2360"/>
                </a:cxn>
                <a:cxn ang="0">
                  <a:pos x="1248" y="2264"/>
                </a:cxn>
                <a:cxn ang="0">
                  <a:pos x="1248" y="344"/>
                </a:cxn>
                <a:cxn ang="0">
                  <a:pos x="1008" y="200"/>
                </a:cxn>
              </a:cxnLst>
              <a:rect l="0" t="0" r="r" b="b"/>
              <a:pathLst>
                <a:path w="1504" h="2600">
                  <a:moveTo>
                    <a:pt x="0" y="2360"/>
                  </a:moveTo>
                  <a:cubicBezTo>
                    <a:pt x="544" y="2368"/>
                    <a:pt x="1088" y="2376"/>
                    <a:pt x="1296" y="2360"/>
                  </a:cubicBezTo>
                  <a:cubicBezTo>
                    <a:pt x="1504" y="2344"/>
                    <a:pt x="1256" y="2600"/>
                    <a:pt x="1248" y="2264"/>
                  </a:cubicBezTo>
                  <a:cubicBezTo>
                    <a:pt x="1240" y="1928"/>
                    <a:pt x="1288" y="688"/>
                    <a:pt x="1248" y="344"/>
                  </a:cubicBezTo>
                  <a:cubicBezTo>
                    <a:pt x="1208" y="0"/>
                    <a:pt x="1048" y="224"/>
                    <a:pt x="1008" y="200"/>
                  </a:cubicBezTo>
                </a:path>
              </a:pathLst>
            </a:custGeom>
            <a:noFill/>
            <a:ln w="25400">
              <a:solidFill>
                <a:srgbClr val="CC3300"/>
              </a:solidFill>
              <a:round/>
              <a:headEnd/>
              <a:tailEnd/>
            </a:ln>
            <a:effectLst/>
          </p:spPr>
          <p:txBody>
            <a:bodyPr/>
            <a:lstStyle/>
            <a:p>
              <a:endParaRPr lang="en-US">
                <a:solidFill>
                  <a:schemeClr val="bg1"/>
                </a:solidFill>
              </a:endParaRPr>
            </a:p>
          </p:txBody>
        </p:sp>
        <p:sp>
          <p:nvSpPr>
            <p:cNvPr id="41" name="Freeform 14"/>
            <p:cNvSpPr>
              <a:spLocks/>
            </p:cNvSpPr>
            <p:nvPr/>
          </p:nvSpPr>
          <p:spPr bwMode="auto">
            <a:xfrm>
              <a:off x="4728" y="2016"/>
              <a:ext cx="744" cy="504"/>
            </a:xfrm>
            <a:custGeom>
              <a:avLst/>
              <a:gdLst/>
              <a:ahLst/>
              <a:cxnLst>
                <a:cxn ang="0">
                  <a:pos x="744" y="432"/>
                </a:cxn>
                <a:cxn ang="0">
                  <a:pos x="120" y="432"/>
                </a:cxn>
                <a:cxn ang="0">
                  <a:pos x="24" y="0"/>
                </a:cxn>
              </a:cxnLst>
              <a:rect l="0" t="0" r="r" b="b"/>
              <a:pathLst>
                <a:path w="744" h="504">
                  <a:moveTo>
                    <a:pt x="744" y="432"/>
                  </a:moveTo>
                  <a:cubicBezTo>
                    <a:pt x="492" y="468"/>
                    <a:pt x="240" y="504"/>
                    <a:pt x="120" y="432"/>
                  </a:cubicBezTo>
                  <a:cubicBezTo>
                    <a:pt x="0" y="360"/>
                    <a:pt x="40" y="72"/>
                    <a:pt x="24" y="0"/>
                  </a:cubicBezTo>
                </a:path>
              </a:pathLst>
            </a:custGeom>
            <a:noFill/>
            <a:ln w="25400">
              <a:solidFill>
                <a:srgbClr val="CC3300"/>
              </a:solidFill>
              <a:round/>
              <a:headEnd/>
              <a:tailEnd/>
            </a:ln>
            <a:effectLst/>
          </p:spPr>
          <p:txBody>
            <a:bodyPr/>
            <a:lstStyle/>
            <a:p>
              <a:endParaRPr lang="en-US">
                <a:solidFill>
                  <a:schemeClr val="bg1"/>
                </a:solidFill>
              </a:endParaRPr>
            </a:p>
          </p:txBody>
        </p:sp>
        <p:sp>
          <p:nvSpPr>
            <p:cNvPr id="42" name="Line 15"/>
            <p:cNvSpPr>
              <a:spLocks noChangeShapeType="1"/>
            </p:cNvSpPr>
            <p:nvPr/>
          </p:nvSpPr>
          <p:spPr bwMode="auto">
            <a:xfrm>
              <a:off x="4752" y="2016"/>
              <a:ext cx="48" cy="48"/>
            </a:xfrm>
            <a:prstGeom prst="line">
              <a:avLst/>
            </a:prstGeom>
            <a:noFill/>
            <a:ln w="25400">
              <a:solidFill>
                <a:srgbClr val="CC3300"/>
              </a:solidFill>
              <a:round/>
              <a:headEnd/>
              <a:tailEnd/>
            </a:ln>
            <a:effectLst/>
          </p:spPr>
          <p:txBody>
            <a:bodyPr/>
            <a:lstStyle/>
            <a:p>
              <a:endParaRPr lang="en-US">
                <a:solidFill>
                  <a:schemeClr val="bg1"/>
                </a:solidFill>
              </a:endParaRPr>
            </a:p>
          </p:txBody>
        </p:sp>
        <p:sp>
          <p:nvSpPr>
            <p:cNvPr id="43" name="Line 16"/>
            <p:cNvSpPr>
              <a:spLocks noChangeShapeType="1"/>
            </p:cNvSpPr>
            <p:nvPr/>
          </p:nvSpPr>
          <p:spPr bwMode="auto">
            <a:xfrm flipH="1">
              <a:off x="4704" y="2016"/>
              <a:ext cx="48" cy="48"/>
            </a:xfrm>
            <a:prstGeom prst="line">
              <a:avLst/>
            </a:prstGeom>
            <a:noFill/>
            <a:ln w="25400">
              <a:solidFill>
                <a:srgbClr val="CC3300"/>
              </a:solidFill>
              <a:round/>
              <a:headEnd/>
              <a:tailEnd/>
            </a:ln>
            <a:effectLst/>
          </p:spPr>
          <p:txBody>
            <a:bodyPr/>
            <a:lstStyle/>
            <a:p>
              <a:endParaRPr lang="en-US">
                <a:solidFill>
                  <a:schemeClr val="bg1"/>
                </a:solidFill>
              </a:endParaRPr>
            </a:p>
          </p:txBody>
        </p:sp>
        <p:sp>
          <p:nvSpPr>
            <p:cNvPr id="44" name="Line 18"/>
            <p:cNvSpPr>
              <a:spLocks noChangeShapeType="1"/>
            </p:cNvSpPr>
            <p:nvPr/>
          </p:nvSpPr>
          <p:spPr bwMode="auto">
            <a:xfrm flipV="1">
              <a:off x="5232" y="1440"/>
              <a:ext cx="48" cy="48"/>
            </a:xfrm>
            <a:prstGeom prst="line">
              <a:avLst/>
            </a:prstGeom>
            <a:noFill/>
            <a:ln w="25400">
              <a:solidFill>
                <a:srgbClr val="CC3300"/>
              </a:solidFill>
              <a:round/>
              <a:headEnd/>
              <a:tailEnd/>
            </a:ln>
            <a:effectLst/>
          </p:spPr>
          <p:txBody>
            <a:bodyPr/>
            <a:lstStyle/>
            <a:p>
              <a:endParaRPr lang="en-US">
                <a:solidFill>
                  <a:schemeClr val="bg1"/>
                </a:solidFill>
              </a:endParaRPr>
            </a:p>
          </p:txBody>
        </p:sp>
        <p:sp>
          <p:nvSpPr>
            <p:cNvPr id="45" name="Line 19"/>
            <p:cNvSpPr>
              <a:spLocks noChangeShapeType="1"/>
            </p:cNvSpPr>
            <p:nvPr/>
          </p:nvSpPr>
          <p:spPr bwMode="auto">
            <a:xfrm>
              <a:off x="5232" y="1488"/>
              <a:ext cx="48" cy="48"/>
            </a:xfrm>
            <a:prstGeom prst="line">
              <a:avLst/>
            </a:prstGeom>
            <a:noFill/>
            <a:ln w="25400">
              <a:solidFill>
                <a:srgbClr val="CC3300"/>
              </a:solidFill>
              <a:round/>
              <a:headEnd/>
              <a:tailEnd/>
            </a:ln>
            <a:effectLst/>
          </p:spPr>
          <p:txBody>
            <a:bodyPr/>
            <a:lstStyle/>
            <a:p>
              <a:endParaRPr lang="en-US">
                <a:solidFill>
                  <a:schemeClr val="bg1"/>
                </a:solidFill>
              </a:endParaRPr>
            </a:p>
          </p:txBody>
        </p:sp>
      </p:grpSp>
      <p:sp>
        <p:nvSpPr>
          <p:cNvPr id="46" name="Oval 20"/>
          <p:cNvSpPr>
            <a:spLocks noChangeArrowheads="1"/>
          </p:cNvSpPr>
          <p:nvPr/>
        </p:nvSpPr>
        <p:spPr bwMode="auto">
          <a:xfrm>
            <a:off x="7137400" y="3200400"/>
            <a:ext cx="228600" cy="152400"/>
          </a:xfrm>
          <a:prstGeom prst="ellipse">
            <a:avLst/>
          </a:prstGeom>
          <a:noFill/>
          <a:ln w="9525">
            <a:solidFill>
              <a:srgbClr val="FF0000"/>
            </a:solidFill>
            <a:round/>
            <a:headEnd/>
            <a:tailEnd/>
          </a:ln>
          <a:effectLst/>
        </p:spPr>
        <p:txBody>
          <a:bodyPr wrap="none" anchor="ctr"/>
          <a:lstStyle/>
          <a:p>
            <a:endParaRPr lang="en-US">
              <a:solidFill>
                <a:schemeClr val="bg1"/>
              </a:solidFill>
            </a:endParaRPr>
          </a:p>
        </p:txBody>
      </p:sp>
      <p:sp>
        <p:nvSpPr>
          <p:cNvPr id="47" name="Oval 21"/>
          <p:cNvSpPr>
            <a:spLocks noChangeArrowheads="1"/>
          </p:cNvSpPr>
          <p:nvPr/>
        </p:nvSpPr>
        <p:spPr bwMode="auto">
          <a:xfrm>
            <a:off x="7823200" y="2438400"/>
            <a:ext cx="228600" cy="152400"/>
          </a:xfrm>
          <a:prstGeom prst="ellipse">
            <a:avLst/>
          </a:prstGeom>
          <a:noFill/>
          <a:ln w="9525">
            <a:solidFill>
              <a:srgbClr val="FF0000"/>
            </a:solidFill>
            <a:round/>
            <a:headEnd/>
            <a:tailEnd/>
          </a:ln>
          <a:effectLst/>
        </p:spPr>
        <p:txBody>
          <a:bodyPr wrap="none" anchor="ctr"/>
          <a:lstStyle/>
          <a:p>
            <a:endParaRPr lang="en-US">
              <a:solidFill>
                <a:schemeClr val="bg1"/>
              </a:solidFill>
            </a:endParaRPr>
          </a:p>
        </p:txBody>
      </p:sp>
      <p:sp>
        <p:nvSpPr>
          <p:cNvPr id="48" name="Rectangle 22"/>
          <p:cNvSpPr>
            <a:spLocks noChangeArrowheads="1"/>
          </p:cNvSpPr>
          <p:nvPr/>
        </p:nvSpPr>
        <p:spPr bwMode="auto">
          <a:xfrm>
            <a:off x="5308600" y="5867400"/>
            <a:ext cx="990600" cy="228600"/>
          </a:xfrm>
          <a:prstGeom prst="rect">
            <a:avLst/>
          </a:prstGeom>
          <a:noFill/>
          <a:ln w="9525">
            <a:solidFill>
              <a:srgbClr val="FF0000"/>
            </a:solidFill>
            <a:miter lim="800000"/>
            <a:headEnd/>
            <a:tailEnd/>
          </a:ln>
          <a:effectLst/>
        </p:spPr>
        <p:txBody>
          <a:bodyPr wrap="none" anchor="ctr"/>
          <a:lstStyle/>
          <a:p>
            <a:endParaRPr lang="en-US">
              <a:solidFill>
                <a:schemeClr val="bg1"/>
              </a:solidFill>
            </a:endParaRPr>
          </a:p>
        </p:txBody>
      </p:sp>
      <p:grpSp>
        <p:nvGrpSpPr>
          <p:cNvPr id="49" name="Group 30"/>
          <p:cNvGrpSpPr>
            <a:grpSpLocks/>
          </p:cNvGrpSpPr>
          <p:nvPr/>
        </p:nvGrpSpPr>
        <p:grpSpPr bwMode="auto">
          <a:xfrm>
            <a:off x="3638552" y="3338512"/>
            <a:ext cx="1371600" cy="152400"/>
            <a:chOff x="2640" y="1872"/>
            <a:chExt cx="864" cy="96"/>
          </a:xfrm>
        </p:grpSpPr>
        <p:sp>
          <p:nvSpPr>
            <p:cNvPr id="50" name="Line 27"/>
            <p:cNvSpPr>
              <a:spLocks noChangeShapeType="1"/>
            </p:cNvSpPr>
            <p:nvPr/>
          </p:nvSpPr>
          <p:spPr bwMode="auto">
            <a:xfrm>
              <a:off x="2640" y="1872"/>
              <a:ext cx="0" cy="96"/>
            </a:xfrm>
            <a:prstGeom prst="line">
              <a:avLst/>
            </a:prstGeom>
            <a:noFill/>
            <a:ln w="9525">
              <a:solidFill>
                <a:srgbClr val="FFFF00"/>
              </a:solidFill>
              <a:round/>
              <a:headEnd/>
              <a:tailEnd type="triangle" w="med" len="med"/>
            </a:ln>
            <a:effectLst/>
          </p:spPr>
          <p:txBody>
            <a:bodyPr/>
            <a:lstStyle/>
            <a:p>
              <a:endParaRPr lang="en-US">
                <a:solidFill>
                  <a:schemeClr val="bg1"/>
                </a:solidFill>
              </a:endParaRPr>
            </a:p>
          </p:txBody>
        </p:sp>
        <p:sp>
          <p:nvSpPr>
            <p:cNvPr id="51" name="Line 28"/>
            <p:cNvSpPr>
              <a:spLocks noChangeShapeType="1"/>
            </p:cNvSpPr>
            <p:nvPr/>
          </p:nvSpPr>
          <p:spPr bwMode="auto">
            <a:xfrm>
              <a:off x="3504" y="1872"/>
              <a:ext cx="0" cy="96"/>
            </a:xfrm>
            <a:prstGeom prst="line">
              <a:avLst/>
            </a:prstGeom>
            <a:noFill/>
            <a:ln w="9525">
              <a:solidFill>
                <a:srgbClr val="FFFF00"/>
              </a:solidFill>
              <a:round/>
              <a:headEnd/>
              <a:tailEnd type="triangle" w="med" len="med"/>
            </a:ln>
            <a:effectLst/>
          </p:spPr>
          <p:txBody>
            <a:bodyPr/>
            <a:lstStyle/>
            <a:p>
              <a:endParaRPr lang="en-US">
                <a:solidFill>
                  <a:schemeClr val="bg1"/>
                </a:solidFill>
              </a:endParaRPr>
            </a:p>
          </p:txBody>
        </p:sp>
        <p:sp>
          <p:nvSpPr>
            <p:cNvPr id="52" name="Line 29"/>
            <p:cNvSpPr>
              <a:spLocks noChangeShapeType="1"/>
            </p:cNvSpPr>
            <p:nvPr/>
          </p:nvSpPr>
          <p:spPr bwMode="auto">
            <a:xfrm>
              <a:off x="2640" y="1872"/>
              <a:ext cx="864" cy="0"/>
            </a:xfrm>
            <a:prstGeom prst="line">
              <a:avLst/>
            </a:prstGeom>
            <a:noFill/>
            <a:ln w="9525">
              <a:solidFill>
                <a:srgbClr val="FFFF00"/>
              </a:solidFill>
              <a:round/>
              <a:headEnd/>
              <a:tailEnd/>
            </a:ln>
            <a:effectLst/>
          </p:spPr>
          <p:txBody>
            <a:bodyPr/>
            <a:lstStyle/>
            <a:p>
              <a:endParaRPr lang="en-US">
                <a:solidFill>
                  <a:schemeClr val="bg1"/>
                </a:solidFill>
              </a:endParaRPr>
            </a:p>
          </p:txBody>
        </p:sp>
      </p:grpSp>
      <p:sp>
        <p:nvSpPr>
          <p:cNvPr id="53" name="Text Box 36"/>
          <p:cNvSpPr txBox="1">
            <a:spLocks noChangeArrowheads="1"/>
          </p:cNvSpPr>
          <p:nvPr/>
        </p:nvSpPr>
        <p:spPr bwMode="auto">
          <a:xfrm>
            <a:off x="533400" y="1611868"/>
            <a:ext cx="3657600" cy="369332"/>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n-US" dirty="0" smtClean="0">
                <a:solidFill>
                  <a:schemeClr val="bg1"/>
                </a:solidFill>
              </a:rPr>
              <a:t>Floyd-</a:t>
            </a:r>
            <a:r>
              <a:rPr lang="en-US" dirty="0" err="1" smtClean="0">
                <a:solidFill>
                  <a:schemeClr val="bg1"/>
                </a:solidFill>
              </a:rPr>
              <a:t>Warshall</a:t>
            </a:r>
            <a:r>
              <a:rPr lang="en-US" dirty="0">
                <a:solidFill>
                  <a:schemeClr val="bg1"/>
                </a:solidFill>
              </a:rPr>
              <a:t> </a:t>
            </a:r>
            <a:r>
              <a:rPr lang="en-US" dirty="0" smtClean="0">
                <a:solidFill>
                  <a:schemeClr val="bg1"/>
                </a:solidFill>
              </a:rPr>
              <a:t>– O</a:t>
            </a:r>
            <a:r>
              <a:rPr lang="en-US" dirty="0">
                <a:solidFill>
                  <a:schemeClr val="bg1"/>
                </a:solidFill>
              </a:rPr>
              <a:t>(|V|</a:t>
            </a:r>
            <a:r>
              <a:rPr lang="en-US" baseline="30000" dirty="0">
                <a:solidFill>
                  <a:schemeClr val="bg1"/>
                </a:solidFill>
              </a:rPr>
              <a:t>3</a:t>
            </a:r>
            <a:r>
              <a:rPr lang="en-US" dirty="0" smtClean="0">
                <a:solidFill>
                  <a:schemeClr val="bg1"/>
                </a:solidFill>
              </a:rPr>
              <a:t>) </a:t>
            </a:r>
            <a:endParaRPr lang="en-US" dirty="0">
              <a:solidFill>
                <a:schemeClr val="bg1"/>
              </a:solidFill>
            </a:endParaRPr>
          </a:p>
        </p:txBody>
      </p:sp>
      <p:graphicFrame>
        <p:nvGraphicFramePr>
          <p:cNvPr id="24" name="Object 5"/>
          <p:cNvGraphicFramePr>
            <a:graphicFrameLocks noChangeAspect="1"/>
          </p:cNvGraphicFramePr>
          <p:nvPr/>
        </p:nvGraphicFramePr>
        <p:xfrm>
          <a:off x="457200" y="1676400"/>
          <a:ext cx="3429000" cy="1928812"/>
        </p:xfrm>
        <a:graphic>
          <a:graphicData uri="http://schemas.openxmlformats.org/presentationml/2006/ole">
            <p:oleObj spid="_x0000_s314369" name="Bitmap Image" r:id="rId7" imgW="3561905" imgH="2400635" progId="PBrush">
              <p:embed/>
            </p:oleObj>
          </a:graphicData>
        </a:graphic>
      </p:graphicFrame>
      <p:sp>
        <p:nvSpPr>
          <p:cNvPr id="25" name="TextBox 24"/>
          <p:cNvSpPr txBox="1"/>
          <p:nvPr/>
        </p:nvSpPr>
        <p:spPr>
          <a:xfrm>
            <a:off x="533400" y="3429000"/>
            <a:ext cx="3505200" cy="646331"/>
          </a:xfrm>
          <a:prstGeom prst="rect">
            <a:avLst/>
          </a:prstGeom>
          <a:noFill/>
        </p:spPr>
        <p:txBody>
          <a:bodyPr wrap="square" rtlCol="0">
            <a:spAutoFit/>
          </a:bodyPr>
          <a:lstStyle/>
          <a:p>
            <a:r>
              <a:rPr lang="en-US" dirty="0" err="1" smtClean="0">
                <a:solidFill>
                  <a:schemeClr val="bg1"/>
                </a:solidFill>
              </a:rPr>
              <a:t>Radeon</a:t>
            </a:r>
            <a:r>
              <a:rPr lang="en-US" dirty="0" smtClean="0">
                <a:solidFill>
                  <a:schemeClr val="bg1"/>
                </a:solidFill>
              </a:rPr>
              <a:t> HD 4670@$70</a:t>
            </a:r>
            <a:br>
              <a:rPr lang="en-US" dirty="0" smtClean="0">
                <a:solidFill>
                  <a:schemeClr val="bg1"/>
                </a:solidFill>
              </a:rPr>
            </a:br>
            <a:r>
              <a:rPr lang="en-US" dirty="0" smtClean="0">
                <a:solidFill>
                  <a:schemeClr val="bg1"/>
                </a:solidFill>
              </a:rPr>
              <a:t>320procs@750Mhz=240Ghz</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1+ppt_w/2"/>
                                          </p:val>
                                        </p:tav>
                                      </p:tavLst>
                                    </p:anim>
                                    <p:anim calcmode="lin" valueType="num">
                                      <p:cBhvr additive="base">
                                        <p:cTn id="7" dur="500"/>
                                        <p:tgtEl>
                                          <p:spTgt spid="24"/>
                                        </p:tgtEl>
                                        <p:attrNameLst>
                                          <p:attrName>ppt_y</p:attrName>
                                        </p:attrNameLst>
                                      </p:cBhvr>
                                      <p:tavLst>
                                        <p:tav tm="0">
                                          <p:val>
                                            <p:strVal val="ppt_y"/>
                                          </p:val>
                                        </p:tav>
                                        <p:tav tm="100000">
                                          <p:val>
                                            <p:strVal val="ppt_y"/>
                                          </p:val>
                                        </p:tav>
                                      </p:tavLst>
                                    </p:anim>
                                    <p:set>
                                      <p:cBhvr>
                                        <p:cTn id="8" dur="1" fill="hold">
                                          <p:stCondLst>
                                            <p:cond delay="499"/>
                                          </p:stCondLst>
                                        </p:cTn>
                                        <p:tgtEl>
                                          <p:spTgt spid="2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25"/>
                                        </p:tgtEl>
                                        <p:attrNameLst>
                                          <p:attrName>ppt_x</p:attrName>
                                        </p:attrNameLst>
                                      </p:cBhvr>
                                      <p:tavLst>
                                        <p:tav tm="0">
                                          <p:val>
                                            <p:strVal val="ppt_x"/>
                                          </p:val>
                                        </p:tav>
                                        <p:tav tm="100000">
                                          <p:val>
                                            <p:strVal val="1+ppt_w/2"/>
                                          </p:val>
                                        </p:tav>
                                      </p:tavLst>
                                    </p:anim>
                                    <p:anim calcmode="lin" valueType="num">
                                      <p:cBhvr additive="base">
                                        <p:cTn id="11" dur="500"/>
                                        <p:tgtEl>
                                          <p:spTgt spid="25"/>
                                        </p:tgtEl>
                                        <p:attrNameLst>
                                          <p:attrName>ppt_y</p:attrName>
                                        </p:attrNameLst>
                                      </p:cBhvr>
                                      <p:tavLst>
                                        <p:tav tm="0">
                                          <p:val>
                                            <p:strVal val="ppt_y"/>
                                          </p:val>
                                        </p:tav>
                                        <p:tav tm="100000">
                                          <p:val>
                                            <p:strVal val="ppt_y"/>
                                          </p:val>
                                        </p:tav>
                                      </p:tavLst>
                                    </p:anim>
                                    <p:set>
                                      <p:cBhvr>
                                        <p:cTn id="12" dur="1" fill="hold">
                                          <p:stCondLst>
                                            <p:cond delay="499"/>
                                          </p:stCondLst>
                                        </p:cTn>
                                        <p:tgtEl>
                                          <p:spTgt spid="25"/>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0-#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0-#ppt_w/2"/>
                                          </p:val>
                                        </p:tav>
                                        <p:tav tm="100000">
                                          <p:val>
                                            <p:strVal val="#ppt_x"/>
                                          </p:val>
                                        </p:tav>
                                      </p:tavLst>
                                    </p:anim>
                                    <p:anim calcmode="lin" valueType="num">
                                      <p:cBhvr additive="base">
                                        <p:cTn id="30" dur="500" fill="hold"/>
                                        <p:tgtEl>
                                          <p:spTgt spid="3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0-#ppt_w/2"/>
                                          </p:val>
                                        </p:tav>
                                        <p:tav tm="100000">
                                          <p:val>
                                            <p:strVal val="#ppt_x"/>
                                          </p:val>
                                        </p:tav>
                                      </p:tavLst>
                                    </p:anim>
                                    <p:anim calcmode="lin" valueType="num">
                                      <p:cBhvr additive="base">
                                        <p:cTn id="3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 from="(-#ppt_w/2)" to="(#ppt_x)" calcmode="lin" valueType="num">
                                      <p:cBhvr>
                                        <p:cTn id="39" dur="600" fill="hold">
                                          <p:stCondLst>
                                            <p:cond delay="0"/>
                                          </p:stCondLst>
                                        </p:cTn>
                                        <p:tgtEl>
                                          <p:spTgt spid="38"/>
                                        </p:tgtEl>
                                        <p:attrNameLst>
                                          <p:attrName>ppt_x</p:attrName>
                                        </p:attrNameLst>
                                      </p:cBhvr>
                                    </p:anim>
                                    <p:anim from="0" to="-1.0" calcmode="lin" valueType="num">
                                      <p:cBhvr>
                                        <p:cTn id="40" dur="200" decel="50000" autoRev="1" fill="hold">
                                          <p:stCondLst>
                                            <p:cond delay="600"/>
                                          </p:stCondLst>
                                        </p:cTn>
                                        <p:tgtEl>
                                          <p:spTgt spid="38"/>
                                        </p:tgtEl>
                                        <p:attrNameLst>
                                          <p:attrName>xshear</p:attrName>
                                        </p:attrNameLst>
                                      </p:cBhvr>
                                    </p:anim>
                                    <p:animScale>
                                      <p:cBhvr>
                                        <p:cTn id="41" dur="200" decel="100000" autoRev="1" fill="hold">
                                          <p:stCondLst>
                                            <p:cond delay="600"/>
                                          </p:stCondLst>
                                        </p:cTn>
                                        <p:tgtEl>
                                          <p:spTgt spid="38"/>
                                        </p:tgtEl>
                                      </p:cBhvr>
                                      <p:from x="100000" y="100000"/>
                                      <p:to x="80000" y="100000"/>
                                    </p:animScale>
                                    <p:anim by="(#ppt_h/3+#ppt_w*0.1)" calcmode="lin" valueType="num">
                                      <p:cBhvr additive="sum">
                                        <p:cTn id="42" dur="200" decel="100000" autoRev="1" fill="hold">
                                          <p:stCondLst>
                                            <p:cond delay="600"/>
                                          </p:stCondLst>
                                        </p:cTn>
                                        <p:tgtEl>
                                          <p:spTgt spid="38"/>
                                        </p:tgtEl>
                                        <p:attrNameLst>
                                          <p:attrName>ppt_x</p:attrName>
                                        </p:attrNameLst>
                                      </p:cBhvr>
                                    </p:anim>
                                  </p:childTnLst>
                                </p:cTn>
                              </p:par>
                              <p:par>
                                <p:cTn id="43" presetID="34"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 from="(-#ppt_w/2)" to="(#ppt_x)" calcmode="lin" valueType="num">
                                      <p:cBhvr>
                                        <p:cTn id="45" dur="600" fill="hold">
                                          <p:stCondLst>
                                            <p:cond delay="0"/>
                                          </p:stCondLst>
                                        </p:cTn>
                                        <p:tgtEl>
                                          <p:spTgt spid="48"/>
                                        </p:tgtEl>
                                        <p:attrNameLst>
                                          <p:attrName>ppt_x</p:attrName>
                                        </p:attrNameLst>
                                      </p:cBhvr>
                                    </p:anim>
                                    <p:anim from="0" to="-1.0" calcmode="lin" valueType="num">
                                      <p:cBhvr>
                                        <p:cTn id="46" dur="200" decel="50000" autoRev="1" fill="hold">
                                          <p:stCondLst>
                                            <p:cond delay="600"/>
                                          </p:stCondLst>
                                        </p:cTn>
                                        <p:tgtEl>
                                          <p:spTgt spid="48"/>
                                        </p:tgtEl>
                                        <p:attrNameLst>
                                          <p:attrName>xshear</p:attrName>
                                        </p:attrNameLst>
                                      </p:cBhvr>
                                    </p:anim>
                                    <p:animScale>
                                      <p:cBhvr>
                                        <p:cTn id="47" dur="200" decel="100000" autoRev="1" fill="hold">
                                          <p:stCondLst>
                                            <p:cond delay="600"/>
                                          </p:stCondLst>
                                        </p:cTn>
                                        <p:tgtEl>
                                          <p:spTgt spid="48"/>
                                        </p:tgtEl>
                                      </p:cBhvr>
                                      <p:from x="100000" y="100000"/>
                                      <p:to x="80000" y="100000"/>
                                    </p:animScale>
                                    <p:anim by="(#ppt_h/3+#ppt_w*0.1)" calcmode="lin" valueType="num">
                                      <p:cBhvr additive="sum">
                                        <p:cTn id="48" dur="200" decel="100000" autoRev="1" fill="hold">
                                          <p:stCondLst>
                                            <p:cond delay="600"/>
                                          </p:stCondLst>
                                        </p:cTn>
                                        <p:tgtEl>
                                          <p:spTgt spid="48"/>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linds(horizontal)">
                                      <p:cBhvr>
                                        <p:cTn id="53" dur="500"/>
                                        <p:tgtEl>
                                          <p:spTgt spid="39"/>
                                        </p:tgtEl>
                                      </p:cBhvr>
                                    </p:animEffect>
                                  </p:childTnLst>
                                </p:cTn>
                              </p:par>
                              <p:par>
                                <p:cTn id="54" presetID="2" presetClass="entr" presetSubtype="4"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ppt_x"/>
                                          </p:val>
                                        </p:tav>
                                        <p:tav tm="100000">
                                          <p:val>
                                            <p:strVal val="#ppt_x"/>
                                          </p:val>
                                        </p:tav>
                                      </p:tavLst>
                                    </p:anim>
                                    <p:anim calcmode="lin" valueType="num">
                                      <p:cBhvr additive="base">
                                        <p:cTn id="6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diamond(in)">
                                      <p:cBhvr>
                                        <p:cTn id="6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46" grpId="0" animBg="1"/>
      <p:bldP spid="47" grpId="0" animBg="1"/>
      <p:bldP spid="48" grpId="0" animBg="1"/>
      <p:bldP spid="53"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Algorithms – GPGPU</a:t>
            </a:r>
            <a:endParaRPr sz="3200" b="0" dirty="0" smtClean="0">
              <a:solidFill>
                <a:schemeClr val="tx2"/>
              </a:solidFill>
            </a:endParaRPr>
          </a:p>
        </p:txBody>
      </p:sp>
      <p:graphicFrame>
        <p:nvGraphicFramePr>
          <p:cNvPr id="15" name="Group 795"/>
          <p:cNvGraphicFramePr>
            <a:graphicFrameLocks noGrp="1"/>
          </p:cNvGraphicFramePr>
          <p:nvPr/>
        </p:nvGraphicFramePr>
        <p:xfrm>
          <a:off x="609600" y="3976687"/>
          <a:ext cx="6556375" cy="1463040"/>
        </p:xfrm>
        <a:graphic>
          <a:graphicData uri="http://schemas.openxmlformats.org/drawingml/2006/table">
            <a:tbl>
              <a:tblPr/>
              <a:tblGrid>
                <a:gridCol w="2303463"/>
                <a:gridCol w="1062037"/>
                <a:gridCol w="1063625"/>
                <a:gridCol w="1063625"/>
                <a:gridCol w="1063625"/>
              </a:tblGrid>
              <a:tr h="244475">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Number of Vertices</a:t>
                      </a:r>
                      <a:endParaRPr kumimoji="0" lang="en-US" sz="1800" b="1"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128</a:t>
                      </a:r>
                      <a:endParaRPr kumimoji="0" lang="en-US" sz="1800" b="1"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256</a:t>
                      </a:r>
                      <a:endParaRPr kumimoji="0" lang="en-US" sz="1800" b="1"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512</a:t>
                      </a:r>
                      <a:endParaRPr kumimoji="0" lang="en-US" sz="1800" b="1"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1024</a:t>
                      </a:r>
                      <a:endParaRPr kumimoji="0" lang="en-US" sz="1800" b="1"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CPU (time in ms)</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6</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51.8</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439.8</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3436</a:t>
                      </a:r>
                      <a:endParaRPr kumimoji="0" lang="en-US" sz="18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GPU (speedup)</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2.14x</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3.45x</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4.04x</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4.03x</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GPU-Vec (speedup)</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0.97x</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4.39x</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7.94x</a:t>
                      </a:r>
                      <a:endParaRPr kumimoji="0" lang="en-US" sz="18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8.19x</a:t>
                      </a:r>
                      <a:endParaRPr kumimoji="0" lang="en-US" sz="18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 name="Group 791"/>
          <p:cNvGraphicFramePr>
            <a:graphicFrameLocks noGrp="1"/>
          </p:cNvGraphicFramePr>
          <p:nvPr/>
        </p:nvGraphicFramePr>
        <p:xfrm>
          <a:off x="577850" y="1904047"/>
          <a:ext cx="6556375" cy="1463040"/>
        </p:xfrm>
        <a:graphic>
          <a:graphicData uri="http://schemas.openxmlformats.org/drawingml/2006/table">
            <a:tbl>
              <a:tblPr/>
              <a:tblGrid>
                <a:gridCol w="2303463"/>
                <a:gridCol w="1062037"/>
                <a:gridCol w="1063625"/>
                <a:gridCol w="1063625"/>
                <a:gridCol w="1063625"/>
              </a:tblGrid>
              <a:tr h="244475">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Number of Vertices</a:t>
                      </a:r>
                      <a:endParaRPr kumimoji="0" lang="en-US" sz="1800" b="1"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128</a:t>
                      </a:r>
                      <a:endParaRPr kumimoji="0" lang="en-US" sz="1800" b="1"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256</a:t>
                      </a:r>
                      <a:endParaRPr kumimoji="0" lang="en-US" sz="1800" b="1"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512</a:t>
                      </a:r>
                      <a:endParaRPr kumimoji="0" lang="en-US" sz="1800" b="1"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1024</a:t>
                      </a:r>
                      <a:endParaRPr kumimoji="0" lang="en-US" sz="1800" b="1"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CPU (time in ms)</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9.4</a:t>
                      </a:r>
                      <a:endParaRPr kumimoji="0" lang="en-US" sz="18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75</a:t>
                      </a:r>
                      <a:endParaRPr kumimoji="0" lang="en-US" sz="18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753.2</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5875</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GPU (speedup)</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0.75x</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0.80x</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1.02x</a:t>
                      </a:r>
                      <a:endParaRPr kumimoji="0" lang="en-US" sz="18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0.86x</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GPU-Vec (speedup)</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0.43x</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cs typeface="Arial" pitchFamily="34" charset="0"/>
                        </a:rPr>
                        <a:t>1.60x</a:t>
                      </a:r>
                      <a:endParaRPr kumimoji="0" lang="en-US" sz="18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2.15x</a:t>
                      </a:r>
                      <a:endParaRPr kumimoji="0" lang="en-US" sz="18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363" rtl="0" eaLnBrk="1" latinLnBrk="0" hangingPunct="1">
                        <a:defRPr sz="1800" kern="1200">
                          <a:solidFill>
                            <a:schemeClr val="tx1"/>
                          </a:solidFill>
                          <a:latin typeface="Arial"/>
                        </a:defRPr>
                      </a:lvl1pPr>
                      <a:lvl2pPr marL="457182" algn="l" defTabSz="914363" rtl="0" eaLnBrk="1" latinLnBrk="0" hangingPunct="1">
                        <a:defRPr sz="1800" kern="1200">
                          <a:solidFill>
                            <a:schemeClr val="tx1"/>
                          </a:solidFill>
                          <a:latin typeface="Arial"/>
                        </a:defRPr>
                      </a:lvl2pPr>
                      <a:lvl3pPr marL="914363" algn="l" defTabSz="914363" rtl="0" eaLnBrk="1" latinLnBrk="0" hangingPunct="1">
                        <a:defRPr sz="1800" kern="1200">
                          <a:solidFill>
                            <a:schemeClr val="tx1"/>
                          </a:solidFill>
                          <a:latin typeface="Arial"/>
                        </a:defRPr>
                      </a:lvl3pPr>
                      <a:lvl4pPr marL="1371545" algn="l" defTabSz="914363" rtl="0" eaLnBrk="1" latinLnBrk="0" hangingPunct="1">
                        <a:defRPr sz="1800" kern="1200">
                          <a:solidFill>
                            <a:schemeClr val="tx1"/>
                          </a:solidFill>
                          <a:latin typeface="Arial"/>
                        </a:defRPr>
                      </a:lvl4pPr>
                      <a:lvl5pPr marL="1828727" algn="l" defTabSz="914363" rtl="0" eaLnBrk="1" latinLnBrk="0" hangingPunct="1">
                        <a:defRPr sz="1800" kern="1200">
                          <a:solidFill>
                            <a:schemeClr val="tx1"/>
                          </a:solidFill>
                          <a:latin typeface="Arial"/>
                        </a:defRPr>
                      </a:lvl5pPr>
                      <a:lvl6pPr marL="2285909" algn="l" defTabSz="914363" rtl="0" eaLnBrk="1" latinLnBrk="0" hangingPunct="1">
                        <a:defRPr sz="1800" kern="1200">
                          <a:solidFill>
                            <a:schemeClr val="tx1"/>
                          </a:solidFill>
                          <a:latin typeface="Arial"/>
                        </a:defRPr>
                      </a:lvl6pPr>
                      <a:lvl7pPr marL="2743090" algn="l" defTabSz="914363" rtl="0" eaLnBrk="1" latinLnBrk="0" hangingPunct="1">
                        <a:defRPr sz="1800" kern="1200">
                          <a:solidFill>
                            <a:schemeClr val="tx1"/>
                          </a:solidFill>
                          <a:latin typeface="Arial"/>
                        </a:defRPr>
                      </a:lvl7pPr>
                      <a:lvl8pPr marL="3200272" algn="l" defTabSz="914363" rtl="0" eaLnBrk="1" latinLnBrk="0" hangingPunct="1">
                        <a:defRPr sz="1800" kern="1200">
                          <a:solidFill>
                            <a:schemeClr val="tx1"/>
                          </a:solidFill>
                          <a:latin typeface="Arial"/>
                        </a:defRPr>
                      </a:lvl8pPr>
                      <a:lvl9pPr marL="3657454" algn="l" defTabSz="914363" rtl="0" eaLnBrk="1" latinLnBrk="0" hangingPunct="1">
                        <a:defRPr sz="1800" kern="1200">
                          <a:solidFill>
                            <a:schemeClr val="tx1"/>
                          </a:solidFill>
                          <a:latin typeface="Arial"/>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2.16x</a:t>
                      </a:r>
                      <a:endParaRPr kumimoji="0" lang="en-US" sz="18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 name="Text Box 793"/>
          <p:cNvSpPr txBox="1">
            <a:spLocks noChangeArrowheads="1"/>
          </p:cNvSpPr>
          <p:nvPr/>
        </p:nvSpPr>
        <p:spPr bwMode="auto">
          <a:xfrm>
            <a:off x="577850" y="3352800"/>
            <a:ext cx="7725256" cy="369332"/>
          </a:xfrm>
          <a:prstGeom prst="rect">
            <a:avLst/>
          </a:prstGeom>
          <a:noFill/>
          <a:ln w="9525">
            <a:noFill/>
            <a:miter lim="800000"/>
            <a:headEnd/>
            <a:tailEnd/>
          </a:ln>
          <a:effectLst/>
        </p:spPr>
        <p:txBody>
          <a:bodyPr wrap="none">
            <a:spAutoFit/>
          </a:bodyPr>
          <a:lstStyle/>
          <a:p>
            <a:r>
              <a:rPr lang="en-US" b="1" i="1" kern="1200" dirty="0" smtClean="0">
                <a:solidFill>
                  <a:srgbClr val="000000"/>
                </a:solidFill>
                <a:latin typeface="Times New Roman" pitchFamily="18" charset="0"/>
                <a:ea typeface="+mn-ea"/>
                <a:cs typeface="+mn-cs"/>
              </a:rPr>
              <a:t>Pentium </a:t>
            </a:r>
            <a:r>
              <a:rPr lang="en-US" b="1" i="1" kern="1200" dirty="0">
                <a:solidFill>
                  <a:srgbClr val="000000"/>
                </a:solidFill>
                <a:latin typeface="Times New Roman" pitchFamily="18" charset="0"/>
                <a:ea typeface="+mn-ea"/>
                <a:cs typeface="+mn-cs"/>
              </a:rPr>
              <a:t>Xeon 2.0 </a:t>
            </a:r>
            <a:r>
              <a:rPr lang="en-US" b="1" i="1" kern="1200" dirty="0" err="1">
                <a:solidFill>
                  <a:srgbClr val="000000"/>
                </a:solidFill>
                <a:latin typeface="Times New Roman" pitchFamily="18" charset="0"/>
                <a:ea typeface="+mn-ea"/>
                <a:cs typeface="+mn-cs"/>
              </a:rPr>
              <a:t>Ghz</a:t>
            </a:r>
            <a:r>
              <a:rPr lang="en-US" b="1" i="1" kern="1200" dirty="0">
                <a:solidFill>
                  <a:srgbClr val="000000"/>
                </a:solidFill>
                <a:latin typeface="Times New Roman" pitchFamily="18" charset="0"/>
                <a:ea typeface="+mn-ea"/>
                <a:cs typeface="+mn-cs"/>
              </a:rPr>
              <a:t>, 2GB RAM, </a:t>
            </a:r>
            <a:r>
              <a:rPr lang="en-US" b="1" i="1" kern="1200" dirty="0" err="1">
                <a:solidFill>
                  <a:srgbClr val="000000"/>
                </a:solidFill>
                <a:latin typeface="Times New Roman" pitchFamily="18" charset="0"/>
                <a:ea typeface="+mn-ea"/>
                <a:cs typeface="+mn-cs"/>
              </a:rPr>
              <a:t>WinXP</a:t>
            </a:r>
            <a:r>
              <a:rPr lang="en-US" b="1" i="1" kern="1200" dirty="0">
                <a:solidFill>
                  <a:srgbClr val="000000"/>
                </a:solidFill>
                <a:latin typeface="Times New Roman" pitchFamily="18" charset="0"/>
                <a:ea typeface="+mn-ea"/>
                <a:cs typeface="+mn-cs"/>
              </a:rPr>
              <a:t>; </a:t>
            </a:r>
            <a:r>
              <a:rPr lang="en-US" b="1" i="1" kern="1200" dirty="0" err="1">
                <a:solidFill>
                  <a:srgbClr val="000000"/>
                </a:solidFill>
                <a:latin typeface="Times New Roman" pitchFamily="18" charset="0"/>
                <a:ea typeface="+mn-ea"/>
                <a:cs typeface="+mn-cs"/>
              </a:rPr>
              <a:t>Quadro</a:t>
            </a:r>
            <a:r>
              <a:rPr lang="en-US" b="1" i="1" kern="1200" dirty="0">
                <a:solidFill>
                  <a:srgbClr val="000000"/>
                </a:solidFill>
                <a:latin typeface="Times New Roman" pitchFamily="18" charset="0"/>
                <a:ea typeface="+mn-ea"/>
                <a:cs typeface="+mn-cs"/>
              </a:rPr>
              <a:t> FX </a:t>
            </a:r>
            <a:r>
              <a:rPr lang="en-US" b="1" i="1" kern="1200" dirty="0" smtClean="0">
                <a:solidFill>
                  <a:srgbClr val="000000"/>
                </a:solidFill>
                <a:latin typeface="Times New Roman" pitchFamily="18" charset="0"/>
                <a:ea typeface="+mn-ea"/>
                <a:cs typeface="+mn-cs"/>
              </a:rPr>
              <a:t>1000 </a:t>
            </a:r>
            <a:r>
              <a:rPr lang="en-US" sz="1600" i="1" kern="1200" dirty="0" smtClean="0">
                <a:solidFill>
                  <a:srgbClr val="000000"/>
                </a:solidFill>
                <a:latin typeface="Times New Roman" pitchFamily="18" charset="0"/>
                <a:ea typeface="+mn-ea"/>
                <a:cs typeface="+mn-cs"/>
              </a:rPr>
              <a:t>(</a:t>
            </a:r>
            <a:r>
              <a:rPr lang="en-US" sz="1600" dirty="0" smtClean="0">
                <a:solidFill>
                  <a:schemeClr val="bg1"/>
                </a:solidFill>
              </a:rPr>
              <a:t>8x300=2.4Ghz</a:t>
            </a:r>
            <a:r>
              <a:rPr lang="en-US" sz="1600" i="1" kern="1200" dirty="0" smtClean="0">
                <a:solidFill>
                  <a:srgbClr val="000000"/>
                </a:solidFill>
                <a:latin typeface="Times New Roman" pitchFamily="18" charset="0"/>
                <a:ea typeface="+mn-ea"/>
                <a:cs typeface="+mn-cs"/>
              </a:rPr>
              <a:t>)</a:t>
            </a:r>
            <a:endParaRPr lang="en-US" sz="1600" i="1" kern="1200" dirty="0">
              <a:solidFill>
                <a:srgbClr val="000000"/>
              </a:solidFill>
              <a:latin typeface="Times New Roman" pitchFamily="18" charset="0"/>
              <a:ea typeface="+mn-ea"/>
              <a:cs typeface="+mn-cs"/>
            </a:endParaRPr>
          </a:p>
        </p:txBody>
      </p:sp>
      <p:sp>
        <p:nvSpPr>
          <p:cNvPr id="18" name="Text Box 794"/>
          <p:cNvSpPr txBox="1">
            <a:spLocks noChangeArrowheads="1"/>
          </p:cNvSpPr>
          <p:nvPr/>
        </p:nvSpPr>
        <p:spPr bwMode="auto">
          <a:xfrm>
            <a:off x="685800" y="5424487"/>
            <a:ext cx="6703566" cy="369332"/>
          </a:xfrm>
          <a:prstGeom prst="rect">
            <a:avLst/>
          </a:prstGeom>
          <a:noFill/>
          <a:ln w="9525">
            <a:noFill/>
            <a:miter lim="800000"/>
            <a:headEnd/>
            <a:tailEnd/>
          </a:ln>
          <a:effectLst/>
        </p:spPr>
        <p:txBody>
          <a:bodyPr wrap="none">
            <a:spAutoFit/>
          </a:bodyPr>
          <a:lstStyle/>
          <a:p>
            <a:r>
              <a:rPr lang="en-US" b="1" i="1" kern="1200" dirty="0">
                <a:solidFill>
                  <a:srgbClr val="000000"/>
                </a:solidFill>
                <a:latin typeface="Times New Roman" pitchFamily="18" charset="0"/>
                <a:ea typeface="+mn-ea"/>
                <a:cs typeface="+mn-cs"/>
              </a:rPr>
              <a:t>AMD Athlon64 2.2Ghz, 2GB RAM, </a:t>
            </a:r>
            <a:r>
              <a:rPr lang="en-US" b="1" i="1" kern="1200" dirty="0" err="1">
                <a:solidFill>
                  <a:srgbClr val="000000"/>
                </a:solidFill>
                <a:latin typeface="Times New Roman" pitchFamily="18" charset="0"/>
                <a:ea typeface="+mn-ea"/>
                <a:cs typeface="+mn-cs"/>
              </a:rPr>
              <a:t>WinXP</a:t>
            </a:r>
            <a:r>
              <a:rPr lang="en-US" b="1" i="1" kern="1200" dirty="0">
                <a:solidFill>
                  <a:srgbClr val="000000"/>
                </a:solidFill>
                <a:latin typeface="Times New Roman" pitchFamily="18" charset="0"/>
                <a:ea typeface="+mn-ea"/>
                <a:cs typeface="+mn-cs"/>
              </a:rPr>
              <a:t>; </a:t>
            </a:r>
            <a:r>
              <a:rPr lang="en-US" b="1" i="1" kern="1200" dirty="0" smtClean="0">
                <a:solidFill>
                  <a:srgbClr val="000000"/>
                </a:solidFill>
                <a:latin typeface="Times New Roman" pitchFamily="18" charset="0"/>
                <a:ea typeface="+mn-ea"/>
                <a:cs typeface="+mn-cs"/>
              </a:rPr>
              <a:t>7800GT </a:t>
            </a:r>
            <a:r>
              <a:rPr lang="en-US" sz="1600" i="1" kern="1200" dirty="0" smtClean="0">
                <a:solidFill>
                  <a:srgbClr val="000000"/>
                </a:solidFill>
                <a:latin typeface="Times New Roman" pitchFamily="18" charset="0"/>
                <a:ea typeface="+mn-ea"/>
                <a:cs typeface="+mn-cs"/>
              </a:rPr>
              <a:t>(</a:t>
            </a:r>
            <a:r>
              <a:rPr lang="en-US" sz="1600" i="1" dirty="0" smtClean="0">
                <a:solidFill>
                  <a:schemeClr val="bg1"/>
                </a:solidFill>
              </a:rPr>
              <a:t>20*400=8Ghz)</a:t>
            </a:r>
            <a:r>
              <a:rPr lang="en-US" sz="1600" i="1" kern="1200" dirty="0" smtClean="0">
                <a:solidFill>
                  <a:srgbClr val="000000"/>
                </a:solidFill>
                <a:latin typeface="Times New Roman" pitchFamily="18" charset="0"/>
                <a:ea typeface="+mn-ea"/>
                <a:cs typeface="+mn-cs"/>
              </a:rPr>
              <a:t> </a:t>
            </a:r>
            <a:endParaRPr lang="en-US" sz="1600" i="1" kern="1200" dirty="0">
              <a:solidFill>
                <a:srgbClr val="000000"/>
              </a:solidFill>
              <a:latin typeface="Times New Roman" pitchFamily="18" charset="0"/>
              <a:ea typeface="+mn-ea"/>
              <a:cs typeface="+mn-cs"/>
            </a:endParaRPr>
          </a:p>
        </p:txBody>
      </p:sp>
      <p:sp>
        <p:nvSpPr>
          <p:cNvPr id="19" name="Rectangle 796"/>
          <p:cNvSpPr>
            <a:spLocks noGrp="1" noChangeArrowheads="1"/>
          </p:cNvSpPr>
          <p:nvPr>
            <p:ph type="body" idx="4294967295"/>
          </p:nvPr>
        </p:nvSpPr>
        <p:spPr>
          <a:xfrm>
            <a:off x="425450" y="1462087"/>
            <a:ext cx="8413750" cy="615553"/>
          </a:xfrm>
          <a:prstGeom prst="rect">
            <a:avLst/>
          </a:prstGeom>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rPr>
              <a:t>Floy</a:t>
            </a:r>
            <a:r>
              <a:rPr lang="en-US" sz="2000" kern="0" dirty="0" smtClean="0">
                <a:solidFill>
                  <a:sysClr val="windowText" lastClr="000000"/>
                </a:solidFill>
              </a:rPr>
              <a:t>d </a:t>
            </a:r>
            <a:r>
              <a:rPr lang="en-US" sz="2000" kern="0" dirty="0" err="1" smtClean="0">
                <a:solidFill>
                  <a:sysClr val="windowText" lastClr="000000"/>
                </a:solidFill>
              </a:rPr>
              <a:t>Warshall’s</a:t>
            </a:r>
            <a:r>
              <a:rPr lang="en-US" sz="2000" kern="0" dirty="0" smtClean="0">
                <a:solidFill>
                  <a:sysClr val="windowText" lastClr="000000"/>
                </a:solidFill>
              </a:rPr>
              <a:t> All Pairs Shortest Path (APSP) </a:t>
            </a:r>
            <a:r>
              <a:rPr kumimoji="0" lang="en-US" sz="2000" b="0" i="0" u="none" strike="noStrike" kern="0" cap="none" spc="0" normalizeH="0" baseline="0" noProof="0" dirty="0" smtClean="0">
                <a:ln>
                  <a:noFill/>
                </a:ln>
                <a:solidFill>
                  <a:sysClr val="windowText" lastClr="000000"/>
                </a:solidFill>
                <a:effectLst/>
                <a:uLnTx/>
                <a:uFillTx/>
              </a:rPr>
              <a:t>averaged over 5 runs:</a:t>
            </a:r>
          </a:p>
        </p:txBody>
      </p:sp>
      <p:sp>
        <p:nvSpPr>
          <p:cNvPr id="20" name="TextBox 19"/>
          <p:cNvSpPr txBox="1"/>
          <p:nvPr/>
        </p:nvSpPr>
        <p:spPr>
          <a:xfrm>
            <a:off x="7315200" y="4800600"/>
            <a:ext cx="1600200" cy="646331"/>
          </a:xfrm>
          <a:prstGeom prst="rect">
            <a:avLst/>
          </a:prstGeom>
          <a:noFill/>
        </p:spPr>
        <p:txBody>
          <a:bodyPr wrap="square" rtlCol="0">
            <a:spAutoFit/>
          </a:bodyPr>
          <a:lstStyle/>
          <a:p>
            <a:pPr algn="ctr"/>
            <a:r>
              <a:rPr lang="en-US" dirty="0" smtClean="0">
                <a:solidFill>
                  <a:schemeClr val="bg1"/>
                </a:solidFill>
              </a:rPr>
              <a:t>4/6/09</a:t>
            </a:r>
          </a:p>
          <a:p>
            <a:pPr algn="ctr"/>
            <a:r>
              <a:rPr lang="en-US" dirty="0" smtClean="0">
                <a:solidFill>
                  <a:schemeClr val="bg1"/>
                </a:solidFill>
              </a:rPr>
              <a:t>245x @ $70</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62000" y="4711700"/>
            <a:ext cx="7689850" cy="1384300"/>
          </a:xfrm>
        </p:spPr>
        <p:txBody>
          <a:bodyPr rtlCol="0"/>
          <a:lstStyle/>
          <a:p>
            <a:pPr algn="ctr" defTabSz="914363" fontAlgn="auto">
              <a:spcAft>
                <a:spcPts val="0"/>
              </a:spcAft>
              <a:defRPr/>
            </a:pPr>
            <a:r>
              <a:rPr smtClean="0"/>
              <a:t>APSP Demo</a:t>
            </a:r>
            <a:endParaRPr/>
          </a:p>
        </p:txBody>
      </p:sp>
      <p:sp>
        <p:nvSpPr>
          <p:cNvPr id="4" name="Title 1"/>
          <p:cNvSpPr txBox="1">
            <a:spLocks/>
          </p:cNvSpPr>
          <p:nvPr/>
        </p:nvSpPr>
        <p:spPr>
          <a:xfrm>
            <a:off x="381000" y="230188"/>
            <a:ext cx="8382000" cy="98334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900" b="1" i="0" u="none" strike="noStrike" kern="1200" cap="none" spc="-150" normalizeH="0" baseline="0" noProof="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Graph Decomposition</a:t>
            </a:r>
            <a:r>
              <a:rPr kumimoji="0" lang="en-US" sz="5400" b="1" i="0" u="none" strike="noStrike" kern="1200" cap="none" spc="-150" normalizeH="0" baseline="0" noProof="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r>
            <a:br>
              <a:rPr kumimoji="0" lang="en-US" sz="5400" b="1" i="0" u="none" strike="noStrike" kern="1200" cap="none" spc="-150" normalizeH="0" baseline="0" noProof="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br>
            <a:r>
              <a:rPr kumimoji="0" lang="en-US" sz="3200" b="0" i="0" u="none" strike="noStrike" kern="1200" cap="none" spc="-150" normalizeH="0" baseline="0" noProof="0" dirty="0" smtClean="0">
                <a:ln w="3175">
                  <a:noFill/>
                </a:ln>
                <a:solidFill>
                  <a:schemeClr val="tx2"/>
                </a:solidFill>
                <a:effectLst>
                  <a:outerShdw blurRad="50800" dist="38100" dir="2700000" algn="tl" rotWithShape="0">
                    <a:prstClr val="black">
                      <a:alpha val="40000"/>
                    </a:prstClr>
                  </a:outerShdw>
                </a:effectLst>
                <a:uLnTx/>
                <a:uFillTx/>
                <a:latin typeface="+mj-lt"/>
                <a:ea typeface="+mn-ea"/>
                <a:cs typeface="Arial" charset="0"/>
              </a:rPr>
              <a:t>Demo</a:t>
            </a:r>
          </a:p>
        </p:txBody>
      </p:sp>
      <p:sp>
        <p:nvSpPr>
          <p:cNvPr id="7" name="Text Placeholder 2"/>
          <p:cNvSpPr txBox="1">
            <a:spLocks/>
          </p:cNvSpPr>
          <p:nvPr/>
        </p:nvSpPr>
        <p:spPr bwMode="auto">
          <a:xfrm>
            <a:off x="381000" y="1524000"/>
            <a:ext cx="8534400" cy="2936188"/>
          </a:xfrm>
          <a:prstGeom prst="rect">
            <a:avLst/>
          </a:prstGeom>
          <a:noFill/>
          <a:ln w="9525">
            <a:noFill/>
            <a:miter lim="800000"/>
            <a:headEnd/>
            <a:tailEnd/>
          </a:ln>
        </p:spPr>
        <p:txBody>
          <a:bodyPr vert="horz" wrap="square" lIns="0" tIns="0" rIns="0" bIns="0" numCol="1" anchor="t" anchorCtr="0" compatLnSpc="1">
            <a:prstTxWarp prst="textNoShape">
              <a:avLst/>
            </a:prstTxWarp>
            <a:noAutofit/>
            <a:scene3d>
              <a:camera prst="orthographicFront"/>
              <a:lightRig rig="flat" dir="t"/>
            </a:scene3d>
            <a:sp3d extrusionH="88900" contourW="2540">
              <a:bevelT w="38100" h="31750"/>
              <a:contourClr>
                <a:srgbClr val="F4A234"/>
              </a:contourClr>
            </a:sp3d>
          </a:bodyPr>
          <a:lstStyle/>
          <a:p>
            <a:pPr marL="396875" lvl="0" indent="-396875" defTabSz="912813">
              <a:lnSpc>
                <a:spcPct val="90000"/>
              </a:lnSpc>
              <a:spcBef>
                <a:spcPct val="20000"/>
              </a:spcBef>
              <a:buBlip>
                <a:blip r:embed="rId3"/>
              </a:buBlip>
            </a:pPr>
            <a:r>
              <a:rPr lang="en-US" sz="2800" dirty="0" smtClean="0">
                <a:solidFill>
                  <a:srgbClr val="000000"/>
                </a:solidFill>
                <a:latin typeface="Calibri"/>
                <a:cs typeface="+mn-cs"/>
              </a:rPr>
              <a:t>Demo Considerations:</a:t>
            </a:r>
          </a:p>
          <a:p>
            <a:pPr marL="914400" marR="0" lvl="1" indent="-396875" algn="l" defTabSz="912813" rtl="0" eaLnBrk="1" fontAlgn="base" latinLnBrk="0" hangingPunct="1">
              <a:lnSpc>
                <a:spcPct val="90000"/>
              </a:lnSpc>
              <a:spcBef>
                <a:spcPct val="20000"/>
              </a:spcBef>
              <a:spcAft>
                <a:spcPct val="0"/>
              </a:spcAft>
              <a:buClrTx/>
              <a:buSzTx/>
              <a:buFontTx/>
              <a:buBlip>
                <a:blip r:embed="rId4"/>
              </a:buBlip>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Size: distance matrix entries much larger than single pixel so we can see;</a:t>
            </a:r>
            <a:r>
              <a:rPr kumimoji="0" lang="en-US" sz="2400" b="0" i="0" u="none" strike="noStrike" kern="1200" cap="none" spc="0" normalizeH="0" noProof="0" dirty="0" smtClean="0">
                <a:ln>
                  <a:noFill/>
                </a:ln>
                <a:solidFill>
                  <a:schemeClr val="bg1"/>
                </a:solidFill>
                <a:effectLst/>
                <a:uLnTx/>
                <a:uFillTx/>
                <a:latin typeface="+mn-lt"/>
                <a:ea typeface="+mn-ea"/>
                <a:cs typeface="+mn-cs"/>
              </a:rPr>
              <a:t> only 32 vertices/columns</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914400" marR="0" lvl="1" indent="-396875" algn="l" defTabSz="912813" rtl="0" eaLnBrk="1" fontAlgn="base" latinLnBrk="0" hangingPunct="1">
              <a:lnSpc>
                <a:spcPct val="90000"/>
              </a:lnSpc>
              <a:spcBef>
                <a:spcPct val="20000"/>
              </a:spcBef>
              <a:spcAft>
                <a:spcPct val="0"/>
              </a:spcAft>
              <a:buClrTx/>
              <a:buSzTx/>
              <a:buFontTx/>
              <a:buBlip>
                <a:blip r:embed="rId4"/>
              </a:buBlip>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Color: the non-</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vectorized</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version is shown so that we have sensible gray-scale (higher number mean higher edge weights)</a:t>
            </a:r>
          </a:p>
          <a:p>
            <a:pPr marL="914400" marR="0" lvl="1" indent="-396875" algn="l" defTabSz="912813" rtl="0" eaLnBrk="1" fontAlgn="base" latinLnBrk="0" hangingPunct="1">
              <a:lnSpc>
                <a:spcPct val="90000"/>
              </a:lnSpc>
              <a:spcBef>
                <a:spcPct val="20000"/>
              </a:spcBef>
              <a:spcAft>
                <a:spcPct val="0"/>
              </a:spcAft>
              <a:buClrTx/>
              <a:buSzTx/>
              <a:buFontTx/>
              <a:buBlip>
                <a:blip r:embed="rId4"/>
              </a:buBlip>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Speed: slowed down so humans can see (every ½ second we try a new intermediate vertex)</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Algorithms – Interactive Queries</a:t>
            </a:r>
            <a:endParaRPr sz="3200" b="0" dirty="0" smtClean="0">
              <a:solidFill>
                <a:schemeClr val="tx2"/>
              </a:solidFill>
            </a:endParaRPr>
          </a:p>
        </p:txBody>
      </p:sp>
      <p:sp>
        <p:nvSpPr>
          <p:cNvPr id="9" name="Text Placeholder 2"/>
          <p:cNvSpPr>
            <a:spLocks noGrp="1"/>
          </p:cNvSpPr>
          <p:nvPr>
            <p:ph type="body" sz="quarter" idx="10"/>
          </p:nvPr>
        </p:nvSpPr>
        <p:spPr>
          <a:xfrm>
            <a:off x="381000" y="1524000"/>
            <a:ext cx="8534400" cy="369332"/>
          </a:xfrm>
        </p:spPr>
        <p:txBody>
          <a:bodyPr/>
          <a:lstStyle/>
          <a:p>
            <a:pPr>
              <a:lnSpc>
                <a:spcPct val="100000"/>
              </a:lnSpc>
              <a:spcAft>
                <a:spcPts val="0"/>
              </a:spcAft>
            </a:pPr>
            <a:r>
              <a:rPr lang="en-US" sz="2400" dirty="0" smtClean="0"/>
              <a:t>Compound </a:t>
            </a:r>
            <a:r>
              <a:rPr lang="en-US" sz="2400" dirty="0" err="1" smtClean="0"/>
              <a:t>boolean</a:t>
            </a:r>
            <a:r>
              <a:rPr lang="en-US" sz="2400" dirty="0" smtClean="0"/>
              <a:t> range query</a:t>
            </a:r>
          </a:p>
        </p:txBody>
      </p:sp>
      <p:pic>
        <p:nvPicPr>
          <p:cNvPr id="306179" name="Picture 3"/>
          <p:cNvPicPr>
            <a:picLocks noChangeAspect="1" noChangeArrowheads="1"/>
          </p:cNvPicPr>
          <p:nvPr/>
        </p:nvPicPr>
        <p:blipFill>
          <a:blip r:embed="rId4"/>
          <a:srcRect/>
          <a:stretch>
            <a:fillRect/>
          </a:stretch>
        </p:blipFill>
        <p:spPr bwMode="auto">
          <a:xfrm>
            <a:off x="914400" y="2652712"/>
            <a:ext cx="7924800" cy="700088"/>
          </a:xfrm>
          <a:prstGeom prst="rect">
            <a:avLst/>
          </a:prstGeom>
          <a:noFill/>
        </p:spPr>
      </p:pic>
      <p:sp>
        <p:nvSpPr>
          <p:cNvPr id="28" name="TextBox 27"/>
          <p:cNvSpPr txBox="1"/>
          <p:nvPr/>
        </p:nvSpPr>
        <p:spPr>
          <a:xfrm>
            <a:off x="533400" y="3886200"/>
            <a:ext cx="3352800" cy="369332"/>
          </a:xfrm>
          <a:prstGeom prst="rect">
            <a:avLst/>
          </a:prstGeom>
          <a:noFill/>
        </p:spPr>
        <p:txBody>
          <a:bodyPr wrap="square" rtlCol="0">
            <a:spAutoFit/>
          </a:bodyPr>
          <a:lstStyle/>
          <a:p>
            <a:r>
              <a:rPr lang="en-US" dirty="0" smtClean="0">
                <a:solidFill>
                  <a:schemeClr val="bg1"/>
                </a:solidFill>
              </a:rPr>
              <a:t>M=3, N=2 </a:t>
            </a:r>
            <a:r>
              <a:rPr lang="en-US" sz="1400" dirty="0" smtClean="0">
                <a:solidFill>
                  <a:schemeClr val="bg1"/>
                </a:solidFill>
              </a:rPr>
              <a:t>(M&gt;N in practice)</a:t>
            </a:r>
            <a:endParaRPr lang="en-US" sz="1400" dirty="0">
              <a:solidFill>
                <a:schemeClr val="bg1"/>
              </a:solidFill>
            </a:endParaRPr>
          </a:p>
        </p:txBody>
      </p:sp>
      <p:graphicFrame>
        <p:nvGraphicFramePr>
          <p:cNvPr id="3" name="Object 7"/>
          <p:cNvGraphicFramePr>
            <a:graphicFrameLocks noChangeAspect="1"/>
          </p:cNvGraphicFramePr>
          <p:nvPr/>
        </p:nvGraphicFramePr>
        <p:xfrm>
          <a:off x="914400" y="1905000"/>
          <a:ext cx="7848600" cy="762000"/>
        </p:xfrm>
        <a:graphic>
          <a:graphicData uri="http://schemas.openxmlformats.org/presentationml/2006/ole">
            <p:oleObj spid="_x0000_s306183" name="Equation" r:id="rId5" imgW="4089240" imgH="431640" progId="Equation.3">
              <p:embed/>
            </p:oleObj>
          </a:graphicData>
        </a:graphic>
      </p:graphicFrame>
      <p:grpSp>
        <p:nvGrpSpPr>
          <p:cNvPr id="19" name="Group 18"/>
          <p:cNvGrpSpPr/>
          <p:nvPr/>
        </p:nvGrpSpPr>
        <p:grpSpPr>
          <a:xfrm>
            <a:off x="228600" y="4191000"/>
            <a:ext cx="6134100" cy="1981200"/>
            <a:chOff x="533400" y="4343400"/>
            <a:chExt cx="6134100" cy="1981200"/>
          </a:xfrm>
        </p:grpSpPr>
        <p:pic>
          <p:nvPicPr>
            <p:cNvPr id="21" name="Picture 4"/>
            <p:cNvPicPr>
              <a:picLocks noChangeAspect="1" noChangeArrowheads="1"/>
            </p:cNvPicPr>
            <p:nvPr/>
          </p:nvPicPr>
          <p:blipFill>
            <a:blip r:embed="rId6"/>
            <a:srcRect/>
            <a:stretch>
              <a:fillRect/>
            </a:stretch>
          </p:blipFill>
          <p:spPr bwMode="auto">
            <a:xfrm>
              <a:off x="533400" y="6153150"/>
              <a:ext cx="6134100" cy="171450"/>
            </a:xfrm>
            <a:prstGeom prst="rect">
              <a:avLst/>
            </a:prstGeom>
            <a:noFill/>
            <a:ln w="9525">
              <a:noFill/>
              <a:miter lim="800000"/>
              <a:headEnd/>
              <a:tailEnd/>
            </a:ln>
            <a:effectLst/>
          </p:spPr>
        </p:pic>
        <p:graphicFrame>
          <p:nvGraphicFramePr>
            <p:cNvPr id="22" name="Object 1024"/>
            <p:cNvGraphicFramePr>
              <a:graphicFrameLocks noChangeAspect="1"/>
            </p:cNvGraphicFramePr>
            <p:nvPr/>
          </p:nvGraphicFramePr>
          <p:xfrm>
            <a:off x="685800" y="4343400"/>
            <a:ext cx="5527675" cy="1825625"/>
          </p:xfrm>
          <a:graphic>
            <a:graphicData uri="http://schemas.openxmlformats.org/presentationml/2006/ole">
              <p:oleObj spid="_x0000_s306182" name="Visio" r:id="rId7" imgW="8605948" imgH="2643739" progId="">
                <p:embed/>
              </p:oleObj>
            </a:graphicData>
          </a:graphic>
        </p:graphicFrame>
        <p:sp>
          <p:nvSpPr>
            <p:cNvPr id="23" name="Line 46"/>
            <p:cNvSpPr>
              <a:spLocks noChangeShapeType="1"/>
            </p:cNvSpPr>
            <p:nvPr/>
          </p:nvSpPr>
          <p:spPr bwMode="auto">
            <a:xfrm flipH="1">
              <a:off x="1471613" y="4494213"/>
              <a:ext cx="1809750" cy="768350"/>
            </a:xfrm>
            <a:prstGeom prst="line">
              <a:avLst/>
            </a:prstGeom>
            <a:noFill/>
            <a:ln w="28575">
              <a:solidFill>
                <a:schemeClr val="bg1"/>
              </a:solidFill>
              <a:round/>
              <a:headEnd/>
              <a:tailEnd type="triangle" w="med" len="lg"/>
            </a:ln>
          </p:spPr>
          <p:txBody>
            <a:bodyPr/>
            <a:lstStyle/>
            <a:p>
              <a:endParaRPr lang="en-US"/>
            </a:p>
          </p:txBody>
        </p:sp>
        <p:sp>
          <p:nvSpPr>
            <p:cNvPr id="25" name="Line 48"/>
            <p:cNvSpPr>
              <a:spLocks noChangeShapeType="1"/>
            </p:cNvSpPr>
            <p:nvPr/>
          </p:nvSpPr>
          <p:spPr bwMode="auto">
            <a:xfrm>
              <a:off x="3581400" y="4495800"/>
              <a:ext cx="1693863" cy="768350"/>
            </a:xfrm>
            <a:prstGeom prst="line">
              <a:avLst/>
            </a:prstGeom>
            <a:noFill/>
            <a:ln w="28575">
              <a:solidFill>
                <a:schemeClr val="bg1"/>
              </a:solidFill>
              <a:round/>
              <a:headEnd/>
              <a:tailEnd type="triangle" w="med" len="lg"/>
            </a:ln>
          </p:spPr>
          <p:txBody>
            <a:bodyPr/>
            <a:lstStyle/>
            <a:p>
              <a:endParaRPr lang="en-US"/>
            </a:p>
          </p:txBody>
        </p:sp>
        <p:sp>
          <p:nvSpPr>
            <p:cNvPr id="17" name="Line 46"/>
            <p:cNvSpPr>
              <a:spLocks noChangeShapeType="1"/>
            </p:cNvSpPr>
            <p:nvPr/>
          </p:nvSpPr>
          <p:spPr bwMode="auto">
            <a:xfrm flipH="1">
              <a:off x="1356360" y="5403850"/>
              <a:ext cx="152400" cy="768350"/>
            </a:xfrm>
            <a:prstGeom prst="line">
              <a:avLst/>
            </a:prstGeom>
            <a:noFill/>
            <a:ln w="28575">
              <a:solidFill>
                <a:schemeClr val="bg1"/>
              </a:solidFill>
              <a:round/>
              <a:headEnd/>
              <a:tailEnd type="triangle" w="med" len="lg"/>
            </a:ln>
          </p:spPr>
          <p:txBody>
            <a:bodyPr/>
            <a:lstStyle/>
            <a:p>
              <a:endParaRPr lang="en-US"/>
            </a:p>
          </p:txBody>
        </p:sp>
        <p:sp>
          <p:nvSpPr>
            <p:cNvPr id="18" name="Line 46"/>
            <p:cNvSpPr>
              <a:spLocks noChangeShapeType="1"/>
            </p:cNvSpPr>
            <p:nvPr/>
          </p:nvSpPr>
          <p:spPr bwMode="auto">
            <a:xfrm flipH="1">
              <a:off x="4663440" y="5410200"/>
              <a:ext cx="563880" cy="768350"/>
            </a:xfrm>
            <a:prstGeom prst="line">
              <a:avLst/>
            </a:prstGeom>
            <a:noFill/>
            <a:ln w="28575">
              <a:solidFill>
                <a:schemeClr val="bg1"/>
              </a:solidFill>
              <a:round/>
              <a:headEnd/>
              <a:tailEnd type="triangle" w="med" len="lg"/>
            </a:ln>
          </p:spPr>
          <p:txBody>
            <a:bodyPr/>
            <a:lstStyle/>
            <a:p>
              <a:endParaRPr lang="en-US"/>
            </a:p>
          </p:txBody>
        </p:sp>
      </p:grpSp>
      <p:pic>
        <p:nvPicPr>
          <p:cNvPr id="306184" name="Picture 8"/>
          <p:cNvPicPr>
            <a:picLocks noChangeAspect="1" noChangeArrowheads="1"/>
          </p:cNvPicPr>
          <p:nvPr/>
        </p:nvPicPr>
        <p:blipFill>
          <a:blip r:embed="rId8"/>
          <a:srcRect/>
          <a:stretch>
            <a:fillRect/>
          </a:stretch>
        </p:blipFill>
        <p:spPr bwMode="auto">
          <a:xfrm>
            <a:off x="4419600" y="3810000"/>
            <a:ext cx="4467225" cy="19431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06184"/>
                                        </p:tgtEl>
                                        <p:attrNameLst>
                                          <p:attrName>style.visibility</p:attrName>
                                        </p:attrNameLst>
                                      </p:cBhvr>
                                      <p:to>
                                        <p:strVal val="visible"/>
                                      </p:to>
                                    </p:set>
                                    <p:anim calcmode="lin" valueType="num">
                                      <p:cBhvr additive="base">
                                        <p:cTn id="17" dur="500" fill="hold"/>
                                        <p:tgtEl>
                                          <p:spTgt spid="306184"/>
                                        </p:tgtEl>
                                        <p:attrNameLst>
                                          <p:attrName>ppt_x</p:attrName>
                                        </p:attrNameLst>
                                      </p:cBhvr>
                                      <p:tavLst>
                                        <p:tav tm="0">
                                          <p:val>
                                            <p:strVal val="1+#ppt_w/2"/>
                                          </p:val>
                                        </p:tav>
                                        <p:tav tm="100000">
                                          <p:val>
                                            <p:strVal val="#ppt_x"/>
                                          </p:val>
                                        </p:tav>
                                      </p:tavLst>
                                    </p:anim>
                                    <p:anim calcmode="lin" valueType="num">
                                      <p:cBhvr additive="base">
                                        <p:cTn id="18" dur="500" fill="hold"/>
                                        <p:tgtEl>
                                          <p:spTgt spid="3061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Algorithms – Uncertainty</a:t>
            </a:r>
            <a:endParaRPr sz="3200" b="0" dirty="0" smtClean="0">
              <a:solidFill>
                <a:schemeClr val="tx2"/>
              </a:solidFill>
            </a:endParaRPr>
          </a:p>
        </p:txBody>
      </p:sp>
      <p:sp>
        <p:nvSpPr>
          <p:cNvPr id="8" name="Text Placeholder 7"/>
          <p:cNvSpPr>
            <a:spLocks noGrp="1"/>
          </p:cNvSpPr>
          <p:nvPr>
            <p:ph type="body" sz="quarter" idx="10"/>
          </p:nvPr>
        </p:nvSpPr>
        <p:spPr>
          <a:xfrm>
            <a:off x="381000" y="1524000"/>
            <a:ext cx="5257800" cy="332399"/>
          </a:xfrm>
        </p:spPr>
        <p:txBody>
          <a:bodyPr/>
          <a:lstStyle/>
          <a:p>
            <a:pPr lvl="0"/>
            <a:r>
              <a:rPr lang="en-US" sz="2400" dirty="0" smtClean="0"/>
              <a:t>Uncertainty-tolerant object selection</a:t>
            </a:r>
          </a:p>
        </p:txBody>
      </p:sp>
      <p:sp>
        <p:nvSpPr>
          <p:cNvPr id="10" name="Text Placeholder 7"/>
          <p:cNvSpPr txBox="1">
            <a:spLocks/>
          </p:cNvSpPr>
          <p:nvPr/>
        </p:nvSpPr>
        <p:spPr bwMode="auto">
          <a:xfrm>
            <a:off x="5867400" y="1524000"/>
            <a:ext cx="2743200" cy="3323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marR="0" lvl="0" indent="-396875" algn="l" defTabSz="912813" rtl="0" eaLnBrk="1" fontAlgn="base" latinLnBrk="0" hangingPunct="1">
              <a:lnSpc>
                <a:spcPct val="90000"/>
              </a:lnSpc>
              <a:spcBef>
                <a:spcPct val="20000"/>
              </a:spcBef>
              <a:spcAft>
                <a:spcPct val="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Reproducibility</a:t>
            </a:r>
          </a:p>
        </p:txBody>
      </p:sp>
      <p:sp>
        <p:nvSpPr>
          <p:cNvPr id="11" name="Rectangle 10"/>
          <p:cNvSpPr/>
          <p:nvPr/>
        </p:nvSpPr>
        <p:spPr>
          <a:xfrm>
            <a:off x="6172200" y="1905000"/>
            <a:ext cx="2819400" cy="4524315"/>
          </a:xfrm>
          <a:prstGeom prst="rect">
            <a:avLst/>
          </a:prstGeom>
        </p:spPr>
        <p:txBody>
          <a:bodyPr wrap="square">
            <a:spAutoFit/>
          </a:bodyPr>
          <a:lstStyle/>
          <a:p>
            <a:r>
              <a:rPr lang="en-US" sz="1600" dirty="0" smtClean="0">
                <a:solidFill>
                  <a:schemeClr val="bg1"/>
                </a:solidFill>
              </a:rPr>
              <a:t>demos/demo3.wel</a:t>
            </a:r>
          </a:p>
          <a:p>
            <a:r>
              <a:rPr lang="en-US" sz="1600" dirty="0" err="1" smtClean="0">
                <a:solidFill>
                  <a:schemeClr val="bg1"/>
                </a:solidFill>
              </a:rPr>
              <a:t>scriptWaitTime</a:t>
            </a:r>
            <a:r>
              <a:rPr lang="en-US" sz="1600" dirty="0" smtClean="0">
                <a:solidFill>
                  <a:schemeClr val="bg1"/>
                </a:solidFill>
              </a:rPr>
              <a:t> 0</a:t>
            </a:r>
          </a:p>
          <a:p>
            <a:r>
              <a:rPr lang="en-US" sz="1600" dirty="0" smtClean="0">
                <a:solidFill>
                  <a:schemeClr val="bg1"/>
                </a:solidFill>
              </a:rPr>
              <a:t>Load 0 0.85</a:t>
            </a:r>
          </a:p>
          <a:p>
            <a:r>
              <a:rPr lang="en-US" sz="1600" dirty="0" err="1" smtClean="0">
                <a:solidFill>
                  <a:schemeClr val="bg1"/>
                </a:solidFill>
              </a:rPr>
              <a:t>featureColors</a:t>
            </a:r>
            <a:r>
              <a:rPr lang="en-US" sz="1600" dirty="0" smtClean="0">
                <a:solidFill>
                  <a:schemeClr val="bg1"/>
                </a:solidFill>
              </a:rPr>
              <a:t> 1</a:t>
            </a:r>
          </a:p>
          <a:p>
            <a:r>
              <a:rPr lang="en-US" sz="1600" dirty="0" err="1" smtClean="0">
                <a:solidFill>
                  <a:schemeClr val="bg1"/>
                </a:solidFill>
              </a:rPr>
              <a:t>writeKaryo</a:t>
            </a:r>
            <a:endParaRPr lang="en-US" sz="1600" dirty="0" smtClean="0">
              <a:solidFill>
                <a:schemeClr val="bg1"/>
              </a:solidFill>
            </a:endParaRPr>
          </a:p>
          <a:p>
            <a:r>
              <a:rPr lang="en-US" sz="1600" dirty="0" smtClean="0">
                <a:solidFill>
                  <a:schemeClr val="bg1"/>
                </a:solidFill>
              </a:rPr>
              <a:t>For local0 0 17 1</a:t>
            </a:r>
          </a:p>
          <a:p>
            <a:r>
              <a:rPr lang="en-US" sz="1600" dirty="0" smtClean="0">
                <a:solidFill>
                  <a:schemeClr val="bg1"/>
                </a:solidFill>
              </a:rPr>
              <a:t>Increment </a:t>
            </a:r>
            <a:r>
              <a:rPr lang="en-US" sz="1600" dirty="0" err="1" smtClean="0">
                <a:solidFill>
                  <a:schemeClr val="bg1"/>
                </a:solidFill>
              </a:rPr>
              <a:t>displayThresh</a:t>
            </a:r>
            <a:r>
              <a:rPr lang="en-US" sz="1600" dirty="0" smtClean="0">
                <a:solidFill>
                  <a:schemeClr val="bg1"/>
                </a:solidFill>
              </a:rPr>
              <a:t> 1</a:t>
            </a:r>
          </a:p>
          <a:p>
            <a:r>
              <a:rPr lang="en-US" sz="1600" dirty="0" smtClean="0">
                <a:solidFill>
                  <a:schemeClr val="bg1"/>
                </a:solidFill>
              </a:rPr>
              <a:t>For local1 0 19 1</a:t>
            </a:r>
          </a:p>
          <a:p>
            <a:r>
              <a:rPr lang="en-US" sz="1600" dirty="0" smtClean="0">
                <a:solidFill>
                  <a:schemeClr val="bg1"/>
                </a:solidFill>
              </a:rPr>
              <a:t>local4 </a:t>
            </a:r>
            <a:r>
              <a:rPr lang="en-US" sz="1600" dirty="0" err="1" smtClean="0">
                <a:solidFill>
                  <a:schemeClr val="bg1"/>
                </a:solidFill>
              </a:rPr>
              <a:t>numQueries</a:t>
            </a:r>
            <a:endParaRPr lang="en-US" sz="1600" dirty="0" smtClean="0">
              <a:solidFill>
                <a:schemeClr val="bg1"/>
              </a:solidFill>
            </a:endParaRPr>
          </a:p>
          <a:p>
            <a:r>
              <a:rPr lang="en-US" sz="1600" dirty="0" smtClean="0">
                <a:solidFill>
                  <a:schemeClr val="bg1"/>
                </a:solidFill>
              </a:rPr>
              <a:t>Increment local4 -1</a:t>
            </a:r>
          </a:p>
          <a:p>
            <a:r>
              <a:rPr lang="en-US" sz="1600" dirty="0" smtClean="0">
                <a:solidFill>
                  <a:schemeClr val="bg1"/>
                </a:solidFill>
              </a:rPr>
              <a:t>For local2 0 local4 1</a:t>
            </a:r>
          </a:p>
          <a:p>
            <a:r>
              <a:rPr lang="en-US" sz="1600" dirty="0" smtClean="0">
                <a:solidFill>
                  <a:schemeClr val="bg1"/>
                </a:solidFill>
              </a:rPr>
              <a:t>local3 local0</a:t>
            </a:r>
          </a:p>
          <a:p>
            <a:r>
              <a:rPr lang="en-US" sz="1600" dirty="0" smtClean="0">
                <a:solidFill>
                  <a:schemeClr val="bg1"/>
                </a:solidFill>
              </a:rPr>
              <a:t>Increment local3 local0</a:t>
            </a:r>
          </a:p>
          <a:p>
            <a:r>
              <a:rPr lang="en-US" sz="1600" dirty="0" smtClean="0">
                <a:solidFill>
                  <a:schemeClr val="bg1"/>
                </a:solidFill>
              </a:rPr>
              <a:t>Increment local3 4</a:t>
            </a:r>
          </a:p>
          <a:p>
            <a:r>
              <a:rPr lang="en-US" sz="1600" dirty="0" err="1" smtClean="0">
                <a:solidFill>
                  <a:schemeClr val="bg1"/>
                </a:solidFill>
              </a:rPr>
              <a:t>fltQuery</a:t>
            </a:r>
            <a:r>
              <a:rPr lang="en-US" sz="1600" dirty="0" smtClean="0">
                <a:solidFill>
                  <a:schemeClr val="bg1"/>
                </a:solidFill>
              </a:rPr>
              <a:t> local2 local3 0.9999</a:t>
            </a:r>
          </a:p>
          <a:p>
            <a:r>
              <a:rPr lang="en-US" sz="1600" dirty="0" smtClean="0">
                <a:solidFill>
                  <a:schemeClr val="bg1"/>
                </a:solidFill>
              </a:rPr>
              <a:t>Increment local3 1</a:t>
            </a:r>
          </a:p>
          <a:p>
            <a:r>
              <a:rPr lang="en-US" sz="1600" dirty="0" err="1" smtClean="0">
                <a:solidFill>
                  <a:schemeClr val="bg1"/>
                </a:solidFill>
              </a:rPr>
              <a:t>fltQuery</a:t>
            </a:r>
            <a:r>
              <a:rPr lang="en-US" sz="1600" dirty="0" smtClean="0">
                <a:solidFill>
                  <a:schemeClr val="bg1"/>
                </a:solidFill>
              </a:rPr>
              <a:t> local2 local3 0.0001</a:t>
            </a:r>
          </a:p>
          <a:p>
            <a:r>
              <a:rPr lang="en-US" sz="1600" dirty="0" err="1" smtClean="0">
                <a:solidFill>
                  <a:schemeClr val="bg1"/>
                </a:solidFill>
              </a:rPr>
              <a:t>EndFor</a:t>
            </a:r>
            <a:endParaRPr lang="en-US" sz="1600" dirty="0">
              <a:solidFill>
                <a:schemeClr val="bg1"/>
              </a:solidFill>
            </a:endParaRPr>
          </a:p>
        </p:txBody>
      </p:sp>
      <p:pic>
        <p:nvPicPr>
          <p:cNvPr id="307204" name="Picture 4" descr="D:\UTK\research\Backup\_Graphs\_SeeGraph\SeeGraph_pictures\nn_query\NN_Degree.png"/>
          <p:cNvPicPr>
            <a:picLocks noChangeAspect="1" noChangeArrowheads="1"/>
          </p:cNvPicPr>
          <p:nvPr/>
        </p:nvPicPr>
        <p:blipFill>
          <a:blip r:embed="rId4"/>
          <a:srcRect/>
          <a:stretch>
            <a:fillRect/>
          </a:stretch>
        </p:blipFill>
        <p:spPr bwMode="auto">
          <a:xfrm>
            <a:off x="762000" y="1955373"/>
            <a:ext cx="5105400" cy="2540427"/>
          </a:xfrm>
          <a:prstGeom prst="rect">
            <a:avLst/>
          </a:prstGeom>
          <a:noFill/>
        </p:spPr>
      </p:pic>
      <p:pic>
        <p:nvPicPr>
          <p:cNvPr id="307209" name="Picture 9"/>
          <p:cNvPicPr>
            <a:picLocks noChangeAspect="1" noChangeArrowheads="1"/>
          </p:cNvPicPr>
          <p:nvPr/>
        </p:nvPicPr>
        <p:blipFill>
          <a:blip r:embed="rId5"/>
          <a:srcRect/>
          <a:stretch>
            <a:fillRect/>
          </a:stretch>
        </p:blipFill>
        <p:spPr bwMode="auto">
          <a:xfrm>
            <a:off x="609600" y="4648200"/>
            <a:ext cx="5481637" cy="168480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9" presetClass="emph" presetSubtype="0" grpId="0" nodeType="withEffect">
                                  <p:stCondLst>
                                    <p:cond delay="0"/>
                                  </p:stCondLst>
                                  <p:childTnLst>
                                    <p:set>
                                      <p:cBhvr rctx="PPT">
                                        <p:cTn id="14" dur="indefinite"/>
                                        <p:tgtEl>
                                          <p:spTgt spid="8">
                                            <p:txEl>
                                              <p:pRg st="0" end="0"/>
                                            </p:txEl>
                                          </p:spTgt>
                                        </p:tgtEl>
                                        <p:attrNameLst>
                                          <p:attrName>style.opacity</p:attrName>
                                        </p:attrNameLst>
                                      </p:cBhvr>
                                      <p:to>
                                        <p:strVal val="0.5"/>
                                      </p:to>
                                    </p:set>
                                    <p:animEffect filter="image" prLst="opacity: 0.5">
                                      <p:cBhvr rctx="IE">
                                        <p:cTn id="15" dur="indefinite"/>
                                        <p:tgtEl>
                                          <p:spTgt spid="8">
                                            <p:txEl>
                                              <p:pRg st="0" end="0"/>
                                            </p:txEl>
                                          </p:spTgt>
                                        </p:tgtEl>
                                      </p:cBhvr>
                                    </p:animEffect>
                                  </p:childTnLst>
                                </p:cTn>
                              </p:par>
                              <p:par>
                                <p:cTn id="16" presetID="9" presetClass="emph" presetSubtype="0" nodeType="withEffect">
                                  <p:stCondLst>
                                    <p:cond delay="0"/>
                                  </p:stCondLst>
                                  <p:childTnLst>
                                    <p:set>
                                      <p:cBhvr rctx="PPT">
                                        <p:cTn id="17" dur="indefinite"/>
                                        <p:tgtEl>
                                          <p:spTgt spid="307204"/>
                                        </p:tgtEl>
                                        <p:attrNameLst>
                                          <p:attrName>style.opacity</p:attrName>
                                        </p:attrNameLst>
                                      </p:cBhvr>
                                      <p:to>
                                        <p:strVal val="0.5"/>
                                      </p:to>
                                    </p:set>
                                    <p:animEffect filter="image" prLst="opacity: 0.5">
                                      <p:cBhvr rctx="IE">
                                        <p:cTn id="18" dur="indefinite"/>
                                        <p:tgtEl>
                                          <p:spTgt spid="307204"/>
                                        </p:tgtEl>
                                      </p:cBhvr>
                                    </p:animEffect>
                                  </p:childTnLst>
                                </p:cTn>
                              </p:par>
                              <p:par>
                                <p:cTn id="19" presetID="9" presetClass="emph" presetSubtype="0" nodeType="withEffect">
                                  <p:stCondLst>
                                    <p:cond delay="0"/>
                                  </p:stCondLst>
                                  <p:childTnLst>
                                    <p:set>
                                      <p:cBhvr rctx="PPT">
                                        <p:cTn id="20" dur="indefinite"/>
                                        <p:tgtEl>
                                          <p:spTgt spid="307209"/>
                                        </p:tgtEl>
                                        <p:attrNameLst>
                                          <p:attrName>style.opacity</p:attrName>
                                        </p:attrNameLst>
                                      </p:cBhvr>
                                      <p:to>
                                        <p:strVal val="0.5"/>
                                      </p:to>
                                    </p:set>
                                    <p:animEffect filter="image" prLst="opacity: 0.5">
                                      <p:cBhvr rctx="IE">
                                        <p:cTn id="21" dur="indefinite"/>
                                        <p:tgtEl>
                                          <p:spTgt spid="30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69332"/>
          </a:xfrm>
        </p:spPr>
        <p:txBody>
          <a:bodyPr/>
          <a:lstStyle/>
          <a:p>
            <a:pPr>
              <a:lnSpc>
                <a:spcPct val="100000"/>
              </a:lnSpc>
              <a:spcAft>
                <a:spcPts val="0"/>
              </a:spcAft>
            </a:pPr>
            <a:r>
              <a:rPr lang="en-US" sz="2400" dirty="0" smtClean="0"/>
              <a:t>Block Tri-</a:t>
            </a:r>
            <a:r>
              <a:rPr lang="en-US" sz="2400" dirty="0" err="1" smtClean="0"/>
              <a:t>Diagonalization</a:t>
            </a:r>
            <a:r>
              <a:rPr lang="en-US" sz="2400" dirty="0" smtClean="0"/>
              <a:t> (BTD)</a:t>
            </a:r>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Visualization </a:t>
            </a:r>
            <a:r>
              <a:rPr lang="en-US" sz="3200" b="0" dirty="0" smtClean="0">
                <a:solidFill>
                  <a:schemeClr val="tx2"/>
                </a:solidFill>
              </a:rPr>
              <a:t>–</a:t>
            </a:r>
            <a:r>
              <a:rPr sz="3200" b="0" smtClean="0">
                <a:solidFill>
                  <a:schemeClr val="tx2"/>
                </a:solidFill>
              </a:rPr>
              <a:t> BTD</a:t>
            </a:r>
            <a:endParaRPr sz="3200" b="0" dirty="0" smtClean="0">
              <a:solidFill>
                <a:schemeClr val="tx2"/>
              </a:solidFill>
            </a:endParaRPr>
          </a:p>
        </p:txBody>
      </p:sp>
      <p:graphicFrame>
        <p:nvGraphicFramePr>
          <p:cNvPr id="218115" name="Object 3"/>
          <p:cNvGraphicFramePr>
            <a:graphicFrameLocks noChangeAspect="1"/>
          </p:cNvGraphicFramePr>
          <p:nvPr/>
        </p:nvGraphicFramePr>
        <p:xfrm>
          <a:off x="363767" y="1981200"/>
          <a:ext cx="4589233" cy="3175439"/>
        </p:xfrm>
        <a:graphic>
          <a:graphicData uri="http://schemas.openxmlformats.org/presentationml/2006/ole">
            <p:oleObj spid="_x0000_s218115" name="Bitmap Image" r:id="rId4" imgW="5068007" imgH="3505689" progId="PBrush">
              <p:embed/>
            </p:oleObj>
          </a:graphicData>
        </a:graphic>
      </p:graphicFrame>
      <p:pic>
        <p:nvPicPr>
          <p:cNvPr id="218119" name="Picture 7"/>
          <p:cNvPicPr>
            <a:picLocks noChangeAspect="1" noChangeArrowheads="1"/>
          </p:cNvPicPr>
          <p:nvPr/>
        </p:nvPicPr>
        <p:blipFill>
          <a:blip r:embed="rId5"/>
          <a:srcRect/>
          <a:stretch>
            <a:fillRect/>
          </a:stretch>
        </p:blipFill>
        <p:spPr bwMode="auto">
          <a:xfrm>
            <a:off x="0" y="5029200"/>
            <a:ext cx="9144000" cy="1371600"/>
          </a:xfrm>
          <a:prstGeom prst="rect">
            <a:avLst/>
          </a:prstGeom>
          <a:noFill/>
          <a:ln w="9525">
            <a:noFill/>
            <a:miter lim="800000"/>
            <a:headEnd/>
            <a:tailEnd/>
          </a:ln>
          <a:effectLst/>
        </p:spPr>
      </p:pic>
      <p:pic>
        <p:nvPicPr>
          <p:cNvPr id="218117" name="Picture 5"/>
          <p:cNvPicPr>
            <a:picLocks noChangeAspect="1" noChangeArrowheads="1"/>
          </p:cNvPicPr>
          <p:nvPr/>
        </p:nvPicPr>
        <p:blipFill>
          <a:blip r:embed="rId6"/>
          <a:srcRect/>
          <a:stretch>
            <a:fillRect/>
          </a:stretch>
        </p:blipFill>
        <p:spPr bwMode="auto">
          <a:xfrm>
            <a:off x="5410200" y="2057400"/>
            <a:ext cx="3197522" cy="312201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8117"/>
                                        </p:tgtEl>
                                        <p:attrNameLst>
                                          <p:attrName>style.visibility</p:attrName>
                                        </p:attrNameLst>
                                      </p:cBhvr>
                                      <p:to>
                                        <p:strVal val="visible"/>
                                      </p:to>
                                    </p:set>
                                    <p:animEffect transition="in" filter="blinds(horizontal)">
                                      <p:cBhvr>
                                        <p:cTn id="7" dur="500"/>
                                        <p:tgtEl>
                                          <p:spTgt spid="218117"/>
                                        </p:tgtEl>
                                      </p:cBhvr>
                                    </p:animEffect>
                                  </p:childTnLst>
                                </p:cTn>
                              </p:par>
                              <p:par>
                                <p:cTn id="8" presetID="3" presetClass="entr" presetSubtype="10" fill="hold" nodeType="withEffect">
                                  <p:stCondLst>
                                    <p:cond delay="0"/>
                                  </p:stCondLst>
                                  <p:childTnLst>
                                    <p:set>
                                      <p:cBhvr>
                                        <p:cTn id="9" dur="1" fill="hold">
                                          <p:stCondLst>
                                            <p:cond delay="0"/>
                                          </p:stCondLst>
                                        </p:cTn>
                                        <p:tgtEl>
                                          <p:spTgt spid="218119"/>
                                        </p:tgtEl>
                                        <p:attrNameLst>
                                          <p:attrName>style.visibility</p:attrName>
                                        </p:attrNameLst>
                                      </p:cBhvr>
                                      <p:to>
                                        <p:strVal val="visible"/>
                                      </p:to>
                                    </p:set>
                                    <p:animEffect transition="in" filter="blinds(horizontal)">
                                      <p:cBhvr>
                                        <p:cTn id="10" dur="500"/>
                                        <p:tgtEl>
                                          <p:spTgt spid="218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799"/>
          </a:xfrm>
        </p:spPr>
        <p:txBody>
          <a:bodyPr>
            <a:normAutofit fontScale="90000"/>
          </a:bodyPr>
          <a:lstStyle/>
          <a:p>
            <a:pPr defTabSz="914363" fontAlgn="auto">
              <a:spcAft>
                <a:spcPts val="0"/>
              </a:spcAft>
              <a:defRPr/>
            </a:pPr>
            <a:r>
              <a:rPr sz="4300" smtClean="0"/>
              <a:t>Introduction</a:t>
            </a:r>
            <a:br>
              <a:rPr sz="4300" smtClean="0"/>
            </a:br>
            <a:r>
              <a:rPr sz="3600" b="0" smtClean="0">
                <a:solidFill>
                  <a:schemeClr val="tx2"/>
                </a:solidFill>
              </a:rPr>
              <a:t>Short Bio</a:t>
            </a:r>
            <a:endParaRPr sz="4300" b="0" dirty="0">
              <a:solidFill>
                <a:schemeClr val="tx2"/>
              </a:solidFill>
            </a:endParaRPr>
          </a:p>
        </p:txBody>
      </p:sp>
      <p:sp>
        <p:nvSpPr>
          <p:cNvPr id="28676" name="Text Placeholder 2"/>
          <p:cNvSpPr>
            <a:spLocks noGrp="1"/>
          </p:cNvSpPr>
          <p:nvPr>
            <p:ph type="body" sz="quarter" idx="10"/>
          </p:nvPr>
        </p:nvSpPr>
        <p:spPr>
          <a:xfrm>
            <a:off x="381000" y="1524000"/>
            <a:ext cx="8382000" cy="4773614"/>
          </a:xfrm>
          <a:solidFill>
            <a:schemeClr val="tx1">
              <a:alpha val="70979"/>
            </a:schemeClr>
          </a:solidFill>
        </p:spPr>
        <p:txBody>
          <a:bodyPr/>
          <a:lstStyle/>
          <a:p>
            <a:r>
              <a:rPr lang="en-US" sz="2400" dirty="0" smtClean="0"/>
              <a:t>Education</a:t>
            </a:r>
          </a:p>
          <a:p>
            <a:pPr lvl="1"/>
            <a:r>
              <a:rPr lang="en-US" sz="2000" dirty="0" smtClean="0"/>
              <a:t>B.S. double-major Comp. Sci. &amp; Math, Physics minor         </a:t>
            </a:r>
            <a:r>
              <a:rPr lang="en-US" sz="1600" dirty="0" smtClean="0"/>
              <a:t>    </a:t>
            </a:r>
            <a:r>
              <a:rPr lang="en-US" sz="2000" dirty="0" smtClean="0"/>
              <a:t>2001</a:t>
            </a:r>
          </a:p>
          <a:p>
            <a:pPr lvl="1"/>
            <a:r>
              <a:rPr lang="en-US" sz="2000" dirty="0" smtClean="0"/>
              <a:t>M.S. Computer Systems &amp; Software Design                           </a:t>
            </a:r>
            <a:r>
              <a:rPr lang="en-US" sz="1600" dirty="0" smtClean="0"/>
              <a:t>  </a:t>
            </a:r>
            <a:r>
              <a:rPr lang="en-US" sz="2000" dirty="0" smtClean="0"/>
              <a:t>2004</a:t>
            </a:r>
          </a:p>
          <a:p>
            <a:pPr lvl="1"/>
            <a:r>
              <a:rPr lang="en-US" sz="2000" dirty="0" smtClean="0"/>
              <a:t>Admitted into Ph.D. program at UT                                           2004</a:t>
            </a:r>
          </a:p>
          <a:p>
            <a:pPr lvl="1"/>
            <a:r>
              <a:rPr lang="en-US" sz="2000" dirty="0" smtClean="0"/>
              <a:t>Granted a research assistantship                                               2005         with Dr. Huang’s </a:t>
            </a:r>
            <a:r>
              <a:rPr lang="en-US" sz="2000" dirty="0" err="1" smtClean="0"/>
              <a:t>SeeLab</a:t>
            </a:r>
            <a:endParaRPr lang="en-US" sz="2000" dirty="0" smtClean="0"/>
          </a:p>
          <a:p>
            <a:pPr>
              <a:buFontTx/>
              <a:buNone/>
            </a:pPr>
            <a:endParaRPr lang="en-US" sz="1800" dirty="0" smtClean="0"/>
          </a:p>
          <a:p>
            <a:r>
              <a:rPr lang="en-US" sz="2400" dirty="0" smtClean="0"/>
              <a:t>Work experience</a:t>
            </a:r>
          </a:p>
          <a:p>
            <a:pPr lvl="1"/>
            <a:r>
              <a:rPr lang="en-US" sz="2000" dirty="0" smtClean="0"/>
              <a:t>Database Administrator (Ft. McClellan, AL)                   1997-2001</a:t>
            </a:r>
          </a:p>
          <a:p>
            <a:pPr lvl="1"/>
            <a:r>
              <a:rPr lang="en-US" sz="2000" dirty="0" smtClean="0"/>
              <a:t>GRA at JSU (Jacksonville, AL)                                           </a:t>
            </a:r>
            <a:r>
              <a:rPr lang="en-US" sz="1600" dirty="0" smtClean="0"/>
              <a:t>  </a:t>
            </a:r>
            <a:r>
              <a:rPr lang="en-US" sz="2000" dirty="0" smtClean="0"/>
              <a:t>2001-2004   </a:t>
            </a:r>
          </a:p>
          <a:p>
            <a:pPr lvl="1"/>
            <a:r>
              <a:rPr lang="en-US" sz="2000" dirty="0" smtClean="0"/>
              <a:t>GRA at UTK (Knoxville, TN)                                            </a:t>
            </a:r>
            <a:r>
              <a:rPr lang="en-US" sz="1600" dirty="0" smtClean="0"/>
              <a:t>     </a:t>
            </a:r>
            <a:r>
              <a:rPr lang="en-US" sz="2000" dirty="0" smtClean="0"/>
              <a:t>2005-2009</a:t>
            </a:r>
          </a:p>
          <a:p>
            <a:pPr lvl="1"/>
            <a:r>
              <a:rPr lang="en-US" sz="2000" dirty="0" smtClean="0"/>
              <a:t>Intern at </a:t>
            </a:r>
            <a:r>
              <a:rPr lang="en-US" sz="2000" dirty="0" err="1" smtClean="0"/>
              <a:t>ViTAL</a:t>
            </a:r>
            <a:r>
              <a:rPr lang="en-US" sz="2000" dirty="0" smtClean="0"/>
              <a:t> Images (Minneapolis, MN)                               2006</a:t>
            </a:r>
          </a:p>
          <a:p>
            <a:pPr lvl="1"/>
            <a:r>
              <a:rPr lang="en-US" sz="2000" dirty="0" smtClean="0"/>
              <a:t>Intern at ORNL (Oak Ridge, TN)                                         200[5,7,8]</a:t>
            </a:r>
          </a:p>
          <a:p>
            <a:endParaRPr lang="en-US" sz="2400" dirty="0" smtClean="0"/>
          </a:p>
        </p:txBody>
      </p:sp>
      <p:pic>
        <p:nvPicPr>
          <p:cNvPr id="28678" name="Picture 5" descr="utlogo-larg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959725" y="2590800"/>
            <a:ext cx="498475" cy="284162"/>
          </a:xfrm>
          <a:prstGeom prst="rect">
            <a:avLst/>
          </a:prstGeom>
          <a:noFill/>
          <a:ln w="9525">
            <a:noFill/>
            <a:miter lim="800000"/>
            <a:headEnd/>
            <a:tailEnd/>
          </a:ln>
        </p:spPr>
      </p:pic>
      <p:pic>
        <p:nvPicPr>
          <p:cNvPr id="28679" name="Picture 6" descr="sl_log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47038" y="2895600"/>
            <a:ext cx="323850" cy="349250"/>
          </a:xfrm>
          <a:prstGeom prst="rect">
            <a:avLst/>
          </a:prstGeom>
          <a:noFill/>
          <a:ln w="9525">
            <a:noFill/>
            <a:miter lim="800000"/>
            <a:headEnd/>
            <a:tailEnd/>
          </a:ln>
        </p:spPr>
      </p:pic>
      <p:pic>
        <p:nvPicPr>
          <p:cNvPr id="28680" name="Picture 7" descr="VitalImagesLogolarg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848600" y="5072063"/>
            <a:ext cx="914400" cy="438150"/>
          </a:xfrm>
          <a:prstGeom prst="rect">
            <a:avLst/>
          </a:prstGeom>
          <a:noFill/>
          <a:ln w="9525">
            <a:noFill/>
            <a:miter lim="800000"/>
            <a:headEnd/>
            <a:tailEnd/>
          </a:ln>
        </p:spPr>
      </p:pic>
      <p:pic>
        <p:nvPicPr>
          <p:cNvPr id="28681" name="Picture 8" descr="ORNL-Logo"/>
          <p:cNvPicPr>
            <a:picLocks noChangeAspect="1" noChangeArrowheads="1"/>
          </p:cNvPicPr>
          <p:nvPr/>
        </p:nvPicPr>
        <p:blipFill>
          <a:blip r:embed="rId6">
            <a:clrChange>
              <a:clrFrom>
                <a:srgbClr val="F6F6F6"/>
              </a:clrFrom>
              <a:clrTo>
                <a:srgbClr val="F6F6F6">
                  <a:alpha val="0"/>
                </a:srgbClr>
              </a:clrTo>
            </a:clrChange>
          </a:blip>
          <a:srcRect/>
          <a:stretch>
            <a:fillRect/>
          </a:stretch>
        </p:blipFill>
        <p:spPr bwMode="auto">
          <a:xfrm>
            <a:off x="7962900" y="5486400"/>
            <a:ext cx="609600" cy="357188"/>
          </a:xfrm>
          <a:prstGeom prst="rect">
            <a:avLst/>
          </a:prstGeom>
          <a:noFill/>
          <a:ln w="9525">
            <a:noFill/>
            <a:miter lim="800000"/>
            <a:headEnd/>
            <a:tailEnd/>
          </a:ln>
        </p:spPr>
      </p:pic>
      <p:pic>
        <p:nvPicPr>
          <p:cNvPr id="28685" name="Picture 13"/>
          <p:cNvPicPr>
            <a:picLocks noChangeAspect="1" noChangeArrowheads="1"/>
          </p:cNvPicPr>
          <p:nvPr/>
        </p:nvPicPr>
        <p:blipFill>
          <a:blip r:embed="rId7"/>
          <a:srcRect/>
          <a:stretch>
            <a:fillRect/>
          </a:stretch>
        </p:blipFill>
        <p:spPr bwMode="auto">
          <a:xfrm>
            <a:off x="8016875" y="1828800"/>
            <a:ext cx="365760" cy="319559"/>
          </a:xfrm>
          <a:prstGeom prst="rect">
            <a:avLst/>
          </a:prstGeom>
          <a:noFill/>
          <a:ln w="9525">
            <a:noFill/>
            <a:miter lim="800000"/>
            <a:headEnd/>
            <a:tailEnd/>
          </a:ln>
          <a:effectLst/>
        </p:spPr>
      </p:pic>
      <p:pic>
        <p:nvPicPr>
          <p:cNvPr id="15" name="Picture 13"/>
          <p:cNvPicPr>
            <a:picLocks noChangeAspect="1" noChangeArrowheads="1"/>
          </p:cNvPicPr>
          <p:nvPr/>
        </p:nvPicPr>
        <p:blipFill>
          <a:blip r:embed="rId7"/>
          <a:srcRect/>
          <a:stretch>
            <a:fillRect/>
          </a:stretch>
        </p:blipFill>
        <p:spPr bwMode="auto">
          <a:xfrm>
            <a:off x="8016875" y="2209800"/>
            <a:ext cx="365760" cy="319559"/>
          </a:xfrm>
          <a:prstGeom prst="rect">
            <a:avLst/>
          </a:prstGeom>
          <a:noFill/>
          <a:ln w="9525">
            <a:noFill/>
            <a:miter lim="800000"/>
            <a:headEnd/>
            <a:tailEnd/>
          </a:ln>
          <a:effectLst/>
        </p:spPr>
      </p:pic>
      <p:pic>
        <p:nvPicPr>
          <p:cNvPr id="28686" name="Picture 14"/>
          <p:cNvPicPr>
            <a:picLocks noChangeAspect="1" noChangeArrowheads="1"/>
          </p:cNvPicPr>
          <p:nvPr/>
        </p:nvPicPr>
        <p:blipFill>
          <a:blip r:embed="rId8" cstate="print"/>
          <a:srcRect/>
          <a:stretch>
            <a:fillRect/>
          </a:stretch>
        </p:blipFill>
        <p:spPr bwMode="auto">
          <a:xfrm>
            <a:off x="8077200" y="4114800"/>
            <a:ext cx="369085" cy="365760"/>
          </a:xfrm>
          <a:prstGeom prst="rect">
            <a:avLst/>
          </a:prstGeom>
          <a:noFill/>
          <a:ln w="9525">
            <a:noFill/>
            <a:miter lim="800000"/>
            <a:headEnd/>
            <a:tailEnd/>
          </a:ln>
          <a:effectLst/>
        </p:spPr>
      </p:pic>
      <p:pic>
        <p:nvPicPr>
          <p:cNvPr id="18" name="Picture 5" descr="utlogo-larg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20050" y="4823460"/>
            <a:ext cx="498475" cy="284162"/>
          </a:xfrm>
          <a:prstGeom prst="rect">
            <a:avLst/>
          </a:prstGeom>
          <a:noFill/>
          <a:ln w="9525">
            <a:noFill/>
            <a:miter lim="800000"/>
            <a:headEnd/>
            <a:tailEnd/>
          </a:ln>
        </p:spPr>
      </p:pic>
      <p:pic>
        <p:nvPicPr>
          <p:cNvPr id="19" name="Picture 13"/>
          <p:cNvPicPr>
            <a:picLocks noChangeAspect="1" noChangeArrowheads="1"/>
          </p:cNvPicPr>
          <p:nvPr/>
        </p:nvPicPr>
        <p:blipFill>
          <a:blip r:embed="rId7"/>
          <a:srcRect/>
          <a:stretch>
            <a:fillRect/>
          </a:stretch>
        </p:blipFill>
        <p:spPr bwMode="auto">
          <a:xfrm>
            <a:off x="8077200" y="4488180"/>
            <a:ext cx="365760" cy="31955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07777"/>
          </a:xfrm>
        </p:spPr>
        <p:txBody>
          <a:bodyPr/>
          <a:lstStyle/>
          <a:p>
            <a:pPr>
              <a:lnSpc>
                <a:spcPct val="100000"/>
              </a:lnSpc>
              <a:spcAft>
                <a:spcPts val="0"/>
              </a:spcAft>
            </a:pPr>
            <a:endParaRPr lang="en-US" sz="20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Visualization </a:t>
            </a:r>
            <a:r>
              <a:rPr lang="en-US" sz="3200" b="0" dirty="0" smtClean="0">
                <a:solidFill>
                  <a:schemeClr val="tx2"/>
                </a:solidFill>
              </a:rPr>
              <a:t>–</a:t>
            </a:r>
            <a:r>
              <a:rPr sz="3200" b="0" smtClean="0">
                <a:solidFill>
                  <a:schemeClr val="tx2"/>
                </a:solidFill>
              </a:rPr>
              <a:t> BTD</a:t>
            </a:r>
            <a:endParaRPr sz="3200" b="0" dirty="0" smtClean="0">
              <a:solidFill>
                <a:schemeClr val="tx2"/>
              </a:solidFill>
            </a:endParaRPr>
          </a:p>
        </p:txBody>
      </p:sp>
      <p:pic>
        <p:nvPicPr>
          <p:cNvPr id="309253" name="Picture 5" descr="C:\Documents and Settings\Joshua New\Desktop\pc_none_to_6.jpg"/>
          <p:cNvPicPr>
            <a:picLocks noChangeAspect="1" noChangeArrowheads="1"/>
          </p:cNvPicPr>
          <p:nvPr/>
        </p:nvPicPr>
        <p:blipFill>
          <a:blip r:embed="rId3"/>
          <a:srcRect/>
          <a:stretch>
            <a:fillRect/>
          </a:stretch>
        </p:blipFill>
        <p:spPr bwMode="auto">
          <a:xfrm>
            <a:off x="1143000" y="1371600"/>
            <a:ext cx="7089167" cy="5075906"/>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36" name="Picture 12" descr="C:\Documents and Settings\Joshua New\Desktop\btd_lod4.jpg"/>
          <p:cNvPicPr>
            <a:picLocks noChangeAspect="1" noChangeArrowheads="1"/>
          </p:cNvPicPr>
          <p:nvPr/>
        </p:nvPicPr>
        <p:blipFill>
          <a:blip r:embed="rId3"/>
          <a:srcRect/>
          <a:stretch>
            <a:fillRect/>
          </a:stretch>
        </p:blipFill>
        <p:spPr bwMode="auto">
          <a:xfrm>
            <a:off x="762000" y="1295400"/>
            <a:ext cx="7543800" cy="5260807"/>
          </a:xfrm>
          <a:prstGeom prst="rect">
            <a:avLst/>
          </a:prstGeom>
          <a:noFill/>
        </p:spPr>
      </p:pic>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Algorithms – LoD Graphs</a:t>
            </a:r>
            <a:endParaRPr sz="3200" b="0" dirty="0" smtClean="0">
              <a:solidFill>
                <a:schemeClr val="tx2"/>
              </a:solidFill>
            </a:endParaRPr>
          </a:p>
        </p:txBody>
      </p:sp>
      <p:sp>
        <p:nvSpPr>
          <p:cNvPr id="8" name="Text Placeholder 7"/>
          <p:cNvSpPr>
            <a:spLocks noGrp="1"/>
          </p:cNvSpPr>
          <p:nvPr>
            <p:ph type="body" sz="quarter" idx="10"/>
          </p:nvPr>
        </p:nvSpPr>
        <p:spPr>
          <a:xfrm>
            <a:off x="381000" y="1524000"/>
            <a:ext cx="8382000" cy="2712537"/>
          </a:xfrm>
        </p:spPr>
        <p:txBody>
          <a:bodyPr/>
          <a:lstStyle/>
          <a:p>
            <a:pPr lvl="0"/>
            <a:r>
              <a:rPr lang="en-US" sz="2400" dirty="0" err="1" smtClean="0"/>
              <a:t>LoD</a:t>
            </a:r>
            <a:r>
              <a:rPr lang="en-US" sz="2400" dirty="0" smtClean="0"/>
              <a:t> Graph Construction</a:t>
            </a:r>
          </a:p>
          <a:p>
            <a:pPr lvl="1">
              <a:spcBef>
                <a:spcPts val="450"/>
              </a:spcBef>
              <a:spcAft>
                <a:spcPts val="1200"/>
              </a:spcAft>
            </a:pPr>
            <a:r>
              <a:rPr lang="en-US" sz="2000" dirty="0" smtClean="0"/>
              <a:t>Any set of graphs (</a:t>
            </a:r>
            <a:r>
              <a:rPr lang="en-US" sz="2000" dirty="0" err="1" smtClean="0"/>
              <a:t>paracliques</a:t>
            </a:r>
            <a:r>
              <a:rPr lang="en-US" sz="2000" dirty="0" smtClean="0"/>
              <a:t>, chromosomes, …) become “</a:t>
            </a:r>
            <a:r>
              <a:rPr lang="en-US" sz="2000" dirty="0" err="1" smtClean="0"/>
              <a:t>supernodes</a:t>
            </a:r>
            <a:r>
              <a:rPr lang="en-US" sz="2000" dirty="0" smtClean="0"/>
              <a:t>” containing as members all vertices of the corresponding graph</a:t>
            </a:r>
          </a:p>
          <a:p>
            <a:pPr lvl="1">
              <a:spcBef>
                <a:spcPts val="450"/>
              </a:spcBef>
              <a:spcAft>
                <a:spcPts val="1200"/>
              </a:spcAft>
            </a:pPr>
            <a:r>
              <a:rPr lang="en-US" sz="2000" dirty="0" smtClean="0"/>
              <a:t>Edge set constructed for this vertex set of </a:t>
            </a:r>
            <a:r>
              <a:rPr lang="en-US" sz="2000" dirty="0" err="1" smtClean="0"/>
              <a:t>supernodes</a:t>
            </a:r>
            <a:r>
              <a:rPr lang="en-US" sz="2000" dirty="0" smtClean="0"/>
              <a:t> using average edge weight between all members of </a:t>
            </a:r>
            <a:r>
              <a:rPr lang="en-US" sz="2000" dirty="0" err="1" smtClean="0"/>
              <a:t>supernode</a:t>
            </a:r>
            <a:r>
              <a:rPr lang="en-US" sz="2000" dirty="0" smtClean="0"/>
              <a:t> pairs (or vertices)</a:t>
            </a:r>
          </a:p>
          <a:p>
            <a:pPr lvl="1">
              <a:spcBef>
                <a:spcPts val="450"/>
              </a:spcBef>
              <a:spcAft>
                <a:spcPts val="1200"/>
              </a:spcAft>
            </a:pPr>
            <a:r>
              <a:rPr lang="en-US" sz="2000" dirty="0" err="1" smtClean="0"/>
              <a:t>Supernode</a:t>
            </a:r>
            <a:r>
              <a:rPr lang="en-US" sz="2000" dirty="0" smtClean="0"/>
              <a:t> stores the ID of its members for training on original data</a:t>
            </a:r>
          </a:p>
          <a:p>
            <a:pPr lvl="1">
              <a:spcBef>
                <a:spcPts val="450"/>
              </a:spcBef>
              <a:spcAft>
                <a:spcPts val="1200"/>
              </a:spcAft>
            </a:pPr>
            <a:r>
              <a:rPr lang="en-US" sz="2000" dirty="0" smtClean="0"/>
              <a:t>Quantitative queries remove </a:t>
            </a:r>
            <a:r>
              <a:rPr lang="en-US" sz="2000" dirty="0" err="1" smtClean="0"/>
              <a:t>supernode</a:t>
            </a:r>
            <a:r>
              <a:rPr lang="en-US" sz="2000" dirty="0" smtClean="0"/>
              <a:t> if all members fail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8236"/>
                                        </p:tgtEl>
                                        <p:attrNameLst>
                                          <p:attrName>style.visibility</p:attrName>
                                        </p:attrNameLst>
                                      </p:cBhvr>
                                      <p:to>
                                        <p:strVal val="visible"/>
                                      </p:to>
                                    </p:set>
                                    <p:animEffect transition="in" filter="blinds(horizontal)">
                                      <p:cBhvr>
                                        <p:cTn id="7" dur="500"/>
                                        <p:tgtEl>
                                          <p:spTgt spid="308236"/>
                                        </p:tgtEl>
                                      </p:cBhvr>
                                    </p:animEffect>
                                  </p:childTnLst>
                                </p:cTn>
                              </p:par>
                              <p:par>
                                <p:cTn id="8" presetID="3" presetClass="exit" presetSubtype="10" fill="hold" grpId="0" nodeType="withEffect">
                                  <p:stCondLst>
                                    <p:cond delay="0"/>
                                  </p:stCondLst>
                                  <p:childTnLst>
                                    <p:animEffect transition="out" filter="blinds(horizontal)">
                                      <p:cBhvr>
                                        <p:cTn id="9" dur="500"/>
                                        <p:tgtEl>
                                          <p:spTgt spid="8">
                                            <p:txEl>
                                              <p:pRg st="0" end="0"/>
                                            </p:txEl>
                                          </p:spTgt>
                                        </p:tgtEl>
                                      </p:cBhvr>
                                    </p:animEffect>
                                    <p:set>
                                      <p:cBhvr>
                                        <p:cTn id="10" dur="1" fill="hold">
                                          <p:stCondLst>
                                            <p:cond delay="499"/>
                                          </p:stCondLst>
                                        </p:cTn>
                                        <p:tgtEl>
                                          <p:spTgt spid="8">
                                            <p:txEl>
                                              <p:pRg st="0" end="0"/>
                                            </p:txEl>
                                          </p:spTgt>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8">
                                            <p:txEl>
                                              <p:pRg st="1" end="1"/>
                                            </p:txEl>
                                          </p:spTgt>
                                        </p:tgtEl>
                                      </p:cBhvr>
                                    </p:animEffect>
                                    <p:set>
                                      <p:cBhvr>
                                        <p:cTn id="13" dur="1" fill="hold">
                                          <p:stCondLst>
                                            <p:cond delay="499"/>
                                          </p:stCondLst>
                                        </p:cTn>
                                        <p:tgtEl>
                                          <p:spTgt spid="8">
                                            <p:txEl>
                                              <p:pRg st="1" end="1"/>
                                            </p:txEl>
                                          </p:spTgt>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8">
                                            <p:txEl>
                                              <p:pRg st="2" end="2"/>
                                            </p:txEl>
                                          </p:spTgt>
                                        </p:tgtEl>
                                      </p:cBhvr>
                                    </p:animEffect>
                                    <p:set>
                                      <p:cBhvr>
                                        <p:cTn id="16" dur="1" fill="hold">
                                          <p:stCondLst>
                                            <p:cond delay="499"/>
                                          </p:stCondLst>
                                        </p:cTn>
                                        <p:tgtEl>
                                          <p:spTgt spid="8">
                                            <p:txEl>
                                              <p:pRg st="2" end="2"/>
                                            </p:txEl>
                                          </p:spTgt>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8">
                                            <p:txEl>
                                              <p:pRg st="3" end="3"/>
                                            </p:txEl>
                                          </p:spTgt>
                                        </p:tgtEl>
                                      </p:cBhvr>
                                    </p:animEffect>
                                    <p:set>
                                      <p:cBhvr>
                                        <p:cTn id="19" dur="1" fill="hold">
                                          <p:stCondLst>
                                            <p:cond delay="499"/>
                                          </p:stCondLst>
                                        </p:cTn>
                                        <p:tgtEl>
                                          <p:spTgt spid="8">
                                            <p:txEl>
                                              <p:pRg st="3" end="3"/>
                                            </p:txEl>
                                          </p:spTgt>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8">
                                            <p:txEl>
                                              <p:pRg st="4" end="4"/>
                                            </p:txEl>
                                          </p:spTgt>
                                        </p:tgtEl>
                                      </p:cBhvr>
                                    </p:animEffect>
                                    <p:set>
                                      <p:cBhvr>
                                        <p:cTn id="22" dur="1" fill="hold">
                                          <p:stCondLst>
                                            <p:cond delay="499"/>
                                          </p:stCondLst>
                                        </p:cTn>
                                        <p:tgtEl>
                                          <p:spTgt spid="8">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Results</a:t>
            </a:r>
            <a:endParaRPr sz="3200" b="0" dirty="0" smtClean="0">
              <a:solidFill>
                <a:schemeClr val="tx2"/>
              </a:solidFill>
            </a:endParaRPr>
          </a:p>
        </p:txBody>
      </p:sp>
      <p:sp>
        <p:nvSpPr>
          <p:cNvPr id="8" name="Text Placeholder 7"/>
          <p:cNvSpPr>
            <a:spLocks noGrp="1"/>
          </p:cNvSpPr>
          <p:nvPr>
            <p:ph type="body" sz="quarter" idx="10"/>
          </p:nvPr>
        </p:nvSpPr>
        <p:spPr>
          <a:xfrm>
            <a:off x="381000" y="1524000"/>
            <a:ext cx="8382000" cy="332399"/>
          </a:xfrm>
        </p:spPr>
        <p:txBody>
          <a:bodyPr/>
          <a:lstStyle/>
          <a:p>
            <a:pPr lvl="0"/>
            <a:endParaRPr lang="en-US" sz="2400" dirty="0" smtClean="0"/>
          </a:p>
        </p:txBody>
      </p:sp>
      <p:pic>
        <p:nvPicPr>
          <p:cNvPr id="310274" name="Picture 2" descr="D:\UTK\research\Backup\_Graphs\_SeeGraph\SeeGraph_pictures\tvcg_rev1\rev2\ParacliqueBridgeF.PNG"/>
          <p:cNvPicPr>
            <a:picLocks noChangeAspect="1" noChangeArrowheads="1"/>
          </p:cNvPicPr>
          <p:nvPr/>
        </p:nvPicPr>
        <p:blipFill>
          <a:blip r:embed="rId3"/>
          <a:srcRect/>
          <a:stretch>
            <a:fillRect/>
          </a:stretch>
        </p:blipFill>
        <p:spPr bwMode="auto">
          <a:xfrm>
            <a:off x="1295400" y="1295400"/>
            <a:ext cx="6705600" cy="5203481"/>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Conclusions</a:t>
            </a:r>
            <a:endParaRPr sz="3200" b="0" dirty="0" smtClean="0">
              <a:solidFill>
                <a:schemeClr val="tx2"/>
              </a:solidFill>
            </a:endParaRPr>
          </a:p>
        </p:txBody>
      </p:sp>
      <p:sp>
        <p:nvSpPr>
          <p:cNvPr id="8" name="Text Placeholder 7"/>
          <p:cNvSpPr>
            <a:spLocks noGrp="1"/>
          </p:cNvSpPr>
          <p:nvPr>
            <p:ph type="body" sz="quarter" idx="10"/>
          </p:nvPr>
        </p:nvSpPr>
        <p:spPr>
          <a:xfrm>
            <a:off x="381000" y="1524000"/>
            <a:ext cx="8382000" cy="4130361"/>
          </a:xfrm>
          <a:ln>
            <a:solidFill>
              <a:schemeClr val="bg2">
                <a:lumMod val="20000"/>
                <a:lumOff val="80000"/>
              </a:schemeClr>
            </a:solidFill>
          </a:ln>
        </p:spPr>
        <p:txBody>
          <a:bodyPr/>
          <a:lstStyle/>
          <a:p>
            <a:pPr lvl="0"/>
            <a:r>
              <a:rPr lang="en-US" sz="2400" dirty="0" smtClean="0"/>
              <a:t>Contributions</a:t>
            </a:r>
          </a:p>
          <a:p>
            <a:pPr lvl="1"/>
            <a:r>
              <a:rPr lang="en-US" sz="2000" dirty="0" smtClean="0"/>
              <a:t>Parameter settings and spring equations for graph layout algorithms</a:t>
            </a:r>
          </a:p>
          <a:p>
            <a:pPr lvl="1"/>
            <a:r>
              <a:rPr lang="en-US" sz="2000" dirty="0" smtClean="0"/>
              <a:t>GPU-accelerated shortest path algorithm</a:t>
            </a:r>
          </a:p>
          <a:p>
            <a:pPr lvl="1"/>
            <a:r>
              <a:rPr lang="en-US" sz="2000" dirty="0" smtClean="0"/>
              <a:t>Uncertainty-tolerant learning and scripting systems</a:t>
            </a:r>
          </a:p>
          <a:p>
            <a:pPr lvl="1"/>
            <a:r>
              <a:rPr lang="en-US" sz="2000" dirty="0" smtClean="0"/>
              <a:t>BTD overview visualization</a:t>
            </a:r>
          </a:p>
          <a:p>
            <a:pPr lvl="1"/>
            <a:r>
              <a:rPr lang="en-US" sz="2000" dirty="0" smtClean="0"/>
              <a:t>Method for constructing hierarchical graphs</a:t>
            </a:r>
          </a:p>
          <a:p>
            <a:endParaRPr lang="en-US" sz="2400" dirty="0" smtClean="0"/>
          </a:p>
          <a:p>
            <a:r>
              <a:rPr lang="en-US" sz="2400" dirty="0" smtClean="0"/>
              <a:t>Software </a:t>
            </a:r>
            <a:r>
              <a:rPr lang="en-US" sz="2400" dirty="0" err="1" smtClean="0"/>
              <a:t>Artefact</a:t>
            </a:r>
            <a:r>
              <a:rPr lang="en-US" sz="2400" dirty="0" smtClean="0"/>
              <a:t>:</a:t>
            </a:r>
          </a:p>
          <a:p>
            <a:pPr lvl="1"/>
            <a:r>
              <a:rPr lang="en-US" sz="2000" dirty="0" err="1" smtClean="0"/>
              <a:t>SeeGraph</a:t>
            </a:r>
            <a:r>
              <a:rPr lang="en-US" sz="2000" dirty="0" smtClean="0"/>
              <a:t> - </a:t>
            </a:r>
            <a:r>
              <a:rPr lang="en-US" sz="2000" dirty="0" smtClean="0">
                <a:solidFill>
                  <a:schemeClr val="bg2">
                    <a:lumMod val="60000"/>
                    <a:lumOff val="40000"/>
                  </a:schemeClr>
                </a:solidFill>
              </a:rPr>
              <a:t>http://www.cs.utk.edu/~new/SeeGraph</a:t>
            </a:r>
          </a:p>
          <a:p>
            <a:pPr lvl="1"/>
            <a:r>
              <a:rPr lang="en-US" sz="2000" dirty="0" smtClean="0"/>
              <a:t>12+ LOC, 101 features (readme.txt)</a:t>
            </a:r>
          </a:p>
          <a:p>
            <a:pPr lvl="1"/>
            <a:r>
              <a:rPr lang="en-US" sz="2000" dirty="0" smtClean="0"/>
              <a:t>New methods of visualization, interaction, and handles larger data (50,000+ objects) than other packages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1447800" y="3124200"/>
            <a:ext cx="6217920" cy="1280160"/>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r>
              <a:rPr lang="en-US" sz="2800" dirty="0" smtClean="0">
                <a:solidFill>
                  <a:srgbClr val="FFFFFF"/>
                </a:solidFill>
                <a:effectLst>
                  <a:outerShdw blurRad="38100" dist="38100" dir="2700000" algn="tl">
                    <a:srgbClr val="000000">
                      <a:alpha val="43137"/>
                    </a:srgbClr>
                  </a:outerShdw>
                </a:effectLst>
              </a:rPr>
              <a:t>Optimization Framework</a:t>
            </a:r>
            <a:br>
              <a:rPr lang="en-US" sz="2800" dirty="0" smtClean="0">
                <a:solidFill>
                  <a:srgbClr val="FFFFFF"/>
                </a:solidFill>
                <a:effectLst>
                  <a:outerShdw blurRad="38100" dist="38100" dir="2700000" algn="tl">
                    <a:srgbClr val="000000">
                      <a:alpha val="43137"/>
                    </a:srgbClr>
                  </a:outerShdw>
                </a:effectLst>
              </a:rPr>
            </a:br>
            <a:r>
              <a:rPr lang="en-US" sz="2800" dirty="0" smtClean="0">
                <a:solidFill>
                  <a:srgbClr val="FFFFFF"/>
                </a:solidFill>
                <a:effectLst>
                  <a:outerShdw blurRad="38100" dist="38100" dir="2700000" algn="tl">
                    <a:srgbClr val="000000">
                      <a:alpha val="43137"/>
                    </a:srgbClr>
                  </a:outerShdw>
                </a:effectLst>
              </a:rPr>
              <a:t>for </a:t>
            </a:r>
            <a:r>
              <a:rPr lang="en-US" sz="2800" dirty="0" err="1" smtClean="0">
                <a:solidFill>
                  <a:srgbClr val="FFFFFF"/>
                </a:solidFill>
                <a:effectLst>
                  <a:outerShdw blurRad="38100" dist="38100" dir="2700000" algn="tl">
                    <a:srgbClr val="000000">
                      <a:alpha val="43137"/>
                    </a:srgbClr>
                  </a:outerShdw>
                </a:effectLst>
              </a:rPr>
              <a:t>Pairwise</a:t>
            </a:r>
            <a:r>
              <a:rPr lang="en-US" sz="2800" dirty="0" smtClean="0">
                <a:solidFill>
                  <a:srgbClr val="FFFFFF"/>
                </a:solidFill>
                <a:effectLst>
                  <a:outerShdw blurRad="38100" dist="38100" dir="2700000" algn="tl">
                    <a:srgbClr val="000000">
                      <a:alpha val="43137"/>
                    </a:srgbClr>
                  </a:outerShdw>
                </a:effectLst>
              </a:rPr>
              <a:t> Relationships</a:t>
            </a:r>
            <a:endParaRPr lang="en-US" sz="2800" dirty="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81000" y="230188"/>
            <a:ext cx="8382000" cy="664797"/>
          </a:xfrm>
        </p:spPr>
        <p:txBody>
          <a:bodyPr>
            <a:normAutofit fontScale="90000"/>
          </a:bodyPr>
          <a:lstStyle/>
          <a:p>
            <a:pPr defTabSz="914363" fontAlgn="auto">
              <a:spcAft>
                <a:spcPts val="0"/>
              </a:spcAft>
              <a:defRPr/>
            </a:pPr>
            <a:r>
              <a:rPr sz="5300" smtClean="0"/>
              <a:t>Sections</a:t>
            </a:r>
            <a:endParaRPr dirty="0">
              <a:solidFill>
                <a:schemeClr val="tx2"/>
              </a:solidFill>
            </a:endParaRPr>
          </a:p>
        </p:txBody>
      </p:sp>
      <p:sp>
        <p:nvSpPr>
          <p:cNvPr id="4" name="Rounded Rectangle 3"/>
          <p:cNvSpPr/>
          <p:nvPr/>
        </p:nvSpPr>
        <p:spPr bwMode="auto">
          <a:xfrm>
            <a:off x="1447800" y="1600200"/>
            <a:ext cx="6217920" cy="1280160"/>
          </a:xfrm>
          <a:prstGeom prst="roundRect">
            <a:avLst>
              <a:gd name="adj" fmla="val 9033"/>
            </a:avLst>
          </a:prstGeom>
          <a:solidFill>
            <a:schemeClr val="bg1">
              <a:lumMod val="50000"/>
              <a:lumOff val="5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algn="ctr" defTabSz="914099">
              <a:defRPr/>
            </a:pPr>
            <a:r>
              <a:rPr lang="en-US" sz="2800" dirty="0" smtClean="0">
                <a:solidFill>
                  <a:srgbClr val="FFFFFF"/>
                </a:solidFill>
                <a:effectLst>
                  <a:outerShdw blurRad="38100" dist="38100" dir="2700000" algn="tl">
                    <a:srgbClr val="000000">
                      <a:alpha val="43137"/>
                    </a:srgbClr>
                  </a:outerShdw>
                </a:effectLst>
              </a:rPr>
              <a:t>Graph Decomposition</a:t>
            </a:r>
            <a:br>
              <a:rPr lang="en-US" sz="2800" dirty="0" smtClean="0">
                <a:solidFill>
                  <a:srgbClr val="FFFFFF"/>
                </a:solidFill>
                <a:effectLst>
                  <a:outerShdw blurRad="38100" dist="38100" dir="2700000" algn="tl">
                    <a:srgbClr val="000000">
                      <a:alpha val="43137"/>
                    </a:srgbClr>
                  </a:outerShdw>
                </a:effectLst>
              </a:rPr>
            </a:br>
            <a:r>
              <a:rPr lang="en-US" sz="2800" dirty="0" smtClean="0">
                <a:solidFill>
                  <a:srgbClr val="FFFFFF"/>
                </a:solidFill>
                <a:effectLst>
                  <a:outerShdw blurRad="38100" dist="38100" dir="2700000" algn="tl">
                    <a:srgbClr val="000000">
                      <a:alpha val="43137"/>
                    </a:srgbClr>
                  </a:outerShdw>
                </a:effectLst>
              </a:rPr>
              <a:t>of Multivariate Data</a:t>
            </a:r>
          </a:p>
        </p:txBody>
      </p:sp>
      <p:sp>
        <p:nvSpPr>
          <p:cNvPr id="5" name="Rounded Rectangle 4"/>
          <p:cNvSpPr/>
          <p:nvPr/>
        </p:nvSpPr>
        <p:spPr bwMode="auto">
          <a:xfrm>
            <a:off x="1463040" y="4648200"/>
            <a:ext cx="6217920" cy="1280160"/>
          </a:xfrm>
          <a:prstGeom prst="roundRect">
            <a:avLst>
              <a:gd name="adj" fmla="val 9033"/>
            </a:avLst>
          </a:prstGeom>
          <a:solidFill>
            <a:schemeClr val="bg1">
              <a:lumMod val="50000"/>
              <a:lumOff val="5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algn="ctr" defTabSz="914099">
              <a:defRPr/>
            </a:pPr>
            <a:r>
              <a:rPr lang="en-US" sz="2800" dirty="0" smtClean="0">
                <a:solidFill>
                  <a:srgbClr val="FFFFFF"/>
                </a:solidFill>
                <a:effectLst>
                  <a:outerShdw blurRad="38100" dist="38100" dir="2700000" algn="tl">
                    <a:srgbClr val="000000">
                      <a:alpha val="43137"/>
                    </a:srgbClr>
                  </a:outerShdw>
                </a:effectLst>
              </a:rPr>
              <a:t>Feature-Specific Identification</a:t>
            </a:r>
            <a:br>
              <a:rPr lang="en-US" sz="2800" dirty="0" smtClean="0">
                <a:solidFill>
                  <a:srgbClr val="FFFFFF"/>
                </a:solidFill>
                <a:effectLst>
                  <a:outerShdw blurRad="38100" dist="38100" dir="2700000" algn="tl">
                    <a:srgbClr val="000000">
                      <a:alpha val="43137"/>
                    </a:srgbClr>
                  </a:outerShdw>
                </a:effectLst>
              </a:rPr>
            </a:br>
            <a:r>
              <a:rPr lang="en-US" sz="2800" dirty="0" smtClean="0">
                <a:solidFill>
                  <a:srgbClr val="FFFFFF"/>
                </a:solidFill>
                <a:effectLst>
                  <a:outerShdw blurRad="38100" dist="38100" dir="2700000" algn="tl">
                    <a:srgbClr val="000000">
                      <a:alpha val="43137"/>
                    </a:srgbClr>
                  </a:outerShdw>
                </a:effectLst>
              </a:rPr>
              <a:t>of a Relationship</a:t>
            </a:r>
            <a:endParaRPr lang="en-US" sz="2800" dirty="0">
              <a:solidFill>
                <a:srgbClr val="FFFFFF"/>
              </a:solidFill>
              <a:effectLst>
                <a:outerShdw blurRad="38100" dist="38100" dir="2700000" algn="tl">
                  <a:srgbClr val="000000">
                    <a:alpha val="43137"/>
                  </a:srgbClr>
                </a:outerShdw>
              </a:effectLst>
            </a:endParaRPr>
          </a:p>
        </p:txBody>
      </p:sp>
      <p:sp>
        <p:nvSpPr>
          <p:cNvPr id="8" name="Text Placeholder 2"/>
          <p:cNvSpPr txBox="1">
            <a:spLocks/>
          </p:cNvSpPr>
          <p:nvPr/>
        </p:nvSpPr>
        <p:spPr bwMode="auto">
          <a:xfrm>
            <a:off x="304800" y="1447800"/>
            <a:ext cx="1143000" cy="5105400"/>
          </a:xfrm>
          <a:prstGeom prst="rect">
            <a:avLst/>
          </a:prstGeom>
          <a:noFill/>
          <a:ln w="9525">
            <a:noFill/>
            <a:miter lim="800000"/>
            <a:headEnd/>
            <a:tailEnd/>
          </a:ln>
          <a:effectLst>
            <a:outerShdw blurRad="63500" dist="38100" dir="5400000" algn="ctr">
              <a:srgbClr val="000000">
                <a:alpha val="45000"/>
              </a:srgbClr>
            </a:outerShdw>
          </a:effectLst>
          <a:scene3d>
            <a:camera prst="orthographicFront">
              <a:rot lat="0" lon="0" rev="0"/>
            </a:camera>
            <a:lightRig rig="glow" dir="t">
              <a:rot lat="0" lon="0" rev="4800000"/>
            </a:lightRig>
          </a:scene3d>
          <a:sp3d prstMaterial="matte">
            <a:bevelT w="127000" h="63500"/>
          </a:sp3d>
        </p:spPr>
        <p:txBody>
          <a:bodyPr vert="horz" wrap="square" lIns="0" tIns="0" rIns="0" bIns="0" numCol="1" rtlCol="0" anchor="t" anchorCtr="0" compatLnSpc="1">
            <a:prstTxWarp prst="textNoShape">
              <a:avLst/>
            </a:prstTxWarp>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smtClean="0">
                <a:ln w="18415" cmpd="sng">
                  <a:solidFill>
                    <a:srgbClr val="FFFFFF"/>
                  </a:solidFill>
                  <a:prstDash val="solid"/>
                </a:ln>
                <a:solidFill>
                  <a:schemeClr val="tx1">
                    <a:lumMod val="75000"/>
                  </a:schemeClr>
                </a:solidFill>
                <a:effectLst>
                  <a:outerShdw blurRad="63500" dir="3600000" algn="tl" rotWithShape="0">
                    <a:srgbClr val="000000">
                      <a:alpha val="70000"/>
                    </a:srgbClr>
                  </a:outerShdw>
                </a:effectLst>
                <a:uLnTx/>
                <a:uFillTx/>
                <a:latin typeface="+mn-lt"/>
                <a:ea typeface="+mn-ea"/>
                <a:cs typeface="+mn-cs"/>
              </a:rPr>
              <a:t>1</a:t>
            </a:r>
          </a:p>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smtClean="0">
                <a:ln w="18415" cmpd="sng">
                  <a:solidFill>
                    <a:srgbClr val="FFFFFF"/>
                  </a:solidFill>
                  <a:prstDash val="solid"/>
                </a:ln>
                <a:solidFill>
                  <a:srgbClr val="FFFFD9"/>
                </a:solidFill>
                <a:effectLst>
                  <a:outerShdw blurRad="63500" dir="3600000" algn="tl" rotWithShape="0">
                    <a:srgbClr val="000000">
                      <a:alpha val="70000"/>
                    </a:srgbClr>
                  </a:outerShdw>
                </a:effectLst>
                <a:uLnTx/>
                <a:uFillTx/>
                <a:latin typeface="+mn-lt"/>
                <a:ea typeface="+mn-ea"/>
                <a:cs typeface="+mn-cs"/>
              </a:rPr>
              <a:t>2</a:t>
            </a:r>
          </a:p>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smtClean="0">
                <a:ln w="18415" cmpd="sng">
                  <a:solidFill>
                    <a:srgbClr val="FFFFFF"/>
                  </a:solidFill>
                  <a:prstDash val="solid"/>
                </a:ln>
                <a:solidFill>
                  <a:schemeClr val="tx1">
                    <a:lumMod val="75000"/>
                  </a:schemeClr>
                </a:solidFill>
                <a:effectLst>
                  <a:outerShdw blurRad="63500" dir="3600000" algn="tl" rotWithShape="0">
                    <a:srgbClr val="000000">
                      <a:alpha val="70000"/>
                    </a:srgbClr>
                  </a:outerShdw>
                </a:effectLst>
                <a:uLnTx/>
                <a:uFillTx/>
                <a:latin typeface="+mn-lt"/>
                <a:ea typeface="+mn-ea"/>
                <a:cs typeface="+mn-cs"/>
              </a:rPr>
              <a:t>3</a:t>
            </a:r>
            <a:endParaRPr kumimoji="0" lang="en-US" sz="4800" b="0" i="0" u="none" strike="noStrike" kern="1200" cap="none" spc="0" normalizeH="0" baseline="0" noProof="0" dirty="0" smtClean="0">
              <a:ln w="18415" cmpd="sng">
                <a:solidFill>
                  <a:srgbClr val="FFFFFF"/>
                </a:solidFill>
                <a:prstDash val="solid"/>
              </a:ln>
              <a:solidFill>
                <a:schemeClr val="tx1">
                  <a:lumMod val="75000"/>
                </a:schemeClr>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1563505"/>
          </a:xfrm>
        </p:spPr>
        <p:txBody>
          <a:bodyPr/>
          <a:lstStyle/>
          <a:p>
            <a:pPr>
              <a:lnSpc>
                <a:spcPct val="100000"/>
              </a:lnSpc>
              <a:spcAft>
                <a:spcPts val="1200"/>
              </a:spcAft>
            </a:pPr>
            <a:r>
              <a:rPr lang="en-US" sz="2400" dirty="0" smtClean="0"/>
              <a:t>Multivariate relationships</a:t>
            </a:r>
          </a:p>
          <a:p>
            <a:pPr>
              <a:lnSpc>
                <a:spcPct val="100000"/>
              </a:lnSpc>
              <a:spcAft>
                <a:spcPts val="1200"/>
              </a:spcAft>
            </a:pPr>
            <a:r>
              <a:rPr lang="en-US" sz="2400" dirty="0" smtClean="0"/>
              <a:t>Parallel Coordinate Plots</a:t>
            </a:r>
          </a:p>
          <a:p>
            <a:pPr>
              <a:lnSpc>
                <a:spcPct val="100000"/>
              </a:lnSpc>
              <a:spcAft>
                <a:spcPts val="1200"/>
              </a:spcAft>
            </a:pPr>
            <a:r>
              <a:rPr lang="en-US" sz="2400" dirty="0" smtClean="0"/>
              <a:t>Unsolved problem of axis ranking</a:t>
            </a:r>
            <a:endParaRPr lang="en-US" sz="16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Pairwise Relationships</a:t>
            </a:r>
            <a:r>
              <a:rPr smtClean="0"/>
              <a:t/>
            </a:r>
            <a:br>
              <a:rPr smtClean="0"/>
            </a:br>
            <a:r>
              <a:rPr sz="3200" b="0" smtClean="0">
                <a:solidFill>
                  <a:schemeClr val="tx2"/>
                </a:solidFill>
              </a:rPr>
              <a:t>Motivation</a:t>
            </a:r>
            <a:endParaRPr sz="3200" b="0" dirty="0" smtClean="0">
              <a:solidFill>
                <a:schemeClr val="tx2"/>
              </a:solidFill>
            </a:endParaRPr>
          </a:p>
        </p:txBody>
      </p:sp>
      <p:pic>
        <p:nvPicPr>
          <p:cNvPr id="311299" name="Picture 3"/>
          <p:cNvPicPr>
            <a:picLocks noChangeAspect="1" noChangeArrowheads="1"/>
          </p:cNvPicPr>
          <p:nvPr/>
        </p:nvPicPr>
        <p:blipFill>
          <a:blip r:embed="rId3"/>
          <a:srcRect/>
          <a:stretch>
            <a:fillRect/>
          </a:stretch>
        </p:blipFill>
        <p:spPr bwMode="auto">
          <a:xfrm>
            <a:off x="1600200" y="3200400"/>
            <a:ext cx="6096000" cy="32239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1299"/>
                                        </p:tgtEl>
                                        <p:attrNameLst>
                                          <p:attrName>style.visibility</p:attrName>
                                        </p:attrNameLst>
                                      </p:cBhvr>
                                      <p:to>
                                        <p:strVal val="visible"/>
                                      </p:to>
                                    </p:set>
                                    <p:animEffect transition="in" filter="blinds(horizontal)">
                                      <p:cBhvr>
                                        <p:cTn id="7" dur="500"/>
                                        <p:tgtEl>
                                          <p:spTgt spid="31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2585323"/>
          </a:xfrm>
        </p:spPr>
        <p:txBody>
          <a:bodyPr/>
          <a:lstStyle/>
          <a:p>
            <a:pPr>
              <a:lnSpc>
                <a:spcPct val="100000"/>
              </a:lnSpc>
              <a:spcAft>
                <a:spcPts val="0"/>
              </a:spcAft>
            </a:pPr>
            <a:r>
              <a:rPr lang="en-US" sz="2400" dirty="0" smtClean="0"/>
              <a:t>Graph Analysis (</a:t>
            </a:r>
            <a:r>
              <a:rPr lang="en-US" sz="2400" dirty="0" err="1" smtClean="0"/>
              <a:t>Wegman</a:t>
            </a:r>
            <a:r>
              <a:rPr lang="en-US" sz="2400" dirty="0" smtClean="0"/>
              <a:t> 1990)</a:t>
            </a:r>
          </a:p>
          <a:p>
            <a:pPr lvl="1">
              <a:lnSpc>
                <a:spcPct val="100000"/>
              </a:lnSpc>
              <a:spcAft>
                <a:spcPts val="0"/>
              </a:spcAft>
            </a:pPr>
            <a:r>
              <a:rPr lang="en-US" sz="2000" dirty="0" smtClean="0"/>
              <a:t>Axis ordering – O(n!) permutations for every adjacency (but redundant)</a:t>
            </a:r>
          </a:p>
          <a:p>
            <a:pPr lvl="1">
              <a:lnSpc>
                <a:spcPct val="100000"/>
              </a:lnSpc>
              <a:spcAft>
                <a:spcPts val="0"/>
              </a:spcAft>
            </a:pPr>
            <a:r>
              <a:rPr lang="en-US" sz="2000" dirty="0" smtClean="0"/>
              <a:t>Graph approach – All vertices adjacent form clique</a:t>
            </a:r>
          </a:p>
          <a:p>
            <a:pPr lvl="1">
              <a:lnSpc>
                <a:spcPct val="100000"/>
              </a:lnSpc>
              <a:spcAft>
                <a:spcPts val="0"/>
              </a:spcAft>
            </a:pPr>
            <a:endParaRPr lang="en-US" sz="2000" dirty="0" smtClean="0"/>
          </a:p>
          <a:p>
            <a:pPr lvl="1">
              <a:lnSpc>
                <a:spcPct val="100000"/>
              </a:lnSpc>
              <a:spcAft>
                <a:spcPts val="0"/>
              </a:spcAft>
            </a:pPr>
            <a:endParaRPr lang="en-US" sz="2000" dirty="0" smtClean="0"/>
          </a:p>
          <a:p>
            <a:pPr lvl="1">
              <a:lnSpc>
                <a:spcPct val="100000"/>
              </a:lnSpc>
              <a:spcAft>
                <a:spcPts val="0"/>
              </a:spcAft>
            </a:pPr>
            <a:endParaRPr lang="en-US" sz="2000" dirty="0" smtClean="0"/>
          </a:p>
          <a:p>
            <a:pPr lvl="1">
              <a:lnSpc>
                <a:spcPct val="100000"/>
              </a:lnSpc>
              <a:spcAft>
                <a:spcPts val="0"/>
              </a:spcAft>
            </a:pPr>
            <a:r>
              <a:rPr lang="en-US" sz="2000" dirty="0" smtClean="0"/>
              <a:t>Apply equation iteratively to cover all permutations</a:t>
            </a:r>
            <a:endParaRPr lang="en-US" sz="24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Pairwise Relationships</a:t>
            </a:r>
            <a:r>
              <a:rPr smtClean="0"/>
              <a:t/>
            </a:r>
            <a:br>
              <a:rPr smtClean="0"/>
            </a:br>
            <a:r>
              <a:rPr sz="3200" b="0" smtClean="0">
                <a:solidFill>
                  <a:schemeClr val="tx2"/>
                </a:solidFill>
              </a:rPr>
              <a:t>Background</a:t>
            </a:r>
            <a:endParaRPr sz="3200" b="0" dirty="0" smtClean="0">
              <a:solidFill>
                <a:schemeClr val="tx2"/>
              </a:solidFill>
            </a:endParaRPr>
          </a:p>
        </p:txBody>
      </p:sp>
      <p:grpSp>
        <p:nvGrpSpPr>
          <p:cNvPr id="32" name="Group 31"/>
          <p:cNvGrpSpPr/>
          <p:nvPr/>
        </p:nvGrpSpPr>
        <p:grpSpPr>
          <a:xfrm>
            <a:off x="1143000" y="2667000"/>
            <a:ext cx="1371600" cy="1066800"/>
            <a:chOff x="4191000" y="2209800"/>
            <a:chExt cx="1371600" cy="1066800"/>
          </a:xfrm>
        </p:grpSpPr>
        <p:sp>
          <p:nvSpPr>
            <p:cNvPr id="6" name="Oval 5"/>
            <p:cNvSpPr/>
            <p:nvPr/>
          </p:nvSpPr>
          <p:spPr bwMode="auto">
            <a:xfrm>
              <a:off x="4724400" y="22098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1</a:t>
              </a:r>
            </a:p>
          </p:txBody>
        </p:sp>
        <p:sp>
          <p:nvSpPr>
            <p:cNvPr id="7" name="Oval 6"/>
            <p:cNvSpPr/>
            <p:nvPr/>
          </p:nvSpPr>
          <p:spPr bwMode="auto">
            <a:xfrm>
              <a:off x="5257800" y="2514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2</a:t>
              </a:r>
            </a:p>
          </p:txBody>
        </p:sp>
        <p:sp>
          <p:nvSpPr>
            <p:cNvPr id="8" name="Oval 7"/>
            <p:cNvSpPr/>
            <p:nvPr/>
          </p:nvSpPr>
          <p:spPr bwMode="auto">
            <a:xfrm>
              <a:off x="4953000" y="29718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3</a:t>
              </a:r>
            </a:p>
          </p:txBody>
        </p:sp>
        <p:sp>
          <p:nvSpPr>
            <p:cNvPr id="9" name="Oval 8"/>
            <p:cNvSpPr/>
            <p:nvPr/>
          </p:nvSpPr>
          <p:spPr bwMode="auto">
            <a:xfrm>
              <a:off x="4495800" y="29718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4</a:t>
              </a:r>
            </a:p>
          </p:txBody>
        </p:sp>
        <p:sp>
          <p:nvSpPr>
            <p:cNvPr id="10" name="Oval 9"/>
            <p:cNvSpPr/>
            <p:nvPr/>
          </p:nvSpPr>
          <p:spPr bwMode="auto">
            <a:xfrm>
              <a:off x="4191000" y="2514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5</a:t>
              </a:r>
            </a:p>
          </p:txBody>
        </p:sp>
        <p:cxnSp>
          <p:nvCxnSpPr>
            <p:cNvPr id="12" name="Straight Connector 11"/>
            <p:cNvCxnSpPr>
              <a:stCxn id="6" idx="5"/>
              <a:endCxn id="7" idx="1"/>
            </p:cNvCxnSpPr>
            <p:nvPr/>
          </p:nvCxnSpPr>
          <p:spPr>
            <a:xfrm rot="16200000" flipH="1">
              <a:off x="5098863" y="2355663"/>
              <a:ext cx="89274" cy="3178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a:endCxn id="8" idx="7"/>
            </p:cNvCxnSpPr>
            <p:nvPr/>
          </p:nvCxnSpPr>
          <p:spPr>
            <a:xfrm rot="5400000">
              <a:off x="5136963" y="2850963"/>
              <a:ext cx="241674" cy="892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2"/>
              <a:endCxn id="9" idx="6"/>
            </p:cNvCxnSpPr>
            <p:nvPr/>
          </p:nvCxnSpPr>
          <p:spPr>
            <a:xfrm rot="10800000">
              <a:off x="4800600" y="3124200"/>
              <a:ext cx="15240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10" idx="5"/>
            </p:cNvCxnSpPr>
            <p:nvPr/>
          </p:nvCxnSpPr>
          <p:spPr>
            <a:xfrm rot="16200000" flipV="1">
              <a:off x="4374963" y="2850963"/>
              <a:ext cx="241674" cy="892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7"/>
              <a:endCxn id="6" idx="3"/>
            </p:cNvCxnSpPr>
            <p:nvPr/>
          </p:nvCxnSpPr>
          <p:spPr>
            <a:xfrm rot="5400000" flipH="1" flipV="1">
              <a:off x="4565463" y="2355663"/>
              <a:ext cx="89274" cy="3178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2667000" y="2667000"/>
            <a:ext cx="1371600" cy="1066800"/>
            <a:chOff x="2667000" y="2667000"/>
            <a:chExt cx="1371600" cy="1066800"/>
          </a:xfrm>
        </p:grpSpPr>
        <p:sp>
          <p:nvSpPr>
            <p:cNvPr id="34" name="Oval 33"/>
            <p:cNvSpPr/>
            <p:nvPr/>
          </p:nvSpPr>
          <p:spPr bwMode="auto">
            <a:xfrm>
              <a:off x="3200400" y="26670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1</a:t>
              </a:r>
            </a:p>
          </p:txBody>
        </p:sp>
        <p:sp>
          <p:nvSpPr>
            <p:cNvPr id="35" name="Oval 34"/>
            <p:cNvSpPr/>
            <p:nvPr/>
          </p:nvSpPr>
          <p:spPr bwMode="auto">
            <a:xfrm>
              <a:off x="3733800" y="29718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2</a:t>
              </a:r>
            </a:p>
          </p:txBody>
        </p:sp>
        <p:sp>
          <p:nvSpPr>
            <p:cNvPr id="36" name="Oval 35"/>
            <p:cNvSpPr/>
            <p:nvPr/>
          </p:nvSpPr>
          <p:spPr bwMode="auto">
            <a:xfrm>
              <a:off x="3429000" y="34290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3</a:t>
              </a:r>
            </a:p>
          </p:txBody>
        </p:sp>
        <p:sp>
          <p:nvSpPr>
            <p:cNvPr id="37" name="Oval 36"/>
            <p:cNvSpPr/>
            <p:nvPr/>
          </p:nvSpPr>
          <p:spPr bwMode="auto">
            <a:xfrm>
              <a:off x="2971800" y="34290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4</a:t>
              </a:r>
            </a:p>
          </p:txBody>
        </p:sp>
        <p:sp>
          <p:nvSpPr>
            <p:cNvPr id="38" name="Oval 37"/>
            <p:cNvSpPr/>
            <p:nvPr/>
          </p:nvSpPr>
          <p:spPr bwMode="auto">
            <a:xfrm>
              <a:off x="2667000" y="29718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5</a:t>
              </a:r>
            </a:p>
          </p:txBody>
        </p:sp>
        <p:cxnSp>
          <p:nvCxnSpPr>
            <p:cNvPr id="39" name="Straight Connector 38"/>
            <p:cNvCxnSpPr>
              <a:stCxn id="34" idx="4"/>
              <a:endCxn id="36" idx="0"/>
            </p:cNvCxnSpPr>
            <p:nvPr/>
          </p:nvCxnSpPr>
          <p:spPr>
            <a:xfrm rot="16200000" flipH="1">
              <a:off x="3238500" y="3086100"/>
              <a:ext cx="4572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5" idx="2"/>
              <a:endCxn id="38" idx="6"/>
            </p:cNvCxnSpPr>
            <p:nvPr/>
          </p:nvCxnSpPr>
          <p:spPr>
            <a:xfrm rot="10800000">
              <a:off x="2971800" y="3124200"/>
              <a:ext cx="76200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5" idx="2"/>
              <a:endCxn id="37" idx="0"/>
            </p:cNvCxnSpPr>
            <p:nvPr/>
          </p:nvCxnSpPr>
          <p:spPr>
            <a:xfrm rot="10800000" flipV="1">
              <a:off x="3124200" y="3124200"/>
              <a:ext cx="609600"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6" idx="0"/>
              <a:endCxn id="38" idx="6"/>
            </p:cNvCxnSpPr>
            <p:nvPr/>
          </p:nvCxnSpPr>
          <p:spPr>
            <a:xfrm rot="16200000" flipV="1">
              <a:off x="3124200" y="2971800"/>
              <a:ext cx="304800" cy="609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7" idx="0"/>
              <a:endCxn id="34" idx="4"/>
            </p:cNvCxnSpPr>
            <p:nvPr/>
          </p:nvCxnSpPr>
          <p:spPr>
            <a:xfrm rot="5400000" flipH="1" flipV="1">
              <a:off x="3009900" y="3086100"/>
              <a:ext cx="4572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81953" name="Picture 1"/>
          <p:cNvPicPr>
            <a:picLocks noChangeAspect="1" noChangeArrowheads="1"/>
          </p:cNvPicPr>
          <p:nvPr/>
        </p:nvPicPr>
        <p:blipFill>
          <a:blip r:embed="rId3"/>
          <a:srcRect/>
          <a:stretch>
            <a:fillRect/>
          </a:stretch>
        </p:blipFill>
        <p:spPr bwMode="auto">
          <a:xfrm>
            <a:off x="1219200" y="4086225"/>
            <a:ext cx="5343525" cy="333375"/>
          </a:xfrm>
          <a:prstGeom prst="rect">
            <a:avLst/>
          </a:prstGeom>
          <a:noFill/>
          <a:ln w="9525">
            <a:noFill/>
            <a:miter lim="800000"/>
            <a:headEnd/>
            <a:tailEnd/>
          </a:ln>
          <a:effectLst/>
        </p:spPr>
      </p:pic>
      <p:grpSp>
        <p:nvGrpSpPr>
          <p:cNvPr id="85" name="Group 84"/>
          <p:cNvGrpSpPr/>
          <p:nvPr/>
        </p:nvGrpSpPr>
        <p:grpSpPr>
          <a:xfrm>
            <a:off x="6858000" y="3352800"/>
            <a:ext cx="1447800" cy="1600200"/>
            <a:chOff x="6477000" y="3886200"/>
            <a:chExt cx="1447800" cy="1600200"/>
          </a:xfrm>
        </p:grpSpPr>
        <p:sp>
          <p:nvSpPr>
            <p:cNvPr id="27" name="Oval 26"/>
            <p:cNvSpPr/>
            <p:nvPr/>
          </p:nvSpPr>
          <p:spPr bwMode="auto">
            <a:xfrm>
              <a:off x="7086600" y="38862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1</a:t>
              </a:r>
            </a:p>
          </p:txBody>
        </p:sp>
        <p:sp>
          <p:nvSpPr>
            <p:cNvPr id="28" name="Oval 27"/>
            <p:cNvSpPr/>
            <p:nvPr/>
          </p:nvSpPr>
          <p:spPr bwMode="auto">
            <a:xfrm>
              <a:off x="7543800" y="41910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2</a:t>
              </a:r>
            </a:p>
          </p:txBody>
        </p:sp>
        <p:sp>
          <p:nvSpPr>
            <p:cNvPr id="29" name="Oval 28"/>
            <p:cNvSpPr/>
            <p:nvPr/>
          </p:nvSpPr>
          <p:spPr bwMode="auto">
            <a:xfrm>
              <a:off x="7620000" y="47244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3</a:t>
              </a:r>
            </a:p>
          </p:txBody>
        </p:sp>
        <p:sp>
          <p:nvSpPr>
            <p:cNvPr id="30" name="Oval 29"/>
            <p:cNvSpPr/>
            <p:nvPr/>
          </p:nvSpPr>
          <p:spPr bwMode="auto">
            <a:xfrm>
              <a:off x="7315200" y="5181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4</a:t>
              </a:r>
            </a:p>
          </p:txBody>
        </p:sp>
        <p:sp>
          <p:nvSpPr>
            <p:cNvPr id="31" name="Oval 30"/>
            <p:cNvSpPr/>
            <p:nvPr/>
          </p:nvSpPr>
          <p:spPr bwMode="auto">
            <a:xfrm>
              <a:off x="6781800" y="5181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5</a:t>
              </a:r>
            </a:p>
          </p:txBody>
        </p:sp>
        <p:cxnSp>
          <p:nvCxnSpPr>
            <p:cNvPr id="33" name="Straight Connector 32"/>
            <p:cNvCxnSpPr>
              <a:stCxn id="27" idx="4"/>
              <a:endCxn id="28" idx="2"/>
            </p:cNvCxnSpPr>
            <p:nvPr/>
          </p:nvCxnSpPr>
          <p:spPr>
            <a:xfrm rot="16200000" flipH="1">
              <a:off x="7315200" y="4114800"/>
              <a:ext cx="152400"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8" idx="2"/>
              <a:endCxn id="67" idx="6"/>
            </p:cNvCxnSpPr>
            <p:nvPr/>
          </p:nvCxnSpPr>
          <p:spPr>
            <a:xfrm rot="10800000">
              <a:off x="6858000" y="4343400"/>
              <a:ext cx="68580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9" idx="2"/>
              <a:endCxn id="66" idx="6"/>
            </p:cNvCxnSpPr>
            <p:nvPr/>
          </p:nvCxnSpPr>
          <p:spPr>
            <a:xfrm rot="10800000">
              <a:off x="6781800" y="4876800"/>
              <a:ext cx="83820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9" idx="2"/>
              <a:endCxn id="67" idx="6"/>
            </p:cNvCxnSpPr>
            <p:nvPr/>
          </p:nvCxnSpPr>
          <p:spPr>
            <a:xfrm rot="10800000">
              <a:off x="6858000" y="4343400"/>
              <a:ext cx="762000" cy="533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0" idx="2"/>
            </p:cNvCxnSpPr>
            <p:nvPr/>
          </p:nvCxnSpPr>
          <p:spPr>
            <a:xfrm rot="10800000">
              <a:off x="7086600" y="5334000"/>
              <a:ext cx="22860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bwMode="auto">
            <a:xfrm>
              <a:off x="6477000" y="47244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6</a:t>
              </a:r>
            </a:p>
          </p:txBody>
        </p:sp>
        <p:sp>
          <p:nvSpPr>
            <p:cNvPr id="67" name="Oval 66"/>
            <p:cNvSpPr/>
            <p:nvPr/>
          </p:nvSpPr>
          <p:spPr bwMode="auto">
            <a:xfrm>
              <a:off x="6553200" y="41910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7</a:t>
              </a:r>
            </a:p>
          </p:txBody>
        </p:sp>
        <p:cxnSp>
          <p:nvCxnSpPr>
            <p:cNvPr id="77" name="Straight Connector 76"/>
            <p:cNvCxnSpPr>
              <a:endCxn id="66" idx="6"/>
            </p:cNvCxnSpPr>
            <p:nvPr/>
          </p:nvCxnSpPr>
          <p:spPr>
            <a:xfrm rot="10800000">
              <a:off x="6781800" y="4876800"/>
              <a:ext cx="533400" cy="457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9" name="Text Placeholder 2"/>
          <p:cNvSpPr txBox="1">
            <a:spLocks/>
          </p:cNvSpPr>
          <p:nvPr/>
        </p:nvSpPr>
        <p:spPr bwMode="auto">
          <a:xfrm>
            <a:off x="381000" y="5257800"/>
            <a:ext cx="8534400" cy="8125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marR="0" lvl="0" indent="-396875" algn="l" defTabSz="912813" rtl="0" eaLnBrk="1" fontAlgn="base" latinLnBrk="0" hangingPunct="1">
              <a:lnSpc>
                <a:spcPct val="100000"/>
              </a:lnSpc>
              <a:spcBef>
                <a:spcPct val="2000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Thousands of permutations is intractable!</a:t>
            </a:r>
          </a:p>
          <a:p>
            <a:pPr marL="396875" marR="0" lvl="0" indent="-396875" algn="l" defTabSz="912813" rtl="0" eaLnBrk="1" fontAlgn="base" latinLnBrk="0" hangingPunct="1">
              <a:lnSpc>
                <a:spcPct val="100000"/>
              </a:lnSpc>
              <a:spcBef>
                <a:spcPct val="2000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Need optimality criteria to guide a search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blinds(horizontal)">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blinds(horizontal)">
                                      <p:cBhvr>
                                        <p:cTn id="15" dur="500"/>
                                        <p:tgtEl>
                                          <p:spTgt spid="85"/>
                                        </p:tgtEl>
                                      </p:cBhvr>
                                    </p:animEffect>
                                  </p:childTnLst>
                                </p:cTn>
                              </p:par>
                              <p:par>
                                <p:cTn id="16" presetID="3" presetClass="entr" presetSubtype="10" fill="hold" nodeType="withEffect">
                                  <p:stCondLst>
                                    <p:cond delay="0"/>
                                  </p:stCondLst>
                                  <p:childTnLst>
                                    <p:set>
                                      <p:cBhvr>
                                        <p:cTn id="17" dur="1" fill="hold">
                                          <p:stCondLst>
                                            <p:cond delay="0"/>
                                          </p:stCondLst>
                                        </p:cTn>
                                        <p:tgtEl>
                                          <p:spTgt spid="381953"/>
                                        </p:tgtEl>
                                        <p:attrNameLst>
                                          <p:attrName>style.visibility</p:attrName>
                                        </p:attrNameLst>
                                      </p:cBhvr>
                                      <p:to>
                                        <p:strVal val="visible"/>
                                      </p:to>
                                    </p:set>
                                    <p:animEffect transition="in" filter="blinds(horizontal)">
                                      <p:cBhvr>
                                        <p:cTn id="18" dur="500"/>
                                        <p:tgtEl>
                                          <p:spTgt spid="38195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blinds(horizontal)">
                                      <p:cBhvr>
                                        <p:cTn id="2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1477328"/>
          </a:xfrm>
        </p:spPr>
        <p:txBody>
          <a:bodyPr/>
          <a:lstStyle/>
          <a:p>
            <a:pPr>
              <a:lnSpc>
                <a:spcPct val="100000"/>
              </a:lnSpc>
              <a:spcAft>
                <a:spcPts val="0"/>
              </a:spcAft>
            </a:pPr>
            <a:r>
              <a:rPr lang="en-US" sz="2400" dirty="0" smtClean="0"/>
              <a:t>Search Criteria (</a:t>
            </a:r>
            <a:r>
              <a:rPr lang="en-US" sz="2400" dirty="0" err="1" smtClean="0"/>
              <a:t>Peng</a:t>
            </a:r>
            <a:r>
              <a:rPr lang="en-US" sz="2400" dirty="0" smtClean="0"/>
              <a:t> 2004)</a:t>
            </a:r>
          </a:p>
          <a:p>
            <a:pPr lvl="1">
              <a:lnSpc>
                <a:spcPct val="100000"/>
              </a:lnSpc>
              <a:spcAft>
                <a:spcPts val="0"/>
              </a:spcAft>
            </a:pPr>
            <a:r>
              <a:rPr lang="en-US" sz="2000" dirty="0" smtClean="0"/>
              <a:t>Use clutter calculation between each pair of axes and seek to minimize</a:t>
            </a:r>
          </a:p>
          <a:p>
            <a:pPr lvl="1">
              <a:lnSpc>
                <a:spcPct val="100000"/>
              </a:lnSpc>
              <a:spcAft>
                <a:spcPts val="0"/>
              </a:spcAft>
            </a:pPr>
            <a:r>
              <a:rPr lang="en-US" sz="2000" dirty="0" smtClean="0"/>
              <a:t>Brute force is TSP – find shortest path through n cities</a:t>
            </a:r>
          </a:p>
          <a:p>
            <a:pPr lvl="1">
              <a:lnSpc>
                <a:spcPct val="100000"/>
              </a:lnSpc>
              <a:spcAft>
                <a:spcPts val="0"/>
              </a:spcAft>
            </a:pPr>
            <a:r>
              <a:rPr lang="en-US" sz="2000" dirty="0" smtClean="0"/>
              <a:t>Swap algorithm – swap M times but only if it decreases clutter</a:t>
            </a:r>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Pairwise Relationships</a:t>
            </a:r>
            <a:r>
              <a:rPr smtClean="0"/>
              <a:t/>
            </a:r>
            <a:br>
              <a:rPr smtClean="0"/>
            </a:br>
            <a:r>
              <a:rPr sz="3200" b="0" smtClean="0">
                <a:solidFill>
                  <a:schemeClr val="tx2"/>
                </a:solidFill>
              </a:rPr>
              <a:t>Background</a:t>
            </a:r>
            <a:endParaRPr sz="3200" b="0" dirty="0" smtClean="0">
              <a:solidFill>
                <a:schemeClr val="tx2"/>
              </a:solidFill>
            </a:endParaRPr>
          </a:p>
        </p:txBody>
      </p:sp>
      <p:sp>
        <p:nvSpPr>
          <p:cNvPr id="4" name="Text Placeholder 2"/>
          <p:cNvSpPr txBox="1">
            <a:spLocks/>
          </p:cNvSpPr>
          <p:nvPr/>
        </p:nvSpPr>
        <p:spPr bwMode="auto">
          <a:xfrm>
            <a:off x="381000" y="3429000"/>
            <a:ext cx="8534400" cy="8125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marR="0" lvl="0" indent="-396875" algn="l" defTabSz="912813" rtl="0" eaLnBrk="1" fontAlgn="base" latinLnBrk="0" hangingPunct="1">
              <a:lnSpc>
                <a:spcPct val="100000"/>
              </a:lnSpc>
              <a:spcBef>
                <a:spcPct val="20000"/>
              </a:spcBef>
              <a:spcAft>
                <a:spcPts val="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Can’t display all parallel coordinate axes</a:t>
            </a:r>
          </a:p>
          <a:p>
            <a:pPr marL="396875" marR="0" lvl="0" indent="-396875" algn="l" defTabSz="912813" rtl="0" eaLnBrk="1" fontAlgn="base" latinLnBrk="0" hangingPunct="1">
              <a:lnSpc>
                <a:spcPct val="100000"/>
              </a:lnSpc>
              <a:spcBef>
                <a:spcPct val="20000"/>
              </a:spcBef>
              <a:spcAft>
                <a:spcPts val="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Have to find meaningful subsets of the data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4431983"/>
          </a:xfrm>
        </p:spPr>
        <p:txBody>
          <a:bodyPr/>
          <a:lstStyle/>
          <a:p>
            <a:pPr>
              <a:lnSpc>
                <a:spcPct val="100000"/>
              </a:lnSpc>
              <a:spcAft>
                <a:spcPts val="0"/>
              </a:spcAft>
            </a:pPr>
            <a:r>
              <a:rPr lang="en-US" sz="2400" dirty="0" smtClean="0"/>
              <a:t>Framework</a:t>
            </a:r>
          </a:p>
          <a:p>
            <a:pPr lvl="1">
              <a:lnSpc>
                <a:spcPct val="100000"/>
              </a:lnSpc>
              <a:spcAft>
                <a:spcPts val="0"/>
              </a:spcAft>
            </a:pPr>
            <a:r>
              <a:rPr lang="en-US" sz="2000" dirty="0" smtClean="0"/>
              <a:t>Allow a user to optimize based on any metric (matrix of numbers)</a:t>
            </a:r>
          </a:p>
          <a:p>
            <a:pPr lvl="2">
              <a:lnSpc>
                <a:spcPct val="100000"/>
              </a:lnSpc>
              <a:spcAft>
                <a:spcPts val="0"/>
              </a:spcAft>
            </a:pPr>
            <a:r>
              <a:rPr lang="en-US" sz="1600" dirty="0" smtClean="0"/>
              <a:t>Correlation</a:t>
            </a:r>
          </a:p>
          <a:p>
            <a:pPr lvl="2">
              <a:lnSpc>
                <a:spcPct val="100000"/>
              </a:lnSpc>
              <a:spcAft>
                <a:spcPts val="0"/>
              </a:spcAft>
            </a:pPr>
            <a:r>
              <a:rPr lang="en-US" sz="1600" dirty="0" smtClean="0"/>
              <a:t>Image analysis of PCP renderings</a:t>
            </a:r>
          </a:p>
          <a:p>
            <a:pPr lvl="2">
              <a:lnSpc>
                <a:spcPct val="100000"/>
              </a:lnSpc>
              <a:spcAft>
                <a:spcPts val="0"/>
              </a:spcAft>
            </a:pPr>
            <a:r>
              <a:rPr lang="en-US" sz="1600" dirty="0" smtClean="0"/>
              <a:t>Data-space clutter detection</a:t>
            </a:r>
          </a:p>
          <a:p>
            <a:pPr lvl="1">
              <a:lnSpc>
                <a:spcPct val="100000"/>
              </a:lnSpc>
              <a:spcAft>
                <a:spcPts val="0"/>
              </a:spcAft>
            </a:pPr>
            <a:r>
              <a:rPr lang="en-US" sz="2000" dirty="0" smtClean="0"/>
              <a:t>Provide mechanisms for constraining search space</a:t>
            </a:r>
          </a:p>
          <a:p>
            <a:pPr lvl="2">
              <a:lnSpc>
                <a:spcPct val="100000"/>
              </a:lnSpc>
              <a:spcAft>
                <a:spcPts val="0"/>
              </a:spcAft>
            </a:pPr>
            <a:r>
              <a:rPr lang="en-US" sz="1600" dirty="0" smtClean="0"/>
              <a:t>Evenly spaced temporal patterns</a:t>
            </a:r>
          </a:p>
          <a:p>
            <a:pPr lvl="2">
              <a:lnSpc>
                <a:spcPct val="100000"/>
              </a:lnSpc>
              <a:spcAft>
                <a:spcPts val="0"/>
              </a:spcAft>
            </a:pPr>
            <a:r>
              <a:rPr lang="en-US" sz="1600" dirty="0" smtClean="0"/>
              <a:t>Patterns among a subset of variables</a:t>
            </a:r>
          </a:p>
          <a:p>
            <a:pPr lvl="2">
              <a:lnSpc>
                <a:spcPct val="100000"/>
              </a:lnSpc>
              <a:spcAft>
                <a:spcPts val="0"/>
              </a:spcAft>
            </a:pPr>
            <a:endParaRPr lang="en-US" sz="1600" dirty="0" smtClean="0"/>
          </a:p>
          <a:p>
            <a:pPr>
              <a:lnSpc>
                <a:spcPct val="100000"/>
              </a:lnSpc>
              <a:spcAft>
                <a:spcPts val="0"/>
              </a:spcAft>
            </a:pPr>
            <a:r>
              <a:rPr lang="en-US" sz="2400" dirty="0" smtClean="0"/>
              <a:t>PCP Axis Layout Algorithms</a:t>
            </a:r>
          </a:p>
          <a:p>
            <a:pPr lvl="1">
              <a:lnSpc>
                <a:spcPct val="100000"/>
              </a:lnSpc>
              <a:spcAft>
                <a:spcPts val="0"/>
              </a:spcAft>
            </a:pPr>
            <a:r>
              <a:rPr lang="en-US" sz="2000" dirty="0" smtClean="0"/>
              <a:t>Brute Force</a:t>
            </a:r>
          </a:p>
          <a:p>
            <a:pPr lvl="1">
              <a:lnSpc>
                <a:spcPct val="100000"/>
              </a:lnSpc>
              <a:spcAft>
                <a:spcPts val="0"/>
              </a:spcAft>
            </a:pPr>
            <a:r>
              <a:rPr lang="en-US" sz="2000" dirty="0" smtClean="0"/>
              <a:t>Heuristic (Greedy, Greedy Pairs)</a:t>
            </a:r>
          </a:p>
          <a:p>
            <a:pPr lvl="1">
              <a:lnSpc>
                <a:spcPct val="100000"/>
              </a:lnSpc>
              <a:spcAft>
                <a:spcPts val="0"/>
              </a:spcAft>
            </a:pPr>
            <a:r>
              <a:rPr lang="en-US" sz="2000" dirty="0" smtClean="0"/>
              <a:t>Graph-based (shortest path)</a:t>
            </a:r>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Pairwise Relationships</a:t>
            </a:r>
            <a:r>
              <a:rPr smtClean="0"/>
              <a:t/>
            </a:r>
            <a:br>
              <a:rPr smtClean="0"/>
            </a:br>
            <a:r>
              <a:rPr sz="3200" b="0" smtClean="0">
                <a:solidFill>
                  <a:schemeClr val="tx2"/>
                </a:solidFill>
              </a:rPr>
              <a:t>Approach</a:t>
            </a:r>
            <a:endParaRPr sz="3200" b="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631763"/>
          </a:xfrm>
        </p:spPr>
        <p:txBody>
          <a:bodyPr/>
          <a:lstStyle/>
          <a:p>
            <a:pPr>
              <a:lnSpc>
                <a:spcPct val="100000"/>
              </a:lnSpc>
              <a:spcAft>
                <a:spcPts val="0"/>
              </a:spcAft>
            </a:pPr>
            <a:r>
              <a:rPr lang="en-US" sz="2400" dirty="0" smtClean="0"/>
              <a:t>Search Space</a:t>
            </a:r>
          </a:p>
          <a:p>
            <a:pPr lvl="1">
              <a:lnSpc>
                <a:spcPct val="100000"/>
              </a:lnSpc>
              <a:spcAft>
                <a:spcPts val="0"/>
              </a:spcAft>
            </a:pPr>
            <a:r>
              <a:rPr lang="en-US" sz="2000" dirty="0" smtClean="0"/>
              <a:t>Brute force search for n variables, k axes</a:t>
            </a:r>
          </a:p>
          <a:p>
            <a:pPr lvl="2">
              <a:lnSpc>
                <a:spcPct val="100000"/>
              </a:lnSpc>
              <a:spcAft>
                <a:spcPts val="0"/>
              </a:spcAft>
            </a:pPr>
            <a:r>
              <a:rPr lang="en-US" sz="1600" dirty="0" smtClean="0"/>
              <a:t>n choose k TSP instances</a:t>
            </a:r>
          </a:p>
          <a:p>
            <a:pPr lvl="1">
              <a:lnSpc>
                <a:spcPct val="100000"/>
              </a:lnSpc>
              <a:spcAft>
                <a:spcPts val="0"/>
              </a:spcAft>
            </a:pPr>
            <a:r>
              <a:rPr lang="en-US" sz="2000" dirty="0" smtClean="0"/>
              <a:t>Generalization of TSP – find shortest path through </a:t>
            </a:r>
            <a:r>
              <a:rPr lang="en-US" sz="2000" dirty="0" err="1" smtClean="0"/>
              <a:t>k≤n</a:t>
            </a:r>
            <a:r>
              <a:rPr lang="en-US" sz="2000" dirty="0" smtClean="0"/>
              <a:t> cities</a:t>
            </a:r>
          </a:p>
          <a:p>
            <a:pPr lvl="1">
              <a:lnSpc>
                <a:spcPct val="100000"/>
              </a:lnSpc>
              <a:spcAft>
                <a:spcPts val="0"/>
              </a:spcAft>
            </a:pPr>
            <a:r>
              <a:rPr lang="en-US" sz="2000" dirty="0" smtClean="0"/>
              <a:t>Brute force for n=63, k=7 in 6.5 days; stopped n=128,k=7 after 3 months</a:t>
            </a:r>
          </a:p>
          <a:p>
            <a:pPr lvl="1">
              <a:lnSpc>
                <a:spcPct val="100000"/>
              </a:lnSpc>
              <a:spcAft>
                <a:spcPts val="0"/>
              </a:spcAft>
            </a:pPr>
            <a:endParaRPr lang="en-US" sz="2000" dirty="0" smtClean="0"/>
          </a:p>
          <a:p>
            <a:pPr>
              <a:lnSpc>
                <a:spcPct val="100000"/>
              </a:lnSpc>
              <a:spcAft>
                <a:spcPts val="0"/>
              </a:spcAft>
            </a:pPr>
            <a:r>
              <a:rPr lang="en-US" sz="2400" dirty="0" smtClean="0"/>
              <a:t>Heuristic Algorithms</a:t>
            </a:r>
          </a:p>
          <a:p>
            <a:pPr lvl="1">
              <a:lnSpc>
                <a:spcPct val="100000"/>
              </a:lnSpc>
              <a:spcAft>
                <a:spcPts val="0"/>
              </a:spcAft>
            </a:pPr>
            <a:r>
              <a:rPr lang="en-US" sz="2000" dirty="0" smtClean="0"/>
              <a:t>Greedy algorithm – find highest edge weight, add highest edge weight connected to either end of the axis layout</a:t>
            </a:r>
          </a:p>
          <a:p>
            <a:pPr lvl="1">
              <a:lnSpc>
                <a:spcPct val="100000"/>
              </a:lnSpc>
              <a:spcAft>
                <a:spcPts val="0"/>
              </a:spcAft>
            </a:pPr>
            <a:r>
              <a:rPr lang="en-US" sz="2000" dirty="0" smtClean="0"/>
              <a:t>Greedy Pairs – get k-1 highest edge weights, permute to find maximum</a:t>
            </a:r>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Pairwise Relationships</a:t>
            </a:r>
            <a:r>
              <a:rPr smtClean="0"/>
              <a:t/>
            </a:r>
            <a:br>
              <a:rPr smtClean="0"/>
            </a:br>
            <a:r>
              <a:rPr sz="3200" b="0" smtClean="0">
                <a:solidFill>
                  <a:schemeClr val="tx2"/>
                </a:solidFill>
              </a:rPr>
              <a:t>Approach</a:t>
            </a:r>
            <a:endParaRPr sz="3200" b="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Introduction</a:t>
            </a:r>
            <a:r>
              <a:rPr smtClean="0"/>
              <a:t/>
            </a:r>
            <a:br>
              <a:rPr smtClean="0"/>
            </a:br>
            <a:r>
              <a:rPr sz="3200" b="0" smtClean="0">
                <a:solidFill>
                  <a:schemeClr val="tx2"/>
                </a:solidFill>
              </a:rPr>
              <a:t>Motivation</a:t>
            </a:r>
            <a:endParaRPr sz="3200" b="0" dirty="0" smtClean="0">
              <a:solidFill>
                <a:schemeClr val="tx2"/>
              </a:solidFill>
            </a:endParaRPr>
          </a:p>
        </p:txBody>
      </p:sp>
      <p:sp>
        <p:nvSpPr>
          <p:cNvPr id="29699" name="Text Placeholder 2"/>
          <p:cNvSpPr>
            <a:spLocks noGrp="1"/>
          </p:cNvSpPr>
          <p:nvPr>
            <p:ph type="body" sz="quarter" idx="10"/>
          </p:nvPr>
        </p:nvSpPr>
        <p:spPr>
          <a:xfrm>
            <a:off x="381000" y="1524000"/>
            <a:ext cx="8382000" cy="2603790"/>
          </a:xfrm>
        </p:spPr>
        <p:txBody>
          <a:bodyPr/>
          <a:lstStyle/>
          <a:p>
            <a:pPr>
              <a:spcAft>
                <a:spcPts val="1800"/>
              </a:spcAft>
            </a:pPr>
            <a:r>
              <a:rPr lang="en-US" sz="2400" dirty="0" smtClean="0"/>
              <a:t>Scientific research now generates many complex, domain-specific datasets.</a:t>
            </a:r>
          </a:p>
          <a:p>
            <a:pPr>
              <a:spcAft>
                <a:spcPts val="1800"/>
              </a:spcAft>
            </a:pPr>
            <a:r>
              <a:rPr lang="en-US" sz="2400" dirty="0" smtClean="0"/>
              <a:t>Extraction and identification of meaningful relationships has become a central problem of scientific research.</a:t>
            </a:r>
          </a:p>
          <a:p>
            <a:pPr>
              <a:spcAft>
                <a:spcPts val="1800"/>
              </a:spcAft>
            </a:pPr>
            <a:r>
              <a:rPr lang="en-US" sz="2400" dirty="0" smtClean="0"/>
              <a:t>Challenges need to be addressed concurrently to provide scientists with the necessary tools, methods, and systems.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69332"/>
          </a:xfrm>
        </p:spPr>
        <p:txBody>
          <a:bodyPr/>
          <a:lstStyle/>
          <a:p>
            <a:pPr>
              <a:lnSpc>
                <a:spcPct val="100000"/>
              </a:lnSpc>
              <a:spcAft>
                <a:spcPts val="0"/>
              </a:spcAft>
            </a:pPr>
            <a:endParaRPr lang="en-US" sz="24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Pairwise Relationships</a:t>
            </a:r>
            <a:r>
              <a:rPr smtClean="0"/>
              <a:t/>
            </a:r>
            <a:br>
              <a:rPr smtClean="0"/>
            </a:br>
            <a:r>
              <a:rPr sz="3200" b="0" smtClean="0">
                <a:solidFill>
                  <a:schemeClr val="tx2"/>
                </a:solidFill>
              </a:rPr>
              <a:t>Results</a:t>
            </a:r>
            <a:endParaRPr sz="3200" b="0" dirty="0" smtClean="0">
              <a:solidFill>
                <a:schemeClr val="tx2"/>
              </a:solidFill>
            </a:endParaRPr>
          </a:p>
        </p:txBody>
      </p:sp>
      <p:graphicFrame>
        <p:nvGraphicFramePr>
          <p:cNvPr id="20" name="Chart 19"/>
          <p:cNvGraphicFramePr>
            <a:graphicFrameLocks/>
          </p:cNvGraphicFramePr>
          <p:nvPr/>
        </p:nvGraphicFramePr>
        <p:xfrm>
          <a:off x="0" y="1295399"/>
          <a:ext cx="5181600" cy="23492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nvGraphicFramePr>
        <p:xfrm>
          <a:off x="1" y="3810000"/>
          <a:ext cx="5181600" cy="2362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Table 16"/>
          <p:cNvGraphicFramePr>
            <a:graphicFrameLocks noGrp="1"/>
          </p:cNvGraphicFramePr>
          <p:nvPr/>
        </p:nvGraphicFramePr>
        <p:xfrm>
          <a:off x="5181600" y="1295400"/>
          <a:ext cx="3880231" cy="670560"/>
        </p:xfrm>
        <a:graphic>
          <a:graphicData uri="http://schemas.openxmlformats.org/drawingml/2006/table">
            <a:tbl>
              <a:tblPr firstRow="1" bandRow="1">
                <a:tableStyleId>{5C22544A-7EE6-4342-B048-85BDC9FD1C3A}</a:tableStyleId>
              </a:tblPr>
              <a:tblGrid>
                <a:gridCol w="1374755"/>
                <a:gridCol w="1371761"/>
                <a:gridCol w="1133715"/>
              </a:tblGrid>
              <a:tr h="29718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dirty="0" smtClean="0"/>
                        <a:t>Brute Force</a:t>
                      </a:r>
                    </a:p>
                  </a:txBody>
                  <a:tcPr/>
                </a:tc>
                <a:tc>
                  <a:txBody>
                    <a:bodyPr/>
                    <a:lstStyle/>
                    <a:p>
                      <a:pPr algn="ctr"/>
                      <a:r>
                        <a:rPr lang="en-US" sz="1600" dirty="0" smtClean="0"/>
                        <a:t>Greedy Pairs</a:t>
                      </a:r>
                      <a:endParaRPr lang="en-US" sz="1600" dirty="0"/>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dirty="0" smtClean="0"/>
                        <a:t>Greedy</a:t>
                      </a:r>
                    </a:p>
                  </a:txBody>
                  <a:tcPr/>
                </a:tc>
              </a:tr>
              <a:tr h="29718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dirty="0" smtClean="0"/>
                        <a:t>O(n!/(n-k)!)</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dirty="0" smtClean="0"/>
                        <a:t>O(kn</a:t>
                      </a:r>
                      <a:r>
                        <a:rPr lang="en-US" sz="1600" baseline="30000" dirty="0" smtClean="0"/>
                        <a:t>2</a:t>
                      </a:r>
                      <a:r>
                        <a:rPr lang="en-US" sz="1600" dirty="0" smtClean="0"/>
                        <a:t>+k!)</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dirty="0" smtClean="0"/>
                        <a:t>O(n</a:t>
                      </a:r>
                      <a:r>
                        <a:rPr lang="en-US" sz="1600" baseline="30000" dirty="0" smtClean="0"/>
                        <a:t>2</a:t>
                      </a:r>
                      <a:r>
                        <a:rPr lang="en-US" sz="1600" dirty="0" smtClean="0"/>
                        <a:t>+2kn)</a:t>
                      </a:r>
                    </a:p>
                  </a:txBody>
                  <a:tcPr/>
                </a:tc>
              </a:tr>
            </a:tbl>
          </a:graphicData>
        </a:graphic>
      </p:graphicFrame>
      <p:graphicFrame>
        <p:nvGraphicFramePr>
          <p:cNvPr id="22" name="Chart 21"/>
          <p:cNvGraphicFramePr>
            <a:graphicFrameLocks/>
          </p:cNvGraphicFramePr>
          <p:nvPr/>
        </p:nvGraphicFramePr>
        <p:xfrm>
          <a:off x="5181600" y="2819400"/>
          <a:ext cx="3962400" cy="2438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69332"/>
          </a:xfrm>
        </p:spPr>
        <p:txBody>
          <a:bodyPr/>
          <a:lstStyle/>
          <a:p>
            <a:pPr>
              <a:lnSpc>
                <a:spcPct val="100000"/>
              </a:lnSpc>
              <a:spcAft>
                <a:spcPts val="0"/>
              </a:spcAft>
            </a:pPr>
            <a:endParaRPr lang="en-US" sz="24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Pairwise Relationships</a:t>
            </a:r>
            <a:r>
              <a:rPr smtClean="0"/>
              <a:t/>
            </a:r>
            <a:br>
              <a:rPr smtClean="0"/>
            </a:br>
            <a:r>
              <a:rPr sz="3200" b="0" smtClean="0">
                <a:solidFill>
                  <a:schemeClr val="tx2"/>
                </a:solidFill>
              </a:rPr>
              <a:t>Results</a:t>
            </a:r>
            <a:endParaRPr sz="3200" b="0" dirty="0" smtClean="0">
              <a:solidFill>
                <a:schemeClr val="tx2"/>
              </a:solidFill>
            </a:endParaRPr>
          </a:p>
        </p:txBody>
      </p:sp>
      <p:pic>
        <p:nvPicPr>
          <p:cNvPr id="347138" name="Picture 2"/>
          <p:cNvPicPr>
            <a:picLocks noChangeAspect="1" noChangeArrowheads="1"/>
          </p:cNvPicPr>
          <p:nvPr/>
        </p:nvPicPr>
        <p:blipFill>
          <a:blip r:embed="rId3"/>
          <a:srcRect/>
          <a:stretch>
            <a:fillRect/>
          </a:stretch>
        </p:blipFill>
        <p:spPr bwMode="auto">
          <a:xfrm>
            <a:off x="228600" y="1447800"/>
            <a:ext cx="4093919" cy="2286000"/>
          </a:xfrm>
          <a:prstGeom prst="rect">
            <a:avLst/>
          </a:prstGeom>
          <a:noFill/>
          <a:ln w="9525">
            <a:noFill/>
            <a:miter lim="800000"/>
            <a:headEnd/>
            <a:tailEnd/>
          </a:ln>
          <a:effectLst/>
        </p:spPr>
      </p:pic>
      <p:pic>
        <p:nvPicPr>
          <p:cNvPr id="347139" name="Picture 3"/>
          <p:cNvPicPr>
            <a:picLocks noChangeAspect="1" noChangeArrowheads="1"/>
          </p:cNvPicPr>
          <p:nvPr/>
        </p:nvPicPr>
        <p:blipFill>
          <a:blip r:embed="rId4"/>
          <a:srcRect/>
          <a:stretch>
            <a:fillRect/>
          </a:stretch>
        </p:blipFill>
        <p:spPr bwMode="auto">
          <a:xfrm>
            <a:off x="4767603" y="1371600"/>
            <a:ext cx="4376397" cy="2362200"/>
          </a:xfrm>
          <a:prstGeom prst="rect">
            <a:avLst/>
          </a:prstGeom>
          <a:noFill/>
          <a:ln w="9525">
            <a:noFill/>
            <a:miter lim="800000"/>
            <a:headEnd/>
            <a:tailEnd/>
          </a:ln>
          <a:effectLst/>
        </p:spPr>
      </p:pic>
      <p:pic>
        <p:nvPicPr>
          <p:cNvPr id="347140" name="Picture 4"/>
          <p:cNvPicPr>
            <a:picLocks noChangeAspect="1" noChangeArrowheads="1"/>
          </p:cNvPicPr>
          <p:nvPr/>
        </p:nvPicPr>
        <p:blipFill>
          <a:blip r:embed="rId5"/>
          <a:srcRect/>
          <a:stretch>
            <a:fillRect/>
          </a:stretch>
        </p:blipFill>
        <p:spPr bwMode="auto">
          <a:xfrm>
            <a:off x="0" y="3886200"/>
            <a:ext cx="4702769" cy="2531004"/>
          </a:xfrm>
          <a:prstGeom prst="rect">
            <a:avLst/>
          </a:prstGeom>
          <a:noFill/>
          <a:ln w="9525">
            <a:noFill/>
            <a:miter lim="800000"/>
            <a:headEnd/>
            <a:tailEnd/>
          </a:ln>
          <a:effectLst/>
        </p:spPr>
      </p:pic>
      <p:pic>
        <p:nvPicPr>
          <p:cNvPr id="347142" name="Picture 6"/>
          <p:cNvPicPr>
            <a:picLocks noChangeAspect="1" noChangeArrowheads="1"/>
          </p:cNvPicPr>
          <p:nvPr/>
        </p:nvPicPr>
        <p:blipFill>
          <a:blip r:embed="rId6"/>
          <a:srcRect/>
          <a:stretch>
            <a:fillRect/>
          </a:stretch>
        </p:blipFill>
        <p:spPr bwMode="auto">
          <a:xfrm>
            <a:off x="5334000" y="3941760"/>
            <a:ext cx="3481388" cy="253839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7139"/>
                                        </p:tgtEl>
                                        <p:attrNameLst>
                                          <p:attrName>style.visibility</p:attrName>
                                        </p:attrNameLst>
                                      </p:cBhvr>
                                      <p:to>
                                        <p:strVal val="visible"/>
                                      </p:to>
                                    </p:set>
                                    <p:animEffect transition="in" filter="blinds(horizontal)">
                                      <p:cBhvr>
                                        <p:cTn id="7" dur="500"/>
                                        <p:tgtEl>
                                          <p:spTgt spid="347139"/>
                                        </p:tgtEl>
                                      </p:cBhvr>
                                    </p:animEffect>
                                  </p:childTnLst>
                                </p:cTn>
                              </p:par>
                              <p:par>
                                <p:cTn id="8" presetID="9" presetClass="emph" presetSubtype="0" nodeType="withEffect">
                                  <p:stCondLst>
                                    <p:cond delay="0"/>
                                  </p:stCondLst>
                                  <p:childTnLst>
                                    <p:set>
                                      <p:cBhvr rctx="PPT">
                                        <p:cTn id="9" dur="indefinite"/>
                                        <p:tgtEl>
                                          <p:spTgt spid="347138"/>
                                        </p:tgtEl>
                                        <p:attrNameLst>
                                          <p:attrName>style.opacity</p:attrName>
                                        </p:attrNameLst>
                                      </p:cBhvr>
                                      <p:to>
                                        <p:strVal val="0.5"/>
                                      </p:to>
                                    </p:set>
                                    <p:animEffect filter="image" prLst="opacity: 0.5">
                                      <p:cBhvr rctx="IE">
                                        <p:cTn id="10" dur="indefinite"/>
                                        <p:tgtEl>
                                          <p:spTgt spid="3471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47140"/>
                                        </p:tgtEl>
                                        <p:attrNameLst>
                                          <p:attrName>style.visibility</p:attrName>
                                        </p:attrNameLst>
                                      </p:cBhvr>
                                      <p:to>
                                        <p:strVal val="visible"/>
                                      </p:to>
                                    </p:set>
                                    <p:animEffect transition="in" filter="blinds(horizontal)">
                                      <p:cBhvr>
                                        <p:cTn id="15" dur="500"/>
                                        <p:tgtEl>
                                          <p:spTgt spid="347140"/>
                                        </p:tgtEl>
                                      </p:cBhvr>
                                    </p:animEffect>
                                  </p:childTnLst>
                                </p:cTn>
                              </p:par>
                              <p:par>
                                <p:cTn id="16" presetID="9" presetClass="emph" presetSubtype="0" nodeType="withEffect">
                                  <p:stCondLst>
                                    <p:cond delay="0"/>
                                  </p:stCondLst>
                                  <p:childTnLst>
                                    <p:set>
                                      <p:cBhvr rctx="PPT">
                                        <p:cTn id="17" dur="indefinite"/>
                                        <p:tgtEl>
                                          <p:spTgt spid="347139"/>
                                        </p:tgtEl>
                                        <p:attrNameLst>
                                          <p:attrName>style.opacity</p:attrName>
                                        </p:attrNameLst>
                                      </p:cBhvr>
                                      <p:to>
                                        <p:strVal val="0.5"/>
                                      </p:to>
                                    </p:set>
                                    <p:animEffect filter="image" prLst="opacity: 0.5">
                                      <p:cBhvr rctx="IE">
                                        <p:cTn id="18" dur="indefinite"/>
                                        <p:tgtEl>
                                          <p:spTgt spid="34713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47142"/>
                                        </p:tgtEl>
                                        <p:attrNameLst>
                                          <p:attrName>style.visibility</p:attrName>
                                        </p:attrNameLst>
                                      </p:cBhvr>
                                      <p:to>
                                        <p:strVal val="visible"/>
                                      </p:to>
                                    </p:set>
                                    <p:animEffect transition="in" filter="blinds(horizontal)">
                                      <p:cBhvr>
                                        <p:cTn id="23" dur="500"/>
                                        <p:tgtEl>
                                          <p:spTgt spid="347142"/>
                                        </p:tgtEl>
                                      </p:cBhvr>
                                    </p:animEffect>
                                  </p:childTnLst>
                                </p:cTn>
                              </p:par>
                              <p:par>
                                <p:cTn id="24" presetID="9" presetClass="emph" presetSubtype="0" nodeType="withEffect">
                                  <p:stCondLst>
                                    <p:cond delay="0"/>
                                  </p:stCondLst>
                                  <p:childTnLst>
                                    <p:set>
                                      <p:cBhvr rctx="PPT">
                                        <p:cTn id="25" dur="indefinite"/>
                                        <p:tgtEl>
                                          <p:spTgt spid="347140"/>
                                        </p:tgtEl>
                                        <p:attrNameLst>
                                          <p:attrName>style.opacity</p:attrName>
                                        </p:attrNameLst>
                                      </p:cBhvr>
                                      <p:to>
                                        <p:strVal val="0.5"/>
                                      </p:to>
                                    </p:set>
                                    <p:animEffect filter="image" prLst="opacity: 0.5">
                                      <p:cBhvr rctx="IE">
                                        <p:cTn id="26" dur="indefinite"/>
                                        <p:tgtEl>
                                          <p:spTgt spid="347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Conclusions</a:t>
            </a:r>
            <a:endParaRPr sz="3200" b="0" dirty="0" smtClean="0">
              <a:solidFill>
                <a:schemeClr val="tx2"/>
              </a:solidFill>
            </a:endParaRPr>
          </a:p>
        </p:txBody>
      </p:sp>
      <p:sp>
        <p:nvSpPr>
          <p:cNvPr id="8" name="Text Placeholder 7"/>
          <p:cNvSpPr>
            <a:spLocks noGrp="1"/>
          </p:cNvSpPr>
          <p:nvPr>
            <p:ph type="body" sz="quarter" idx="10"/>
          </p:nvPr>
        </p:nvSpPr>
        <p:spPr>
          <a:xfrm>
            <a:off x="381000" y="1524000"/>
            <a:ext cx="8382000" cy="3853363"/>
          </a:xfrm>
        </p:spPr>
        <p:txBody>
          <a:bodyPr/>
          <a:lstStyle/>
          <a:p>
            <a:pPr lvl="0"/>
            <a:r>
              <a:rPr lang="en-US" sz="2400" dirty="0" smtClean="0"/>
              <a:t>Contributions</a:t>
            </a:r>
          </a:p>
          <a:p>
            <a:pPr lvl="1"/>
            <a:r>
              <a:rPr lang="en-US" sz="2000" dirty="0" smtClean="0"/>
              <a:t>General framework for matrix definition and restriction</a:t>
            </a:r>
          </a:p>
          <a:p>
            <a:pPr lvl="1"/>
            <a:r>
              <a:rPr lang="en-US" sz="2000" dirty="0" smtClean="0"/>
              <a:t>Heuristic algorithms for NP-complete problem</a:t>
            </a:r>
          </a:p>
          <a:p>
            <a:endParaRPr lang="en-US" sz="2400" dirty="0" smtClean="0"/>
          </a:p>
          <a:p>
            <a:r>
              <a:rPr lang="en-US" sz="2400" dirty="0" smtClean="0"/>
              <a:t>Software </a:t>
            </a:r>
            <a:r>
              <a:rPr lang="en-US" sz="2400" dirty="0" err="1" smtClean="0"/>
              <a:t>Artefacts</a:t>
            </a:r>
            <a:r>
              <a:rPr lang="en-US" sz="2400" dirty="0" smtClean="0"/>
              <a:t>:</a:t>
            </a:r>
          </a:p>
          <a:p>
            <a:pPr lvl="1"/>
            <a:r>
              <a:rPr lang="en-US" sz="2000" dirty="0" err="1" smtClean="0"/>
              <a:t>axislayout</a:t>
            </a:r>
            <a:r>
              <a:rPr lang="en-US" sz="2000" dirty="0" smtClean="0"/>
              <a:t> (added to </a:t>
            </a:r>
            <a:r>
              <a:rPr lang="en-US" sz="2000" dirty="0" err="1" smtClean="0"/>
              <a:t>SeeGraph</a:t>
            </a:r>
            <a:r>
              <a:rPr lang="en-US" sz="2000" dirty="0" smtClean="0"/>
              <a:t>)</a:t>
            </a:r>
          </a:p>
          <a:p>
            <a:pPr lvl="1"/>
            <a:r>
              <a:rPr lang="en-US" sz="2000" dirty="0" err="1" smtClean="0"/>
              <a:t>climatize</a:t>
            </a:r>
            <a:endParaRPr lang="en-US" sz="2000" dirty="0" smtClean="0"/>
          </a:p>
          <a:p>
            <a:pPr lvl="1"/>
            <a:r>
              <a:rPr lang="en-US" sz="2000" dirty="0" smtClean="0"/>
              <a:t>metrics</a:t>
            </a:r>
          </a:p>
          <a:p>
            <a:pPr lvl="1"/>
            <a:r>
              <a:rPr lang="en-US" sz="2000" dirty="0" err="1" smtClean="0"/>
              <a:t>seeNC</a:t>
            </a:r>
            <a:endParaRPr lang="en-US" sz="2000" dirty="0" smtClean="0"/>
          </a:p>
          <a:p>
            <a:pPr lvl="1"/>
            <a:r>
              <a:rPr lang="en-US" sz="2000" dirty="0" err="1" smtClean="0"/>
              <a:t>seeTxt</a:t>
            </a:r>
            <a:endParaRPr lang="en-US" sz="2000" dirty="0" smtClean="0"/>
          </a:p>
          <a:p>
            <a:pPr lvl="1"/>
            <a:r>
              <a:rPr lang="en-US" sz="2000" dirty="0" err="1" smtClean="0"/>
              <a:t>welify</a:t>
            </a:r>
            <a:endParaRPr lang="en-US" sz="20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fontScale="90000"/>
          </a:bodyPr>
          <a:lstStyle/>
          <a:p>
            <a:pPr defTabSz="914363" fontAlgn="auto">
              <a:spcAft>
                <a:spcPts val="0"/>
              </a:spcAft>
              <a:defRPr/>
            </a:pPr>
            <a:r>
              <a:rPr sz="5300" smtClean="0"/>
              <a:t>Sections</a:t>
            </a:r>
            <a:endParaRPr dirty="0">
              <a:solidFill>
                <a:schemeClr val="tx2"/>
              </a:solidFill>
            </a:endParaRPr>
          </a:p>
        </p:txBody>
      </p:sp>
      <p:sp>
        <p:nvSpPr>
          <p:cNvPr id="4" name="Rounded Rectangle 3"/>
          <p:cNvSpPr/>
          <p:nvPr/>
        </p:nvSpPr>
        <p:spPr bwMode="auto">
          <a:xfrm>
            <a:off x="1447800" y="1600200"/>
            <a:ext cx="6217920" cy="1280160"/>
          </a:xfrm>
          <a:prstGeom prst="roundRect">
            <a:avLst>
              <a:gd name="adj" fmla="val 9033"/>
            </a:avLst>
          </a:prstGeom>
          <a:solidFill>
            <a:schemeClr val="bg1">
              <a:lumMod val="50000"/>
              <a:lumOff val="5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algn="ctr" defTabSz="914099">
              <a:defRPr/>
            </a:pPr>
            <a:r>
              <a:rPr lang="en-US" sz="2800" dirty="0" smtClean="0">
                <a:solidFill>
                  <a:srgbClr val="FFFFFF"/>
                </a:solidFill>
                <a:effectLst>
                  <a:outerShdw blurRad="38100" dist="38100" dir="2700000" algn="tl">
                    <a:srgbClr val="000000">
                      <a:alpha val="43137"/>
                    </a:srgbClr>
                  </a:outerShdw>
                </a:effectLst>
              </a:rPr>
              <a:t>Graph Decomposition</a:t>
            </a:r>
            <a:br>
              <a:rPr lang="en-US" sz="2800" dirty="0" smtClean="0">
                <a:solidFill>
                  <a:srgbClr val="FFFFFF"/>
                </a:solidFill>
                <a:effectLst>
                  <a:outerShdw blurRad="38100" dist="38100" dir="2700000" algn="tl">
                    <a:srgbClr val="000000">
                      <a:alpha val="43137"/>
                    </a:srgbClr>
                  </a:outerShdw>
                </a:effectLst>
              </a:rPr>
            </a:br>
            <a:r>
              <a:rPr lang="en-US" sz="2800" dirty="0" smtClean="0">
                <a:solidFill>
                  <a:srgbClr val="FFFFFF"/>
                </a:solidFill>
                <a:effectLst>
                  <a:outerShdw blurRad="38100" dist="38100" dir="2700000" algn="tl">
                    <a:srgbClr val="000000">
                      <a:alpha val="43137"/>
                    </a:srgbClr>
                  </a:outerShdw>
                </a:effectLst>
              </a:rPr>
              <a:t>of Multivariate Data</a:t>
            </a:r>
          </a:p>
        </p:txBody>
      </p:sp>
      <p:sp>
        <p:nvSpPr>
          <p:cNvPr id="5" name="Rounded Rectangle 4"/>
          <p:cNvSpPr/>
          <p:nvPr/>
        </p:nvSpPr>
        <p:spPr bwMode="auto">
          <a:xfrm>
            <a:off x="1463040" y="4648200"/>
            <a:ext cx="6217920" cy="128016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800" dirty="0" smtClean="0">
                <a:solidFill>
                  <a:srgbClr val="FFFFFF"/>
                </a:solidFill>
                <a:effectLst>
                  <a:outerShdw blurRad="38100" dist="38100" dir="2700000" algn="tl">
                    <a:srgbClr val="000000">
                      <a:alpha val="43137"/>
                    </a:srgbClr>
                  </a:outerShdw>
                </a:effectLst>
              </a:rPr>
              <a:t>Feature-Specific Identification</a:t>
            </a:r>
            <a:br>
              <a:rPr lang="en-US" sz="2800" dirty="0" smtClean="0">
                <a:solidFill>
                  <a:srgbClr val="FFFFFF"/>
                </a:solidFill>
                <a:effectLst>
                  <a:outerShdw blurRad="38100" dist="38100" dir="2700000" algn="tl">
                    <a:srgbClr val="000000">
                      <a:alpha val="43137"/>
                    </a:srgbClr>
                  </a:outerShdw>
                </a:effectLst>
              </a:rPr>
            </a:br>
            <a:r>
              <a:rPr lang="en-US" sz="2800" dirty="0" smtClean="0">
                <a:solidFill>
                  <a:srgbClr val="FFFFFF"/>
                </a:solidFill>
                <a:effectLst>
                  <a:outerShdw blurRad="38100" dist="38100" dir="2700000" algn="tl">
                    <a:srgbClr val="000000">
                      <a:alpha val="43137"/>
                    </a:srgbClr>
                  </a:outerShdw>
                </a:effectLst>
              </a:rPr>
              <a:t>of a Relationship</a:t>
            </a:r>
            <a:endParaRPr lang="en-US" sz="2800" dirty="0">
              <a:solidFill>
                <a:srgbClr val="FFFFFF"/>
              </a:solidFill>
              <a:effectLst>
                <a:outerShdw blurRad="38100" dist="38100" dir="2700000" algn="tl">
                  <a:srgbClr val="000000">
                    <a:alpha val="43137"/>
                  </a:srgbClr>
                </a:outerShdw>
              </a:effectLst>
            </a:endParaRPr>
          </a:p>
        </p:txBody>
      </p:sp>
      <p:sp>
        <p:nvSpPr>
          <p:cNvPr id="9" name="Rounded Rectangle 8"/>
          <p:cNvSpPr/>
          <p:nvPr/>
        </p:nvSpPr>
        <p:spPr bwMode="auto">
          <a:xfrm>
            <a:off x="1447800" y="3124200"/>
            <a:ext cx="6217920" cy="1280160"/>
          </a:xfrm>
          <a:prstGeom prst="roundRect">
            <a:avLst>
              <a:gd name="adj" fmla="val 9033"/>
            </a:avLst>
          </a:prstGeom>
          <a:solidFill>
            <a:schemeClr val="bg1">
              <a:lumMod val="50000"/>
              <a:lumOff val="5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algn="ctr" defTabSz="914099">
              <a:defRPr/>
            </a:pPr>
            <a:r>
              <a:rPr lang="en-US" sz="2800" dirty="0" smtClean="0">
                <a:solidFill>
                  <a:srgbClr val="FFFFFF"/>
                </a:solidFill>
                <a:effectLst>
                  <a:outerShdw blurRad="38100" dist="38100" dir="2700000" algn="tl">
                    <a:srgbClr val="000000">
                      <a:alpha val="43137"/>
                    </a:srgbClr>
                  </a:outerShdw>
                </a:effectLst>
              </a:rPr>
              <a:t>Optimization Framework</a:t>
            </a:r>
            <a:br>
              <a:rPr lang="en-US" sz="2800" dirty="0" smtClean="0">
                <a:solidFill>
                  <a:srgbClr val="FFFFFF"/>
                </a:solidFill>
                <a:effectLst>
                  <a:outerShdw blurRad="38100" dist="38100" dir="2700000" algn="tl">
                    <a:srgbClr val="000000">
                      <a:alpha val="43137"/>
                    </a:srgbClr>
                  </a:outerShdw>
                </a:effectLst>
              </a:rPr>
            </a:br>
            <a:r>
              <a:rPr lang="en-US" sz="2800" dirty="0" smtClean="0">
                <a:solidFill>
                  <a:srgbClr val="FFFFFF"/>
                </a:solidFill>
                <a:effectLst>
                  <a:outerShdw blurRad="38100" dist="38100" dir="2700000" algn="tl">
                    <a:srgbClr val="000000">
                      <a:alpha val="43137"/>
                    </a:srgbClr>
                  </a:outerShdw>
                </a:effectLst>
              </a:rPr>
              <a:t>for </a:t>
            </a:r>
            <a:r>
              <a:rPr lang="en-US" sz="2800" dirty="0" err="1" smtClean="0">
                <a:solidFill>
                  <a:srgbClr val="FFFFFF"/>
                </a:solidFill>
                <a:effectLst>
                  <a:outerShdw blurRad="38100" dist="38100" dir="2700000" algn="tl">
                    <a:srgbClr val="000000">
                      <a:alpha val="43137"/>
                    </a:srgbClr>
                  </a:outerShdw>
                </a:effectLst>
              </a:rPr>
              <a:t>Pairwise</a:t>
            </a:r>
            <a:r>
              <a:rPr lang="en-US" sz="2800" dirty="0" smtClean="0">
                <a:solidFill>
                  <a:srgbClr val="FFFFFF"/>
                </a:solidFill>
                <a:effectLst>
                  <a:outerShdw blurRad="38100" dist="38100" dir="2700000" algn="tl">
                    <a:srgbClr val="000000">
                      <a:alpha val="43137"/>
                    </a:srgbClr>
                  </a:outerShdw>
                </a:effectLst>
              </a:rPr>
              <a:t> Relationships</a:t>
            </a:r>
            <a:endParaRPr lang="en-US" sz="2800" dirty="0">
              <a:solidFill>
                <a:srgbClr val="FFFFFF"/>
              </a:solidFill>
              <a:effectLst>
                <a:outerShdw blurRad="38100" dist="38100" dir="2700000" algn="tl">
                  <a:srgbClr val="000000">
                    <a:alpha val="43137"/>
                  </a:srgbClr>
                </a:outerShdw>
              </a:effectLst>
            </a:endParaRPr>
          </a:p>
        </p:txBody>
      </p:sp>
      <p:sp>
        <p:nvSpPr>
          <p:cNvPr id="8" name="Text Placeholder 2"/>
          <p:cNvSpPr>
            <a:spLocks noGrp="1"/>
          </p:cNvSpPr>
          <p:nvPr>
            <p:ph type="body" sz="quarter" idx="10"/>
          </p:nvPr>
        </p:nvSpPr>
        <p:spPr>
          <a:xfrm>
            <a:off x="304800" y="1447800"/>
            <a:ext cx="1143000" cy="5105400"/>
          </a:xfrm>
          <a:effectLst>
            <a:outerShdw blurRad="63500" dist="38100" dir="5400000" algn="ctr">
              <a:srgbClr val="000000">
                <a:alpha val="45000"/>
              </a:srgbClr>
            </a:outerShdw>
          </a:effectLst>
          <a:scene3d>
            <a:camera prst="orthographicFront">
              <a:rot lat="0" lon="0" rev="0"/>
            </a:camera>
            <a:lightRig rig="glow" dir="t">
              <a:rot lat="0" lon="0" rev="4800000"/>
            </a:lightRig>
          </a:scene3d>
          <a:sp3d prstMaterial="matte">
            <a:bevelT w="127000" h="63500"/>
          </a:sp3d>
        </p:spPr>
        <p:txBody>
          <a:bodyPr rtlCol="0">
            <a:noAutofit/>
          </a:bodyPr>
          <a:lstStyle/>
          <a:p>
            <a:pPr marL="0" indent="0" defTabSz="914363" fontAlgn="auto">
              <a:spcBef>
                <a:spcPts val="0"/>
              </a:spcBef>
              <a:spcAft>
                <a:spcPts val="0"/>
              </a:spcAft>
              <a:buFontTx/>
              <a:buNone/>
              <a:defRPr/>
            </a:pPr>
            <a:r>
              <a:rPr lang="en-US" sz="11500" dirty="0" smtClean="0">
                <a:ln w="18415" cmpd="sng">
                  <a:solidFill>
                    <a:srgbClr val="FFFFFF"/>
                  </a:solidFill>
                  <a:prstDash val="solid"/>
                </a:ln>
                <a:solidFill>
                  <a:schemeClr val="tx1">
                    <a:lumMod val="75000"/>
                  </a:schemeClr>
                </a:solidFill>
                <a:effectLst>
                  <a:outerShdw blurRad="63500" dir="3600000" algn="tl" rotWithShape="0">
                    <a:srgbClr val="000000">
                      <a:alpha val="70000"/>
                    </a:srgbClr>
                  </a:outerShdw>
                </a:effectLst>
              </a:rPr>
              <a:t>1</a:t>
            </a:r>
          </a:p>
          <a:p>
            <a:pPr marL="0" indent="0" defTabSz="914363" fontAlgn="auto">
              <a:spcBef>
                <a:spcPts val="0"/>
              </a:spcBef>
              <a:spcAft>
                <a:spcPts val="0"/>
              </a:spcAft>
              <a:buFontTx/>
              <a:buNone/>
              <a:defRPr/>
            </a:pPr>
            <a:r>
              <a:rPr lang="en-US" sz="11500" dirty="0" smtClean="0">
                <a:ln w="18415" cmpd="sng">
                  <a:solidFill>
                    <a:srgbClr val="FFFFFF"/>
                  </a:solidFill>
                  <a:prstDash val="solid"/>
                </a:ln>
                <a:solidFill>
                  <a:schemeClr val="tx1">
                    <a:lumMod val="75000"/>
                  </a:schemeClr>
                </a:solidFill>
                <a:effectLst>
                  <a:outerShdw blurRad="63500" dir="3600000" algn="tl" rotWithShape="0">
                    <a:srgbClr val="000000">
                      <a:alpha val="70000"/>
                    </a:srgbClr>
                  </a:outerShdw>
                </a:effectLst>
              </a:rPr>
              <a:t>2</a:t>
            </a:r>
          </a:p>
          <a:p>
            <a:pPr marL="0" indent="0" defTabSz="914363" fontAlgn="auto">
              <a:spcBef>
                <a:spcPts val="0"/>
              </a:spcBef>
              <a:spcAft>
                <a:spcPts val="0"/>
              </a:spcAft>
              <a:buFontTx/>
              <a:buNone/>
              <a:defRPr/>
            </a:pPr>
            <a:r>
              <a:rPr lang="en-US" sz="11500" dirty="0" smtClean="0">
                <a:ln w="18415" cmpd="sng">
                  <a:solidFill>
                    <a:srgbClr val="FFFFFF"/>
                  </a:solidFill>
                  <a:prstDash val="solid"/>
                </a:ln>
                <a:solidFill>
                  <a:srgbClr val="FFFFD9"/>
                </a:solidFill>
                <a:effectLst>
                  <a:outerShdw blurRad="63500" dir="3600000" algn="tl" rotWithShape="0">
                    <a:srgbClr val="000000">
                      <a:alpha val="70000"/>
                    </a:srgbClr>
                  </a:outerShdw>
                </a:effectLst>
              </a:rPr>
              <a:t>3</a:t>
            </a:r>
            <a:endParaRPr lang="en-US" sz="4800" dirty="0" smtClean="0">
              <a:ln w="18415" cmpd="sng">
                <a:solidFill>
                  <a:srgbClr val="FFFFFF"/>
                </a:solidFill>
                <a:prstDash val="solid"/>
              </a:ln>
              <a:solidFill>
                <a:srgbClr val="FFFFD9"/>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2009781"/>
          </a:xfrm>
        </p:spPr>
        <p:txBody>
          <a:bodyPr/>
          <a:lstStyle/>
          <a:p>
            <a:pPr>
              <a:lnSpc>
                <a:spcPct val="100000"/>
              </a:lnSpc>
              <a:spcAft>
                <a:spcPts val="1200"/>
              </a:spcAft>
            </a:pPr>
            <a:r>
              <a:rPr lang="en-US" sz="2400" dirty="0" smtClean="0"/>
              <a:t>Map relationships to meaningful clusters</a:t>
            </a:r>
          </a:p>
          <a:p>
            <a:pPr>
              <a:lnSpc>
                <a:spcPct val="100000"/>
              </a:lnSpc>
              <a:spcAft>
                <a:spcPts val="1200"/>
              </a:spcAft>
            </a:pPr>
            <a:r>
              <a:rPr lang="en-US" sz="2400" dirty="0" smtClean="0"/>
              <a:t>Map relationships to individual features if possible</a:t>
            </a:r>
          </a:p>
          <a:p>
            <a:pPr>
              <a:lnSpc>
                <a:spcPct val="100000"/>
              </a:lnSpc>
              <a:spcAft>
                <a:spcPts val="600"/>
              </a:spcAft>
            </a:pPr>
            <a:r>
              <a:rPr lang="en-US" sz="2400" dirty="0" smtClean="0"/>
              <a:t>Do this for relationships defined through uncertainty</a:t>
            </a:r>
          </a:p>
          <a:p>
            <a:pPr lvl="1">
              <a:lnSpc>
                <a:spcPct val="100000"/>
              </a:lnSpc>
              <a:spcAft>
                <a:spcPts val="1200"/>
              </a:spcAft>
            </a:pPr>
            <a:r>
              <a:rPr lang="en-US" sz="2000" dirty="0" smtClean="0"/>
              <a:t>Let users select items of interest from a visualization</a:t>
            </a:r>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Relationship Variables</a:t>
            </a:r>
            <a:r>
              <a:rPr smtClean="0"/>
              <a:t/>
            </a:r>
            <a:br>
              <a:rPr smtClean="0"/>
            </a:br>
            <a:r>
              <a:rPr sz="3200" b="0" smtClean="0">
                <a:solidFill>
                  <a:schemeClr val="tx2"/>
                </a:solidFill>
              </a:rPr>
              <a:t>Motivation</a:t>
            </a:r>
            <a:endParaRPr sz="3200" b="0" dirty="0" smtClean="0">
              <a:solidFill>
                <a:schemeClr val="tx2"/>
              </a:solidFill>
            </a:endParaRPr>
          </a:p>
        </p:txBody>
      </p:sp>
      <p:pic>
        <p:nvPicPr>
          <p:cNvPr id="7" name="Picture 2"/>
          <p:cNvPicPr>
            <a:picLocks noChangeAspect="1" noChangeArrowheads="1"/>
          </p:cNvPicPr>
          <p:nvPr/>
        </p:nvPicPr>
        <p:blipFill>
          <a:blip r:embed="rId3"/>
          <a:srcRect/>
          <a:stretch>
            <a:fillRect/>
          </a:stretch>
        </p:blipFill>
        <p:spPr bwMode="auto">
          <a:xfrm>
            <a:off x="990600" y="3657600"/>
            <a:ext cx="5867400" cy="233976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471720"/>
          </a:xfrm>
        </p:spPr>
        <p:txBody>
          <a:bodyPr/>
          <a:lstStyle/>
          <a:p>
            <a:pPr>
              <a:lnSpc>
                <a:spcPct val="100000"/>
              </a:lnSpc>
              <a:spcAft>
                <a:spcPts val="0"/>
              </a:spcAft>
            </a:pPr>
            <a:r>
              <a:rPr lang="en-US" sz="2400" dirty="0" smtClean="0"/>
              <a:t>Why Simplified Fuzzy ARTMAP (SFAM)?</a:t>
            </a:r>
          </a:p>
          <a:p>
            <a:pPr>
              <a:lnSpc>
                <a:spcPct val="100000"/>
              </a:lnSpc>
              <a:spcAft>
                <a:spcPts val="0"/>
              </a:spcAft>
            </a:pPr>
            <a:r>
              <a:rPr lang="en-US" sz="2400" dirty="0" smtClean="0"/>
              <a:t>Advantages</a:t>
            </a:r>
          </a:p>
          <a:p>
            <a:pPr lvl="1">
              <a:lnSpc>
                <a:spcPct val="100000"/>
              </a:lnSpc>
              <a:spcAft>
                <a:spcPts val="0"/>
              </a:spcAft>
            </a:pPr>
            <a:r>
              <a:rPr lang="en-US" sz="2000" dirty="0" smtClean="0"/>
              <a:t>Online, incremental learning system</a:t>
            </a:r>
          </a:p>
          <a:p>
            <a:pPr lvl="1">
              <a:lnSpc>
                <a:spcPct val="100000"/>
              </a:lnSpc>
              <a:spcAft>
                <a:spcPts val="0"/>
              </a:spcAft>
            </a:pPr>
            <a:r>
              <a:rPr lang="en-US" sz="2000" dirty="0" smtClean="0"/>
              <a:t>Fast and fuzzy</a:t>
            </a:r>
          </a:p>
          <a:p>
            <a:pPr lvl="1">
              <a:lnSpc>
                <a:spcPct val="100000"/>
              </a:lnSpc>
              <a:spcAft>
                <a:spcPts val="0"/>
              </a:spcAft>
            </a:pPr>
            <a:r>
              <a:rPr lang="en-US" sz="2000" dirty="0" smtClean="0"/>
              <a:t>Supervised</a:t>
            </a:r>
          </a:p>
          <a:p>
            <a:pPr lvl="1">
              <a:lnSpc>
                <a:spcPct val="100000"/>
              </a:lnSpc>
              <a:spcAft>
                <a:spcPts val="0"/>
              </a:spcAft>
            </a:pPr>
            <a:r>
              <a:rPr lang="en-US" sz="2000" dirty="0" smtClean="0"/>
              <a:t>Complement-coding</a:t>
            </a:r>
          </a:p>
          <a:p>
            <a:pPr>
              <a:lnSpc>
                <a:spcPct val="100000"/>
              </a:lnSpc>
              <a:spcAft>
                <a:spcPts val="0"/>
              </a:spcAft>
            </a:pPr>
            <a:r>
              <a:rPr lang="en-US" sz="2400" dirty="0" smtClean="0"/>
              <a:t>Disadvantages</a:t>
            </a:r>
          </a:p>
          <a:p>
            <a:pPr lvl="1">
              <a:lnSpc>
                <a:spcPct val="100000"/>
              </a:lnSpc>
              <a:spcAft>
                <a:spcPts val="0"/>
              </a:spcAft>
            </a:pPr>
            <a:r>
              <a:rPr lang="en-US" sz="2000" dirty="0" smtClean="0"/>
              <a:t>Vigilance Parameter [0,1]</a:t>
            </a:r>
          </a:p>
          <a:p>
            <a:pPr lvl="1">
              <a:lnSpc>
                <a:spcPct val="100000"/>
              </a:lnSpc>
              <a:spcAft>
                <a:spcPts val="0"/>
              </a:spcAft>
            </a:pPr>
            <a:r>
              <a:rPr lang="en-US" sz="2000" dirty="0" smtClean="0"/>
              <a:t>Sensitivity to the order of inputs</a:t>
            </a:r>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Relationship Variables</a:t>
            </a:r>
            <a:r>
              <a:rPr smtClean="0"/>
              <a:t/>
            </a:r>
            <a:br>
              <a:rPr smtClean="0"/>
            </a:br>
            <a:r>
              <a:rPr sz="3200" b="0" smtClean="0">
                <a:solidFill>
                  <a:schemeClr val="tx2"/>
                </a:solidFill>
              </a:rPr>
              <a:t>Approach</a:t>
            </a:r>
            <a:endParaRPr sz="3200" b="0" dirty="0" smtClean="0">
              <a:solidFill>
                <a:schemeClr val="tx2"/>
              </a:solidFill>
            </a:endParaRPr>
          </a:p>
        </p:txBody>
      </p:sp>
      <p:pic>
        <p:nvPicPr>
          <p:cNvPr id="6" name="Picture 3"/>
          <p:cNvPicPr>
            <a:picLocks noChangeAspect="1" noChangeArrowheads="1"/>
          </p:cNvPicPr>
          <p:nvPr/>
        </p:nvPicPr>
        <p:blipFill>
          <a:blip r:embed="rId3"/>
          <a:srcRect/>
          <a:stretch>
            <a:fillRect/>
          </a:stretch>
        </p:blipFill>
        <p:spPr bwMode="auto">
          <a:xfrm>
            <a:off x="5410200" y="3657600"/>
            <a:ext cx="2590800" cy="2725825"/>
          </a:xfrm>
          <a:prstGeom prst="rect">
            <a:avLst/>
          </a:prstGeom>
          <a:noFill/>
          <a:ln w="9525">
            <a:noFill/>
            <a:miter lim="800000"/>
            <a:headEnd/>
            <a:tailEnd/>
          </a:ln>
          <a:effectLst/>
        </p:spPr>
      </p:pic>
      <p:sp>
        <p:nvSpPr>
          <p:cNvPr id="7" name="Text Placeholder 2"/>
          <p:cNvSpPr txBox="1">
            <a:spLocks/>
          </p:cNvSpPr>
          <p:nvPr/>
        </p:nvSpPr>
        <p:spPr bwMode="auto">
          <a:xfrm>
            <a:off x="381000" y="5029200"/>
            <a:ext cx="8534400" cy="11079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marR="0" lvl="0" indent="-396875" algn="l" defTabSz="912813" rtl="0" eaLnBrk="1" fontAlgn="base" latinLnBrk="0" hangingPunct="1">
              <a:lnSpc>
                <a:spcPct val="100000"/>
              </a:lnSpc>
              <a:spcBef>
                <a:spcPct val="2000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Addressing disadvantages</a:t>
            </a:r>
          </a:p>
          <a:p>
            <a:pPr marL="914400" marR="0" lvl="1" indent="-396875" algn="l" defTabSz="912813" rtl="0" eaLnBrk="1" fontAlgn="base" latinLnBrk="0" hangingPunct="1">
              <a:lnSpc>
                <a:spcPct val="100000"/>
              </a:lnSpc>
              <a:spcBef>
                <a:spcPct val="20000"/>
              </a:spcBef>
              <a:spcAft>
                <a:spcPts val="0"/>
              </a:spcAft>
              <a:buClrTx/>
              <a:buSzTx/>
              <a:buFontTx/>
              <a:buBlip>
                <a:blip r:embed="rId5"/>
              </a:buBlip>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3 SFAMs at 0.75, 0.675, and 0.825</a:t>
            </a:r>
          </a:p>
          <a:p>
            <a:pPr marL="914400" marR="0" lvl="1" indent="-396875" algn="l" defTabSz="912813" rtl="0" eaLnBrk="1" fontAlgn="base" latinLnBrk="0" hangingPunct="1">
              <a:lnSpc>
                <a:spcPct val="100000"/>
              </a:lnSpc>
              <a:spcBef>
                <a:spcPct val="20000"/>
              </a:spcBef>
              <a:spcAft>
                <a:spcPts val="0"/>
              </a:spcAft>
              <a:buClrTx/>
              <a:buSzTx/>
              <a:buFontTx/>
              <a:buBlip>
                <a:blip r:embed="rId5"/>
              </a:buBlip>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2 SFAMs at 0.75, different order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9" presetClass="emph" presetSubtype="0" nodeType="withEffect">
                                  <p:stCondLst>
                                    <p:cond delay="0"/>
                                  </p:stCondLst>
                                  <p:childTnLst>
                                    <p:set>
                                      <p:cBhvr rctx="PPT">
                                        <p:cTn id="14" dur="indefinite"/>
                                        <p:tgtEl>
                                          <p:spTgt spid="6"/>
                                        </p:tgtEl>
                                        <p:attrNameLst>
                                          <p:attrName>style.opacity</p:attrName>
                                        </p:attrNameLst>
                                      </p:cBhvr>
                                      <p:to>
                                        <p:strVal val="0.5"/>
                                      </p:to>
                                    </p:set>
                                    <p:animEffect filter="image" prLst="opacity: 0.5">
                                      <p:cBhvr rctx="IE">
                                        <p:cTn id="15"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07777"/>
          </a:xfrm>
        </p:spPr>
        <p:txBody>
          <a:bodyPr/>
          <a:lstStyle/>
          <a:p>
            <a:pPr>
              <a:lnSpc>
                <a:spcPct val="100000"/>
              </a:lnSpc>
              <a:spcAft>
                <a:spcPts val="0"/>
              </a:spcAft>
            </a:pPr>
            <a:endParaRPr lang="en-US" sz="20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Relationship Variables</a:t>
            </a:r>
            <a:r>
              <a:rPr smtClean="0"/>
              <a:t/>
            </a:r>
            <a:br>
              <a:rPr smtClean="0"/>
            </a:br>
            <a:r>
              <a:rPr sz="3200" b="0" smtClean="0">
                <a:solidFill>
                  <a:schemeClr val="tx2"/>
                </a:solidFill>
              </a:rPr>
              <a:t>Results</a:t>
            </a:r>
            <a:endParaRPr sz="3200" b="0" dirty="0" smtClean="0">
              <a:solidFill>
                <a:schemeClr val="tx2"/>
              </a:solidFill>
            </a:endParaRPr>
          </a:p>
        </p:txBody>
      </p:sp>
      <p:pic>
        <p:nvPicPr>
          <p:cNvPr id="363522" name="Picture 2"/>
          <p:cNvPicPr>
            <a:picLocks noChangeAspect="1" noChangeArrowheads="1"/>
          </p:cNvPicPr>
          <p:nvPr/>
        </p:nvPicPr>
        <p:blipFill>
          <a:blip r:embed="rId3"/>
          <a:srcRect/>
          <a:stretch>
            <a:fillRect/>
          </a:stretch>
        </p:blipFill>
        <p:spPr bwMode="auto">
          <a:xfrm>
            <a:off x="152400" y="1371600"/>
            <a:ext cx="4510015" cy="4467225"/>
          </a:xfrm>
          <a:prstGeom prst="rect">
            <a:avLst/>
          </a:prstGeom>
          <a:noFill/>
          <a:ln w="9525">
            <a:noFill/>
            <a:miter lim="800000"/>
            <a:headEnd/>
            <a:tailEnd/>
          </a:ln>
          <a:effectLst/>
        </p:spPr>
      </p:pic>
      <p:pic>
        <p:nvPicPr>
          <p:cNvPr id="363523" name="Picture 3"/>
          <p:cNvPicPr>
            <a:picLocks noChangeAspect="1" noChangeArrowheads="1"/>
          </p:cNvPicPr>
          <p:nvPr/>
        </p:nvPicPr>
        <p:blipFill>
          <a:blip r:embed="rId4"/>
          <a:srcRect/>
          <a:stretch>
            <a:fillRect/>
          </a:stretch>
        </p:blipFill>
        <p:spPr bwMode="auto">
          <a:xfrm>
            <a:off x="4572000" y="1371600"/>
            <a:ext cx="4419600" cy="443659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3523"/>
                                        </p:tgtEl>
                                        <p:attrNameLst>
                                          <p:attrName>style.visibility</p:attrName>
                                        </p:attrNameLst>
                                      </p:cBhvr>
                                      <p:to>
                                        <p:strVal val="visible"/>
                                      </p:to>
                                    </p:set>
                                    <p:animEffect transition="in" filter="blinds(horizontal)">
                                      <p:cBhvr>
                                        <p:cTn id="7" dur="500"/>
                                        <p:tgtEl>
                                          <p:spTgt spid="363523"/>
                                        </p:tgtEl>
                                      </p:cBhvr>
                                    </p:animEffect>
                                  </p:childTnLst>
                                </p:cTn>
                              </p:par>
                              <p:par>
                                <p:cTn id="8" presetID="9" presetClass="emph" presetSubtype="0" nodeType="withEffect">
                                  <p:stCondLst>
                                    <p:cond delay="0"/>
                                  </p:stCondLst>
                                  <p:childTnLst>
                                    <p:set>
                                      <p:cBhvr rctx="PPT">
                                        <p:cTn id="9" dur="indefinite"/>
                                        <p:tgtEl>
                                          <p:spTgt spid="363522"/>
                                        </p:tgtEl>
                                        <p:attrNameLst>
                                          <p:attrName>style.opacity</p:attrName>
                                        </p:attrNameLst>
                                      </p:cBhvr>
                                      <p:to>
                                        <p:strVal val="0.5"/>
                                      </p:to>
                                    </p:set>
                                    <p:animEffect filter="image" prLst="opacity: 0.5">
                                      <p:cBhvr rctx="IE">
                                        <p:cTn id="10" dur="indefinite"/>
                                        <p:tgtEl>
                                          <p:spTgt spid="363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07777"/>
          </a:xfrm>
        </p:spPr>
        <p:txBody>
          <a:bodyPr/>
          <a:lstStyle/>
          <a:p>
            <a:pPr>
              <a:lnSpc>
                <a:spcPct val="100000"/>
              </a:lnSpc>
              <a:spcAft>
                <a:spcPts val="0"/>
              </a:spcAft>
            </a:pPr>
            <a:endParaRPr lang="en-US" sz="20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Relationship Variables</a:t>
            </a:r>
            <a:r>
              <a:rPr smtClean="0"/>
              <a:t/>
            </a:r>
            <a:br>
              <a:rPr smtClean="0"/>
            </a:br>
            <a:r>
              <a:rPr sz="3200" b="0" smtClean="0">
                <a:solidFill>
                  <a:schemeClr val="tx2"/>
                </a:solidFill>
              </a:rPr>
              <a:t>Results</a:t>
            </a:r>
            <a:endParaRPr sz="3200" b="0" dirty="0" smtClean="0">
              <a:solidFill>
                <a:schemeClr val="tx2"/>
              </a:solidFill>
            </a:endParaRPr>
          </a:p>
        </p:txBody>
      </p:sp>
      <p:pic>
        <p:nvPicPr>
          <p:cNvPr id="364548" name="Picture 4"/>
          <p:cNvPicPr>
            <a:picLocks noChangeAspect="1" noChangeArrowheads="1"/>
          </p:cNvPicPr>
          <p:nvPr/>
        </p:nvPicPr>
        <p:blipFill>
          <a:blip r:embed="rId3"/>
          <a:srcRect/>
          <a:stretch>
            <a:fillRect/>
          </a:stretch>
        </p:blipFill>
        <p:spPr bwMode="auto">
          <a:xfrm>
            <a:off x="2590800" y="4648200"/>
            <a:ext cx="6553200" cy="1800225"/>
          </a:xfrm>
          <a:prstGeom prst="rect">
            <a:avLst/>
          </a:prstGeom>
          <a:noFill/>
          <a:ln w="9525">
            <a:noFill/>
            <a:miter lim="800000"/>
            <a:headEnd/>
            <a:tailEnd/>
          </a:ln>
          <a:effectLst/>
        </p:spPr>
      </p:pic>
      <p:pic>
        <p:nvPicPr>
          <p:cNvPr id="364546" name="Picture 2"/>
          <p:cNvPicPr>
            <a:picLocks noChangeAspect="1" noChangeArrowheads="1"/>
          </p:cNvPicPr>
          <p:nvPr/>
        </p:nvPicPr>
        <p:blipFill>
          <a:blip r:embed="rId4"/>
          <a:srcRect/>
          <a:stretch>
            <a:fillRect/>
          </a:stretch>
        </p:blipFill>
        <p:spPr bwMode="auto">
          <a:xfrm>
            <a:off x="4343400" y="1295400"/>
            <a:ext cx="4648200" cy="3277921"/>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0" y="1524000"/>
            <a:ext cx="4295064" cy="1981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blinds(horizontal)">
                                      <p:cBhvr>
                                        <p:cTn id="7" dur="500"/>
                                        <p:tgtEl>
                                          <p:spTgt spid="364546"/>
                                        </p:tgtEl>
                                      </p:cBhvr>
                                    </p:animEffect>
                                  </p:childTnLst>
                                </p:cTn>
                              </p:par>
                              <p:par>
                                <p:cTn id="8" presetID="9" presetClass="emph" presetSubtype="0" nodeType="withEffect">
                                  <p:stCondLst>
                                    <p:cond delay="0"/>
                                  </p:stCondLst>
                                  <p:childTnLst>
                                    <p:set>
                                      <p:cBhvr rctx="PPT">
                                        <p:cTn id="9" dur="indefinite"/>
                                        <p:tgtEl>
                                          <p:spTgt spid="10"/>
                                        </p:tgtEl>
                                        <p:attrNameLst>
                                          <p:attrName>style.opacity</p:attrName>
                                        </p:attrNameLst>
                                      </p:cBhvr>
                                      <p:to>
                                        <p:strVal val="0.5"/>
                                      </p:to>
                                    </p:set>
                                    <p:animEffect filter="image" prLst="opacity: 0.5">
                                      <p:cBhvr rctx="IE">
                                        <p:cTn id="10" dur="indefinite"/>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64548"/>
                                        </p:tgtEl>
                                        <p:attrNameLst>
                                          <p:attrName>style.visibility</p:attrName>
                                        </p:attrNameLst>
                                      </p:cBhvr>
                                      <p:to>
                                        <p:strVal val="visible"/>
                                      </p:to>
                                    </p:set>
                                    <p:animEffect transition="in" filter="blinds(horizontal)">
                                      <p:cBhvr>
                                        <p:cTn id="15" dur="500"/>
                                        <p:tgtEl>
                                          <p:spTgt spid="364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2511457"/>
          </a:xfrm>
        </p:spPr>
        <p:txBody>
          <a:bodyPr/>
          <a:lstStyle/>
          <a:p>
            <a:pPr>
              <a:lnSpc>
                <a:spcPct val="100000"/>
              </a:lnSpc>
              <a:spcAft>
                <a:spcPts val="0"/>
              </a:spcAft>
            </a:pPr>
            <a:r>
              <a:rPr lang="en-US" sz="2400" dirty="0" smtClean="0"/>
              <a:t>Mapping to range queries (approximation with </a:t>
            </a:r>
            <a:r>
              <a:rPr lang="en-US" sz="2400" dirty="0" err="1" smtClean="0"/>
              <a:t>hypercubes</a:t>
            </a:r>
            <a:r>
              <a:rPr lang="en-US" sz="2400" dirty="0" smtClean="0"/>
              <a:t>)</a:t>
            </a:r>
          </a:p>
          <a:p>
            <a:pPr>
              <a:lnSpc>
                <a:spcPct val="100000"/>
              </a:lnSpc>
              <a:spcAft>
                <a:spcPts val="0"/>
              </a:spcAft>
            </a:pPr>
            <a:endParaRPr lang="en-US" sz="2400" dirty="0" smtClean="0"/>
          </a:p>
          <a:p>
            <a:pPr>
              <a:lnSpc>
                <a:spcPct val="100000"/>
              </a:lnSpc>
              <a:spcAft>
                <a:spcPts val="0"/>
              </a:spcAft>
            </a:pPr>
            <a:endParaRPr lang="en-US" sz="2400" dirty="0" smtClean="0"/>
          </a:p>
          <a:p>
            <a:pPr>
              <a:lnSpc>
                <a:spcPct val="100000"/>
              </a:lnSpc>
              <a:spcAft>
                <a:spcPts val="0"/>
              </a:spcAft>
            </a:pPr>
            <a:endParaRPr lang="en-US" sz="2400" dirty="0" smtClean="0"/>
          </a:p>
          <a:p>
            <a:pPr>
              <a:lnSpc>
                <a:spcPct val="100000"/>
              </a:lnSpc>
              <a:spcAft>
                <a:spcPts val="0"/>
              </a:spcAft>
            </a:pPr>
            <a:r>
              <a:rPr lang="en-US" sz="2400" dirty="0" smtClean="0"/>
              <a:t>Data-driven approach</a:t>
            </a:r>
          </a:p>
          <a:p>
            <a:pPr algn="ctr">
              <a:lnSpc>
                <a:spcPct val="100000"/>
              </a:lnSpc>
              <a:spcAft>
                <a:spcPts val="1200"/>
              </a:spcAft>
              <a:buFontTx/>
              <a:buNone/>
            </a:pPr>
            <a:endParaRPr lang="en-US" sz="2000" b="1"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Relationship Variables</a:t>
            </a:r>
            <a:r>
              <a:rPr smtClean="0"/>
              <a:t/>
            </a:r>
            <a:br>
              <a:rPr smtClean="0"/>
            </a:br>
            <a:r>
              <a:rPr sz="3200" b="0" smtClean="0">
                <a:solidFill>
                  <a:schemeClr val="tx2"/>
                </a:solidFill>
              </a:rPr>
              <a:t>Approach</a:t>
            </a:r>
            <a:endParaRPr sz="3200" b="0" dirty="0" smtClean="0">
              <a:solidFill>
                <a:schemeClr val="tx2"/>
              </a:solidFill>
            </a:endParaRPr>
          </a:p>
        </p:txBody>
      </p:sp>
      <p:graphicFrame>
        <p:nvGraphicFramePr>
          <p:cNvPr id="361475" name="Object 3"/>
          <p:cNvGraphicFramePr>
            <a:graphicFrameLocks noChangeAspect="1"/>
          </p:cNvGraphicFramePr>
          <p:nvPr/>
        </p:nvGraphicFramePr>
        <p:xfrm>
          <a:off x="838200" y="1981200"/>
          <a:ext cx="7848600" cy="762000"/>
        </p:xfrm>
        <a:graphic>
          <a:graphicData uri="http://schemas.openxmlformats.org/presentationml/2006/ole">
            <p:oleObj spid="_x0000_s361475" name="Equation" r:id="rId4" imgW="4089240" imgH="431640" progId="Equation.3">
              <p:embed/>
            </p:oleObj>
          </a:graphicData>
        </a:graphic>
      </p:graphicFrame>
      <p:pic>
        <p:nvPicPr>
          <p:cNvPr id="6" name="Picture 2"/>
          <p:cNvPicPr>
            <a:picLocks noChangeAspect="1" noChangeArrowheads="1"/>
          </p:cNvPicPr>
          <p:nvPr/>
        </p:nvPicPr>
        <p:blipFill>
          <a:blip r:embed="rId5"/>
          <a:srcRect/>
          <a:stretch>
            <a:fillRect/>
          </a:stretch>
        </p:blipFill>
        <p:spPr bwMode="auto">
          <a:xfrm>
            <a:off x="457200" y="3733800"/>
            <a:ext cx="3933825" cy="1814570"/>
          </a:xfrm>
          <a:prstGeom prst="rect">
            <a:avLst/>
          </a:prstGeom>
          <a:noFill/>
          <a:ln w="9525">
            <a:noFill/>
            <a:miter lim="800000"/>
            <a:headEnd/>
            <a:tailEnd/>
          </a:ln>
          <a:effectLst/>
        </p:spPr>
      </p:pic>
      <p:pic>
        <p:nvPicPr>
          <p:cNvPr id="361477" name="Picture 5"/>
          <p:cNvPicPr>
            <a:picLocks noChangeAspect="1" noChangeArrowheads="1"/>
          </p:cNvPicPr>
          <p:nvPr/>
        </p:nvPicPr>
        <p:blipFill>
          <a:blip r:embed="rId6"/>
          <a:srcRect/>
          <a:stretch>
            <a:fillRect/>
          </a:stretch>
        </p:blipFill>
        <p:spPr bwMode="auto">
          <a:xfrm>
            <a:off x="4876800" y="3886200"/>
            <a:ext cx="2057400" cy="163118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07777"/>
          </a:xfrm>
        </p:spPr>
        <p:txBody>
          <a:bodyPr/>
          <a:lstStyle/>
          <a:p>
            <a:pPr>
              <a:lnSpc>
                <a:spcPct val="100000"/>
              </a:lnSpc>
              <a:spcAft>
                <a:spcPts val="0"/>
              </a:spcAft>
            </a:pPr>
            <a:endParaRPr lang="en-US" sz="20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Relationship Variables</a:t>
            </a:r>
            <a:r>
              <a:rPr smtClean="0"/>
              <a:t/>
            </a:r>
            <a:br>
              <a:rPr smtClean="0"/>
            </a:br>
            <a:r>
              <a:rPr sz="3200" b="0" smtClean="0">
                <a:solidFill>
                  <a:schemeClr val="tx2"/>
                </a:solidFill>
              </a:rPr>
              <a:t>Results</a:t>
            </a:r>
            <a:endParaRPr sz="3200" b="0" dirty="0" smtClean="0">
              <a:solidFill>
                <a:schemeClr val="tx2"/>
              </a:solidFill>
            </a:endParaRPr>
          </a:p>
        </p:txBody>
      </p:sp>
      <p:pic>
        <p:nvPicPr>
          <p:cNvPr id="364547" name="Picture 3"/>
          <p:cNvPicPr>
            <a:picLocks noChangeAspect="1" noChangeArrowheads="1"/>
          </p:cNvPicPr>
          <p:nvPr/>
        </p:nvPicPr>
        <p:blipFill>
          <a:blip r:embed="rId3"/>
          <a:srcRect/>
          <a:stretch>
            <a:fillRect/>
          </a:stretch>
        </p:blipFill>
        <p:spPr bwMode="auto">
          <a:xfrm>
            <a:off x="228600" y="1524000"/>
            <a:ext cx="3289059" cy="3276600"/>
          </a:xfrm>
          <a:prstGeom prst="rect">
            <a:avLst/>
          </a:prstGeom>
          <a:noFill/>
          <a:ln w="9525">
            <a:noFill/>
            <a:miter lim="800000"/>
            <a:headEnd/>
            <a:tailEnd/>
          </a:ln>
          <a:effectLst/>
        </p:spPr>
      </p:pic>
      <p:pic>
        <p:nvPicPr>
          <p:cNvPr id="365570" name="Picture 2"/>
          <p:cNvPicPr>
            <a:picLocks noChangeAspect="1" noChangeArrowheads="1"/>
          </p:cNvPicPr>
          <p:nvPr/>
        </p:nvPicPr>
        <p:blipFill>
          <a:blip r:embed="rId4"/>
          <a:srcRect/>
          <a:stretch>
            <a:fillRect/>
          </a:stretch>
        </p:blipFill>
        <p:spPr bwMode="auto">
          <a:xfrm>
            <a:off x="0" y="5105400"/>
            <a:ext cx="9144000" cy="762000"/>
          </a:xfrm>
          <a:prstGeom prst="rect">
            <a:avLst/>
          </a:prstGeom>
          <a:noFill/>
          <a:ln w="9525">
            <a:noFill/>
            <a:miter lim="800000"/>
            <a:headEnd/>
            <a:tailEnd/>
          </a:ln>
          <a:effectLst/>
        </p:spPr>
      </p:pic>
      <p:pic>
        <p:nvPicPr>
          <p:cNvPr id="365571" name="Picture 3"/>
          <p:cNvPicPr>
            <a:picLocks noChangeAspect="1" noChangeArrowheads="1"/>
          </p:cNvPicPr>
          <p:nvPr/>
        </p:nvPicPr>
        <p:blipFill>
          <a:blip r:embed="rId5"/>
          <a:srcRect/>
          <a:stretch>
            <a:fillRect/>
          </a:stretch>
        </p:blipFill>
        <p:spPr bwMode="auto">
          <a:xfrm>
            <a:off x="3810000" y="1524000"/>
            <a:ext cx="4953000" cy="3313793"/>
          </a:xfrm>
          <a:prstGeom prst="rect">
            <a:avLst/>
          </a:prstGeom>
          <a:noFill/>
          <a:ln w="9525">
            <a:noFill/>
            <a:miter lim="800000"/>
            <a:headEnd/>
            <a:tailEnd/>
          </a:ln>
          <a:effectLst/>
        </p:spPr>
      </p:pic>
      <p:sp>
        <p:nvSpPr>
          <p:cNvPr id="7" name="Rectangle 6"/>
          <p:cNvSpPr/>
          <p:nvPr/>
        </p:nvSpPr>
        <p:spPr bwMode="auto">
          <a:xfrm>
            <a:off x="4623816" y="5245608"/>
            <a:ext cx="1066800" cy="304800"/>
          </a:xfrm>
          <a:prstGeom prst="rect">
            <a:avLst/>
          </a:prstGeom>
          <a:noFill/>
          <a:ln w="38100">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5571"/>
                                        </p:tgtEl>
                                        <p:attrNameLst>
                                          <p:attrName>style.visibility</p:attrName>
                                        </p:attrNameLst>
                                      </p:cBhvr>
                                      <p:to>
                                        <p:strVal val="visible"/>
                                      </p:to>
                                    </p:set>
                                    <p:animEffect transition="in" filter="blinds(horizontal)">
                                      <p:cBhvr>
                                        <p:cTn id="7" dur="500"/>
                                        <p:tgtEl>
                                          <p:spTgt spid="365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2702278"/>
          </a:xfrm>
        </p:spPr>
        <p:txBody>
          <a:bodyPr/>
          <a:lstStyle/>
          <a:p>
            <a:pPr>
              <a:lnSpc>
                <a:spcPct val="100000"/>
              </a:lnSpc>
              <a:spcAft>
                <a:spcPts val="1800"/>
              </a:spcAft>
            </a:pPr>
            <a:r>
              <a:rPr lang="en-US" sz="2400" dirty="0" smtClean="0"/>
              <a:t>Relationship representation for scientific data</a:t>
            </a:r>
          </a:p>
          <a:p>
            <a:pPr>
              <a:lnSpc>
                <a:spcPct val="100000"/>
              </a:lnSpc>
              <a:spcAft>
                <a:spcPts val="1800"/>
              </a:spcAft>
            </a:pPr>
            <a:r>
              <a:rPr lang="en-US" sz="2400" dirty="0" smtClean="0"/>
              <a:t>Why Visualization?</a:t>
            </a:r>
          </a:p>
          <a:p>
            <a:pPr>
              <a:lnSpc>
                <a:spcPct val="100000"/>
              </a:lnSpc>
              <a:spcAft>
                <a:spcPts val="600"/>
              </a:spcAft>
            </a:pPr>
            <a:r>
              <a:rPr lang="en-US" sz="2400" dirty="0" smtClean="0"/>
              <a:t>Role of Visual Analytics</a:t>
            </a:r>
          </a:p>
          <a:p>
            <a:pPr lvl="1">
              <a:lnSpc>
                <a:spcPct val="100000"/>
              </a:lnSpc>
              <a:spcBef>
                <a:spcPts val="0"/>
              </a:spcBef>
              <a:spcAft>
                <a:spcPts val="1800"/>
              </a:spcAft>
            </a:pPr>
            <a:r>
              <a:rPr lang="en-US" sz="2000" dirty="0" smtClean="0"/>
              <a:t>Science of analytical reasoning facilitated by interactive</a:t>
            </a:r>
            <a:r>
              <a:rPr lang="en-US" sz="2000" i="1" dirty="0" smtClean="0"/>
              <a:t> visual </a:t>
            </a:r>
            <a:r>
              <a:rPr lang="en-US" sz="2000" dirty="0" smtClean="0"/>
              <a:t>interfaces</a:t>
            </a:r>
          </a:p>
          <a:p>
            <a:pPr>
              <a:lnSpc>
                <a:spcPct val="100000"/>
              </a:lnSpc>
              <a:spcBef>
                <a:spcPts val="0"/>
              </a:spcBef>
              <a:spcAft>
                <a:spcPts val="1800"/>
              </a:spcAft>
            </a:pPr>
            <a:r>
              <a:rPr lang="en-US" sz="2400" dirty="0" smtClean="0"/>
              <a:t>Domain-agnostic paradigm</a:t>
            </a:r>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Introduction</a:t>
            </a:r>
            <a:r>
              <a:rPr smtClean="0"/>
              <a:t/>
            </a:r>
            <a:br>
              <a:rPr smtClean="0"/>
            </a:br>
            <a:r>
              <a:rPr sz="3200" b="0" smtClean="0">
                <a:solidFill>
                  <a:schemeClr val="tx2"/>
                </a:solidFill>
              </a:rPr>
              <a:t>Motivation</a:t>
            </a:r>
            <a:endParaRPr sz="3200" b="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07777"/>
          </a:xfrm>
        </p:spPr>
        <p:txBody>
          <a:bodyPr/>
          <a:lstStyle/>
          <a:p>
            <a:pPr>
              <a:lnSpc>
                <a:spcPct val="100000"/>
              </a:lnSpc>
              <a:spcAft>
                <a:spcPts val="0"/>
              </a:spcAft>
            </a:pPr>
            <a:endParaRPr lang="en-US" sz="20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Relationship Variables</a:t>
            </a:r>
            <a:r>
              <a:rPr smtClean="0"/>
              <a:t/>
            </a:r>
            <a:br>
              <a:rPr smtClean="0"/>
            </a:br>
            <a:r>
              <a:rPr sz="3200" b="0" smtClean="0">
                <a:solidFill>
                  <a:schemeClr val="tx2"/>
                </a:solidFill>
              </a:rPr>
              <a:t>Results</a:t>
            </a:r>
            <a:endParaRPr sz="3200" b="0" dirty="0" smtClean="0">
              <a:solidFill>
                <a:schemeClr val="tx2"/>
              </a:solidFill>
            </a:endParaRPr>
          </a:p>
        </p:txBody>
      </p:sp>
      <p:pic>
        <p:nvPicPr>
          <p:cNvPr id="365570" name="Picture 2"/>
          <p:cNvPicPr>
            <a:picLocks noChangeAspect="1" noChangeArrowheads="1"/>
          </p:cNvPicPr>
          <p:nvPr/>
        </p:nvPicPr>
        <p:blipFill>
          <a:blip r:embed="rId3"/>
          <a:srcRect/>
          <a:stretch>
            <a:fillRect/>
          </a:stretch>
        </p:blipFill>
        <p:spPr bwMode="auto">
          <a:xfrm>
            <a:off x="0" y="2133600"/>
            <a:ext cx="9144000" cy="762000"/>
          </a:xfrm>
          <a:prstGeom prst="rect">
            <a:avLst/>
          </a:prstGeom>
          <a:noFill/>
          <a:ln w="9525">
            <a:noFill/>
            <a:miter lim="800000"/>
            <a:headEnd/>
            <a:tailEnd/>
          </a:ln>
          <a:effectLst/>
        </p:spPr>
      </p:pic>
      <p:pic>
        <p:nvPicPr>
          <p:cNvPr id="365572" name="Picture 4"/>
          <p:cNvPicPr>
            <a:picLocks noChangeAspect="1" noChangeArrowheads="1"/>
          </p:cNvPicPr>
          <p:nvPr/>
        </p:nvPicPr>
        <p:blipFill>
          <a:blip r:embed="rId4"/>
          <a:srcRect/>
          <a:stretch>
            <a:fillRect/>
          </a:stretch>
        </p:blipFill>
        <p:spPr bwMode="auto">
          <a:xfrm>
            <a:off x="0" y="3124200"/>
            <a:ext cx="9171836" cy="3048000"/>
          </a:xfrm>
          <a:prstGeom prst="rect">
            <a:avLst/>
          </a:prstGeom>
          <a:noFill/>
          <a:ln w="9525">
            <a:noFill/>
            <a:miter lim="800000"/>
            <a:headEnd/>
            <a:tailEnd/>
          </a:ln>
          <a:effectLst/>
        </p:spPr>
      </p:pic>
      <p:sp>
        <p:nvSpPr>
          <p:cNvPr id="8" name="Rectangle 7"/>
          <p:cNvSpPr/>
          <p:nvPr/>
        </p:nvSpPr>
        <p:spPr bwMode="auto">
          <a:xfrm>
            <a:off x="1257837" y="2311758"/>
            <a:ext cx="7772400" cy="228600"/>
          </a:xfrm>
          <a:prstGeom prst="rect">
            <a:avLst/>
          </a:prstGeom>
          <a:noFill/>
          <a:ln w="38100">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Relationship Variables </a:t>
            </a:r>
            <a:r>
              <a:rPr smtClean="0"/>
              <a:t/>
            </a:r>
            <a:br>
              <a:rPr smtClean="0"/>
            </a:br>
            <a:r>
              <a:rPr sz="3200" b="0" smtClean="0">
                <a:solidFill>
                  <a:schemeClr val="tx2"/>
                </a:solidFill>
              </a:rPr>
              <a:t>Conclusions</a:t>
            </a:r>
            <a:endParaRPr sz="3200" b="0" dirty="0" smtClean="0">
              <a:solidFill>
                <a:schemeClr val="tx2"/>
              </a:solidFill>
            </a:endParaRPr>
          </a:p>
        </p:txBody>
      </p:sp>
      <p:sp>
        <p:nvSpPr>
          <p:cNvPr id="8" name="Text Placeholder 7"/>
          <p:cNvSpPr>
            <a:spLocks noGrp="1"/>
          </p:cNvSpPr>
          <p:nvPr>
            <p:ph type="body" sz="quarter" idx="10"/>
          </p:nvPr>
        </p:nvSpPr>
        <p:spPr>
          <a:xfrm>
            <a:off x="381000" y="1524000"/>
            <a:ext cx="8382000" cy="3514808"/>
          </a:xfrm>
        </p:spPr>
        <p:txBody>
          <a:bodyPr/>
          <a:lstStyle/>
          <a:p>
            <a:pPr lvl="0"/>
            <a:r>
              <a:rPr lang="en-US" sz="2400" dirty="0" smtClean="0"/>
              <a:t>Contributions</a:t>
            </a:r>
          </a:p>
          <a:p>
            <a:pPr lvl="1"/>
            <a:r>
              <a:rPr lang="en-US" sz="2000" dirty="0" smtClean="0"/>
              <a:t>Heterogeneous learning systems for interactive image segmentation</a:t>
            </a:r>
          </a:p>
          <a:p>
            <a:pPr lvl="1"/>
            <a:r>
              <a:rPr lang="en-US" sz="2000" dirty="0" smtClean="0"/>
              <a:t>Mapping of categories to compound </a:t>
            </a:r>
            <a:r>
              <a:rPr lang="en-US" sz="2000" dirty="0" err="1" smtClean="0"/>
              <a:t>boolean</a:t>
            </a:r>
            <a:r>
              <a:rPr lang="en-US" sz="2000" dirty="0" smtClean="0"/>
              <a:t> range queries</a:t>
            </a:r>
          </a:p>
          <a:p>
            <a:pPr lvl="1"/>
            <a:endParaRPr lang="en-US" sz="2000" dirty="0" smtClean="0"/>
          </a:p>
          <a:p>
            <a:endParaRPr lang="en-US" sz="2400" dirty="0" smtClean="0"/>
          </a:p>
          <a:p>
            <a:r>
              <a:rPr lang="en-US" sz="2400" dirty="0" smtClean="0"/>
              <a:t>Software </a:t>
            </a:r>
            <a:r>
              <a:rPr lang="en-US" sz="2400" dirty="0" err="1" smtClean="0"/>
              <a:t>Artefacts</a:t>
            </a:r>
            <a:r>
              <a:rPr lang="en-US" sz="2400" dirty="0" smtClean="0"/>
              <a:t>:</a:t>
            </a:r>
          </a:p>
          <a:p>
            <a:pPr lvl="1"/>
            <a:r>
              <a:rPr lang="en-US" sz="2000" dirty="0" err="1" smtClean="0"/>
              <a:t>ZoomLearn</a:t>
            </a:r>
            <a:endParaRPr lang="en-US" sz="2000" dirty="0" smtClean="0"/>
          </a:p>
          <a:p>
            <a:pPr lvl="1"/>
            <a:r>
              <a:rPr lang="en-US" sz="2000" dirty="0" err="1" smtClean="0"/>
              <a:t>seePC</a:t>
            </a:r>
            <a:endParaRPr lang="en-US" sz="2000" dirty="0" smtClean="0"/>
          </a:p>
          <a:p>
            <a:pPr lvl="1"/>
            <a:r>
              <a:rPr lang="en-US" sz="2000" dirty="0" smtClean="0"/>
              <a:t>pgm2cbrq</a:t>
            </a:r>
          </a:p>
          <a:p>
            <a:pPr lvl="1"/>
            <a:r>
              <a:rPr lang="en-US" sz="2000" dirty="0" smtClean="0"/>
              <a:t>nc2aff</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62000" y="2438400"/>
            <a:ext cx="7689850" cy="1384300"/>
          </a:xfrm>
        </p:spPr>
        <p:txBody>
          <a:bodyPr rtlCol="0"/>
          <a:lstStyle/>
          <a:p>
            <a:pPr algn="ctr" defTabSz="914363" fontAlgn="auto">
              <a:spcAft>
                <a:spcPts val="0"/>
              </a:spcAft>
              <a:defRPr/>
            </a:pPr>
            <a:r>
              <a:rPr smtClean="0"/>
              <a:t>Learning Demo</a:t>
            </a:r>
            <a:endParaRPr/>
          </a:p>
        </p:txBody>
      </p:sp>
      <p:sp>
        <p:nvSpPr>
          <p:cNvPr id="4" name="Title 1"/>
          <p:cNvSpPr txBox="1">
            <a:spLocks/>
          </p:cNvSpPr>
          <p:nvPr/>
        </p:nvSpPr>
        <p:spPr>
          <a:xfrm>
            <a:off x="381000" y="230188"/>
            <a:ext cx="8382000" cy="98334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900" b="1" i="0" u="none" strike="noStrike" kern="1200" cap="none" spc="-150" normalizeH="0" baseline="0" noProof="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Relationship Variables</a:t>
            </a:r>
            <a:r>
              <a:rPr kumimoji="0" lang="en-US" sz="5400" b="1" i="0" u="none" strike="noStrike" kern="1200" cap="none" spc="-150" normalizeH="0" baseline="0" noProof="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r>
            <a:br>
              <a:rPr kumimoji="0" lang="en-US" sz="5400" b="1" i="0" u="none" strike="noStrike" kern="1200" cap="none" spc="-150" normalizeH="0" baseline="0" noProof="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br>
            <a:r>
              <a:rPr kumimoji="0" lang="en-US" sz="3200" b="0" i="0" u="none" strike="noStrike" kern="1200" cap="none" spc="-150" normalizeH="0" baseline="0" noProof="0" dirty="0" smtClean="0">
                <a:ln w="3175">
                  <a:noFill/>
                </a:ln>
                <a:solidFill>
                  <a:schemeClr val="tx2"/>
                </a:solidFill>
                <a:effectLst>
                  <a:outerShdw blurRad="50800" dist="38100" dir="2700000" algn="tl" rotWithShape="0">
                    <a:prstClr val="black">
                      <a:alpha val="40000"/>
                    </a:prstClr>
                  </a:outerShdw>
                </a:effectLst>
                <a:uLnTx/>
                <a:uFillTx/>
                <a:latin typeface="+mj-lt"/>
                <a:ea typeface="+mn-ea"/>
                <a:cs typeface="Arial" charset="0"/>
              </a:rPr>
              <a:t>Demo</a:t>
            </a:r>
          </a:p>
        </p:txBody>
      </p:sp>
      <p:sp>
        <p:nvSpPr>
          <p:cNvPr id="7" name="Text Placeholder 2"/>
          <p:cNvSpPr txBox="1">
            <a:spLocks/>
          </p:cNvSpPr>
          <p:nvPr/>
        </p:nvSpPr>
        <p:spPr bwMode="auto">
          <a:xfrm>
            <a:off x="381000" y="1524000"/>
            <a:ext cx="8534400" cy="2936188"/>
          </a:xfrm>
          <a:prstGeom prst="rect">
            <a:avLst/>
          </a:prstGeom>
          <a:noFill/>
          <a:ln w="9525">
            <a:noFill/>
            <a:miter lim="800000"/>
            <a:headEnd/>
            <a:tailEnd/>
          </a:ln>
        </p:spPr>
        <p:txBody>
          <a:bodyPr vert="horz" wrap="square" lIns="0" tIns="0" rIns="0" bIns="0" numCol="1" anchor="t" anchorCtr="0" compatLnSpc="1">
            <a:prstTxWarp prst="textNoShape">
              <a:avLst/>
            </a:prstTxWarp>
            <a:noAutofit/>
            <a:scene3d>
              <a:camera prst="orthographicFront"/>
              <a:lightRig rig="flat" dir="t"/>
            </a:scene3d>
            <a:sp3d extrusionH="88900" contourW="2540">
              <a:bevelT w="38100" h="31750"/>
              <a:contourClr>
                <a:srgbClr val="F4A234"/>
              </a:contourClr>
            </a:sp3d>
          </a:bodyPr>
          <a:lstStyle/>
          <a:p>
            <a:pPr marL="396875" lvl="0" indent="-396875" defTabSz="912813">
              <a:lnSpc>
                <a:spcPct val="90000"/>
              </a:lnSpc>
              <a:spcBef>
                <a:spcPct val="20000"/>
              </a:spcBef>
              <a:buBlip>
                <a:blip r:embed="rId3"/>
              </a:buBlip>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7"/>
          <p:cNvSpPr>
            <a:spLocks noGrp="1"/>
          </p:cNvSpPr>
          <p:nvPr>
            <p:ph type="body" sz="quarter" idx="10"/>
          </p:nvPr>
        </p:nvSpPr>
        <p:spPr>
          <a:xfrm>
            <a:off x="381000" y="1524000"/>
            <a:ext cx="8458200" cy="3120854"/>
          </a:xfrm>
        </p:spPr>
        <p:txBody>
          <a:bodyPr/>
          <a:lstStyle/>
          <a:p>
            <a:pPr>
              <a:spcBef>
                <a:spcPct val="0"/>
              </a:spcBef>
              <a:spcAft>
                <a:spcPts val="1800"/>
              </a:spcAft>
            </a:pPr>
            <a:r>
              <a:rPr lang="en-US" sz="2400" dirty="0" smtClean="0"/>
              <a:t>Graph decomposition involving novel algorithms and visualization techniques was applied to systems genetics data to find individual genes which </a:t>
            </a:r>
            <a:r>
              <a:rPr lang="en-US" sz="2400" dirty="0" err="1" smtClean="0"/>
              <a:t>coregulate</a:t>
            </a:r>
            <a:r>
              <a:rPr lang="en-US" sz="2400" dirty="0" smtClean="0"/>
              <a:t> entire clusters of genes. </a:t>
            </a:r>
          </a:p>
          <a:p>
            <a:pPr>
              <a:spcBef>
                <a:spcPct val="0"/>
              </a:spcBef>
              <a:spcAft>
                <a:spcPts val="1800"/>
              </a:spcAft>
            </a:pPr>
            <a:r>
              <a:rPr lang="en-US" sz="2400" dirty="0" smtClean="0"/>
              <a:t>Linkable </a:t>
            </a:r>
            <a:r>
              <a:rPr lang="en-US" sz="2400" dirty="0" err="1" smtClean="0"/>
              <a:t>pairwise</a:t>
            </a:r>
            <a:r>
              <a:rPr lang="en-US" sz="2400" dirty="0" smtClean="0"/>
              <a:t> trends was used to establish axis ordering for PCPs and find known as well as novel trends in climate data</a:t>
            </a:r>
          </a:p>
          <a:p>
            <a:pPr>
              <a:spcBef>
                <a:spcPct val="0"/>
              </a:spcBef>
              <a:spcAft>
                <a:spcPts val="1800"/>
              </a:spcAft>
            </a:pPr>
            <a:r>
              <a:rPr lang="en-US" sz="2400" dirty="0" smtClean="0"/>
              <a:t>Ancillary variables underlying relationships for flame boundaries in physical simulation and tumor detection in medical imagery was quantified in a feature-specific manner</a:t>
            </a:r>
            <a:endParaRPr lang="en-US" sz="2400" dirty="0" smtClean="0">
              <a:cs typeface="Courier New" pitchFamily="49" charset="0"/>
            </a:endParaRPr>
          </a:p>
        </p:txBody>
      </p:sp>
      <p:sp>
        <p:nvSpPr>
          <p:cNvPr id="6" name="Title 1"/>
          <p:cNvSpPr txBox="1">
            <a:spLocks/>
          </p:cNvSpPr>
          <p:nvPr/>
        </p:nvSpPr>
        <p:spPr>
          <a:xfrm>
            <a:off x="381000" y="230188"/>
            <a:ext cx="8382000" cy="664797"/>
          </a:xfrm>
          <a:prstGeom prst="rect">
            <a:avLst/>
          </a:prstGeom>
        </p:spPr>
        <p:txBody>
          <a:bodyPr lIns="0" tIns="0" rIns="0" bIns="0">
            <a:normAutofit fontScale="97500" lnSpcReduction="10000"/>
          </a:bodyPr>
          <a:lstStyle/>
          <a:p>
            <a:pPr defTabSz="914363" fontAlgn="auto">
              <a:lnSpc>
                <a:spcPct val="90000"/>
              </a:lnSpc>
              <a:spcAft>
                <a:spcPts val="0"/>
              </a:spcAft>
              <a:defRPr/>
            </a:pPr>
            <a:r>
              <a:rPr lang="en-US" sz="5300" b="1"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Conclusions</a:t>
            </a:r>
            <a:endParaRPr lang="en-US" sz="4800" b="1" spc="-150" dirty="0">
              <a:ln w="3175">
                <a:noFill/>
              </a:ln>
              <a:solidFill>
                <a:schemeClr val="tx2"/>
              </a:solidFill>
              <a:effectLst>
                <a:outerShdw blurRad="50800" dist="38100" dir="2700000" algn="tl" rotWithShape="0">
                  <a:prstClr val="black">
                    <a:alpha val="40000"/>
                  </a:prstClr>
                </a:outerShdw>
              </a:effectLst>
              <a:latin typeface="+mj-lt"/>
              <a:cs typeface="Arial"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Placeholder 7"/>
          <p:cNvSpPr>
            <a:spLocks noGrp="1"/>
          </p:cNvSpPr>
          <p:nvPr>
            <p:ph type="body" sz="quarter" idx="10"/>
          </p:nvPr>
        </p:nvSpPr>
        <p:spPr>
          <a:xfrm>
            <a:off x="381000" y="1524000"/>
            <a:ext cx="8382000" cy="3647152"/>
          </a:xfrm>
        </p:spPr>
        <p:txBody>
          <a:bodyPr/>
          <a:lstStyle/>
          <a:p>
            <a:pPr marL="0" indent="0" algn="just">
              <a:lnSpc>
                <a:spcPct val="80000"/>
              </a:lnSpc>
              <a:spcBef>
                <a:spcPts val="900"/>
              </a:spcBef>
              <a:buFontTx/>
              <a:buNone/>
            </a:pPr>
            <a:r>
              <a:rPr lang="en-US" sz="1600" dirty="0" smtClean="0"/>
              <a:t>This work was supported by and used resources of The University of Tennessee, the National Center for Computational Science (NCCS) at Oak Ridge National Laboratory (ORNL), and the Office of Science of the U.S. Department of Energy.</a:t>
            </a:r>
          </a:p>
          <a:p>
            <a:pPr marL="0" indent="0" algn="just">
              <a:lnSpc>
                <a:spcPct val="80000"/>
              </a:lnSpc>
              <a:spcBef>
                <a:spcPts val="900"/>
              </a:spcBef>
              <a:buFontTx/>
              <a:buNone/>
            </a:pPr>
            <a:r>
              <a:rPr lang="en-US" sz="1600" dirty="0" smtClean="0"/>
              <a:t>This work was supported in part by NSF CNS-0437508, and through DOE </a:t>
            </a:r>
            <a:r>
              <a:rPr lang="en-US" sz="1600" dirty="0" err="1" smtClean="0"/>
              <a:t>SciDAC</a:t>
            </a:r>
            <a:r>
              <a:rPr lang="en-US" sz="1600" dirty="0" smtClean="0"/>
              <a:t> Institute of Ultra-Scale Visualization under DOE DE-FC02-06ER25778 and by Dr. </a:t>
            </a:r>
            <a:r>
              <a:rPr lang="en-US" sz="1600" dirty="0" err="1" smtClean="0"/>
              <a:t>Elissa</a:t>
            </a:r>
            <a:r>
              <a:rPr lang="en-US" sz="1600" dirty="0" smtClean="0"/>
              <a:t> </a:t>
            </a:r>
            <a:r>
              <a:rPr lang="en-US" sz="1600" dirty="0" err="1" smtClean="0"/>
              <a:t>Chesler</a:t>
            </a:r>
            <a:r>
              <a:rPr lang="en-US" sz="1600" dirty="0" smtClean="0"/>
              <a:t> and Dr. Michael Langston’s UT/ORNL JDRD 2007.</a:t>
            </a:r>
          </a:p>
          <a:p>
            <a:pPr marL="0" indent="0" algn="just">
              <a:lnSpc>
                <a:spcPct val="80000"/>
              </a:lnSpc>
              <a:spcBef>
                <a:spcPts val="900"/>
              </a:spcBef>
              <a:buFontTx/>
              <a:buNone/>
            </a:pPr>
            <a:r>
              <a:rPr lang="en-US" sz="1600" dirty="0" smtClean="0"/>
              <a:t>EVEREST </a:t>
            </a:r>
            <a:r>
              <a:rPr lang="en-US" sz="1600" dirty="0" err="1" smtClean="0"/>
              <a:t>PowerWall</a:t>
            </a:r>
            <a:r>
              <a:rPr lang="en-US" sz="1600" dirty="0" smtClean="0"/>
              <a:t> and lens visualization clusters by NCCS and ORNL’s Visualization Task Group.</a:t>
            </a:r>
          </a:p>
          <a:p>
            <a:pPr marL="0" indent="0" algn="just">
              <a:lnSpc>
                <a:spcPct val="80000"/>
              </a:lnSpc>
              <a:spcBef>
                <a:spcPts val="900"/>
              </a:spcBef>
              <a:buFontTx/>
              <a:buNone/>
            </a:pPr>
            <a:r>
              <a:rPr lang="en-US" sz="1600" dirty="0" smtClean="0"/>
              <a:t>Systems genetics BXD data was made publicly by R. Williams and colleagues, manicured by Dr. </a:t>
            </a:r>
            <a:r>
              <a:rPr lang="en-US" sz="1600" dirty="0" err="1" smtClean="0"/>
              <a:t>Chesler</a:t>
            </a:r>
            <a:r>
              <a:rPr lang="en-US" sz="1600" dirty="0" smtClean="0"/>
              <a:t> et al., and processed by Dr. Langston et al.</a:t>
            </a:r>
          </a:p>
          <a:p>
            <a:pPr marL="0" indent="0" algn="just">
              <a:lnSpc>
                <a:spcPct val="80000"/>
              </a:lnSpc>
              <a:spcBef>
                <a:spcPts val="900"/>
              </a:spcBef>
              <a:buFontTx/>
              <a:buNone/>
            </a:pPr>
            <a:r>
              <a:rPr lang="en-US" sz="1600" dirty="0" smtClean="0"/>
              <a:t>Climate data provided by John Drake, David Erickson, and Forrest Hoffman, from the Carbon-Land Model </a:t>
            </a:r>
            <a:r>
              <a:rPr lang="en-US" sz="1600" dirty="0" err="1" smtClean="0"/>
              <a:t>Intercomparison</a:t>
            </a:r>
            <a:r>
              <a:rPr lang="en-US" sz="1600" dirty="0" smtClean="0"/>
              <a:t> Project (C-LAMP), partially sponsored by DOE </a:t>
            </a:r>
            <a:r>
              <a:rPr lang="en-US" sz="1600" dirty="0" err="1" smtClean="0"/>
              <a:t>SciDAC</a:t>
            </a:r>
            <a:r>
              <a:rPr lang="en-US" sz="1600" dirty="0" smtClean="0"/>
              <a:t> and the Climate Change Research Division of the Office of Biological and Environmental Research. </a:t>
            </a:r>
          </a:p>
          <a:p>
            <a:pPr marL="0" indent="0" algn="just">
              <a:lnSpc>
                <a:spcPct val="80000"/>
              </a:lnSpc>
              <a:spcBef>
                <a:spcPts val="900"/>
              </a:spcBef>
              <a:buFontTx/>
              <a:buNone/>
            </a:pPr>
            <a:r>
              <a:rPr lang="en-US" sz="1600" dirty="0" smtClean="0"/>
              <a:t>Medical imagery from the publicly available Whole Brain Atlas website of Harvard University.</a:t>
            </a:r>
          </a:p>
          <a:p>
            <a:pPr marL="0" indent="0" algn="just">
              <a:lnSpc>
                <a:spcPct val="80000"/>
              </a:lnSpc>
              <a:spcBef>
                <a:spcPts val="900"/>
              </a:spcBef>
              <a:buFontTx/>
              <a:buNone/>
            </a:pPr>
            <a:r>
              <a:rPr lang="en-US" sz="1600" dirty="0" smtClean="0"/>
              <a:t>Combustion data provided by Jackie Chen from Sandia National Lab and Kwan-Liu Ma as part of the </a:t>
            </a:r>
            <a:r>
              <a:rPr lang="en-US" sz="1600" dirty="0" err="1" smtClean="0"/>
              <a:t>SciDAC</a:t>
            </a:r>
            <a:r>
              <a:rPr lang="en-US" sz="1600" dirty="0" smtClean="0"/>
              <a:t> </a:t>
            </a:r>
            <a:r>
              <a:rPr lang="en-US" sz="1600" dirty="0" err="1" smtClean="0"/>
              <a:t>Ultrascale</a:t>
            </a:r>
            <a:r>
              <a:rPr lang="en-US" sz="1600" dirty="0" smtClean="0"/>
              <a:t> Visualization Institute. </a:t>
            </a:r>
          </a:p>
        </p:txBody>
      </p:sp>
      <p:sp>
        <p:nvSpPr>
          <p:cNvPr id="4" name="Title 1"/>
          <p:cNvSpPr txBox="1">
            <a:spLocks/>
          </p:cNvSpPr>
          <p:nvPr/>
        </p:nvSpPr>
        <p:spPr>
          <a:xfrm>
            <a:off x="381000" y="230188"/>
            <a:ext cx="8382000" cy="664797"/>
          </a:xfrm>
          <a:prstGeom prst="rect">
            <a:avLst/>
          </a:prstGeom>
        </p:spPr>
        <p:txBody>
          <a:bodyPr lIns="0" tIns="0" rIns="0" bIns="0">
            <a:normAutofit fontScale="97500" lnSpcReduction="10000"/>
          </a:bodyPr>
          <a:lstStyle/>
          <a:p>
            <a:pPr defTabSz="914363" fontAlgn="auto">
              <a:lnSpc>
                <a:spcPct val="90000"/>
              </a:lnSpc>
              <a:spcAft>
                <a:spcPts val="0"/>
              </a:spcAft>
              <a:defRPr/>
            </a:pPr>
            <a:r>
              <a:rPr lang="en-US" sz="5300" b="1"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Acknowledgements</a:t>
            </a:r>
            <a:endParaRPr lang="en-US" sz="4800" b="1" spc="-150" dirty="0">
              <a:ln w="3175">
                <a:noFill/>
              </a:ln>
              <a:solidFill>
                <a:schemeClr val="tx2"/>
              </a:solidFill>
              <a:effectLst>
                <a:outerShdw blurRad="50800" dist="38100" dir="2700000" algn="tl" rotWithShape="0">
                  <a:prstClr val="black">
                    <a:alpha val="40000"/>
                  </a:prstClr>
                </a:outerShdw>
              </a:effectLst>
              <a:latin typeface="+mj-lt"/>
              <a:cs typeface="Arial" charset="0"/>
            </a:endParaRPr>
          </a:p>
        </p:txBody>
      </p:sp>
      <p:grpSp>
        <p:nvGrpSpPr>
          <p:cNvPr id="64516" name="Group 18"/>
          <p:cNvGrpSpPr>
            <a:grpSpLocks/>
          </p:cNvGrpSpPr>
          <p:nvPr/>
        </p:nvGrpSpPr>
        <p:grpSpPr bwMode="auto">
          <a:xfrm>
            <a:off x="533400" y="5548313"/>
            <a:ext cx="8077200" cy="687387"/>
            <a:chOff x="533400" y="5598364"/>
            <a:chExt cx="8077200" cy="686707"/>
          </a:xfrm>
        </p:grpSpPr>
        <p:pic>
          <p:nvPicPr>
            <p:cNvPr id="64517" name="Picture 5" descr="National_Science_Foundation"/>
            <p:cNvPicPr>
              <a:picLocks noChangeAspect="1" noChangeArrowheads="1"/>
            </p:cNvPicPr>
            <p:nvPr/>
          </p:nvPicPr>
          <p:blipFill>
            <a:blip r:embed="rId3"/>
            <a:srcRect/>
            <a:stretch>
              <a:fillRect/>
            </a:stretch>
          </p:blipFill>
          <p:spPr bwMode="auto">
            <a:xfrm>
              <a:off x="7924800" y="5598817"/>
              <a:ext cx="685800" cy="685800"/>
            </a:xfrm>
            <a:prstGeom prst="rect">
              <a:avLst/>
            </a:prstGeom>
            <a:noFill/>
            <a:ln w="9525">
              <a:noFill/>
              <a:miter lim="800000"/>
              <a:headEnd/>
              <a:tailEnd/>
            </a:ln>
          </p:spPr>
        </p:pic>
        <p:pic>
          <p:nvPicPr>
            <p:cNvPr id="64518" name="Picture 8" descr="ornl"/>
            <p:cNvPicPr>
              <a:picLocks noChangeAspect="1" noChangeArrowheads="1"/>
            </p:cNvPicPr>
            <p:nvPr/>
          </p:nvPicPr>
          <p:blipFill>
            <a:blip r:embed="rId4"/>
            <a:srcRect/>
            <a:stretch>
              <a:fillRect/>
            </a:stretch>
          </p:blipFill>
          <p:spPr bwMode="auto">
            <a:xfrm>
              <a:off x="4733290" y="5627921"/>
              <a:ext cx="1219200" cy="627592"/>
            </a:xfrm>
            <a:prstGeom prst="rect">
              <a:avLst/>
            </a:prstGeom>
            <a:noFill/>
            <a:ln w="9525">
              <a:noFill/>
              <a:miter lim="800000"/>
              <a:headEnd/>
              <a:tailEnd/>
            </a:ln>
          </p:spPr>
        </p:pic>
        <p:pic>
          <p:nvPicPr>
            <p:cNvPr id="64519" name="Picture 14" descr="UT_logo"/>
            <p:cNvPicPr>
              <a:picLocks noChangeAspect="1" noChangeArrowheads="1"/>
            </p:cNvPicPr>
            <p:nvPr/>
          </p:nvPicPr>
          <p:blipFill>
            <a:blip r:embed="rId5"/>
            <a:srcRect/>
            <a:stretch>
              <a:fillRect/>
            </a:stretch>
          </p:blipFill>
          <p:spPr bwMode="auto">
            <a:xfrm>
              <a:off x="533400" y="5667123"/>
              <a:ext cx="990600" cy="549188"/>
            </a:xfrm>
            <a:prstGeom prst="rect">
              <a:avLst/>
            </a:prstGeom>
            <a:noFill/>
            <a:ln w="9525">
              <a:noFill/>
              <a:miter lim="800000"/>
              <a:headEnd/>
              <a:tailEnd/>
            </a:ln>
          </p:spPr>
        </p:pic>
        <p:pic>
          <p:nvPicPr>
            <p:cNvPr id="64520"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633855" y="5598364"/>
              <a:ext cx="609600" cy="686707"/>
            </a:xfrm>
            <a:prstGeom prst="rect">
              <a:avLst/>
            </a:prstGeom>
            <a:noFill/>
            <a:ln w="9525">
              <a:noFill/>
              <a:miter lim="800000"/>
              <a:headEnd/>
              <a:tailEnd/>
            </a:ln>
          </p:spPr>
        </p:pic>
        <p:pic>
          <p:nvPicPr>
            <p:cNvPr id="64521" name="Picture 7" descr="SciDAC logo"/>
            <p:cNvPicPr>
              <a:picLocks noChangeAspect="1" noChangeArrowheads="1"/>
            </p:cNvPicPr>
            <p:nvPr/>
          </p:nvPicPr>
          <p:blipFill>
            <a:blip r:embed="rId7"/>
            <a:srcRect/>
            <a:stretch>
              <a:fillRect/>
            </a:stretch>
          </p:blipFill>
          <p:spPr bwMode="auto">
            <a:xfrm>
              <a:off x="6062345" y="5600700"/>
              <a:ext cx="1752600" cy="682035"/>
            </a:xfrm>
            <a:prstGeom prst="rect">
              <a:avLst/>
            </a:prstGeom>
            <a:noFill/>
            <a:ln w="9525">
              <a:noFill/>
              <a:miter lim="800000"/>
              <a:headEnd/>
              <a:tailEnd/>
            </a:ln>
          </p:spPr>
        </p:pic>
        <p:pic>
          <p:nvPicPr>
            <p:cNvPr id="64522" name="Picture 16" descr="C:\Documents and Settings\Markus.DESTINYONE\Desktop\Ultravis_logo.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353310" y="5630567"/>
              <a:ext cx="2270125" cy="6223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915400" cy="1447800"/>
          </a:xfrm>
        </p:spPr>
        <p:txBody>
          <a:bodyPr/>
          <a:lstStyle/>
          <a:p>
            <a:pPr defTabSz="914363" fontAlgn="auto">
              <a:spcAft>
                <a:spcPts val="0"/>
              </a:spcAft>
              <a:defRPr/>
            </a:pPr>
            <a:r>
              <a:rPr sz="4000" smtClean="0"/>
              <a:t>Visual Analytics Techniques for</a:t>
            </a:r>
            <a:br>
              <a:rPr sz="4000" smtClean="0"/>
            </a:br>
            <a:r>
              <a:rPr sz="4000" smtClean="0"/>
              <a:t>Interactive Exploration of Scientific Data</a:t>
            </a:r>
            <a:endParaRPr sz="4000" dirty="0"/>
          </a:p>
        </p:txBody>
      </p:sp>
      <p:sp>
        <p:nvSpPr>
          <p:cNvPr id="4" name="Text Placeholder 3"/>
          <p:cNvSpPr>
            <a:spLocks noGrp="1"/>
          </p:cNvSpPr>
          <p:nvPr>
            <p:ph type="body" sz="quarter" idx="10"/>
          </p:nvPr>
        </p:nvSpPr>
        <p:spPr>
          <a:xfrm>
            <a:off x="0" y="1981200"/>
            <a:ext cx="9144000" cy="1384994"/>
          </a:xfrm>
        </p:spPr>
        <p:txBody>
          <a:bodyPr rtlCol="0"/>
          <a:lstStyle/>
          <a:p>
            <a:pPr algn="ctr" defTabSz="914363" fontAlgn="auto">
              <a:spcAft>
                <a:spcPts val="0"/>
              </a:spcAft>
              <a:defRPr/>
            </a:pPr>
            <a:r>
              <a:rPr sz="12000"/>
              <a:t>T</a:t>
            </a:r>
            <a:r>
              <a:rPr/>
              <a:t>hank you!</a:t>
            </a:r>
          </a:p>
        </p:txBody>
      </p:sp>
      <p:sp>
        <p:nvSpPr>
          <p:cNvPr id="5" name="Text Placeholder 3"/>
          <p:cNvSpPr txBox="1">
            <a:spLocks/>
          </p:cNvSpPr>
          <p:nvPr/>
        </p:nvSpPr>
        <p:spPr bwMode="auto">
          <a:xfrm>
            <a:off x="0" y="3810000"/>
            <a:ext cx="9144000" cy="1384994"/>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96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Questions?</a:t>
            </a:r>
            <a:endParaRPr kumimoji="0" lang="en-US" sz="9600" b="1" i="1" u="none" strike="noStrike" kern="1200" cap="none" spc="-642" normalizeH="0" baseline="0" noProof="0"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738" cy="1524000"/>
          </a:xfrm>
        </p:spPr>
        <p:txBody>
          <a:bodyPr/>
          <a:lstStyle/>
          <a:p>
            <a:pPr defTabSz="914363" fontAlgn="auto">
              <a:spcAft>
                <a:spcPts val="0"/>
              </a:spcAft>
              <a:defRPr/>
            </a:pPr>
            <a:endParaRPr dirty="0"/>
          </a:p>
        </p:txBody>
      </p:sp>
      <p:sp>
        <p:nvSpPr>
          <p:cNvPr id="5" name="Text Placeholder 4"/>
          <p:cNvSpPr>
            <a:spLocks noGrp="1"/>
          </p:cNvSpPr>
          <p:nvPr>
            <p:ph type="body" sz="quarter" idx="10"/>
          </p:nvPr>
        </p:nvSpPr>
        <p:spPr>
          <a:xfrm>
            <a:off x="722313" y="2355850"/>
            <a:ext cx="7689850" cy="1384300"/>
          </a:xfrm>
        </p:spPr>
        <p:txBody>
          <a:bodyPr rtlCol="0"/>
          <a:lstStyle/>
          <a:p>
            <a:pPr defTabSz="914363" fontAlgn="auto">
              <a:spcAft>
                <a:spcPts val="0"/>
              </a:spcAft>
              <a:defRPr/>
            </a:pPr>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7"/>
          <p:cNvSpPr>
            <a:spLocks noGrp="1"/>
          </p:cNvSpPr>
          <p:nvPr>
            <p:ph type="body" sz="quarter" idx="10"/>
          </p:nvPr>
        </p:nvSpPr>
        <p:spPr>
          <a:xfrm>
            <a:off x="381000" y="1524000"/>
            <a:ext cx="8458200" cy="3253198"/>
          </a:xfrm>
        </p:spPr>
        <p:txBody>
          <a:bodyPr/>
          <a:lstStyle/>
          <a:p>
            <a:pPr marL="0" indent="0">
              <a:spcBef>
                <a:spcPts val="600"/>
              </a:spcBef>
              <a:buNone/>
            </a:pPr>
            <a:r>
              <a:rPr lang="en-US" sz="1400" b="1" dirty="0" smtClean="0"/>
              <a:t>“Dynamic Visualization of Co-expression in Systems Genetics Data”,</a:t>
            </a:r>
            <a:br>
              <a:rPr lang="en-US" sz="1400" b="1" dirty="0" smtClean="0"/>
            </a:br>
            <a:r>
              <a:rPr lang="en-US" sz="1400" i="1" dirty="0" smtClean="0"/>
              <a:t>Joshua New, </a:t>
            </a:r>
            <a:r>
              <a:rPr lang="en-US" sz="1400" i="1" dirty="0" err="1" smtClean="0"/>
              <a:t>Jian</a:t>
            </a:r>
            <a:r>
              <a:rPr lang="en-US" sz="1400" i="1" dirty="0" smtClean="0"/>
              <a:t> Huang, and </a:t>
            </a:r>
            <a:r>
              <a:rPr lang="en-US" sz="1400" i="1" dirty="0" err="1" smtClean="0"/>
              <a:t>Elissa</a:t>
            </a:r>
            <a:r>
              <a:rPr lang="en-US" sz="1400" i="1" dirty="0" smtClean="0"/>
              <a:t> </a:t>
            </a:r>
            <a:r>
              <a:rPr lang="en-US" sz="1400" i="1" dirty="0" err="1" smtClean="0"/>
              <a:t>Chesler</a:t>
            </a:r>
            <a:r>
              <a:rPr lang="en-US" sz="1400" i="1" dirty="0" smtClean="0"/>
              <a:t>, </a:t>
            </a:r>
            <a:r>
              <a:rPr lang="en-US" sz="1400" dirty="0" smtClean="0"/>
              <a:t>IEEE Transactions in Visualization and Computer Graphics, vol. 14, no. 5, 1081-1094, Sept/Oct, 2008.</a:t>
            </a:r>
          </a:p>
          <a:p>
            <a:pPr marL="0" indent="0">
              <a:spcBef>
                <a:spcPts val="600"/>
              </a:spcBef>
              <a:buFontTx/>
              <a:buNone/>
            </a:pPr>
            <a:endParaRPr lang="en-US" sz="1400" dirty="0" smtClean="0"/>
          </a:p>
          <a:p>
            <a:pPr marL="0" indent="0">
              <a:spcBef>
                <a:spcPts val="600"/>
              </a:spcBef>
              <a:buFontTx/>
              <a:buNone/>
            </a:pPr>
            <a:r>
              <a:rPr lang="en-US" sz="1400" dirty="0" smtClean="0"/>
              <a:t>“</a:t>
            </a:r>
            <a:r>
              <a:rPr lang="en-US" sz="1400" b="1" dirty="0" smtClean="0"/>
              <a:t>Time-Varying Multivariate Visualization for Understanding Terrestrial Biogeochemistry”, </a:t>
            </a:r>
            <a:br>
              <a:rPr lang="en-US" sz="1400" b="1" dirty="0" smtClean="0"/>
            </a:br>
            <a:r>
              <a:rPr lang="en-US" sz="1400" i="1" dirty="0" smtClean="0"/>
              <a:t>Roberto </a:t>
            </a:r>
            <a:r>
              <a:rPr lang="en-US" sz="1400" i="1" dirty="0" err="1" smtClean="0"/>
              <a:t>Sisneros</a:t>
            </a:r>
            <a:r>
              <a:rPr lang="en-US" sz="1400" i="1" dirty="0" smtClean="0"/>
              <a:t>, Markus </a:t>
            </a:r>
            <a:r>
              <a:rPr lang="en-US" sz="1400" i="1" dirty="0" err="1" smtClean="0"/>
              <a:t>Glatter</a:t>
            </a:r>
            <a:r>
              <a:rPr lang="en-US" sz="1400" i="1" dirty="0" smtClean="0"/>
              <a:t>, Brandon Langley, </a:t>
            </a:r>
            <a:r>
              <a:rPr lang="en-US" sz="1400" i="1" dirty="0" err="1" smtClean="0"/>
              <a:t>Jian</a:t>
            </a:r>
            <a:r>
              <a:rPr lang="en-US" sz="1400" i="1" dirty="0" smtClean="0"/>
              <a:t> Huang, Forrest Hoffman, and David Erickson III</a:t>
            </a:r>
            <a:r>
              <a:rPr lang="en-US" sz="1400" dirty="0" smtClean="0"/>
              <a:t>, Journal of Physics: Conference Series (</a:t>
            </a:r>
            <a:r>
              <a:rPr lang="en-US" sz="1400" dirty="0" err="1" smtClean="0"/>
              <a:t>SciDAC</a:t>
            </a:r>
            <a:r>
              <a:rPr lang="en-US" sz="1400" dirty="0" smtClean="0"/>
              <a:t> 2008), Seattle, WA, July 2008. </a:t>
            </a:r>
          </a:p>
          <a:p>
            <a:pPr marL="0" indent="0">
              <a:spcBef>
                <a:spcPts val="600"/>
              </a:spcBef>
              <a:buFontTx/>
              <a:buNone/>
            </a:pPr>
            <a:endParaRPr lang="en-US" sz="1400" b="1" dirty="0" smtClean="0"/>
          </a:p>
          <a:p>
            <a:pPr marL="0" indent="0">
              <a:spcBef>
                <a:spcPts val="600"/>
              </a:spcBef>
              <a:buFontTx/>
              <a:buNone/>
            </a:pPr>
            <a:r>
              <a:rPr lang="en-US" sz="1400" b="1" dirty="0" smtClean="0"/>
              <a:t>To be submitted:</a:t>
            </a:r>
          </a:p>
          <a:p>
            <a:pPr marL="0" indent="0">
              <a:spcBef>
                <a:spcPts val="600"/>
              </a:spcBef>
              <a:buNone/>
            </a:pPr>
            <a:r>
              <a:rPr lang="en-US" sz="1400" b="1" dirty="0" smtClean="0"/>
              <a:t>“</a:t>
            </a:r>
            <a:r>
              <a:rPr lang="en-US" sz="1400" b="1" dirty="0" err="1" smtClean="0"/>
              <a:t>Pairwise</a:t>
            </a:r>
            <a:r>
              <a:rPr lang="en-US" sz="1400" b="1" dirty="0" smtClean="0"/>
              <a:t> Axis Ranking for Parallel Coordinates of Large Multivariate Data.”,</a:t>
            </a:r>
            <a:br>
              <a:rPr lang="en-US" sz="1400" b="1" dirty="0" smtClean="0"/>
            </a:br>
            <a:r>
              <a:rPr lang="en-US" sz="1400" i="1" dirty="0" smtClean="0"/>
              <a:t>Joshua New, Chris Ryan Johnson, and </a:t>
            </a:r>
            <a:r>
              <a:rPr lang="en-US" sz="1400" i="1" dirty="0" err="1" smtClean="0"/>
              <a:t>Jian</a:t>
            </a:r>
            <a:r>
              <a:rPr lang="en-US" sz="1400" i="1" dirty="0" smtClean="0"/>
              <a:t> Huang.</a:t>
            </a:r>
            <a:r>
              <a:rPr lang="en-US" sz="1400" dirty="0" smtClean="0"/>
              <a:t> </a:t>
            </a:r>
          </a:p>
          <a:p>
            <a:pPr marL="0" indent="0">
              <a:spcBef>
                <a:spcPts val="600"/>
              </a:spcBef>
              <a:buFontTx/>
              <a:buNone/>
            </a:pPr>
            <a:endParaRPr lang="en-US" sz="1400" dirty="0" smtClean="0"/>
          </a:p>
          <a:p>
            <a:pPr marL="0" indent="0">
              <a:spcBef>
                <a:spcPts val="600"/>
              </a:spcBef>
              <a:buNone/>
            </a:pPr>
            <a:r>
              <a:rPr lang="en-US" sz="1400" dirty="0" smtClean="0"/>
              <a:t>“</a:t>
            </a:r>
            <a:r>
              <a:rPr lang="en-US" sz="1400" b="1" dirty="0" smtClean="0"/>
              <a:t>Exposing the Black Box: Intuitive Representation of ARTMAP Networks”, </a:t>
            </a:r>
            <a:br>
              <a:rPr lang="en-US" sz="1400" b="1" dirty="0" smtClean="0"/>
            </a:br>
            <a:r>
              <a:rPr lang="en-US" sz="1400" i="1" dirty="0" smtClean="0"/>
              <a:t>Joshua New and </a:t>
            </a:r>
            <a:r>
              <a:rPr lang="en-US" sz="1400" i="1" dirty="0" err="1" smtClean="0"/>
              <a:t>Jian</a:t>
            </a:r>
            <a:r>
              <a:rPr lang="en-US" sz="1400" i="1" dirty="0" smtClean="0"/>
              <a:t> Huang, ACM SIGGRAPH Asia and ACM Transactions on Graphics</a:t>
            </a:r>
            <a:r>
              <a:rPr lang="en-US" sz="1400" dirty="0" smtClean="0"/>
              <a:t>. </a:t>
            </a:r>
          </a:p>
        </p:txBody>
      </p:sp>
      <p:sp>
        <p:nvSpPr>
          <p:cNvPr id="4" name="Title 1"/>
          <p:cNvSpPr txBox="1">
            <a:spLocks/>
          </p:cNvSpPr>
          <p:nvPr/>
        </p:nvSpPr>
        <p:spPr>
          <a:xfrm>
            <a:off x="381000" y="230188"/>
            <a:ext cx="8382000" cy="664797"/>
          </a:xfrm>
          <a:prstGeom prst="rect">
            <a:avLst/>
          </a:prstGeom>
        </p:spPr>
        <p:txBody>
          <a:bodyPr lIns="0" tIns="0" rIns="0" bIns="0">
            <a:normAutofit fontScale="97500" lnSpcReduction="10000"/>
          </a:bodyPr>
          <a:lstStyle/>
          <a:p>
            <a:pPr defTabSz="914363" fontAlgn="auto">
              <a:lnSpc>
                <a:spcPct val="90000"/>
              </a:lnSpc>
              <a:spcAft>
                <a:spcPts val="0"/>
              </a:spcAft>
              <a:defRPr/>
            </a:pPr>
            <a:r>
              <a:rPr lang="en-US" sz="5300" b="1"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Publications</a:t>
            </a:r>
            <a:endParaRPr lang="en-US" sz="4800" b="1" spc="-150" dirty="0">
              <a:ln w="3175">
                <a:noFill/>
              </a:ln>
              <a:solidFill>
                <a:schemeClr val="tx2"/>
              </a:solidFill>
              <a:effectLst>
                <a:outerShdw blurRad="50800" dist="38100" dir="2700000" algn="tl" rotWithShape="0">
                  <a:prstClr val="black">
                    <a:alpha val="40000"/>
                  </a:prstClr>
                </a:outerShdw>
              </a:effectLst>
              <a:latin typeface="+mj-lt"/>
              <a:cs typeface="Arial"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47"/>
          <p:cNvSpPr>
            <a:spLocks noChangeShapeType="1"/>
          </p:cNvSpPr>
          <p:nvPr/>
        </p:nvSpPr>
        <p:spPr bwMode="auto">
          <a:xfrm flipH="1">
            <a:off x="2413000" y="3657600"/>
            <a:ext cx="177800" cy="817563"/>
          </a:xfrm>
          <a:prstGeom prst="line">
            <a:avLst/>
          </a:prstGeom>
          <a:noFill/>
          <a:ln w="22225">
            <a:solidFill>
              <a:schemeClr val="bg1"/>
            </a:solidFill>
            <a:round/>
            <a:headEnd/>
            <a:tailEnd type="triangle" w="med" len="lg"/>
          </a:ln>
        </p:spPr>
        <p:txBody>
          <a:bodyPr/>
          <a:lstStyle/>
          <a:p>
            <a:endParaRPr lang="en-US"/>
          </a:p>
        </p:txBody>
      </p:sp>
      <p:sp>
        <p:nvSpPr>
          <p:cNvPr id="25" name="Line 49"/>
          <p:cNvSpPr>
            <a:spLocks noChangeShapeType="1"/>
          </p:cNvSpPr>
          <p:nvPr/>
        </p:nvSpPr>
        <p:spPr bwMode="auto">
          <a:xfrm flipH="1">
            <a:off x="5732462" y="3657600"/>
            <a:ext cx="592137" cy="823913"/>
          </a:xfrm>
          <a:prstGeom prst="line">
            <a:avLst/>
          </a:prstGeom>
          <a:noFill/>
          <a:ln w="22225">
            <a:solidFill>
              <a:schemeClr val="bg1"/>
            </a:solidFill>
            <a:round/>
            <a:headEnd/>
            <a:tailEnd type="triangle" w="med" len="lg"/>
          </a:ln>
        </p:spPr>
        <p:txBody>
          <a:bodyPr/>
          <a:lstStyle/>
          <a:p>
            <a:endParaRPr lang="en-US"/>
          </a:p>
        </p:txBody>
      </p:sp>
      <p:sp>
        <p:nvSpPr>
          <p:cNvPr id="36866" name="Text Placeholder 2"/>
          <p:cNvSpPr>
            <a:spLocks noGrp="1"/>
          </p:cNvSpPr>
          <p:nvPr>
            <p:ph type="body" sz="quarter" idx="10"/>
          </p:nvPr>
        </p:nvSpPr>
        <p:spPr>
          <a:xfrm>
            <a:off x="381000" y="1524000"/>
            <a:ext cx="8534400" cy="369332"/>
          </a:xfrm>
        </p:spPr>
        <p:txBody>
          <a:bodyPr/>
          <a:lstStyle/>
          <a:p>
            <a:pPr>
              <a:lnSpc>
                <a:spcPct val="100000"/>
              </a:lnSpc>
              <a:spcAft>
                <a:spcPts val="1200"/>
              </a:spcAft>
            </a:pPr>
            <a:r>
              <a:rPr lang="en-US" sz="2400" dirty="0" smtClean="0"/>
              <a:t>Tree query structure – O(</a:t>
            </a:r>
            <a:r>
              <a:rPr lang="en-US" sz="2400" dirty="0" err="1" smtClean="0"/>
              <a:t>k|V</a:t>
            </a:r>
            <a:r>
              <a:rPr lang="en-US" sz="2400" dirty="0" smtClean="0"/>
              <a:t>|)</a:t>
            </a:r>
            <a:endParaRPr lang="en-US" sz="16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Data Structures - Database</a:t>
            </a:r>
            <a:endParaRPr sz="3200" b="0" dirty="0" smtClean="0">
              <a:solidFill>
                <a:schemeClr val="tx2"/>
              </a:solidFill>
            </a:endParaRPr>
          </a:p>
        </p:txBody>
      </p:sp>
      <p:pic>
        <p:nvPicPr>
          <p:cNvPr id="116740" name="Picture 4"/>
          <p:cNvPicPr>
            <a:picLocks noChangeAspect="1" noChangeArrowheads="1"/>
          </p:cNvPicPr>
          <p:nvPr/>
        </p:nvPicPr>
        <p:blipFill>
          <a:blip r:embed="rId4"/>
          <a:srcRect/>
          <a:stretch>
            <a:fillRect/>
          </a:stretch>
        </p:blipFill>
        <p:spPr bwMode="auto">
          <a:xfrm>
            <a:off x="1600200" y="4476750"/>
            <a:ext cx="6134100" cy="171450"/>
          </a:xfrm>
          <a:prstGeom prst="rect">
            <a:avLst/>
          </a:prstGeom>
          <a:noFill/>
          <a:ln w="9525">
            <a:noFill/>
            <a:miter lim="800000"/>
            <a:headEnd/>
            <a:tailEnd/>
          </a:ln>
          <a:effectLst/>
        </p:spPr>
      </p:pic>
      <p:graphicFrame>
        <p:nvGraphicFramePr>
          <p:cNvPr id="19" name="Object 1024"/>
          <p:cNvGraphicFramePr>
            <a:graphicFrameLocks noChangeAspect="1"/>
          </p:cNvGraphicFramePr>
          <p:nvPr/>
        </p:nvGraphicFramePr>
        <p:xfrm>
          <a:off x="1752600" y="2667000"/>
          <a:ext cx="5527675" cy="1825625"/>
        </p:xfrm>
        <a:graphic>
          <a:graphicData uri="http://schemas.openxmlformats.org/presentationml/2006/ole">
            <p:oleObj spid="_x0000_s419842" name="Visio" r:id="rId5" imgW="8605948" imgH="2643739" progId="">
              <p:embed/>
            </p:oleObj>
          </a:graphicData>
        </a:graphic>
      </p:graphicFrame>
      <p:sp>
        <p:nvSpPr>
          <p:cNvPr id="20" name="Line 46"/>
          <p:cNvSpPr>
            <a:spLocks noChangeShapeType="1"/>
          </p:cNvSpPr>
          <p:nvPr/>
        </p:nvSpPr>
        <p:spPr bwMode="auto">
          <a:xfrm flipH="1">
            <a:off x="2538413" y="2817813"/>
            <a:ext cx="1809750" cy="768350"/>
          </a:xfrm>
          <a:prstGeom prst="line">
            <a:avLst/>
          </a:prstGeom>
          <a:noFill/>
          <a:ln w="22225">
            <a:solidFill>
              <a:schemeClr val="bg1"/>
            </a:solidFill>
            <a:round/>
            <a:headEnd/>
            <a:tailEnd type="triangle" w="med" len="lg"/>
          </a:ln>
        </p:spPr>
        <p:txBody>
          <a:bodyPr/>
          <a:lstStyle/>
          <a:p>
            <a:endParaRPr lang="en-US"/>
          </a:p>
        </p:txBody>
      </p:sp>
      <p:sp>
        <p:nvSpPr>
          <p:cNvPr id="23" name="Line 48"/>
          <p:cNvSpPr>
            <a:spLocks noChangeShapeType="1"/>
          </p:cNvSpPr>
          <p:nvPr/>
        </p:nvSpPr>
        <p:spPr bwMode="auto">
          <a:xfrm>
            <a:off x="4648200" y="2819400"/>
            <a:ext cx="1693863" cy="768350"/>
          </a:xfrm>
          <a:prstGeom prst="line">
            <a:avLst/>
          </a:prstGeom>
          <a:noFill/>
          <a:ln w="22225">
            <a:solidFill>
              <a:schemeClr val="bg1"/>
            </a:solidFill>
            <a:round/>
            <a:headEnd/>
            <a:tailEnd type="triangle" w="med" len="lg"/>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69332"/>
          </a:xfrm>
        </p:spPr>
        <p:txBody>
          <a:bodyPr/>
          <a:lstStyle/>
          <a:p>
            <a:pPr>
              <a:lnSpc>
                <a:spcPct val="100000"/>
              </a:lnSpc>
              <a:spcAft>
                <a:spcPts val="0"/>
              </a:spcAft>
            </a:pPr>
            <a:r>
              <a:rPr lang="en-US" sz="2400" dirty="0" smtClean="0"/>
              <a:t>General Purpose computation on the Graphics Processing Units</a:t>
            </a:r>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Algorithms – GPGPU</a:t>
            </a:r>
            <a:endParaRPr sz="3200" b="0" dirty="0" smtClean="0">
              <a:solidFill>
                <a:schemeClr val="tx2"/>
              </a:solidFill>
            </a:endParaRPr>
          </a:p>
        </p:txBody>
      </p:sp>
      <p:pic>
        <p:nvPicPr>
          <p:cNvPr id="7" name="Picture 5" descr="OpenGL"/>
          <p:cNvPicPr>
            <a:picLocks noChangeAspect="1" noChangeArrowheads="1"/>
          </p:cNvPicPr>
          <p:nvPr/>
        </p:nvPicPr>
        <p:blipFill>
          <a:blip r:embed="rId4"/>
          <a:srcRect/>
          <a:stretch>
            <a:fillRect/>
          </a:stretch>
        </p:blipFill>
        <p:spPr bwMode="auto">
          <a:xfrm>
            <a:off x="695325" y="2057400"/>
            <a:ext cx="2905125" cy="1768475"/>
          </a:xfrm>
          <a:prstGeom prst="rect">
            <a:avLst/>
          </a:prstGeom>
          <a:noFill/>
          <a:ln w="9525">
            <a:solidFill>
              <a:schemeClr val="tx1"/>
            </a:solidFill>
            <a:miter lim="800000"/>
            <a:headEnd/>
            <a:tailEnd/>
          </a:ln>
        </p:spPr>
      </p:pic>
      <p:pic>
        <p:nvPicPr>
          <p:cNvPr id="8" name="Picture 6" descr="Triangle"/>
          <p:cNvPicPr>
            <a:picLocks noChangeAspect="1" noChangeArrowheads="1"/>
          </p:cNvPicPr>
          <p:nvPr/>
        </p:nvPicPr>
        <p:blipFill>
          <a:blip r:embed="rId5"/>
          <a:srcRect/>
          <a:stretch>
            <a:fillRect/>
          </a:stretch>
        </p:blipFill>
        <p:spPr bwMode="auto">
          <a:xfrm>
            <a:off x="3895725" y="1905000"/>
            <a:ext cx="2209800" cy="2154238"/>
          </a:xfrm>
          <a:prstGeom prst="rect">
            <a:avLst/>
          </a:prstGeom>
          <a:noFill/>
        </p:spPr>
      </p:pic>
      <p:sp>
        <p:nvSpPr>
          <p:cNvPr id="9" name="Text Box 7"/>
          <p:cNvSpPr txBox="1">
            <a:spLocks noChangeArrowheads="1"/>
          </p:cNvSpPr>
          <p:nvPr/>
        </p:nvSpPr>
        <p:spPr bwMode="auto">
          <a:xfrm>
            <a:off x="6324600" y="1905000"/>
            <a:ext cx="2590800" cy="2308324"/>
          </a:xfrm>
          <a:prstGeom prst="rect">
            <a:avLst/>
          </a:prstGeom>
          <a:noFill/>
          <a:ln w="9525">
            <a:noFill/>
            <a:miter lim="800000"/>
            <a:headEnd/>
            <a:tailEnd/>
          </a:ln>
          <a:effectLst/>
        </p:spPr>
        <p:txBody>
          <a:bodyPr wrap="square">
            <a:spAutoFit/>
          </a:bodyPr>
          <a:lstStyle/>
          <a:p>
            <a:pPr algn="ctr"/>
            <a:r>
              <a:rPr lang="en-US" dirty="0">
                <a:solidFill>
                  <a:schemeClr val="bg1"/>
                </a:solidFill>
              </a:rPr>
              <a:t>Triangle</a:t>
            </a:r>
            <a:br>
              <a:rPr lang="en-US" dirty="0">
                <a:solidFill>
                  <a:schemeClr val="bg1"/>
                </a:solidFill>
              </a:rPr>
            </a:br>
            <a:r>
              <a:rPr lang="en-US" dirty="0">
                <a:solidFill>
                  <a:schemeClr val="bg1"/>
                </a:solidFill>
              </a:rPr>
              <a:t>~3,042 pixels</a:t>
            </a:r>
            <a:br>
              <a:rPr lang="en-US" dirty="0">
                <a:solidFill>
                  <a:schemeClr val="bg1"/>
                </a:solidFill>
              </a:rPr>
            </a:br>
            <a:r>
              <a:rPr lang="en-US" sz="2000" dirty="0">
                <a:solidFill>
                  <a:schemeClr val="bg1"/>
                </a:solidFill>
              </a:rPr>
              <a:t>Each pixel</a:t>
            </a:r>
            <a:br>
              <a:rPr lang="en-US" sz="2000" dirty="0">
                <a:solidFill>
                  <a:schemeClr val="bg1"/>
                </a:solidFill>
              </a:rPr>
            </a:br>
            <a:r>
              <a:rPr lang="en-US" sz="2000" dirty="0">
                <a:solidFill>
                  <a:schemeClr val="bg1"/>
                </a:solidFill>
              </a:rPr>
              <a:t>processed by a</a:t>
            </a:r>
          </a:p>
          <a:p>
            <a:pPr algn="ctr"/>
            <a:r>
              <a:rPr lang="en-US" sz="2000" dirty="0">
                <a:solidFill>
                  <a:schemeClr val="bg1"/>
                </a:solidFill>
              </a:rPr>
              <a:t>fragment processor</a:t>
            </a:r>
          </a:p>
          <a:p>
            <a:pPr algn="ctr"/>
            <a:r>
              <a:rPr lang="en-US" sz="2000" dirty="0">
                <a:solidFill>
                  <a:schemeClr val="bg1"/>
                </a:solidFill>
              </a:rPr>
              <a:t>each frame</a:t>
            </a:r>
            <a:br>
              <a:rPr lang="en-US" sz="2000" dirty="0">
                <a:solidFill>
                  <a:schemeClr val="bg1"/>
                </a:solidFill>
              </a:rPr>
            </a:br>
            <a:r>
              <a:rPr lang="en-US" sz="1400" dirty="0">
                <a:solidFill>
                  <a:schemeClr val="bg1"/>
                </a:solidFill>
              </a:rPr>
              <a:t>(</a:t>
            </a:r>
            <a:r>
              <a:rPr lang="en-US" sz="1400" dirty="0" err="1">
                <a:solidFill>
                  <a:schemeClr val="bg1"/>
                </a:solidFill>
              </a:rPr>
              <a:t>avg</a:t>
            </a:r>
            <a:r>
              <a:rPr lang="en-US" sz="1400" dirty="0">
                <a:solidFill>
                  <a:schemeClr val="bg1"/>
                </a:solidFill>
              </a:rPr>
              <a:t> </a:t>
            </a:r>
            <a:r>
              <a:rPr lang="en-US" sz="1400" dirty="0" err="1">
                <a:solidFill>
                  <a:schemeClr val="bg1"/>
                </a:solidFill>
              </a:rPr>
              <a:t>shader</a:t>
            </a:r>
            <a:r>
              <a:rPr lang="en-US" sz="1400" dirty="0">
                <a:solidFill>
                  <a:schemeClr val="bg1"/>
                </a:solidFill>
              </a:rPr>
              <a:t> ~13 lines of code and rarely over 100)</a:t>
            </a:r>
          </a:p>
        </p:txBody>
      </p:sp>
      <p:graphicFrame>
        <p:nvGraphicFramePr>
          <p:cNvPr id="219141" name="Object 5"/>
          <p:cNvGraphicFramePr>
            <a:graphicFrameLocks noChangeAspect="1"/>
          </p:cNvGraphicFramePr>
          <p:nvPr/>
        </p:nvGraphicFramePr>
        <p:xfrm>
          <a:off x="381000" y="3886200"/>
          <a:ext cx="3429000" cy="1928812"/>
        </p:xfrm>
        <a:graphic>
          <a:graphicData uri="http://schemas.openxmlformats.org/presentationml/2006/ole">
            <p:oleObj spid="_x0000_s420866" name="Bitmap Image" r:id="rId6" imgW="3561905" imgH="2400635" progId="PBrush">
              <p:embed/>
            </p:oleObj>
          </a:graphicData>
        </a:graphic>
      </p:graphicFrame>
      <p:graphicFrame>
        <p:nvGraphicFramePr>
          <p:cNvPr id="219142" name="Object 6"/>
          <p:cNvGraphicFramePr>
            <a:graphicFrameLocks noChangeAspect="1"/>
          </p:cNvGraphicFramePr>
          <p:nvPr/>
        </p:nvGraphicFramePr>
        <p:xfrm>
          <a:off x="3886200" y="4191000"/>
          <a:ext cx="5029200" cy="2239962"/>
        </p:xfrm>
        <a:graphic>
          <a:graphicData uri="http://schemas.openxmlformats.org/presentationml/2006/ole">
            <p:oleObj spid="_x0000_s420867" name="Bitmap Image" r:id="rId7" imgW="7163800" imgH="3191320" progId="PBrush">
              <p:embed/>
            </p:oleObj>
          </a:graphicData>
        </a:graphic>
      </p:graphicFrame>
      <p:sp>
        <p:nvSpPr>
          <p:cNvPr id="12" name="TextBox 11"/>
          <p:cNvSpPr txBox="1"/>
          <p:nvPr/>
        </p:nvSpPr>
        <p:spPr>
          <a:xfrm>
            <a:off x="457200" y="5638800"/>
            <a:ext cx="3505200" cy="646331"/>
          </a:xfrm>
          <a:prstGeom prst="rect">
            <a:avLst/>
          </a:prstGeom>
          <a:noFill/>
        </p:spPr>
        <p:txBody>
          <a:bodyPr wrap="square" rtlCol="0">
            <a:spAutoFit/>
          </a:bodyPr>
          <a:lstStyle/>
          <a:p>
            <a:r>
              <a:rPr lang="en-US" dirty="0" err="1" smtClean="0">
                <a:solidFill>
                  <a:schemeClr val="bg1"/>
                </a:solidFill>
              </a:rPr>
              <a:t>Radeon</a:t>
            </a:r>
            <a:r>
              <a:rPr lang="en-US" dirty="0" smtClean="0">
                <a:solidFill>
                  <a:schemeClr val="bg1"/>
                </a:solidFill>
              </a:rPr>
              <a:t> HD 4670@$70</a:t>
            </a:r>
            <a:br>
              <a:rPr lang="en-US" dirty="0" smtClean="0">
                <a:solidFill>
                  <a:schemeClr val="bg1"/>
                </a:solidFill>
              </a:rPr>
            </a:br>
            <a:r>
              <a:rPr lang="en-US" dirty="0" smtClean="0">
                <a:solidFill>
                  <a:schemeClr val="bg1"/>
                </a:solidFill>
              </a:rPr>
              <a:t>320procs@750Mhz=240Ghz</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7"/>
          <p:cNvSpPr>
            <a:spLocks noGrp="1"/>
          </p:cNvSpPr>
          <p:nvPr>
            <p:ph type="body" sz="quarter" idx="10"/>
          </p:nvPr>
        </p:nvSpPr>
        <p:spPr>
          <a:xfrm>
            <a:off x="381000" y="1524000"/>
            <a:ext cx="8458200" cy="2437590"/>
          </a:xfrm>
        </p:spPr>
        <p:txBody>
          <a:bodyPr/>
          <a:lstStyle/>
          <a:p>
            <a:pPr>
              <a:spcBef>
                <a:spcPct val="0"/>
              </a:spcBef>
            </a:pPr>
            <a:r>
              <a:rPr lang="en-US" sz="2400" dirty="0" smtClean="0"/>
              <a:t>Graph decomposition of multivariate data</a:t>
            </a:r>
          </a:p>
          <a:p>
            <a:pPr lvl="1">
              <a:spcBef>
                <a:spcPct val="0"/>
              </a:spcBef>
            </a:pPr>
            <a:r>
              <a:rPr lang="en-US" sz="2000" dirty="0" smtClean="0"/>
              <a:t>How do genes and gene clusters regulate one another?</a:t>
            </a:r>
          </a:p>
          <a:p>
            <a:pPr>
              <a:spcBef>
                <a:spcPct val="0"/>
              </a:spcBef>
            </a:pPr>
            <a:endParaRPr lang="en-US" sz="2000" dirty="0" smtClean="0"/>
          </a:p>
          <a:p>
            <a:pPr>
              <a:spcBef>
                <a:spcPct val="0"/>
              </a:spcBef>
            </a:pPr>
            <a:r>
              <a:rPr lang="en-US" sz="2400" dirty="0" smtClean="0"/>
              <a:t>Optimization framework for linkable </a:t>
            </a:r>
            <a:r>
              <a:rPr lang="en-US" sz="2400" dirty="0" err="1" smtClean="0"/>
              <a:t>pairwise</a:t>
            </a:r>
            <a:r>
              <a:rPr lang="en-US" sz="2400" dirty="0" smtClean="0"/>
              <a:t> relationships</a:t>
            </a:r>
          </a:p>
          <a:p>
            <a:pPr lvl="1">
              <a:spcBef>
                <a:spcPct val="0"/>
              </a:spcBef>
            </a:pPr>
            <a:r>
              <a:rPr lang="en-US" sz="2000" dirty="0" smtClean="0"/>
              <a:t>How do simulation variables interact to cause climate change?</a:t>
            </a:r>
          </a:p>
          <a:p>
            <a:pPr>
              <a:spcBef>
                <a:spcPct val="0"/>
              </a:spcBef>
              <a:spcAft>
                <a:spcPts val="0"/>
              </a:spcAft>
            </a:pPr>
            <a:endParaRPr lang="en-US" sz="2400" dirty="0" smtClean="0"/>
          </a:p>
          <a:p>
            <a:pPr>
              <a:spcBef>
                <a:spcPct val="0"/>
              </a:spcBef>
            </a:pPr>
            <a:r>
              <a:rPr lang="en-US" sz="2400" dirty="0" smtClean="0"/>
              <a:t>Feature-specific identification of a relationship</a:t>
            </a:r>
          </a:p>
          <a:p>
            <a:pPr lvl="1">
              <a:spcBef>
                <a:spcPct val="0"/>
              </a:spcBef>
              <a:spcAft>
                <a:spcPts val="1000"/>
              </a:spcAft>
            </a:pPr>
            <a:r>
              <a:rPr lang="en-US" sz="2000" dirty="0" smtClean="0"/>
              <a:t>What variables constitute a visible phenomenon in a visualization?</a:t>
            </a:r>
          </a:p>
        </p:txBody>
      </p:sp>
      <p:sp>
        <p:nvSpPr>
          <p:cNvPr id="4"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Introduction</a:t>
            </a:r>
            <a:r>
              <a:rPr smtClean="0"/>
              <a:t/>
            </a:r>
            <a:br>
              <a:rPr smtClean="0"/>
            </a:br>
            <a:r>
              <a:rPr sz="3200" b="0" smtClean="0">
                <a:solidFill>
                  <a:schemeClr val="tx2"/>
                </a:solidFill>
              </a:rPr>
              <a:t>Overview</a:t>
            </a:r>
            <a:endParaRPr sz="3200" b="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Algorithms – GPGPU</a:t>
            </a:r>
            <a:endParaRPr sz="3200" b="0" dirty="0" smtClean="0">
              <a:solidFill>
                <a:schemeClr val="tx2"/>
              </a:solidFill>
            </a:endParaRPr>
          </a:p>
        </p:txBody>
      </p:sp>
      <p:sp>
        <p:nvSpPr>
          <p:cNvPr id="24" name="Rectangle 3"/>
          <p:cNvSpPr>
            <a:spLocks noGrp="1" noChangeArrowheads="1"/>
          </p:cNvSpPr>
          <p:nvPr>
            <p:ph type="body" idx="4294967295"/>
          </p:nvPr>
        </p:nvSpPr>
        <p:spPr>
          <a:xfrm>
            <a:off x="381000" y="1524000"/>
            <a:ext cx="8458200" cy="4572000"/>
          </a:xfrm>
          <a:prstGeom prst="rect">
            <a:avLst/>
          </a:prstGeom>
        </p:spPr>
        <p:txBody>
          <a:bodyPr/>
          <a:lstStyle/>
          <a:p>
            <a:pPr>
              <a:lnSpc>
                <a:spcPct val="80000"/>
              </a:lnSpc>
            </a:pPr>
            <a:r>
              <a:rPr lang="en-US" sz="2000" dirty="0"/>
              <a:t>Floyd-</a:t>
            </a:r>
            <a:r>
              <a:rPr lang="en-US" sz="2000" dirty="0" err="1"/>
              <a:t>Warshall</a:t>
            </a:r>
            <a:r>
              <a:rPr lang="en-US" sz="2000" dirty="0"/>
              <a:t> is O(n</a:t>
            </a:r>
            <a:r>
              <a:rPr lang="en-US" sz="2000" baseline="30000" dirty="0"/>
              <a:t>3</a:t>
            </a:r>
            <a:r>
              <a:rPr lang="en-US" sz="2000" dirty="0"/>
              <a:t>) but </a:t>
            </a:r>
            <a:r>
              <a:rPr lang="en-US" sz="2000" dirty="0" err="1"/>
              <a:t>shader</a:t>
            </a:r>
            <a:r>
              <a:rPr lang="en-US" sz="2000" dirty="0"/>
              <a:t> program is O(n) where n=|V|</a:t>
            </a:r>
          </a:p>
          <a:p>
            <a:pPr>
              <a:lnSpc>
                <a:spcPct val="80000"/>
              </a:lnSpc>
            </a:pPr>
            <a:r>
              <a:rPr lang="en-US" sz="2000" dirty="0"/>
              <a:t>Copy Distance Matrix to Texture</a:t>
            </a:r>
          </a:p>
          <a:p>
            <a:pPr lvl="1">
              <a:lnSpc>
                <a:spcPct val="80000"/>
              </a:lnSpc>
            </a:pPr>
            <a:r>
              <a:rPr lang="en-US" sz="1800" dirty="0"/>
              <a:t>each pixel corresponds to a normalized distance matrix entry</a:t>
            </a:r>
          </a:p>
          <a:p>
            <a:pPr>
              <a:lnSpc>
                <a:spcPct val="80000"/>
              </a:lnSpc>
            </a:pPr>
            <a:r>
              <a:rPr lang="en-US" sz="2000" dirty="0"/>
              <a:t>Render </a:t>
            </a:r>
            <a:r>
              <a:rPr lang="en-US" sz="2000" dirty="0" err="1"/>
              <a:t>nxn</a:t>
            </a:r>
            <a:r>
              <a:rPr lang="en-US" sz="2000" dirty="0"/>
              <a:t> quad in n </a:t>
            </a:r>
            <a:r>
              <a:rPr lang="en-US" sz="2000" dirty="0" smtClean="0"/>
              <a:t>passes</a:t>
            </a:r>
          </a:p>
          <a:p>
            <a:pPr lvl="1">
              <a:lnSpc>
                <a:spcPct val="80000"/>
              </a:lnSpc>
              <a:buFontTx/>
              <a:buNone/>
            </a:pPr>
            <a:r>
              <a:rPr lang="en-US" sz="1400" dirty="0" smtClean="0"/>
              <a:t>uniform </a:t>
            </a:r>
            <a:r>
              <a:rPr lang="en-US" sz="1400" dirty="0" err="1" smtClean="0"/>
              <a:t>int</a:t>
            </a:r>
            <a:r>
              <a:rPr lang="en-US" sz="1400" dirty="0" smtClean="0"/>
              <a:t> </a:t>
            </a:r>
            <a:r>
              <a:rPr lang="en-US" sz="1400" dirty="0" err="1" smtClean="0"/>
              <a:t>numVerts</a:t>
            </a:r>
            <a:r>
              <a:rPr lang="en-US" sz="1400" dirty="0" smtClean="0"/>
              <a:t>;	//passed in from OpenGL program</a:t>
            </a:r>
          </a:p>
          <a:p>
            <a:pPr lvl="1">
              <a:lnSpc>
                <a:spcPct val="80000"/>
              </a:lnSpc>
              <a:buFontTx/>
              <a:buNone/>
            </a:pPr>
            <a:r>
              <a:rPr lang="en-US" sz="1400" dirty="0" smtClean="0"/>
              <a:t>uniform </a:t>
            </a:r>
            <a:r>
              <a:rPr lang="en-US" sz="1400" dirty="0"/>
              <a:t>sampler2d data;  //distance matrix</a:t>
            </a:r>
          </a:p>
          <a:p>
            <a:pPr lvl="1">
              <a:lnSpc>
                <a:spcPct val="80000"/>
              </a:lnSpc>
              <a:buFontTx/>
              <a:buNone/>
            </a:pPr>
            <a:r>
              <a:rPr lang="en-US" sz="1600" dirty="0" smtClean="0"/>
              <a:t>void </a:t>
            </a:r>
            <a:r>
              <a:rPr lang="en-US" sz="1600" dirty="0"/>
              <a:t>main() {</a:t>
            </a:r>
          </a:p>
          <a:p>
            <a:pPr lvl="1">
              <a:lnSpc>
                <a:spcPct val="80000"/>
              </a:lnSpc>
              <a:buFontTx/>
              <a:buNone/>
            </a:pPr>
            <a:r>
              <a:rPr lang="en-US" sz="1600" dirty="0"/>
              <a:t>	</a:t>
            </a:r>
            <a:r>
              <a:rPr lang="en-US" sz="1400" dirty="0" err="1"/>
              <a:t>int</a:t>
            </a:r>
            <a:r>
              <a:rPr lang="en-US" sz="1400" dirty="0"/>
              <a:t> k; vec4 </a:t>
            </a:r>
            <a:r>
              <a:rPr lang="en-US" sz="1400" dirty="0" err="1"/>
              <a:t>dist_ik</a:t>
            </a:r>
            <a:r>
              <a:rPr lang="en-US" sz="1400" dirty="0"/>
              <a:t>, </a:t>
            </a:r>
            <a:r>
              <a:rPr lang="en-US" sz="1400" dirty="0" err="1"/>
              <a:t>dist_kj</a:t>
            </a:r>
            <a:r>
              <a:rPr lang="en-US" sz="1400" dirty="0"/>
              <a:t>, </a:t>
            </a:r>
            <a:r>
              <a:rPr lang="en-US" sz="1400" dirty="0" err="1"/>
              <a:t>dist_new</a:t>
            </a:r>
            <a:r>
              <a:rPr lang="en-US" sz="1400" dirty="0"/>
              <a:t>; //</a:t>
            </a:r>
            <a:r>
              <a:rPr lang="en-US" sz="1400" dirty="0" err="1"/>
              <a:t>gl_TexCoord</a:t>
            </a:r>
            <a:r>
              <a:rPr lang="en-US" sz="1400" dirty="0"/>
              <a:t> set by glTexCoord2f(</a:t>
            </a:r>
            <a:r>
              <a:rPr lang="en-US" sz="1400" dirty="0" err="1"/>
              <a:t>x,y</a:t>
            </a:r>
            <a:r>
              <a:rPr lang="en-US" sz="1400" dirty="0"/>
              <a:t>);</a:t>
            </a:r>
          </a:p>
          <a:p>
            <a:pPr lvl="1">
              <a:lnSpc>
                <a:spcPct val="80000"/>
              </a:lnSpc>
              <a:buFontTx/>
              <a:buNone/>
            </a:pPr>
            <a:r>
              <a:rPr lang="en-US" sz="1600" dirty="0"/>
              <a:t>	for(k=0; k&lt;</a:t>
            </a:r>
            <a:r>
              <a:rPr lang="en-US" sz="1600" dirty="0" err="1"/>
              <a:t>numVerts</a:t>
            </a:r>
            <a:r>
              <a:rPr lang="en-US" sz="1600" dirty="0"/>
              <a:t>; k++) {</a:t>
            </a:r>
          </a:p>
          <a:p>
            <a:pPr lvl="2">
              <a:lnSpc>
                <a:spcPct val="80000"/>
              </a:lnSpc>
              <a:buFontTx/>
              <a:buNone/>
            </a:pPr>
            <a:r>
              <a:rPr lang="en-US" sz="1400" dirty="0" smtClean="0"/>
              <a:t>	</a:t>
            </a:r>
            <a:r>
              <a:rPr lang="en-US" sz="1400" dirty="0" err="1" smtClean="0"/>
              <a:t>dist_ik</a:t>
            </a:r>
            <a:r>
              <a:rPr lang="en-US" sz="1400" dirty="0" smtClean="0"/>
              <a:t> </a:t>
            </a:r>
            <a:r>
              <a:rPr lang="en-US" sz="1400" dirty="0"/>
              <a:t>= vec4(texture2D(data, </a:t>
            </a:r>
            <a:r>
              <a:rPr lang="en-US" sz="1400" dirty="0" err="1"/>
              <a:t>gl_TexCoord</a:t>
            </a:r>
            <a:r>
              <a:rPr lang="en-US" sz="1400" dirty="0"/>
              <a:t>[0].</a:t>
            </a:r>
            <a:r>
              <a:rPr lang="en-US" sz="1400" dirty="0" err="1"/>
              <a:t>i</a:t>
            </a:r>
            <a:r>
              <a:rPr lang="en-US" sz="1400" dirty="0"/>
              <a:t>, k/</a:t>
            </a:r>
            <a:r>
              <a:rPr lang="en-US" sz="1400" dirty="0" err="1"/>
              <a:t>numVerts</a:t>
            </a:r>
            <a:r>
              <a:rPr lang="en-US" sz="1400" dirty="0"/>
              <a:t>));</a:t>
            </a:r>
          </a:p>
          <a:p>
            <a:pPr lvl="2">
              <a:lnSpc>
                <a:spcPct val="80000"/>
              </a:lnSpc>
              <a:buFontTx/>
              <a:buNone/>
            </a:pPr>
            <a:r>
              <a:rPr lang="en-US" sz="1400" dirty="0"/>
              <a:t>	</a:t>
            </a:r>
            <a:r>
              <a:rPr lang="en-US" sz="1400" dirty="0" err="1"/>
              <a:t>dist_kj</a:t>
            </a:r>
            <a:r>
              <a:rPr lang="en-US" sz="1400" dirty="0"/>
              <a:t> = vec4(texture2D(data, k/</a:t>
            </a:r>
            <a:r>
              <a:rPr lang="en-US" sz="1400" dirty="0" err="1"/>
              <a:t>numVerts</a:t>
            </a:r>
            <a:r>
              <a:rPr lang="en-US" sz="1400" dirty="0"/>
              <a:t>, </a:t>
            </a:r>
            <a:r>
              <a:rPr lang="en-US" sz="1400" dirty="0" err="1"/>
              <a:t>gl_TexCoord</a:t>
            </a:r>
            <a:r>
              <a:rPr lang="en-US" sz="1400" dirty="0"/>
              <a:t>[0].j));</a:t>
            </a:r>
          </a:p>
          <a:p>
            <a:pPr lvl="2">
              <a:lnSpc>
                <a:spcPct val="80000"/>
              </a:lnSpc>
              <a:buFontTx/>
              <a:buNone/>
            </a:pPr>
            <a:r>
              <a:rPr lang="en-US" sz="1400" dirty="0"/>
              <a:t>	</a:t>
            </a:r>
            <a:r>
              <a:rPr lang="en-US" sz="1400" dirty="0" err="1"/>
              <a:t>dist_new</a:t>
            </a:r>
            <a:r>
              <a:rPr lang="en-US" sz="1400" dirty="0"/>
              <a:t> = </a:t>
            </a:r>
            <a:r>
              <a:rPr lang="en-US" sz="1400" dirty="0" err="1"/>
              <a:t>dist_ik+dist_kj</a:t>
            </a:r>
            <a:r>
              <a:rPr lang="en-US" sz="1400" dirty="0"/>
              <a:t>;</a:t>
            </a:r>
          </a:p>
          <a:p>
            <a:pPr lvl="2">
              <a:lnSpc>
                <a:spcPct val="80000"/>
              </a:lnSpc>
              <a:buFontTx/>
              <a:buNone/>
            </a:pPr>
            <a:r>
              <a:rPr lang="en-US" sz="1400" dirty="0"/>
              <a:t>	if( </a:t>
            </a:r>
            <a:r>
              <a:rPr lang="en-US" sz="1400" dirty="0" err="1"/>
              <a:t>dist_new.x</a:t>
            </a:r>
            <a:r>
              <a:rPr lang="en-US" sz="1400" dirty="0"/>
              <a:t> &lt; vec4(texture2D(</a:t>
            </a:r>
            <a:r>
              <a:rPr lang="en-US" sz="1400" dirty="0" err="1"/>
              <a:t>data,gl_TexCoord</a:t>
            </a:r>
            <a:r>
              <a:rPr lang="en-US" sz="1400" dirty="0"/>
              <a:t>[0].</a:t>
            </a:r>
            <a:r>
              <a:rPr lang="en-US" sz="1400" dirty="0" err="1"/>
              <a:t>i,gl_TexCoord</a:t>
            </a:r>
            <a:r>
              <a:rPr lang="en-US" sz="1400" dirty="0"/>
              <a:t>[0].j)).x )</a:t>
            </a:r>
          </a:p>
          <a:p>
            <a:pPr lvl="2">
              <a:lnSpc>
                <a:spcPct val="80000"/>
              </a:lnSpc>
              <a:buFontTx/>
              <a:buNone/>
            </a:pPr>
            <a:r>
              <a:rPr lang="en-US" sz="1400" dirty="0"/>
              <a:t>	    texture2D(</a:t>
            </a:r>
            <a:r>
              <a:rPr lang="en-US" sz="1400" dirty="0" err="1"/>
              <a:t>data,gl_TexCoord</a:t>
            </a:r>
            <a:r>
              <a:rPr lang="en-US" sz="1400" dirty="0"/>
              <a:t>[0].</a:t>
            </a:r>
            <a:r>
              <a:rPr lang="en-US" sz="1400" dirty="0" err="1"/>
              <a:t>i,gl_TexCoord</a:t>
            </a:r>
            <a:r>
              <a:rPr lang="en-US" sz="1400" dirty="0"/>
              <a:t>[1].j)).x=</a:t>
            </a:r>
            <a:r>
              <a:rPr lang="en-US" sz="1400" dirty="0" err="1"/>
              <a:t>dist_new.x</a:t>
            </a:r>
            <a:r>
              <a:rPr lang="en-US" sz="1400" dirty="0"/>
              <a:t>;</a:t>
            </a:r>
          </a:p>
          <a:p>
            <a:pPr lvl="2">
              <a:lnSpc>
                <a:spcPct val="80000"/>
              </a:lnSpc>
              <a:buFontTx/>
              <a:buNone/>
            </a:pPr>
            <a:r>
              <a:rPr lang="en-US" sz="1400" dirty="0"/>
              <a:t>}</a:t>
            </a:r>
          </a:p>
          <a:p>
            <a:pPr lvl="1">
              <a:lnSpc>
                <a:spcPct val="80000"/>
              </a:lnSpc>
              <a:buFontTx/>
              <a:buNone/>
            </a:pPr>
            <a:r>
              <a:rPr lang="en-US" sz="1600" dirty="0" smtClean="0"/>
              <a:t>}</a:t>
            </a:r>
            <a:endParaRPr lang="en-US" sz="1600" dirty="0"/>
          </a:p>
          <a:p>
            <a:pPr>
              <a:lnSpc>
                <a:spcPct val="80000"/>
              </a:lnSpc>
            </a:pPr>
            <a:r>
              <a:rPr lang="en-US" sz="2000" dirty="0"/>
              <a:t>Note: vec4 distances are elements of 4 floating point numbers (RGBA)</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Visualization – karyotype</a:t>
            </a:r>
            <a:endParaRPr sz="3200" b="0" dirty="0" smtClean="0">
              <a:solidFill>
                <a:schemeClr val="tx2"/>
              </a:solidFill>
            </a:endParaRPr>
          </a:p>
        </p:txBody>
      </p:sp>
      <p:sp>
        <p:nvSpPr>
          <p:cNvPr id="8" name="Text Placeholder 7"/>
          <p:cNvSpPr>
            <a:spLocks noGrp="1"/>
          </p:cNvSpPr>
          <p:nvPr>
            <p:ph type="body" sz="quarter" idx="10"/>
          </p:nvPr>
        </p:nvSpPr>
        <p:spPr>
          <a:xfrm>
            <a:off x="381000" y="1524000"/>
            <a:ext cx="8382000" cy="332399"/>
          </a:xfrm>
        </p:spPr>
        <p:txBody>
          <a:bodyPr/>
          <a:lstStyle/>
          <a:p>
            <a:pPr lvl="0"/>
            <a:r>
              <a:rPr lang="en-US" sz="2400" dirty="0" smtClean="0"/>
              <a:t>Automatic </a:t>
            </a:r>
            <a:r>
              <a:rPr lang="en-US" sz="2400" dirty="0" err="1" smtClean="0"/>
              <a:t>karyotyping</a:t>
            </a:r>
            <a:r>
              <a:rPr lang="en-US" sz="2400" dirty="0" smtClean="0"/>
              <a:t>; study of linkage disequilibrium</a:t>
            </a:r>
          </a:p>
        </p:txBody>
      </p:sp>
      <p:pic>
        <p:nvPicPr>
          <p:cNvPr id="308232" name="Picture 8" descr="C:\Documents and Settings\Joshua New\Desktop\36axbxa_w10.jpg"/>
          <p:cNvPicPr>
            <a:picLocks noChangeAspect="1" noChangeArrowheads="1"/>
          </p:cNvPicPr>
          <p:nvPr/>
        </p:nvPicPr>
        <p:blipFill>
          <a:blip r:embed="rId3"/>
          <a:srcRect/>
          <a:stretch>
            <a:fillRect/>
          </a:stretch>
        </p:blipFill>
        <p:spPr bwMode="auto">
          <a:xfrm>
            <a:off x="65316" y="2514599"/>
            <a:ext cx="2228850" cy="2971801"/>
          </a:xfrm>
          <a:prstGeom prst="rect">
            <a:avLst/>
          </a:prstGeom>
          <a:noFill/>
        </p:spPr>
      </p:pic>
      <p:pic>
        <p:nvPicPr>
          <p:cNvPr id="308233" name="Picture 9" descr="C:\Documents and Settings\Joshua New\Desktop\40axbxa_w10.jpg"/>
          <p:cNvPicPr>
            <a:picLocks noChangeAspect="1" noChangeArrowheads="1"/>
          </p:cNvPicPr>
          <p:nvPr/>
        </p:nvPicPr>
        <p:blipFill>
          <a:blip r:embed="rId4"/>
          <a:srcRect/>
          <a:stretch>
            <a:fillRect/>
          </a:stretch>
        </p:blipFill>
        <p:spPr bwMode="auto">
          <a:xfrm>
            <a:off x="2318658" y="2514599"/>
            <a:ext cx="2228850" cy="2971800"/>
          </a:xfrm>
          <a:prstGeom prst="rect">
            <a:avLst/>
          </a:prstGeom>
          <a:noFill/>
        </p:spPr>
      </p:pic>
      <p:pic>
        <p:nvPicPr>
          <p:cNvPr id="308234" name="Picture 10" descr="C:\Documents and Settings\Joshua New\Desktop\67si_w10.jpg"/>
          <p:cNvPicPr>
            <a:picLocks noChangeAspect="1" noChangeArrowheads="1"/>
          </p:cNvPicPr>
          <p:nvPr/>
        </p:nvPicPr>
        <p:blipFill>
          <a:blip r:embed="rId5"/>
          <a:srcRect/>
          <a:stretch>
            <a:fillRect/>
          </a:stretch>
        </p:blipFill>
        <p:spPr bwMode="auto">
          <a:xfrm>
            <a:off x="4572000" y="2514599"/>
            <a:ext cx="2228850" cy="2971800"/>
          </a:xfrm>
          <a:prstGeom prst="rect">
            <a:avLst/>
          </a:prstGeom>
          <a:noFill/>
        </p:spPr>
      </p:pic>
      <p:pic>
        <p:nvPicPr>
          <p:cNvPr id="308235" name="Picture 11" descr="C:\Documents and Settings\Joshua New\Desktop\89bxd_w10.jpg"/>
          <p:cNvPicPr>
            <a:picLocks noChangeAspect="1" noChangeArrowheads="1"/>
          </p:cNvPicPr>
          <p:nvPr/>
        </p:nvPicPr>
        <p:blipFill>
          <a:blip r:embed="rId6"/>
          <a:srcRect/>
          <a:stretch>
            <a:fillRect/>
          </a:stretch>
        </p:blipFill>
        <p:spPr bwMode="auto">
          <a:xfrm>
            <a:off x="6836228" y="2514599"/>
            <a:ext cx="2228850" cy="2971800"/>
          </a:xfrm>
          <a:prstGeom prst="rect">
            <a:avLst/>
          </a:prstGeom>
          <a:noFill/>
        </p:spPr>
      </p:pic>
      <p:sp>
        <p:nvSpPr>
          <p:cNvPr id="9" name="TextBox 8"/>
          <p:cNvSpPr txBox="1"/>
          <p:nvPr/>
        </p:nvSpPr>
        <p:spPr>
          <a:xfrm>
            <a:off x="0" y="5562600"/>
            <a:ext cx="2286000" cy="381000"/>
          </a:xfrm>
          <a:prstGeom prst="rect">
            <a:avLst/>
          </a:prstGeom>
          <a:noFill/>
        </p:spPr>
        <p:txBody>
          <a:bodyPr wrap="square" rtlCol="0">
            <a:spAutoFit/>
          </a:bodyPr>
          <a:lstStyle/>
          <a:p>
            <a:pPr algn="ctr"/>
            <a:r>
              <a:rPr lang="en-US" dirty="0" smtClean="0">
                <a:solidFill>
                  <a:schemeClr val="bg1"/>
                </a:solidFill>
              </a:rPr>
              <a:t>36axbxa</a:t>
            </a:r>
            <a:endParaRPr lang="en-US" dirty="0">
              <a:solidFill>
                <a:schemeClr val="bg1"/>
              </a:solidFill>
            </a:endParaRPr>
          </a:p>
        </p:txBody>
      </p:sp>
      <p:sp>
        <p:nvSpPr>
          <p:cNvPr id="10" name="TextBox 9"/>
          <p:cNvSpPr txBox="1"/>
          <p:nvPr/>
        </p:nvSpPr>
        <p:spPr>
          <a:xfrm>
            <a:off x="2286000" y="5562600"/>
            <a:ext cx="2286000" cy="381000"/>
          </a:xfrm>
          <a:prstGeom prst="rect">
            <a:avLst/>
          </a:prstGeom>
          <a:noFill/>
        </p:spPr>
        <p:txBody>
          <a:bodyPr wrap="square" rtlCol="0">
            <a:spAutoFit/>
          </a:bodyPr>
          <a:lstStyle/>
          <a:p>
            <a:pPr algn="ctr"/>
            <a:r>
              <a:rPr lang="en-US" dirty="0" smtClean="0">
                <a:solidFill>
                  <a:schemeClr val="bg1"/>
                </a:solidFill>
              </a:rPr>
              <a:t>40axbxa</a:t>
            </a:r>
            <a:endParaRPr lang="en-US" dirty="0">
              <a:solidFill>
                <a:schemeClr val="bg1"/>
              </a:solidFill>
            </a:endParaRPr>
          </a:p>
        </p:txBody>
      </p:sp>
      <p:sp>
        <p:nvSpPr>
          <p:cNvPr id="11" name="TextBox 10"/>
          <p:cNvSpPr txBox="1"/>
          <p:nvPr/>
        </p:nvSpPr>
        <p:spPr>
          <a:xfrm>
            <a:off x="4572000" y="5562600"/>
            <a:ext cx="2286000" cy="381000"/>
          </a:xfrm>
          <a:prstGeom prst="rect">
            <a:avLst/>
          </a:prstGeom>
          <a:noFill/>
        </p:spPr>
        <p:txBody>
          <a:bodyPr wrap="square" rtlCol="0">
            <a:spAutoFit/>
          </a:bodyPr>
          <a:lstStyle/>
          <a:p>
            <a:pPr algn="ctr"/>
            <a:r>
              <a:rPr lang="en-US" dirty="0" smtClean="0">
                <a:solidFill>
                  <a:schemeClr val="bg1"/>
                </a:solidFill>
              </a:rPr>
              <a:t>67si</a:t>
            </a:r>
            <a:endParaRPr lang="en-US" dirty="0">
              <a:solidFill>
                <a:schemeClr val="bg1"/>
              </a:solidFill>
            </a:endParaRPr>
          </a:p>
        </p:txBody>
      </p:sp>
      <p:sp>
        <p:nvSpPr>
          <p:cNvPr id="12" name="TextBox 11"/>
          <p:cNvSpPr txBox="1"/>
          <p:nvPr/>
        </p:nvSpPr>
        <p:spPr>
          <a:xfrm>
            <a:off x="6781800" y="5562600"/>
            <a:ext cx="2286000" cy="381000"/>
          </a:xfrm>
          <a:prstGeom prst="rect">
            <a:avLst/>
          </a:prstGeom>
          <a:noFill/>
        </p:spPr>
        <p:txBody>
          <a:bodyPr wrap="square" rtlCol="0">
            <a:spAutoFit/>
          </a:bodyPr>
          <a:lstStyle/>
          <a:p>
            <a:pPr algn="ctr"/>
            <a:r>
              <a:rPr lang="en-US" dirty="0" smtClean="0">
                <a:solidFill>
                  <a:schemeClr val="bg1"/>
                </a:solidFill>
              </a:rPr>
              <a:t>89bxd</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07777"/>
          </a:xfrm>
        </p:spPr>
        <p:txBody>
          <a:bodyPr/>
          <a:lstStyle/>
          <a:p>
            <a:pPr>
              <a:lnSpc>
                <a:spcPct val="100000"/>
              </a:lnSpc>
              <a:spcAft>
                <a:spcPts val="0"/>
              </a:spcAft>
            </a:pPr>
            <a:endParaRPr lang="en-US" sz="20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Graph Decomposition</a:t>
            </a:r>
            <a:r>
              <a:rPr smtClean="0"/>
              <a:t/>
            </a:r>
            <a:br>
              <a:rPr smtClean="0"/>
            </a:br>
            <a:r>
              <a:rPr sz="3200" b="0" smtClean="0">
                <a:solidFill>
                  <a:schemeClr val="tx2"/>
                </a:solidFill>
              </a:rPr>
              <a:t>Visualization </a:t>
            </a:r>
            <a:r>
              <a:rPr lang="en-US" sz="3200" b="0" dirty="0" smtClean="0">
                <a:solidFill>
                  <a:schemeClr val="tx2"/>
                </a:solidFill>
              </a:rPr>
              <a:t>–</a:t>
            </a:r>
            <a:r>
              <a:rPr sz="3200" b="0" smtClean="0">
                <a:solidFill>
                  <a:schemeClr val="tx2"/>
                </a:solidFill>
              </a:rPr>
              <a:t> BTD</a:t>
            </a:r>
            <a:endParaRPr sz="3200" b="0" dirty="0" smtClean="0">
              <a:solidFill>
                <a:schemeClr val="tx2"/>
              </a:solidFill>
            </a:endParaRPr>
          </a:p>
        </p:txBody>
      </p:sp>
      <p:pic>
        <p:nvPicPr>
          <p:cNvPr id="309253" name="Picture 5" descr="C:\Documents and Settings\Joshua New\Desktop\pc_none_to_6.jpg"/>
          <p:cNvPicPr>
            <a:picLocks noChangeAspect="1" noChangeArrowheads="1"/>
          </p:cNvPicPr>
          <p:nvPr/>
        </p:nvPicPr>
        <p:blipFill>
          <a:blip r:embed="rId3"/>
          <a:srcRect/>
          <a:stretch>
            <a:fillRect/>
          </a:stretch>
        </p:blipFill>
        <p:spPr bwMode="auto">
          <a:xfrm>
            <a:off x="1143000" y="1371600"/>
            <a:ext cx="7089167" cy="5075906"/>
          </a:xfrm>
          <a:prstGeom prst="rect">
            <a:avLst/>
          </a:prstGeom>
          <a:noFill/>
        </p:spPr>
      </p:pic>
      <p:pic>
        <p:nvPicPr>
          <p:cNvPr id="309254" name="Picture 6" descr="C:\Documents and Settings\Joshua New\Desktop\BTD_graphClique.jpg"/>
          <p:cNvPicPr>
            <a:picLocks noChangeAspect="1" noChangeArrowheads="1"/>
          </p:cNvPicPr>
          <p:nvPr/>
        </p:nvPicPr>
        <p:blipFill>
          <a:blip r:embed="rId4"/>
          <a:srcRect/>
          <a:stretch>
            <a:fillRect/>
          </a:stretch>
        </p:blipFill>
        <p:spPr bwMode="auto">
          <a:xfrm>
            <a:off x="4648200" y="3352800"/>
            <a:ext cx="4398957" cy="3124200"/>
          </a:xfrm>
          <a:prstGeom prst="rect">
            <a:avLst/>
          </a:prstGeom>
          <a:noFill/>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4431983"/>
          </a:xfrm>
        </p:spPr>
        <p:txBody>
          <a:bodyPr/>
          <a:lstStyle/>
          <a:p>
            <a:pPr>
              <a:lnSpc>
                <a:spcPct val="100000"/>
              </a:lnSpc>
              <a:spcAft>
                <a:spcPts val="0"/>
              </a:spcAft>
            </a:pPr>
            <a:r>
              <a:rPr lang="en-US" sz="2400" dirty="0" smtClean="0"/>
              <a:t>Graph Analysis (</a:t>
            </a:r>
            <a:r>
              <a:rPr lang="en-US" sz="2400" dirty="0" err="1" smtClean="0"/>
              <a:t>Wegman</a:t>
            </a:r>
            <a:r>
              <a:rPr lang="en-US" sz="2400" dirty="0" smtClean="0"/>
              <a:t> 1990)</a:t>
            </a:r>
          </a:p>
          <a:p>
            <a:pPr lvl="1">
              <a:lnSpc>
                <a:spcPct val="100000"/>
              </a:lnSpc>
              <a:spcAft>
                <a:spcPts val="0"/>
              </a:spcAft>
            </a:pPr>
            <a:r>
              <a:rPr lang="en-US" sz="2000" dirty="0" smtClean="0"/>
              <a:t>Axis ordering – O(n!) permutations for every adjacency (but redundant)</a:t>
            </a:r>
          </a:p>
          <a:p>
            <a:pPr lvl="1">
              <a:lnSpc>
                <a:spcPct val="100000"/>
              </a:lnSpc>
              <a:spcAft>
                <a:spcPts val="0"/>
              </a:spcAft>
            </a:pPr>
            <a:r>
              <a:rPr lang="en-US" sz="2000" dirty="0" smtClean="0"/>
              <a:t>Graph approach – All vertices adjacent form clique</a:t>
            </a:r>
          </a:p>
          <a:p>
            <a:pPr lvl="1">
              <a:lnSpc>
                <a:spcPct val="100000"/>
              </a:lnSpc>
              <a:spcAft>
                <a:spcPts val="0"/>
              </a:spcAft>
            </a:pPr>
            <a:endParaRPr lang="en-US" sz="2000" dirty="0" smtClean="0"/>
          </a:p>
          <a:p>
            <a:pPr lvl="1">
              <a:lnSpc>
                <a:spcPct val="100000"/>
              </a:lnSpc>
              <a:spcAft>
                <a:spcPts val="0"/>
              </a:spcAft>
            </a:pPr>
            <a:endParaRPr lang="en-US" sz="2000" dirty="0" smtClean="0"/>
          </a:p>
          <a:p>
            <a:pPr lvl="1">
              <a:lnSpc>
                <a:spcPct val="100000"/>
              </a:lnSpc>
              <a:spcAft>
                <a:spcPts val="0"/>
              </a:spcAft>
            </a:pPr>
            <a:endParaRPr lang="en-US" sz="2000" dirty="0" smtClean="0"/>
          </a:p>
          <a:p>
            <a:pPr lvl="1">
              <a:lnSpc>
                <a:spcPct val="100000"/>
              </a:lnSpc>
              <a:spcAft>
                <a:spcPts val="0"/>
              </a:spcAft>
            </a:pPr>
            <a:endParaRPr lang="en-US" sz="2000" dirty="0" smtClean="0"/>
          </a:p>
          <a:p>
            <a:pPr lvl="1">
              <a:lnSpc>
                <a:spcPct val="100000"/>
              </a:lnSpc>
              <a:spcAft>
                <a:spcPts val="0"/>
              </a:spcAft>
            </a:pPr>
            <a:endParaRPr lang="en-US" sz="2000" dirty="0" smtClean="0"/>
          </a:p>
          <a:p>
            <a:pPr lvl="1">
              <a:lnSpc>
                <a:spcPct val="100000"/>
              </a:lnSpc>
              <a:spcAft>
                <a:spcPts val="0"/>
              </a:spcAft>
            </a:pPr>
            <a:endParaRPr lang="en-US" sz="2000" dirty="0" smtClean="0"/>
          </a:p>
          <a:p>
            <a:pPr lvl="1">
              <a:lnSpc>
                <a:spcPct val="100000"/>
              </a:lnSpc>
              <a:spcAft>
                <a:spcPts val="0"/>
              </a:spcAft>
            </a:pPr>
            <a:endParaRPr lang="en-US" sz="2000" dirty="0" smtClean="0"/>
          </a:p>
          <a:p>
            <a:pPr lvl="1">
              <a:lnSpc>
                <a:spcPct val="100000"/>
              </a:lnSpc>
              <a:spcAft>
                <a:spcPts val="0"/>
              </a:spcAft>
            </a:pPr>
            <a:r>
              <a:rPr lang="en-US" sz="2000" dirty="0" smtClean="0"/>
              <a:t>Thousands of permutations is intractable!</a:t>
            </a:r>
          </a:p>
          <a:p>
            <a:pPr lvl="1">
              <a:lnSpc>
                <a:spcPct val="100000"/>
              </a:lnSpc>
              <a:spcAft>
                <a:spcPts val="0"/>
              </a:spcAft>
            </a:pPr>
            <a:r>
              <a:rPr lang="en-US" sz="2000" dirty="0" smtClean="0"/>
              <a:t>Need optimality criteria to guide a search</a:t>
            </a:r>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Pairwise Relationships</a:t>
            </a:r>
            <a:r>
              <a:rPr smtClean="0"/>
              <a:t/>
            </a:r>
            <a:br>
              <a:rPr smtClean="0"/>
            </a:br>
            <a:r>
              <a:rPr sz="3200" b="0" smtClean="0">
                <a:solidFill>
                  <a:schemeClr val="tx2"/>
                </a:solidFill>
              </a:rPr>
              <a:t>Background</a:t>
            </a:r>
            <a:endParaRPr sz="3200" b="0" dirty="0" smtClean="0">
              <a:solidFill>
                <a:schemeClr val="tx2"/>
              </a:solidFill>
            </a:endParaRPr>
          </a:p>
        </p:txBody>
      </p:sp>
      <p:pic>
        <p:nvPicPr>
          <p:cNvPr id="312322" name="Picture 2"/>
          <p:cNvPicPr>
            <a:picLocks noChangeAspect="1" noChangeArrowheads="1"/>
          </p:cNvPicPr>
          <p:nvPr/>
        </p:nvPicPr>
        <p:blipFill>
          <a:blip r:embed="rId3"/>
          <a:srcRect/>
          <a:stretch>
            <a:fillRect/>
          </a:stretch>
        </p:blipFill>
        <p:spPr bwMode="auto">
          <a:xfrm>
            <a:off x="152400" y="3886200"/>
            <a:ext cx="8743950" cy="1066800"/>
          </a:xfrm>
          <a:prstGeom prst="rect">
            <a:avLst/>
          </a:prstGeom>
          <a:noFill/>
          <a:ln w="9525">
            <a:noFill/>
            <a:miter lim="800000"/>
            <a:headEnd/>
            <a:tailEnd/>
          </a:ln>
          <a:effectLst/>
        </p:spPr>
      </p:pic>
      <p:grpSp>
        <p:nvGrpSpPr>
          <p:cNvPr id="3" name="Group 31"/>
          <p:cNvGrpSpPr/>
          <p:nvPr/>
        </p:nvGrpSpPr>
        <p:grpSpPr>
          <a:xfrm>
            <a:off x="1143000" y="2667000"/>
            <a:ext cx="1371600" cy="1066800"/>
            <a:chOff x="4191000" y="2209800"/>
            <a:chExt cx="1371600" cy="1066800"/>
          </a:xfrm>
        </p:grpSpPr>
        <p:sp>
          <p:nvSpPr>
            <p:cNvPr id="6" name="Oval 5"/>
            <p:cNvSpPr/>
            <p:nvPr/>
          </p:nvSpPr>
          <p:spPr bwMode="auto">
            <a:xfrm>
              <a:off x="4724400" y="22098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1</a:t>
              </a:r>
            </a:p>
          </p:txBody>
        </p:sp>
        <p:sp>
          <p:nvSpPr>
            <p:cNvPr id="7" name="Oval 6"/>
            <p:cNvSpPr/>
            <p:nvPr/>
          </p:nvSpPr>
          <p:spPr bwMode="auto">
            <a:xfrm>
              <a:off x="5257800" y="25908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2</a:t>
              </a:r>
            </a:p>
          </p:txBody>
        </p:sp>
        <p:sp>
          <p:nvSpPr>
            <p:cNvPr id="8" name="Oval 7"/>
            <p:cNvSpPr/>
            <p:nvPr/>
          </p:nvSpPr>
          <p:spPr bwMode="auto">
            <a:xfrm>
              <a:off x="4953000" y="29718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3</a:t>
              </a:r>
            </a:p>
          </p:txBody>
        </p:sp>
        <p:sp>
          <p:nvSpPr>
            <p:cNvPr id="9" name="Oval 8"/>
            <p:cNvSpPr/>
            <p:nvPr/>
          </p:nvSpPr>
          <p:spPr bwMode="auto">
            <a:xfrm>
              <a:off x="4495800" y="29718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4</a:t>
              </a:r>
            </a:p>
          </p:txBody>
        </p:sp>
        <p:sp>
          <p:nvSpPr>
            <p:cNvPr id="10" name="Oval 9"/>
            <p:cNvSpPr/>
            <p:nvPr/>
          </p:nvSpPr>
          <p:spPr bwMode="auto">
            <a:xfrm>
              <a:off x="4191000" y="25908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5</a:t>
              </a:r>
            </a:p>
          </p:txBody>
        </p:sp>
        <p:cxnSp>
          <p:nvCxnSpPr>
            <p:cNvPr id="12" name="Straight Connector 11"/>
            <p:cNvCxnSpPr>
              <a:stCxn id="6" idx="5"/>
              <a:endCxn id="7" idx="1"/>
            </p:cNvCxnSpPr>
            <p:nvPr/>
          </p:nvCxnSpPr>
          <p:spPr>
            <a:xfrm rot="16200000" flipH="1">
              <a:off x="5060763" y="2393763"/>
              <a:ext cx="165474" cy="3178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a:endCxn id="8" idx="7"/>
            </p:cNvCxnSpPr>
            <p:nvPr/>
          </p:nvCxnSpPr>
          <p:spPr>
            <a:xfrm rot="5400000">
              <a:off x="5175063" y="2889063"/>
              <a:ext cx="165474" cy="892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2"/>
              <a:endCxn id="9" idx="6"/>
            </p:cNvCxnSpPr>
            <p:nvPr/>
          </p:nvCxnSpPr>
          <p:spPr>
            <a:xfrm rot="10800000">
              <a:off x="4800600" y="3124200"/>
              <a:ext cx="15240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10" idx="5"/>
            </p:cNvCxnSpPr>
            <p:nvPr/>
          </p:nvCxnSpPr>
          <p:spPr>
            <a:xfrm rot="16200000" flipV="1">
              <a:off x="4413063" y="2889063"/>
              <a:ext cx="165474" cy="892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7"/>
              <a:endCxn id="6" idx="3"/>
            </p:cNvCxnSpPr>
            <p:nvPr/>
          </p:nvCxnSpPr>
          <p:spPr>
            <a:xfrm rot="5400000" flipH="1" flipV="1">
              <a:off x="4527363" y="2393763"/>
              <a:ext cx="165474" cy="3178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bwMode="auto">
          <a:xfrm>
            <a:off x="3200400" y="26670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1</a:t>
            </a:r>
          </a:p>
        </p:txBody>
      </p:sp>
      <p:sp>
        <p:nvSpPr>
          <p:cNvPr id="35" name="Oval 34"/>
          <p:cNvSpPr/>
          <p:nvPr/>
        </p:nvSpPr>
        <p:spPr bwMode="auto">
          <a:xfrm>
            <a:off x="3733800" y="30480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2</a:t>
            </a:r>
          </a:p>
        </p:txBody>
      </p:sp>
      <p:sp>
        <p:nvSpPr>
          <p:cNvPr id="36" name="Oval 35"/>
          <p:cNvSpPr/>
          <p:nvPr/>
        </p:nvSpPr>
        <p:spPr bwMode="auto">
          <a:xfrm>
            <a:off x="3429000" y="34290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3</a:t>
            </a:r>
          </a:p>
        </p:txBody>
      </p:sp>
      <p:sp>
        <p:nvSpPr>
          <p:cNvPr id="37" name="Oval 36"/>
          <p:cNvSpPr/>
          <p:nvPr/>
        </p:nvSpPr>
        <p:spPr bwMode="auto">
          <a:xfrm>
            <a:off x="2971800" y="34290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4</a:t>
            </a:r>
          </a:p>
        </p:txBody>
      </p:sp>
      <p:sp>
        <p:nvSpPr>
          <p:cNvPr id="38" name="Oval 37"/>
          <p:cNvSpPr/>
          <p:nvPr/>
        </p:nvSpPr>
        <p:spPr bwMode="auto">
          <a:xfrm>
            <a:off x="2667000" y="30480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5</a:t>
            </a:r>
          </a:p>
        </p:txBody>
      </p:sp>
      <p:cxnSp>
        <p:nvCxnSpPr>
          <p:cNvPr id="39" name="Straight Connector 38"/>
          <p:cNvCxnSpPr>
            <a:stCxn id="34" idx="4"/>
            <a:endCxn id="36" idx="0"/>
          </p:cNvCxnSpPr>
          <p:nvPr/>
        </p:nvCxnSpPr>
        <p:spPr>
          <a:xfrm rot="16200000" flipH="1">
            <a:off x="3238500" y="3086100"/>
            <a:ext cx="4572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5" idx="2"/>
            <a:endCxn id="38" idx="6"/>
          </p:cNvCxnSpPr>
          <p:nvPr/>
        </p:nvCxnSpPr>
        <p:spPr>
          <a:xfrm rot="10800000">
            <a:off x="2971800" y="3200400"/>
            <a:ext cx="76200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5" idx="2"/>
            <a:endCxn id="37" idx="0"/>
          </p:cNvCxnSpPr>
          <p:nvPr/>
        </p:nvCxnSpPr>
        <p:spPr>
          <a:xfrm rot="10800000" flipV="1">
            <a:off x="3124200" y="3200400"/>
            <a:ext cx="6096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6" idx="0"/>
            <a:endCxn id="38" idx="6"/>
          </p:cNvCxnSpPr>
          <p:nvPr/>
        </p:nvCxnSpPr>
        <p:spPr>
          <a:xfrm rot="16200000" flipV="1">
            <a:off x="3162300" y="3009900"/>
            <a:ext cx="228600" cy="609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7" idx="0"/>
            <a:endCxn id="34" idx="4"/>
          </p:cNvCxnSpPr>
          <p:nvPr/>
        </p:nvCxnSpPr>
        <p:spPr>
          <a:xfrm rot="5400000" flipH="1" flipV="1">
            <a:off x="3009900" y="3086100"/>
            <a:ext cx="4572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10"/>
          </p:nvPr>
        </p:nvSpPr>
        <p:spPr>
          <a:xfrm>
            <a:off x="381000" y="1524000"/>
            <a:ext cx="8534400" cy="369332"/>
          </a:xfrm>
        </p:spPr>
        <p:txBody>
          <a:bodyPr/>
          <a:lstStyle/>
          <a:p>
            <a:pPr>
              <a:lnSpc>
                <a:spcPct val="100000"/>
              </a:lnSpc>
              <a:spcAft>
                <a:spcPts val="0"/>
              </a:spcAft>
            </a:pPr>
            <a:endParaRPr lang="en-US" sz="2400" dirty="0" smtClean="0"/>
          </a:p>
        </p:txBody>
      </p:sp>
      <p:sp>
        <p:nvSpPr>
          <p:cNvPr id="2"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Pairwise Relationships</a:t>
            </a:r>
            <a:r>
              <a:rPr smtClean="0"/>
              <a:t/>
            </a:r>
            <a:br>
              <a:rPr smtClean="0"/>
            </a:br>
            <a:r>
              <a:rPr sz="3200" b="0" smtClean="0">
                <a:solidFill>
                  <a:schemeClr val="tx2"/>
                </a:solidFill>
              </a:rPr>
              <a:t>Results</a:t>
            </a:r>
            <a:endParaRPr sz="3200" b="0" dirty="0" smtClean="0">
              <a:solidFill>
                <a:schemeClr val="tx2"/>
              </a:solidFill>
            </a:endParaRPr>
          </a:p>
        </p:txBody>
      </p:sp>
      <p:graphicFrame>
        <p:nvGraphicFramePr>
          <p:cNvPr id="6" name="Chart 5"/>
          <p:cNvGraphicFramePr>
            <a:graphicFrameLocks/>
          </p:cNvGraphicFramePr>
          <p:nvPr/>
        </p:nvGraphicFramePr>
        <p:xfrm>
          <a:off x="381000" y="1828800"/>
          <a:ext cx="44196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381000" y="3962400"/>
          <a:ext cx="4419600" cy="2084739"/>
        </p:xfrm>
        <a:graphic>
          <a:graphicData uri="http://schemas.openxmlformats.org/drawingml/2006/chart">
            <c:chart xmlns:c="http://schemas.openxmlformats.org/drawingml/2006/chart" xmlns:r="http://schemas.openxmlformats.org/officeDocument/2006/relationships" r:id="rId4"/>
          </a:graphicData>
        </a:graphic>
      </p:graphicFrame>
      <p:pic>
        <p:nvPicPr>
          <p:cNvPr id="314370" name="Picture 2"/>
          <p:cNvPicPr>
            <a:picLocks noChangeAspect="1" noChangeArrowheads="1"/>
          </p:cNvPicPr>
          <p:nvPr/>
        </p:nvPicPr>
        <p:blipFill>
          <a:blip r:embed="rId5"/>
          <a:srcRect/>
          <a:stretch>
            <a:fillRect/>
          </a:stretch>
        </p:blipFill>
        <p:spPr bwMode="auto">
          <a:xfrm>
            <a:off x="4114800" y="1371600"/>
            <a:ext cx="4876800" cy="3352800"/>
          </a:xfrm>
          <a:prstGeom prst="rect">
            <a:avLst/>
          </a:prstGeom>
          <a:noFill/>
          <a:ln w="9525">
            <a:noFill/>
            <a:miter lim="800000"/>
            <a:headEnd/>
            <a:tailEnd/>
          </a:ln>
          <a:effectLst/>
        </p:spPr>
      </p:pic>
      <p:graphicFrame>
        <p:nvGraphicFramePr>
          <p:cNvPr id="10" name="Table 9"/>
          <p:cNvGraphicFramePr>
            <a:graphicFrameLocks noGrp="1"/>
          </p:cNvGraphicFramePr>
          <p:nvPr/>
        </p:nvGraphicFramePr>
        <p:xfrm>
          <a:off x="5029200" y="4769508"/>
          <a:ext cx="3657600" cy="1745592"/>
        </p:xfrm>
        <a:graphic>
          <a:graphicData uri="http://schemas.openxmlformats.org/drawingml/2006/table">
            <a:tbl>
              <a:tblPr/>
              <a:tblGrid>
                <a:gridCol w="914400"/>
                <a:gridCol w="914400"/>
                <a:gridCol w="914400"/>
                <a:gridCol w="914400"/>
              </a:tblGrid>
              <a:tr h="125577">
                <a:tc>
                  <a:txBody>
                    <a:bodyPr/>
                    <a:lstStyle/>
                    <a:p>
                      <a:pPr algn="l" fontAlgn="b"/>
                      <a:endParaRPr lang="en-US" sz="1000" b="0" i="0" u="none" strike="noStrike" dirty="0">
                        <a:solidFill>
                          <a:schemeClr val="bg1"/>
                        </a:solidFill>
                        <a:latin typeface="Arial"/>
                      </a:endParaRPr>
                    </a:p>
                  </a:txBody>
                  <a:tcPr marL="0" marR="0" marT="0" marB="0" anchor="b">
                    <a:lnL>
                      <a:noFill/>
                    </a:lnL>
                    <a:lnR>
                      <a:noFill/>
                    </a:lnR>
                    <a:lnT>
                      <a:noFill/>
                    </a:lnT>
                    <a:lnB>
                      <a:noFill/>
                    </a:lnB>
                  </a:tcPr>
                </a:tc>
                <a:tc>
                  <a:txBody>
                    <a:bodyPr/>
                    <a:lstStyle/>
                    <a:p>
                      <a:pPr algn="r" fontAlgn="b"/>
                      <a:r>
                        <a:rPr lang="en-US" sz="1000" b="1" i="0" u="none" strike="noStrike" dirty="0">
                          <a:solidFill>
                            <a:schemeClr val="bg1"/>
                          </a:solidFill>
                          <a:latin typeface="Arial"/>
                        </a:rPr>
                        <a:t>Genetic</a:t>
                      </a:r>
                    </a:p>
                  </a:txBody>
                  <a:tcPr marL="0" marR="0" marT="0" marB="0" anchor="b">
                    <a:lnL>
                      <a:noFill/>
                    </a:lnL>
                    <a:lnR>
                      <a:noFill/>
                    </a:lnR>
                    <a:lnT>
                      <a:noFill/>
                    </a:lnT>
                    <a:lnB>
                      <a:noFill/>
                    </a:lnB>
                  </a:tcPr>
                </a:tc>
                <a:tc>
                  <a:txBody>
                    <a:bodyPr/>
                    <a:lstStyle/>
                    <a:p>
                      <a:pPr algn="r" fontAlgn="b"/>
                      <a:r>
                        <a:rPr lang="en-US" sz="1000" b="1" i="0" u="none" strike="noStrike" dirty="0">
                          <a:solidFill>
                            <a:schemeClr val="bg1"/>
                          </a:solidFill>
                          <a:latin typeface="Arial"/>
                        </a:rPr>
                        <a:t>Greedy</a:t>
                      </a:r>
                    </a:p>
                  </a:txBody>
                  <a:tcPr marL="0" marR="0" marT="0" marB="0" anchor="b">
                    <a:lnL>
                      <a:noFill/>
                    </a:lnL>
                    <a:lnR>
                      <a:noFill/>
                    </a:lnR>
                    <a:lnT>
                      <a:noFill/>
                    </a:lnT>
                    <a:lnB>
                      <a:noFill/>
                    </a:lnB>
                  </a:tcPr>
                </a:tc>
                <a:tc>
                  <a:txBody>
                    <a:bodyPr/>
                    <a:lstStyle/>
                    <a:p>
                      <a:pPr algn="r" fontAlgn="b"/>
                      <a:r>
                        <a:rPr lang="en-US" sz="1000" b="1" i="0" u="none" strike="noStrike" dirty="0">
                          <a:solidFill>
                            <a:schemeClr val="bg1"/>
                          </a:solidFill>
                          <a:latin typeface="Arial"/>
                        </a:rPr>
                        <a:t>Pairs</a:t>
                      </a:r>
                    </a:p>
                  </a:txBody>
                  <a:tcPr marL="0" marR="0" marT="0" marB="0" anchor="b">
                    <a:lnL>
                      <a:noFill/>
                    </a:lnL>
                    <a:lnR>
                      <a:noFill/>
                    </a:lnR>
                    <a:lnT>
                      <a:noFill/>
                    </a:lnT>
                    <a:lnB>
                      <a:noFill/>
                    </a:lnB>
                  </a:tcPr>
                </a:tc>
              </a:tr>
              <a:tr h="189332">
                <a:tc>
                  <a:txBody>
                    <a:bodyPr/>
                    <a:lstStyle/>
                    <a:p>
                      <a:pPr algn="l" fontAlgn="b"/>
                      <a:r>
                        <a:rPr lang="en-US" sz="1000" b="1" i="0" u="none" strike="noStrike" dirty="0">
                          <a:solidFill>
                            <a:schemeClr val="bg1"/>
                          </a:solidFill>
                          <a:latin typeface="Arial"/>
                        </a:rPr>
                        <a:t>Correlation</a:t>
                      </a:r>
                    </a:p>
                  </a:txBody>
                  <a:tcPr marL="0" marR="0" marT="0" marB="0" anchor="b">
                    <a:lnL>
                      <a:noFill/>
                    </a:lnL>
                    <a:lnR>
                      <a:noFill/>
                    </a:lnR>
                    <a:lnT>
                      <a:noFill/>
                    </a:lnT>
                    <a:lnB>
                      <a:noFill/>
                    </a:lnB>
                  </a:tcPr>
                </a:tc>
                <a:tc>
                  <a:txBody>
                    <a:bodyPr/>
                    <a:lstStyle/>
                    <a:p>
                      <a:pPr algn="r" fontAlgn="b"/>
                      <a:r>
                        <a:rPr lang="en-US" sz="1000" b="0" i="0" u="none" strike="noStrike" dirty="0">
                          <a:solidFill>
                            <a:schemeClr val="bg1"/>
                          </a:solidFill>
                          <a:latin typeface="Arial"/>
                        </a:rPr>
                        <a:t>5.993752</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5.8302</a:t>
                      </a:r>
                    </a:p>
                  </a:txBody>
                  <a:tcPr marL="0" marR="0" marT="0" marB="0" anchor="b">
                    <a:lnL>
                      <a:noFill/>
                    </a:lnL>
                    <a:lnR>
                      <a:noFill/>
                    </a:lnR>
                    <a:lnT>
                      <a:noFill/>
                    </a:lnT>
                    <a:lnB>
                      <a:noFill/>
                    </a:lnB>
                  </a:tcPr>
                </a:tc>
                <a:tc>
                  <a:txBody>
                    <a:bodyPr/>
                    <a:lstStyle/>
                    <a:p>
                      <a:pPr algn="r" fontAlgn="b"/>
                      <a:r>
                        <a:rPr lang="en-US" sz="1000" b="0" i="0" u="none" strike="noStrike" dirty="0">
                          <a:solidFill>
                            <a:schemeClr val="bg1"/>
                          </a:solidFill>
                          <a:latin typeface="Arial"/>
                        </a:rPr>
                        <a:t>5.7935</a:t>
                      </a:r>
                    </a:p>
                  </a:txBody>
                  <a:tcPr marL="0" marR="0" marT="0" marB="0" anchor="b">
                    <a:lnL>
                      <a:noFill/>
                    </a:lnL>
                    <a:lnR>
                      <a:noFill/>
                    </a:lnR>
                    <a:lnT>
                      <a:noFill/>
                    </a:lnT>
                    <a:lnB>
                      <a:noFill/>
                    </a:lnB>
                  </a:tcPr>
                </a:tc>
              </a:tr>
              <a:tr h="125577">
                <a:tc>
                  <a:txBody>
                    <a:bodyPr/>
                    <a:lstStyle/>
                    <a:p>
                      <a:pPr algn="l" fontAlgn="b"/>
                      <a:r>
                        <a:rPr lang="en-US" sz="1000" b="1" i="0" u="none" strike="noStrike" dirty="0" smtClean="0">
                          <a:solidFill>
                            <a:schemeClr val="bg1"/>
                          </a:solidFill>
                          <a:latin typeface="Arial"/>
                        </a:rPr>
                        <a:t>|Diff |means</a:t>
                      </a:r>
                      <a:endParaRPr lang="en-US" sz="1000" b="1" i="0" u="none" strike="noStrike" dirty="0">
                        <a:solidFill>
                          <a:schemeClr val="bg1"/>
                        </a:solidFill>
                        <a:latin typeface="Arial"/>
                      </a:endParaRPr>
                    </a:p>
                  </a:txBody>
                  <a:tcPr marL="0" marR="0" marT="0" marB="0" anchor="b">
                    <a:lnL>
                      <a:noFill/>
                    </a:lnL>
                    <a:lnR>
                      <a:noFill/>
                    </a:lnR>
                    <a:lnT>
                      <a:noFill/>
                    </a:lnT>
                    <a:lnB>
                      <a:noFill/>
                    </a:lnB>
                  </a:tcPr>
                </a:tc>
                <a:tc>
                  <a:txBody>
                    <a:bodyPr/>
                    <a:lstStyle/>
                    <a:p>
                      <a:pPr algn="r" fontAlgn="b"/>
                      <a:r>
                        <a:rPr lang="en-US" sz="1000" b="0" i="0" u="none" strike="noStrike" dirty="0">
                          <a:solidFill>
                            <a:schemeClr val="bg1"/>
                          </a:solidFill>
                          <a:latin typeface="Arial"/>
                        </a:rPr>
                        <a:t>3.391725</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3.429</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2.872</a:t>
                      </a:r>
                    </a:p>
                  </a:txBody>
                  <a:tcPr marL="0" marR="0" marT="0" marB="0" anchor="b">
                    <a:lnL>
                      <a:noFill/>
                    </a:lnL>
                    <a:lnR>
                      <a:noFill/>
                    </a:lnR>
                    <a:lnT>
                      <a:noFill/>
                    </a:lnT>
                    <a:lnB>
                      <a:noFill/>
                    </a:lnB>
                  </a:tcPr>
                </a:tc>
              </a:tr>
              <a:tr h="189332">
                <a:tc>
                  <a:txBody>
                    <a:bodyPr/>
                    <a:lstStyle/>
                    <a:p>
                      <a:pPr algn="l" fontAlgn="b"/>
                      <a:r>
                        <a:rPr lang="en-US" sz="1000" b="1" i="0" u="none" strike="noStrike" dirty="0" smtClean="0">
                          <a:solidFill>
                            <a:schemeClr val="bg1"/>
                          </a:solidFill>
                          <a:latin typeface="Arial"/>
                        </a:rPr>
                        <a:t>|Diff |medians</a:t>
                      </a:r>
                      <a:endParaRPr lang="en-US" sz="1000" b="1" i="0" u="none" strike="noStrike" dirty="0">
                        <a:solidFill>
                          <a:schemeClr val="bg1"/>
                        </a:solidFill>
                        <a:latin typeface="Arial"/>
                      </a:endParaRPr>
                    </a:p>
                  </a:txBody>
                  <a:tcPr marL="0" marR="0" marT="0" marB="0" anchor="b">
                    <a:lnL>
                      <a:noFill/>
                    </a:lnL>
                    <a:lnR>
                      <a:noFill/>
                    </a:lnR>
                    <a:lnT>
                      <a:noFill/>
                    </a:lnT>
                    <a:lnB>
                      <a:noFill/>
                    </a:lnB>
                  </a:tcPr>
                </a:tc>
                <a:tc>
                  <a:txBody>
                    <a:bodyPr/>
                    <a:lstStyle/>
                    <a:p>
                      <a:pPr algn="r" fontAlgn="b"/>
                      <a:r>
                        <a:rPr lang="en-US" sz="1000" b="0" i="0" u="none" strike="noStrike" dirty="0">
                          <a:solidFill>
                            <a:schemeClr val="bg1"/>
                          </a:solidFill>
                          <a:latin typeface="Arial"/>
                        </a:rPr>
                        <a:t>3.696394</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4.4882</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4.4882</a:t>
                      </a:r>
                    </a:p>
                  </a:txBody>
                  <a:tcPr marL="0" marR="0" marT="0" marB="0" anchor="b">
                    <a:lnL>
                      <a:noFill/>
                    </a:lnL>
                    <a:lnR>
                      <a:noFill/>
                    </a:lnR>
                    <a:lnT>
                      <a:noFill/>
                    </a:lnT>
                    <a:lnB>
                      <a:noFill/>
                    </a:lnB>
                  </a:tcPr>
                </a:tc>
              </a:tr>
              <a:tr h="125577">
                <a:tc>
                  <a:txBody>
                    <a:bodyPr/>
                    <a:lstStyle/>
                    <a:p>
                      <a:pPr algn="l" fontAlgn="b"/>
                      <a:r>
                        <a:rPr lang="en-US" sz="1000" b="1" i="0" u="none" strike="noStrike" dirty="0" smtClean="0">
                          <a:solidFill>
                            <a:schemeClr val="bg1"/>
                          </a:solidFill>
                          <a:latin typeface="Arial"/>
                        </a:rPr>
                        <a:t>|Diff |modes</a:t>
                      </a:r>
                      <a:endParaRPr lang="en-US" sz="1000" b="1" i="0" u="none" strike="noStrike" dirty="0">
                        <a:solidFill>
                          <a:schemeClr val="bg1"/>
                        </a:solidFill>
                        <a:latin typeface="Arial"/>
                      </a:endParaRPr>
                    </a:p>
                  </a:txBody>
                  <a:tcPr marL="0" marR="0" marT="0" marB="0" anchor="b">
                    <a:lnL>
                      <a:noFill/>
                    </a:lnL>
                    <a:lnR>
                      <a:noFill/>
                    </a:lnR>
                    <a:lnT>
                      <a:noFill/>
                    </a:lnT>
                    <a:lnB>
                      <a:noFill/>
                    </a:lnB>
                  </a:tcPr>
                </a:tc>
                <a:tc>
                  <a:txBody>
                    <a:bodyPr/>
                    <a:lstStyle/>
                    <a:p>
                      <a:pPr algn="r" fontAlgn="b"/>
                      <a:r>
                        <a:rPr lang="en-US" sz="1000" b="0" i="0" u="none" strike="noStrike" dirty="0">
                          <a:solidFill>
                            <a:schemeClr val="bg1"/>
                          </a:solidFill>
                          <a:latin typeface="Arial"/>
                        </a:rPr>
                        <a:t>4.999826</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5.9998</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5.998</a:t>
                      </a:r>
                    </a:p>
                  </a:txBody>
                  <a:tcPr marL="0" marR="0" marT="0" marB="0" anchor="b">
                    <a:lnL>
                      <a:noFill/>
                    </a:lnL>
                    <a:lnR>
                      <a:noFill/>
                    </a:lnR>
                    <a:lnT>
                      <a:noFill/>
                    </a:lnT>
                    <a:lnB>
                      <a:noFill/>
                    </a:lnB>
                  </a:tcPr>
                </a:tc>
              </a:tr>
              <a:tr h="125577">
                <a:tc>
                  <a:txBody>
                    <a:bodyPr/>
                    <a:lstStyle/>
                    <a:p>
                      <a:pPr algn="l" fontAlgn="b"/>
                      <a:r>
                        <a:rPr lang="en-US" sz="1000" b="1" i="0" u="none" strike="noStrike" dirty="0" smtClean="0">
                          <a:solidFill>
                            <a:schemeClr val="bg1"/>
                          </a:solidFill>
                          <a:latin typeface="Arial"/>
                        </a:rPr>
                        <a:t>|Diff |variance</a:t>
                      </a:r>
                      <a:endParaRPr lang="en-US" sz="1000" b="1" i="0" u="none" strike="noStrike" dirty="0">
                        <a:solidFill>
                          <a:schemeClr val="bg1"/>
                        </a:solidFill>
                        <a:latin typeface="Arial"/>
                      </a:endParaRPr>
                    </a:p>
                  </a:txBody>
                  <a:tcPr marL="0" marR="0" marT="0" marB="0" anchor="b">
                    <a:lnL>
                      <a:noFill/>
                    </a:lnL>
                    <a:lnR>
                      <a:noFill/>
                    </a:lnR>
                    <a:lnT>
                      <a:noFill/>
                    </a:lnT>
                    <a:lnB>
                      <a:noFill/>
                    </a:lnB>
                  </a:tcPr>
                </a:tc>
                <a:tc>
                  <a:txBody>
                    <a:bodyPr/>
                    <a:lstStyle/>
                    <a:p>
                      <a:pPr algn="r" fontAlgn="b"/>
                      <a:r>
                        <a:rPr lang="en-US" sz="1000" b="0" i="0" u="none" strike="noStrike" dirty="0">
                          <a:solidFill>
                            <a:schemeClr val="bg1"/>
                          </a:solidFill>
                          <a:latin typeface="Arial"/>
                        </a:rPr>
                        <a:t>1.216008</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1.2163</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1.1992</a:t>
                      </a:r>
                    </a:p>
                  </a:txBody>
                  <a:tcPr marL="0" marR="0" marT="0" marB="0" anchor="b">
                    <a:lnL>
                      <a:noFill/>
                    </a:lnL>
                    <a:lnR>
                      <a:noFill/>
                    </a:lnR>
                    <a:lnT>
                      <a:noFill/>
                    </a:lnT>
                    <a:lnB>
                      <a:noFill/>
                    </a:lnB>
                  </a:tcPr>
                </a:tc>
              </a:tr>
              <a:tr h="189332">
                <a:tc>
                  <a:txBody>
                    <a:bodyPr/>
                    <a:lstStyle/>
                    <a:p>
                      <a:pPr algn="l" fontAlgn="b"/>
                      <a:r>
                        <a:rPr lang="en-US" sz="1000" b="1" i="0" u="none" strike="noStrike" dirty="0">
                          <a:solidFill>
                            <a:schemeClr val="bg1"/>
                          </a:solidFill>
                          <a:latin typeface="Arial"/>
                        </a:rPr>
                        <a:t>Sum means</a:t>
                      </a:r>
                    </a:p>
                  </a:txBody>
                  <a:tcPr marL="0" marR="0" marT="0" marB="0" anchor="b">
                    <a:lnL>
                      <a:noFill/>
                    </a:lnL>
                    <a:lnR>
                      <a:noFill/>
                    </a:lnR>
                    <a:lnT>
                      <a:noFill/>
                    </a:lnT>
                    <a:lnB>
                      <a:noFill/>
                    </a:lnB>
                  </a:tcPr>
                </a:tc>
                <a:tc>
                  <a:txBody>
                    <a:bodyPr/>
                    <a:lstStyle/>
                    <a:p>
                      <a:pPr algn="r" fontAlgn="b"/>
                      <a:r>
                        <a:rPr lang="en-US" sz="1000" b="0" i="0" u="none" strike="noStrike" dirty="0">
                          <a:solidFill>
                            <a:schemeClr val="bg1"/>
                          </a:solidFill>
                          <a:latin typeface="Arial"/>
                        </a:rPr>
                        <a:t>6.685559</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6.7112</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6.7525</a:t>
                      </a:r>
                    </a:p>
                  </a:txBody>
                  <a:tcPr marL="0" marR="0" marT="0" marB="0" anchor="b">
                    <a:lnL>
                      <a:noFill/>
                    </a:lnL>
                    <a:lnR>
                      <a:noFill/>
                    </a:lnR>
                    <a:lnT>
                      <a:noFill/>
                    </a:lnT>
                    <a:lnB>
                      <a:noFill/>
                    </a:lnB>
                  </a:tcPr>
                </a:tc>
              </a:tr>
              <a:tr h="189332">
                <a:tc>
                  <a:txBody>
                    <a:bodyPr/>
                    <a:lstStyle/>
                    <a:p>
                      <a:pPr algn="l" fontAlgn="b"/>
                      <a:r>
                        <a:rPr lang="en-US" sz="1000" b="1" i="0" u="none" strike="noStrike" dirty="0">
                          <a:solidFill>
                            <a:schemeClr val="bg1"/>
                          </a:solidFill>
                          <a:latin typeface="Arial"/>
                        </a:rPr>
                        <a:t>Sum </a:t>
                      </a:r>
                      <a:r>
                        <a:rPr lang="en-US" sz="1000" b="1" i="0" u="none" strike="noStrike" dirty="0" smtClean="0">
                          <a:solidFill>
                            <a:schemeClr val="bg1"/>
                          </a:solidFill>
                          <a:latin typeface="Arial"/>
                        </a:rPr>
                        <a:t>medians</a:t>
                      </a:r>
                      <a:endParaRPr lang="en-US" sz="1000" b="1" i="0" u="none" strike="noStrike" dirty="0">
                        <a:solidFill>
                          <a:schemeClr val="bg1"/>
                        </a:solidFill>
                        <a:latin typeface="Arial"/>
                      </a:endParaRP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7.856794</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7.6978</a:t>
                      </a:r>
                    </a:p>
                  </a:txBody>
                  <a:tcPr marL="0" marR="0" marT="0" marB="0" anchor="b">
                    <a:lnL>
                      <a:noFill/>
                    </a:lnL>
                    <a:lnR>
                      <a:noFill/>
                    </a:lnR>
                    <a:lnT>
                      <a:noFill/>
                    </a:lnT>
                    <a:lnB>
                      <a:noFill/>
                    </a:lnB>
                  </a:tcPr>
                </a:tc>
                <a:tc>
                  <a:txBody>
                    <a:bodyPr/>
                    <a:lstStyle/>
                    <a:p>
                      <a:pPr algn="r" fontAlgn="b"/>
                      <a:r>
                        <a:rPr lang="en-US" sz="1000" b="0" i="0" u="none" strike="noStrike" dirty="0">
                          <a:solidFill>
                            <a:schemeClr val="bg1"/>
                          </a:solidFill>
                          <a:latin typeface="Arial"/>
                        </a:rPr>
                        <a:t>7.9117</a:t>
                      </a:r>
                    </a:p>
                  </a:txBody>
                  <a:tcPr marL="0" marR="0" marT="0" marB="0" anchor="b">
                    <a:lnL>
                      <a:noFill/>
                    </a:lnL>
                    <a:lnR>
                      <a:noFill/>
                    </a:lnR>
                    <a:lnT>
                      <a:noFill/>
                    </a:lnT>
                    <a:lnB>
                      <a:noFill/>
                    </a:lnB>
                  </a:tcPr>
                </a:tc>
              </a:tr>
              <a:tr h="189332">
                <a:tc>
                  <a:txBody>
                    <a:bodyPr/>
                    <a:lstStyle/>
                    <a:p>
                      <a:pPr algn="l" fontAlgn="b"/>
                      <a:r>
                        <a:rPr lang="en-US" sz="1000" b="1" i="0" u="none" strike="noStrike" dirty="0">
                          <a:solidFill>
                            <a:schemeClr val="bg1"/>
                          </a:solidFill>
                          <a:latin typeface="Arial"/>
                        </a:rPr>
                        <a:t>Sum modes</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9.812484</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9.669</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9.9755</a:t>
                      </a:r>
                    </a:p>
                  </a:txBody>
                  <a:tcPr marL="0" marR="0" marT="0" marB="0" anchor="b">
                    <a:lnL>
                      <a:noFill/>
                    </a:lnL>
                    <a:lnR>
                      <a:noFill/>
                    </a:lnR>
                    <a:lnT>
                      <a:noFill/>
                    </a:lnT>
                    <a:lnB>
                      <a:noFill/>
                    </a:lnB>
                  </a:tcPr>
                </a:tc>
              </a:tr>
              <a:tr h="189332">
                <a:tc>
                  <a:txBody>
                    <a:bodyPr/>
                    <a:lstStyle/>
                    <a:p>
                      <a:pPr algn="l" fontAlgn="b"/>
                      <a:r>
                        <a:rPr lang="en-US" sz="1000" b="1" i="0" u="none" strike="noStrike" dirty="0">
                          <a:solidFill>
                            <a:schemeClr val="bg1"/>
                          </a:solidFill>
                          <a:latin typeface="Arial"/>
                        </a:rPr>
                        <a:t>Sum </a:t>
                      </a:r>
                      <a:r>
                        <a:rPr lang="en-US" sz="1000" b="1" i="0" u="none" strike="noStrike" dirty="0" smtClean="0">
                          <a:solidFill>
                            <a:schemeClr val="bg1"/>
                          </a:solidFill>
                          <a:latin typeface="Arial"/>
                        </a:rPr>
                        <a:t>variance</a:t>
                      </a:r>
                      <a:endParaRPr lang="en-US" sz="1000" b="1" i="0" u="none" strike="noStrike" dirty="0">
                        <a:solidFill>
                          <a:schemeClr val="bg1"/>
                        </a:solidFill>
                        <a:latin typeface="Arial"/>
                      </a:endParaRP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2.379634</a:t>
                      </a:r>
                    </a:p>
                  </a:txBody>
                  <a:tcPr marL="0" marR="0" marT="0" marB="0" anchor="b">
                    <a:lnL>
                      <a:noFill/>
                    </a:lnL>
                    <a:lnR>
                      <a:noFill/>
                    </a:lnR>
                    <a:lnT>
                      <a:noFill/>
                    </a:lnT>
                    <a:lnB>
                      <a:noFill/>
                    </a:lnB>
                  </a:tcPr>
                </a:tc>
                <a:tc>
                  <a:txBody>
                    <a:bodyPr/>
                    <a:lstStyle/>
                    <a:p>
                      <a:pPr algn="r" fontAlgn="b"/>
                      <a:r>
                        <a:rPr lang="en-US" sz="1000" b="0" i="0" u="none" strike="noStrike">
                          <a:solidFill>
                            <a:schemeClr val="bg1"/>
                          </a:solidFill>
                          <a:latin typeface="Arial"/>
                        </a:rPr>
                        <a:t>2.33664</a:t>
                      </a:r>
                    </a:p>
                  </a:txBody>
                  <a:tcPr marL="0" marR="0" marT="0" marB="0" anchor="b">
                    <a:lnL>
                      <a:noFill/>
                    </a:lnL>
                    <a:lnR>
                      <a:noFill/>
                    </a:lnR>
                    <a:lnT>
                      <a:noFill/>
                    </a:lnT>
                    <a:lnB>
                      <a:noFill/>
                    </a:lnB>
                  </a:tcPr>
                </a:tc>
                <a:tc>
                  <a:txBody>
                    <a:bodyPr/>
                    <a:lstStyle/>
                    <a:p>
                      <a:pPr algn="r" fontAlgn="b"/>
                      <a:r>
                        <a:rPr lang="en-US" sz="1000" b="0" i="0" u="none" strike="noStrike" dirty="0">
                          <a:solidFill>
                            <a:schemeClr val="bg1"/>
                          </a:solidFill>
                          <a:latin typeface="Arial"/>
                        </a:rPr>
                        <a:t>2.3857</a:t>
                      </a:r>
                    </a:p>
                  </a:txBody>
                  <a:tcPr marL="0" marR="0" marT="0" marB="0" anchor="b">
                    <a:lnL>
                      <a:noFill/>
                    </a:lnL>
                    <a:lnR>
                      <a:noFill/>
                    </a:lnR>
                    <a:lnT>
                      <a:noFill/>
                    </a:lnT>
                    <a:lnB>
                      <a:noFill/>
                    </a:lnB>
                  </a:tcPr>
                </a:tc>
              </a:tr>
            </a:tbl>
          </a:graphicData>
        </a:graphic>
      </p:graphicFrame>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738" cy="1524000"/>
          </a:xfrm>
        </p:spPr>
        <p:txBody>
          <a:bodyPr/>
          <a:lstStyle/>
          <a:p>
            <a:pPr defTabSz="914363" fontAlgn="auto">
              <a:spcAft>
                <a:spcPts val="0"/>
              </a:spcAft>
              <a:defRPr/>
            </a:pPr>
            <a:endParaRPr dirty="0"/>
          </a:p>
        </p:txBody>
      </p:sp>
      <p:sp>
        <p:nvSpPr>
          <p:cNvPr id="5" name="Text Placeholder 4"/>
          <p:cNvSpPr>
            <a:spLocks noGrp="1"/>
          </p:cNvSpPr>
          <p:nvPr>
            <p:ph type="body" sz="quarter" idx="10"/>
          </p:nvPr>
        </p:nvSpPr>
        <p:spPr>
          <a:xfrm>
            <a:off x="722313" y="2355850"/>
            <a:ext cx="7689850" cy="1384300"/>
          </a:xfrm>
        </p:spPr>
        <p:txBody>
          <a:bodyPr rtlCol="0"/>
          <a:lstStyle/>
          <a:p>
            <a:pPr defTabSz="914363" fontAlgn="auto">
              <a:spcAft>
                <a:spcPts val="0"/>
              </a:spcAft>
              <a:defRPr/>
            </a:pPr>
            <a:endParaRPr/>
          </a:p>
        </p:txBody>
      </p:sp>
      <p:pic>
        <p:nvPicPr>
          <p:cNvPr id="4" name="Picture 4"/>
          <p:cNvPicPr>
            <a:picLocks noChangeAspect="1" noChangeArrowheads="1"/>
          </p:cNvPicPr>
          <p:nvPr/>
        </p:nvPicPr>
        <p:blipFill>
          <a:blip r:embed="rId3"/>
          <a:srcRect/>
          <a:stretch>
            <a:fillRect/>
          </a:stretch>
        </p:blipFill>
        <p:spPr bwMode="auto">
          <a:xfrm>
            <a:off x="685800" y="4114800"/>
            <a:ext cx="2021021" cy="16023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Introduction</a:t>
            </a:r>
            <a:r>
              <a:rPr smtClean="0"/>
              <a:t/>
            </a:r>
            <a:br>
              <a:rPr smtClean="0"/>
            </a:br>
            <a:r>
              <a:rPr sz="3200" b="0" smtClean="0">
                <a:solidFill>
                  <a:schemeClr val="tx2"/>
                </a:solidFill>
              </a:rPr>
              <a:t>Datasets</a:t>
            </a:r>
            <a:endParaRPr sz="3200" b="0" dirty="0" smtClean="0">
              <a:solidFill>
                <a:schemeClr val="tx2"/>
              </a:solidFill>
            </a:endParaRPr>
          </a:p>
        </p:txBody>
      </p:sp>
      <p:pic>
        <p:nvPicPr>
          <p:cNvPr id="420867" name="Picture 3"/>
          <p:cNvPicPr>
            <a:picLocks noChangeAspect="1" noChangeArrowheads="1"/>
          </p:cNvPicPr>
          <p:nvPr/>
        </p:nvPicPr>
        <p:blipFill>
          <a:blip r:embed="rId3"/>
          <a:srcRect/>
          <a:stretch>
            <a:fillRect/>
          </a:stretch>
        </p:blipFill>
        <p:spPr bwMode="auto">
          <a:xfrm>
            <a:off x="1371600" y="1981200"/>
            <a:ext cx="2895600" cy="2076627"/>
          </a:xfrm>
          <a:prstGeom prst="rect">
            <a:avLst/>
          </a:prstGeom>
          <a:noFill/>
          <a:ln w="9525">
            <a:noFill/>
            <a:miter lim="800000"/>
            <a:headEnd/>
            <a:tailEnd/>
          </a:ln>
          <a:effectLst/>
        </p:spPr>
      </p:pic>
      <p:sp>
        <p:nvSpPr>
          <p:cNvPr id="13" name="Text Box 222"/>
          <p:cNvSpPr txBox="1">
            <a:spLocks noChangeArrowheads="1"/>
          </p:cNvSpPr>
          <p:nvPr/>
        </p:nvSpPr>
        <p:spPr bwMode="auto">
          <a:xfrm>
            <a:off x="1371601" y="3810000"/>
            <a:ext cx="1752600" cy="2062103"/>
          </a:xfrm>
          <a:prstGeom prst="rect">
            <a:avLst/>
          </a:prstGeom>
          <a:noFill/>
          <a:ln w="9525">
            <a:solidFill>
              <a:schemeClr val="bg1"/>
            </a:solidFill>
            <a:miter lim="800000"/>
            <a:headEnd/>
            <a:tailEnd/>
          </a:ln>
          <a:effectLst/>
        </p:spPr>
        <p:txBody>
          <a:bodyPr wrap="square">
            <a:spAutoFit/>
          </a:bodyPr>
          <a:lstStyle/>
          <a:p>
            <a:pPr>
              <a:spcBef>
                <a:spcPct val="50000"/>
              </a:spcBef>
            </a:pPr>
            <a:r>
              <a:rPr lang="en-US" sz="1600" dirty="0">
                <a:solidFill>
                  <a:srgbClr val="0000FF"/>
                </a:solidFill>
              </a:rPr>
              <a:t>Biographical data</a:t>
            </a:r>
            <a:br>
              <a:rPr lang="en-US" sz="1600" dirty="0">
                <a:solidFill>
                  <a:srgbClr val="0000FF"/>
                </a:solidFill>
              </a:rPr>
            </a:br>
            <a:r>
              <a:rPr lang="en-US" sz="1600" dirty="0" smtClean="0">
                <a:solidFill>
                  <a:srgbClr val="0000FF"/>
                </a:solidFill>
              </a:rPr>
              <a:t>Microarray</a:t>
            </a:r>
            <a:br>
              <a:rPr lang="en-US" sz="1600" dirty="0" smtClean="0">
                <a:solidFill>
                  <a:srgbClr val="0000FF"/>
                </a:solidFill>
              </a:rPr>
            </a:br>
            <a:r>
              <a:rPr lang="en-US" sz="1600" dirty="0" smtClean="0">
                <a:solidFill>
                  <a:srgbClr val="0000FF"/>
                </a:solidFill>
              </a:rPr>
              <a:t>Correlation</a:t>
            </a:r>
            <a:r>
              <a:rPr lang="en-US" sz="1600" dirty="0">
                <a:solidFill>
                  <a:srgbClr val="0000FF"/>
                </a:solidFill>
              </a:rPr>
              <a:t/>
            </a:r>
            <a:br>
              <a:rPr lang="en-US" sz="1600" dirty="0">
                <a:solidFill>
                  <a:srgbClr val="0000FF"/>
                </a:solidFill>
              </a:rPr>
            </a:br>
            <a:r>
              <a:rPr lang="en-US" sz="1600" dirty="0">
                <a:solidFill>
                  <a:srgbClr val="0000FF"/>
                </a:solidFill>
              </a:rPr>
              <a:t>Genotypes</a:t>
            </a:r>
            <a:br>
              <a:rPr lang="en-US" sz="1600" dirty="0">
                <a:solidFill>
                  <a:srgbClr val="0000FF"/>
                </a:solidFill>
              </a:rPr>
            </a:br>
            <a:r>
              <a:rPr lang="en-US" sz="1600" dirty="0">
                <a:solidFill>
                  <a:srgbClr val="0000FF"/>
                </a:solidFill>
              </a:rPr>
              <a:t>Gene Expression</a:t>
            </a:r>
            <a:br>
              <a:rPr lang="en-US" sz="1600" dirty="0">
                <a:solidFill>
                  <a:srgbClr val="0000FF"/>
                </a:solidFill>
              </a:rPr>
            </a:br>
            <a:r>
              <a:rPr lang="en-US" sz="1600" dirty="0">
                <a:solidFill>
                  <a:srgbClr val="0000FF"/>
                </a:solidFill>
              </a:rPr>
              <a:t>QTLs</a:t>
            </a:r>
            <a:br>
              <a:rPr lang="en-US" sz="1600" dirty="0">
                <a:solidFill>
                  <a:srgbClr val="0000FF"/>
                </a:solidFill>
              </a:rPr>
            </a:br>
            <a:r>
              <a:rPr lang="en-US" sz="1600" dirty="0">
                <a:solidFill>
                  <a:srgbClr val="0000FF"/>
                </a:solidFill>
              </a:rPr>
              <a:t>MRI</a:t>
            </a:r>
            <a:br>
              <a:rPr lang="en-US" sz="1600" dirty="0">
                <a:solidFill>
                  <a:srgbClr val="0000FF"/>
                </a:solidFill>
              </a:rPr>
            </a:br>
            <a:r>
              <a:rPr lang="en-US" sz="1600" dirty="0">
                <a:solidFill>
                  <a:srgbClr val="0000FF"/>
                </a:solidFill>
              </a:rPr>
              <a:t>Phenotypes</a:t>
            </a:r>
          </a:p>
        </p:txBody>
      </p:sp>
      <p:sp>
        <p:nvSpPr>
          <p:cNvPr id="9" name="Rectangle 8"/>
          <p:cNvSpPr>
            <a:spLocks noChangeArrowheads="1"/>
          </p:cNvSpPr>
          <p:nvPr/>
        </p:nvSpPr>
        <p:spPr bwMode="auto">
          <a:xfrm>
            <a:off x="1295400" y="1371600"/>
            <a:ext cx="3048000" cy="5029200"/>
          </a:xfrm>
          <a:prstGeom prst="rect">
            <a:avLst/>
          </a:prstGeom>
          <a:noFill/>
          <a:ln w="9525">
            <a:solidFill>
              <a:schemeClr val="bg2">
                <a:lumMod val="50000"/>
              </a:schemeClr>
            </a:solid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 name="Text Box 12"/>
          <p:cNvSpPr txBox="1">
            <a:spLocks noChangeArrowheads="1"/>
          </p:cNvSpPr>
          <p:nvPr/>
        </p:nvSpPr>
        <p:spPr bwMode="auto">
          <a:xfrm>
            <a:off x="1295400" y="1371601"/>
            <a:ext cx="3048000" cy="523220"/>
          </a:xfrm>
          <a:prstGeom prst="rect">
            <a:avLst/>
          </a:prstGeom>
          <a:noFill/>
          <a:ln w="9525" algn="ctr">
            <a:solidFill>
              <a:schemeClr val="bg2">
                <a:lumMod val="50000"/>
              </a:schemeClr>
            </a:solidFill>
            <a:miter lim="800000"/>
            <a:headEnd/>
            <a:tailEnd/>
          </a:ln>
          <a:effectLst/>
        </p:spPr>
        <p:txBody>
          <a:bodyPr wrap="square">
            <a:spAutoFit/>
          </a:bodyPr>
          <a:lstStyle/>
          <a:p>
            <a:pPr algn="ctr" fontAlgn="auto">
              <a:spcBef>
                <a:spcPct val="50000"/>
              </a:spcBef>
              <a:spcAft>
                <a:spcPts val="0"/>
              </a:spcAft>
              <a:defRPr/>
            </a:pPr>
            <a:r>
              <a:rPr lang="en-US" sz="1400" dirty="0" smtClean="0">
                <a:solidFill>
                  <a:schemeClr val="bg2">
                    <a:lumMod val="40000"/>
                    <a:lumOff val="60000"/>
                  </a:schemeClr>
                </a:solidFill>
                <a:latin typeface="+mn-lt"/>
                <a:cs typeface="+mn-cs"/>
              </a:rPr>
              <a:t>Systems Genetics Data</a:t>
            </a:r>
            <a:r>
              <a:rPr lang="en-US" sz="1400" dirty="0">
                <a:solidFill>
                  <a:schemeClr val="bg2">
                    <a:lumMod val="40000"/>
                    <a:lumOff val="60000"/>
                  </a:schemeClr>
                </a:solidFill>
                <a:latin typeface="+mn-lt"/>
                <a:cs typeface="+mn-cs"/>
              </a:rPr>
              <a:t/>
            </a:r>
            <a:br>
              <a:rPr lang="en-US" sz="1400" dirty="0">
                <a:solidFill>
                  <a:schemeClr val="bg2">
                    <a:lumMod val="40000"/>
                    <a:lumOff val="60000"/>
                  </a:schemeClr>
                </a:solidFill>
                <a:latin typeface="+mn-lt"/>
                <a:cs typeface="+mn-cs"/>
              </a:rPr>
            </a:br>
            <a:r>
              <a:rPr lang="en-US" sz="1400" dirty="0" err="1" smtClean="0">
                <a:solidFill>
                  <a:schemeClr val="bg2">
                    <a:lumMod val="40000"/>
                    <a:lumOff val="60000"/>
                  </a:schemeClr>
                </a:solidFill>
                <a:latin typeface="+mn-lt"/>
                <a:cs typeface="+mn-cs"/>
              </a:rPr>
              <a:t>Elissa</a:t>
            </a:r>
            <a:r>
              <a:rPr lang="en-US" sz="1400" dirty="0" smtClean="0">
                <a:solidFill>
                  <a:schemeClr val="bg2">
                    <a:lumMod val="40000"/>
                    <a:lumOff val="60000"/>
                  </a:schemeClr>
                </a:solidFill>
                <a:latin typeface="+mn-lt"/>
                <a:cs typeface="+mn-cs"/>
              </a:rPr>
              <a:t> </a:t>
            </a:r>
            <a:r>
              <a:rPr lang="en-US" sz="1400" dirty="0" err="1" smtClean="0">
                <a:solidFill>
                  <a:schemeClr val="bg2">
                    <a:lumMod val="40000"/>
                    <a:lumOff val="60000"/>
                  </a:schemeClr>
                </a:solidFill>
                <a:latin typeface="+mn-lt"/>
                <a:cs typeface="+mn-cs"/>
              </a:rPr>
              <a:t>Chesler</a:t>
            </a:r>
            <a:r>
              <a:rPr lang="en-US" sz="1400" dirty="0" smtClean="0">
                <a:solidFill>
                  <a:schemeClr val="bg2">
                    <a:lumMod val="40000"/>
                    <a:lumOff val="60000"/>
                  </a:schemeClr>
                </a:solidFill>
                <a:latin typeface="+mn-lt"/>
                <a:cs typeface="+mn-cs"/>
              </a:rPr>
              <a:t> et al., Dr. Langston et al. </a:t>
            </a:r>
          </a:p>
        </p:txBody>
      </p:sp>
      <p:sp>
        <p:nvSpPr>
          <p:cNvPr id="12" name="AutoShape 221"/>
          <p:cNvSpPr>
            <a:spLocks noChangeArrowheads="1"/>
          </p:cNvSpPr>
          <p:nvPr/>
        </p:nvSpPr>
        <p:spPr bwMode="auto">
          <a:xfrm>
            <a:off x="2722237" y="4724400"/>
            <a:ext cx="1544963" cy="1152525"/>
          </a:xfrm>
          <a:prstGeom prst="flowChartMagneticDisk">
            <a:avLst/>
          </a:prstGeom>
          <a:solidFill>
            <a:srgbClr val="FFFF66"/>
          </a:solidFill>
          <a:ln w="9525">
            <a:solidFill>
              <a:schemeClr val="bg1"/>
            </a:solidFill>
            <a:round/>
            <a:headEnd/>
            <a:tailEnd/>
          </a:ln>
          <a:effectLst/>
        </p:spPr>
        <p:txBody>
          <a:bodyPr wrap="none" anchor="ctr"/>
          <a:lstStyle/>
          <a:p>
            <a:pPr algn="ctr" defTabSz="685800"/>
            <a:endParaRPr lang="en-US" dirty="0">
              <a:solidFill>
                <a:srgbClr val="FFF3F3"/>
              </a:solidFill>
            </a:endParaRPr>
          </a:p>
        </p:txBody>
      </p:sp>
      <p:sp>
        <p:nvSpPr>
          <p:cNvPr id="14" name="Text Box 272"/>
          <p:cNvSpPr txBox="1">
            <a:spLocks noChangeArrowheads="1"/>
          </p:cNvSpPr>
          <p:nvPr/>
        </p:nvSpPr>
        <p:spPr bwMode="auto">
          <a:xfrm>
            <a:off x="2743200" y="5020841"/>
            <a:ext cx="1520982" cy="923330"/>
          </a:xfrm>
          <a:prstGeom prst="rect">
            <a:avLst/>
          </a:prstGeom>
          <a:noFill/>
          <a:ln w="9525">
            <a:noFill/>
            <a:miter lim="800000"/>
            <a:headEnd/>
            <a:tailEnd/>
          </a:ln>
          <a:effectLst/>
        </p:spPr>
        <p:txBody>
          <a:bodyPr wrap="square" tIns="91440" bIns="91440">
            <a:spAutoFit/>
          </a:bodyPr>
          <a:lstStyle/>
          <a:p>
            <a:pPr algn="ctr"/>
            <a:r>
              <a:rPr lang="en-US" sz="1600" b="1" dirty="0" smtClean="0">
                <a:solidFill>
                  <a:srgbClr val="0000FF"/>
                </a:solidFill>
              </a:rPr>
              <a:t>Systems Genetics</a:t>
            </a:r>
            <a:r>
              <a:rPr lang="en-US" sz="1600" b="1" dirty="0">
                <a:solidFill>
                  <a:srgbClr val="0000FF"/>
                </a:solidFill>
              </a:rPr>
              <a:t/>
            </a:r>
            <a:br>
              <a:rPr lang="en-US" sz="1600" b="1" dirty="0">
                <a:solidFill>
                  <a:srgbClr val="0000FF"/>
                </a:solidFill>
              </a:rPr>
            </a:br>
            <a:r>
              <a:rPr lang="en-US" sz="1600" b="1" dirty="0" smtClean="0">
                <a:solidFill>
                  <a:srgbClr val="0000FF"/>
                </a:solidFill>
              </a:rPr>
              <a:t>Database</a:t>
            </a:r>
            <a:endParaRPr lang="en-US" sz="1600" dirty="0">
              <a:solidFill>
                <a:srgbClr val="0000FF"/>
              </a:solidFill>
            </a:endParaRPr>
          </a:p>
        </p:txBody>
      </p:sp>
      <p:cxnSp>
        <p:nvCxnSpPr>
          <p:cNvPr id="17" name="Shape 16"/>
          <p:cNvCxnSpPr>
            <a:stCxn id="420868" idx="1"/>
          </p:cNvCxnSpPr>
          <p:nvPr/>
        </p:nvCxnSpPr>
        <p:spPr>
          <a:xfrm rot="10800000">
            <a:off x="2438400" y="4267200"/>
            <a:ext cx="914400" cy="3382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a:spLocks noChangeArrowheads="1"/>
          </p:cNvSpPr>
          <p:nvPr/>
        </p:nvSpPr>
        <p:spPr bwMode="auto">
          <a:xfrm>
            <a:off x="5257800" y="1371600"/>
            <a:ext cx="3048000" cy="5029200"/>
          </a:xfrm>
          <a:prstGeom prst="rect">
            <a:avLst/>
          </a:prstGeom>
          <a:noFill/>
          <a:ln w="9525">
            <a:solidFill>
              <a:schemeClr val="bg2">
                <a:lumMod val="50000"/>
              </a:schemeClr>
            </a:solid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0" name="Text Box 12"/>
          <p:cNvSpPr txBox="1">
            <a:spLocks noChangeArrowheads="1"/>
          </p:cNvSpPr>
          <p:nvPr/>
        </p:nvSpPr>
        <p:spPr bwMode="auto">
          <a:xfrm>
            <a:off x="5257800" y="1371601"/>
            <a:ext cx="3048000" cy="523220"/>
          </a:xfrm>
          <a:prstGeom prst="rect">
            <a:avLst/>
          </a:prstGeom>
          <a:noFill/>
          <a:ln w="9525" algn="ctr">
            <a:solidFill>
              <a:schemeClr val="bg2">
                <a:lumMod val="50000"/>
              </a:schemeClr>
            </a:solidFill>
            <a:miter lim="800000"/>
            <a:headEnd/>
            <a:tailEnd/>
          </a:ln>
          <a:effectLst/>
        </p:spPr>
        <p:txBody>
          <a:bodyPr wrap="square">
            <a:spAutoFit/>
          </a:bodyPr>
          <a:lstStyle/>
          <a:p>
            <a:pPr algn="ctr" fontAlgn="auto">
              <a:spcBef>
                <a:spcPct val="50000"/>
              </a:spcBef>
              <a:spcAft>
                <a:spcPts val="0"/>
              </a:spcAft>
              <a:defRPr/>
            </a:pPr>
            <a:r>
              <a:rPr lang="en-US" sz="1400" dirty="0" smtClean="0">
                <a:solidFill>
                  <a:schemeClr val="bg2">
                    <a:lumMod val="40000"/>
                    <a:lumOff val="60000"/>
                  </a:schemeClr>
                </a:solidFill>
                <a:latin typeface="+mn-lt"/>
                <a:cs typeface="+mn-cs"/>
              </a:rPr>
              <a:t>Climate Data – CLAMP</a:t>
            </a:r>
            <a:r>
              <a:rPr lang="en-US" sz="1400" dirty="0">
                <a:solidFill>
                  <a:schemeClr val="bg2">
                    <a:lumMod val="40000"/>
                    <a:lumOff val="60000"/>
                  </a:schemeClr>
                </a:solidFill>
                <a:latin typeface="+mn-lt"/>
                <a:cs typeface="+mn-cs"/>
              </a:rPr>
              <a:t/>
            </a:r>
            <a:br>
              <a:rPr lang="en-US" sz="1400" dirty="0">
                <a:solidFill>
                  <a:schemeClr val="bg2">
                    <a:lumMod val="40000"/>
                    <a:lumOff val="60000"/>
                  </a:schemeClr>
                </a:solidFill>
                <a:latin typeface="+mn-lt"/>
                <a:cs typeface="+mn-cs"/>
              </a:rPr>
            </a:br>
            <a:r>
              <a:rPr lang="en-US" sz="1400" dirty="0" smtClean="0">
                <a:solidFill>
                  <a:schemeClr val="bg2">
                    <a:lumMod val="40000"/>
                    <a:lumOff val="60000"/>
                  </a:schemeClr>
                </a:solidFill>
                <a:latin typeface="+mn-lt"/>
                <a:cs typeface="+mn-cs"/>
              </a:rPr>
              <a:t>Drake, Erickson and Hoffman</a:t>
            </a:r>
          </a:p>
        </p:txBody>
      </p:sp>
      <p:pic>
        <p:nvPicPr>
          <p:cNvPr id="420869" name="Picture 5"/>
          <p:cNvPicPr>
            <a:picLocks noChangeAspect="1" noChangeArrowheads="1"/>
          </p:cNvPicPr>
          <p:nvPr/>
        </p:nvPicPr>
        <p:blipFill>
          <a:blip r:embed="rId4"/>
          <a:srcRect/>
          <a:stretch>
            <a:fillRect/>
          </a:stretch>
        </p:blipFill>
        <p:spPr bwMode="auto">
          <a:xfrm>
            <a:off x="5302468" y="3726060"/>
            <a:ext cx="2971800" cy="1500207"/>
          </a:xfrm>
          <a:prstGeom prst="rect">
            <a:avLst/>
          </a:prstGeom>
          <a:noFill/>
          <a:ln w="9525">
            <a:noFill/>
            <a:miter lim="800000"/>
            <a:headEnd/>
            <a:tailEnd/>
          </a:ln>
          <a:effectLst/>
        </p:spPr>
      </p:pic>
      <p:sp>
        <p:nvSpPr>
          <p:cNvPr id="27" name="Text Box 222"/>
          <p:cNvSpPr txBox="1">
            <a:spLocks noChangeArrowheads="1"/>
          </p:cNvSpPr>
          <p:nvPr/>
        </p:nvSpPr>
        <p:spPr bwMode="auto">
          <a:xfrm>
            <a:off x="5257800" y="5324476"/>
            <a:ext cx="3048000" cy="1077218"/>
          </a:xfrm>
          <a:prstGeom prst="rect">
            <a:avLst/>
          </a:prstGeom>
          <a:noFill/>
          <a:ln w="9525">
            <a:solidFill>
              <a:schemeClr val="bg1"/>
            </a:solidFill>
            <a:miter lim="800000"/>
            <a:headEnd/>
            <a:tailEnd/>
          </a:ln>
          <a:effectLst/>
        </p:spPr>
        <p:txBody>
          <a:bodyPr wrap="square">
            <a:spAutoFit/>
          </a:bodyPr>
          <a:lstStyle/>
          <a:p>
            <a:pPr algn="ctr">
              <a:spcBef>
                <a:spcPct val="50000"/>
              </a:spcBef>
            </a:pPr>
            <a:r>
              <a:rPr lang="en-US" sz="1600" dirty="0" smtClean="0">
                <a:solidFill>
                  <a:srgbClr val="0000FF"/>
                </a:solidFill>
              </a:rPr>
              <a:t>IPCC A2 climate simulation</a:t>
            </a:r>
            <a:br>
              <a:rPr lang="en-US" sz="1600" dirty="0" smtClean="0">
                <a:solidFill>
                  <a:srgbClr val="0000FF"/>
                </a:solidFill>
              </a:rPr>
            </a:br>
            <a:r>
              <a:rPr lang="en-US" sz="1600" dirty="0" smtClean="0">
                <a:solidFill>
                  <a:srgbClr val="0000FF"/>
                </a:solidFill>
              </a:rPr>
              <a:t>Years: 2000-2099 by month</a:t>
            </a:r>
            <a:br>
              <a:rPr lang="en-US" sz="1600" dirty="0" smtClean="0">
                <a:solidFill>
                  <a:srgbClr val="0000FF"/>
                </a:solidFill>
              </a:rPr>
            </a:br>
            <a:r>
              <a:rPr lang="en-US" sz="1600" dirty="0" smtClean="0">
                <a:solidFill>
                  <a:srgbClr val="0000FF"/>
                </a:solidFill>
              </a:rPr>
              <a:t>256x128 grid; 63 land </a:t>
            </a:r>
            <a:r>
              <a:rPr lang="en-US" sz="1600" dirty="0" err="1" smtClean="0">
                <a:solidFill>
                  <a:srgbClr val="0000FF"/>
                </a:solidFill>
              </a:rPr>
              <a:t>vars</a:t>
            </a:r>
            <a:r>
              <a:rPr lang="en-US" sz="1600" dirty="0" smtClean="0">
                <a:solidFill>
                  <a:srgbClr val="0000FF"/>
                </a:solidFill>
              </a:rPr>
              <a:t/>
            </a:r>
            <a:br>
              <a:rPr lang="en-US" sz="1600" dirty="0" smtClean="0">
                <a:solidFill>
                  <a:srgbClr val="0000FF"/>
                </a:solidFill>
              </a:rPr>
            </a:br>
            <a:r>
              <a:rPr lang="en-US" sz="1600" dirty="0" smtClean="0">
                <a:solidFill>
                  <a:srgbClr val="0000FF"/>
                </a:solidFill>
              </a:rPr>
              <a:t>Total data size: 29GB</a:t>
            </a:r>
          </a:p>
        </p:txBody>
      </p:sp>
      <p:pic>
        <p:nvPicPr>
          <p:cNvPr id="420870" name="Picture 6"/>
          <p:cNvPicPr>
            <a:picLocks noChangeAspect="1" noChangeArrowheads="1"/>
          </p:cNvPicPr>
          <p:nvPr/>
        </p:nvPicPr>
        <p:blipFill>
          <a:blip r:embed="rId5"/>
          <a:srcRect/>
          <a:stretch>
            <a:fillRect/>
          </a:stretch>
        </p:blipFill>
        <p:spPr bwMode="auto">
          <a:xfrm>
            <a:off x="5562600" y="1981200"/>
            <a:ext cx="2514600" cy="1730045"/>
          </a:xfrm>
          <a:prstGeom prst="rect">
            <a:avLst/>
          </a:prstGeom>
          <a:noFill/>
          <a:ln w="9525">
            <a:noFill/>
            <a:miter lim="800000"/>
            <a:headEnd/>
            <a:tailEnd/>
          </a:ln>
          <a:effectLst/>
        </p:spPr>
      </p:pic>
      <p:sp>
        <p:nvSpPr>
          <p:cNvPr id="21" name="Text Box 222"/>
          <p:cNvSpPr txBox="1">
            <a:spLocks noChangeArrowheads="1"/>
          </p:cNvSpPr>
          <p:nvPr/>
        </p:nvSpPr>
        <p:spPr bwMode="auto">
          <a:xfrm>
            <a:off x="1295400" y="6062246"/>
            <a:ext cx="3048000" cy="338554"/>
          </a:xfrm>
          <a:prstGeom prst="rect">
            <a:avLst/>
          </a:prstGeom>
          <a:noFill/>
          <a:ln w="9525">
            <a:solidFill>
              <a:schemeClr val="bg1"/>
            </a:solidFill>
            <a:miter lim="800000"/>
            <a:headEnd/>
            <a:tailEnd/>
          </a:ln>
          <a:effectLst/>
        </p:spPr>
        <p:txBody>
          <a:bodyPr wrap="square">
            <a:spAutoFit/>
          </a:bodyPr>
          <a:lstStyle/>
          <a:p>
            <a:pPr algn="ctr">
              <a:spcBef>
                <a:spcPct val="50000"/>
              </a:spcBef>
            </a:pPr>
            <a:r>
              <a:rPr lang="en-US" sz="1600" dirty="0" smtClean="0">
                <a:solidFill>
                  <a:srgbClr val="0000FF"/>
                </a:solidFill>
              </a:rPr>
              <a:t>7,443 genes cerebellum U74</a:t>
            </a:r>
          </a:p>
        </p:txBody>
      </p:sp>
      <p:pic>
        <p:nvPicPr>
          <p:cNvPr id="420868" name="Picture 4"/>
          <p:cNvPicPr>
            <a:picLocks noChangeAspect="1" noChangeArrowheads="1"/>
          </p:cNvPicPr>
          <p:nvPr/>
        </p:nvPicPr>
        <p:blipFill>
          <a:blip r:embed="rId6" cstate="print"/>
          <a:srcRect/>
          <a:stretch>
            <a:fillRect/>
          </a:stretch>
        </p:blipFill>
        <p:spPr bwMode="auto">
          <a:xfrm>
            <a:off x="3352800" y="4191000"/>
            <a:ext cx="838199" cy="82889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30188"/>
            <a:ext cx="8382000" cy="983346"/>
          </a:xfrm>
        </p:spPr>
        <p:txBody>
          <a:bodyPr/>
          <a:lstStyle/>
          <a:p>
            <a:pPr defTabSz="914363" fontAlgn="auto">
              <a:spcAft>
                <a:spcPts val="0"/>
              </a:spcAft>
              <a:defRPr/>
            </a:pPr>
            <a:r>
              <a:rPr sz="3900" smtClean="0"/>
              <a:t>Introduction</a:t>
            </a:r>
            <a:r>
              <a:rPr smtClean="0"/>
              <a:t/>
            </a:r>
            <a:br>
              <a:rPr smtClean="0"/>
            </a:br>
            <a:r>
              <a:rPr sz="3200" b="0" smtClean="0">
                <a:solidFill>
                  <a:schemeClr val="tx2"/>
                </a:solidFill>
              </a:rPr>
              <a:t>Datasets</a:t>
            </a:r>
            <a:endParaRPr sz="3200" b="0" dirty="0" smtClean="0">
              <a:solidFill>
                <a:schemeClr val="tx2"/>
              </a:solidFill>
            </a:endParaRPr>
          </a:p>
        </p:txBody>
      </p:sp>
      <p:sp>
        <p:nvSpPr>
          <p:cNvPr id="9" name="Rectangle 8"/>
          <p:cNvSpPr>
            <a:spLocks noChangeArrowheads="1"/>
          </p:cNvSpPr>
          <p:nvPr/>
        </p:nvSpPr>
        <p:spPr bwMode="auto">
          <a:xfrm>
            <a:off x="1295400" y="1371600"/>
            <a:ext cx="3048000" cy="5029200"/>
          </a:xfrm>
          <a:prstGeom prst="rect">
            <a:avLst/>
          </a:prstGeom>
          <a:noFill/>
          <a:ln w="9525">
            <a:solidFill>
              <a:schemeClr val="bg2">
                <a:lumMod val="50000"/>
              </a:schemeClr>
            </a:solid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 name="Text Box 12"/>
          <p:cNvSpPr txBox="1">
            <a:spLocks noChangeArrowheads="1"/>
          </p:cNvSpPr>
          <p:nvPr/>
        </p:nvSpPr>
        <p:spPr bwMode="auto">
          <a:xfrm>
            <a:off x="1295400" y="1371601"/>
            <a:ext cx="3048000" cy="523220"/>
          </a:xfrm>
          <a:prstGeom prst="rect">
            <a:avLst/>
          </a:prstGeom>
          <a:noFill/>
          <a:ln w="9525" algn="ctr">
            <a:solidFill>
              <a:schemeClr val="bg2">
                <a:lumMod val="50000"/>
              </a:schemeClr>
            </a:solidFill>
            <a:miter lim="800000"/>
            <a:headEnd/>
            <a:tailEnd/>
          </a:ln>
          <a:effectLst/>
        </p:spPr>
        <p:txBody>
          <a:bodyPr wrap="square">
            <a:spAutoFit/>
          </a:bodyPr>
          <a:lstStyle/>
          <a:p>
            <a:pPr algn="ctr" fontAlgn="auto">
              <a:spcBef>
                <a:spcPct val="50000"/>
              </a:spcBef>
              <a:spcAft>
                <a:spcPts val="0"/>
              </a:spcAft>
              <a:defRPr/>
            </a:pPr>
            <a:r>
              <a:rPr lang="en-US" sz="1400" dirty="0" smtClean="0">
                <a:solidFill>
                  <a:schemeClr val="bg2">
                    <a:lumMod val="40000"/>
                    <a:lumOff val="60000"/>
                  </a:schemeClr>
                </a:solidFill>
                <a:latin typeface="+mn-lt"/>
                <a:cs typeface="+mn-cs"/>
              </a:rPr>
              <a:t>Jet Combustion Data</a:t>
            </a:r>
            <a:r>
              <a:rPr lang="en-US" sz="1400" dirty="0">
                <a:solidFill>
                  <a:schemeClr val="bg2">
                    <a:lumMod val="40000"/>
                    <a:lumOff val="60000"/>
                  </a:schemeClr>
                </a:solidFill>
                <a:latin typeface="+mn-lt"/>
                <a:cs typeface="+mn-cs"/>
              </a:rPr>
              <a:t/>
            </a:r>
            <a:br>
              <a:rPr lang="en-US" sz="1400" dirty="0">
                <a:solidFill>
                  <a:schemeClr val="bg2">
                    <a:lumMod val="40000"/>
                    <a:lumOff val="60000"/>
                  </a:schemeClr>
                </a:solidFill>
                <a:latin typeface="+mn-lt"/>
                <a:cs typeface="+mn-cs"/>
              </a:rPr>
            </a:br>
            <a:r>
              <a:rPr lang="en-US" sz="1400" dirty="0" smtClean="0">
                <a:solidFill>
                  <a:schemeClr val="bg2">
                    <a:lumMod val="40000"/>
                    <a:lumOff val="60000"/>
                  </a:schemeClr>
                </a:solidFill>
                <a:latin typeface="+mn-lt"/>
                <a:cs typeface="+mn-cs"/>
              </a:rPr>
              <a:t>Jackie Chen (SNL); </a:t>
            </a:r>
            <a:r>
              <a:rPr lang="en-US" sz="1400" dirty="0" err="1" smtClean="0">
                <a:solidFill>
                  <a:schemeClr val="bg2">
                    <a:lumMod val="40000"/>
                    <a:lumOff val="60000"/>
                  </a:schemeClr>
                </a:solidFill>
                <a:latin typeface="+mn-lt"/>
                <a:cs typeface="+mn-cs"/>
              </a:rPr>
              <a:t>SciDAC</a:t>
            </a:r>
            <a:r>
              <a:rPr lang="en-US" sz="1400" dirty="0" smtClean="0">
                <a:solidFill>
                  <a:schemeClr val="bg2">
                    <a:lumMod val="40000"/>
                    <a:lumOff val="60000"/>
                  </a:schemeClr>
                </a:solidFill>
                <a:latin typeface="+mn-lt"/>
                <a:cs typeface="+mn-cs"/>
              </a:rPr>
              <a:t> </a:t>
            </a:r>
          </a:p>
        </p:txBody>
      </p:sp>
      <p:sp>
        <p:nvSpPr>
          <p:cNvPr id="19" name="Rectangle 18"/>
          <p:cNvSpPr>
            <a:spLocks noChangeArrowheads="1"/>
          </p:cNvSpPr>
          <p:nvPr/>
        </p:nvSpPr>
        <p:spPr bwMode="auto">
          <a:xfrm>
            <a:off x="5257800" y="1371600"/>
            <a:ext cx="3048000" cy="5029200"/>
          </a:xfrm>
          <a:prstGeom prst="rect">
            <a:avLst/>
          </a:prstGeom>
          <a:noFill/>
          <a:ln w="9525">
            <a:solidFill>
              <a:schemeClr val="bg2">
                <a:lumMod val="50000"/>
              </a:schemeClr>
            </a:solid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0" name="Text Box 12"/>
          <p:cNvSpPr txBox="1">
            <a:spLocks noChangeArrowheads="1"/>
          </p:cNvSpPr>
          <p:nvPr/>
        </p:nvSpPr>
        <p:spPr bwMode="auto">
          <a:xfrm>
            <a:off x="5257800" y="1371601"/>
            <a:ext cx="3048000" cy="523220"/>
          </a:xfrm>
          <a:prstGeom prst="rect">
            <a:avLst/>
          </a:prstGeom>
          <a:noFill/>
          <a:ln w="9525" algn="ctr">
            <a:solidFill>
              <a:schemeClr val="bg2">
                <a:lumMod val="50000"/>
              </a:schemeClr>
            </a:solidFill>
            <a:miter lim="800000"/>
            <a:headEnd/>
            <a:tailEnd/>
          </a:ln>
          <a:effectLst/>
        </p:spPr>
        <p:txBody>
          <a:bodyPr wrap="square">
            <a:spAutoFit/>
          </a:bodyPr>
          <a:lstStyle/>
          <a:p>
            <a:pPr algn="ctr" fontAlgn="auto">
              <a:spcBef>
                <a:spcPct val="50000"/>
              </a:spcBef>
              <a:spcAft>
                <a:spcPts val="0"/>
              </a:spcAft>
              <a:defRPr/>
            </a:pPr>
            <a:r>
              <a:rPr lang="en-US" sz="1400" dirty="0" smtClean="0">
                <a:solidFill>
                  <a:schemeClr val="bg2">
                    <a:lumMod val="40000"/>
                    <a:lumOff val="60000"/>
                  </a:schemeClr>
                </a:solidFill>
                <a:latin typeface="+mn-lt"/>
                <a:cs typeface="+mn-cs"/>
              </a:rPr>
              <a:t>Medical Data</a:t>
            </a:r>
            <a:r>
              <a:rPr lang="en-US" sz="1400" dirty="0">
                <a:solidFill>
                  <a:schemeClr val="bg2">
                    <a:lumMod val="40000"/>
                    <a:lumOff val="60000"/>
                  </a:schemeClr>
                </a:solidFill>
                <a:latin typeface="+mn-lt"/>
                <a:cs typeface="+mn-cs"/>
              </a:rPr>
              <a:t/>
            </a:r>
            <a:br>
              <a:rPr lang="en-US" sz="1400" dirty="0">
                <a:solidFill>
                  <a:schemeClr val="bg2">
                    <a:lumMod val="40000"/>
                    <a:lumOff val="60000"/>
                  </a:schemeClr>
                </a:solidFill>
                <a:latin typeface="+mn-lt"/>
                <a:cs typeface="+mn-cs"/>
              </a:rPr>
            </a:br>
            <a:r>
              <a:rPr lang="en-US" sz="1400" dirty="0" smtClean="0">
                <a:solidFill>
                  <a:schemeClr val="bg2">
                    <a:lumMod val="40000"/>
                    <a:lumOff val="60000"/>
                  </a:schemeClr>
                </a:solidFill>
                <a:latin typeface="+mn-lt"/>
                <a:cs typeface="+mn-cs"/>
              </a:rPr>
              <a:t>Whole Brain Atlas, Harvard</a:t>
            </a:r>
          </a:p>
        </p:txBody>
      </p:sp>
      <p:sp>
        <p:nvSpPr>
          <p:cNvPr id="27" name="Text Box 222"/>
          <p:cNvSpPr txBox="1">
            <a:spLocks noChangeArrowheads="1"/>
          </p:cNvSpPr>
          <p:nvPr/>
        </p:nvSpPr>
        <p:spPr bwMode="auto">
          <a:xfrm>
            <a:off x="5257800" y="5324475"/>
            <a:ext cx="3048000" cy="1077218"/>
          </a:xfrm>
          <a:prstGeom prst="rect">
            <a:avLst/>
          </a:prstGeom>
          <a:noFill/>
          <a:ln w="9525">
            <a:solidFill>
              <a:schemeClr val="bg1"/>
            </a:solidFill>
            <a:miter lim="800000"/>
            <a:headEnd/>
            <a:tailEnd/>
          </a:ln>
          <a:effectLst/>
        </p:spPr>
        <p:txBody>
          <a:bodyPr wrap="square">
            <a:spAutoFit/>
          </a:bodyPr>
          <a:lstStyle/>
          <a:p>
            <a:pPr algn="ctr">
              <a:spcBef>
                <a:spcPct val="50000"/>
              </a:spcBef>
            </a:pPr>
            <a:r>
              <a:rPr lang="en-US" sz="1600" dirty="0" smtClean="0">
                <a:solidFill>
                  <a:srgbClr val="0000FF"/>
                </a:solidFill>
              </a:rPr>
              <a:t>Multiple disease cases</a:t>
            </a:r>
            <a:br>
              <a:rPr lang="en-US" sz="1600" dirty="0" smtClean="0">
                <a:solidFill>
                  <a:srgbClr val="0000FF"/>
                </a:solidFill>
              </a:rPr>
            </a:br>
            <a:r>
              <a:rPr lang="en-US" sz="1600" dirty="0" smtClean="0">
                <a:solidFill>
                  <a:srgbClr val="0000FF"/>
                </a:solidFill>
              </a:rPr>
              <a:t>Biographical data</a:t>
            </a:r>
            <a:br>
              <a:rPr lang="en-US" sz="1600" dirty="0" smtClean="0">
                <a:solidFill>
                  <a:srgbClr val="0000FF"/>
                </a:solidFill>
              </a:rPr>
            </a:br>
            <a:r>
              <a:rPr lang="en-US" sz="1600" dirty="0" smtClean="0">
                <a:solidFill>
                  <a:srgbClr val="0000FF"/>
                </a:solidFill>
              </a:rPr>
              <a:t>Case synopses</a:t>
            </a:r>
            <a:br>
              <a:rPr lang="en-US" sz="1600" dirty="0" smtClean="0">
                <a:solidFill>
                  <a:srgbClr val="0000FF"/>
                </a:solidFill>
              </a:rPr>
            </a:br>
            <a:r>
              <a:rPr lang="en-US" sz="1600" dirty="0" smtClean="0">
                <a:solidFill>
                  <a:srgbClr val="0000FF"/>
                </a:solidFill>
              </a:rPr>
              <a:t>Multiple imaging modalities</a:t>
            </a:r>
          </a:p>
        </p:txBody>
      </p:sp>
      <p:sp>
        <p:nvSpPr>
          <p:cNvPr id="18" name="Text Box 222"/>
          <p:cNvSpPr txBox="1">
            <a:spLocks noChangeArrowheads="1"/>
          </p:cNvSpPr>
          <p:nvPr/>
        </p:nvSpPr>
        <p:spPr bwMode="auto">
          <a:xfrm>
            <a:off x="1295400" y="5077361"/>
            <a:ext cx="3048000" cy="1323439"/>
          </a:xfrm>
          <a:prstGeom prst="rect">
            <a:avLst/>
          </a:prstGeom>
          <a:noFill/>
          <a:ln w="9525">
            <a:solidFill>
              <a:schemeClr val="bg1"/>
            </a:solidFill>
            <a:miter lim="800000"/>
            <a:headEnd/>
            <a:tailEnd/>
          </a:ln>
          <a:effectLst/>
        </p:spPr>
        <p:txBody>
          <a:bodyPr wrap="square">
            <a:spAutoFit/>
          </a:bodyPr>
          <a:lstStyle/>
          <a:p>
            <a:pPr algn="ctr">
              <a:spcBef>
                <a:spcPct val="50000"/>
              </a:spcBef>
            </a:pPr>
            <a:r>
              <a:rPr lang="en-US" sz="1600" dirty="0" smtClean="0">
                <a:solidFill>
                  <a:srgbClr val="0000FF"/>
                </a:solidFill>
              </a:rPr>
              <a:t>Turbulent Combustion</a:t>
            </a:r>
            <a:br>
              <a:rPr lang="en-US" sz="1600" dirty="0" smtClean="0">
                <a:solidFill>
                  <a:srgbClr val="0000FF"/>
                </a:solidFill>
              </a:rPr>
            </a:br>
            <a:r>
              <a:rPr lang="en-US" sz="1600" dirty="0" smtClean="0">
                <a:solidFill>
                  <a:srgbClr val="0000FF"/>
                </a:solidFill>
              </a:rPr>
              <a:t>480x720x120 grid</a:t>
            </a:r>
            <a:br>
              <a:rPr lang="en-US" sz="1600" dirty="0" smtClean="0">
                <a:solidFill>
                  <a:srgbClr val="0000FF"/>
                </a:solidFill>
              </a:rPr>
            </a:br>
            <a:r>
              <a:rPr lang="en-US" sz="1600" dirty="0" smtClean="0">
                <a:solidFill>
                  <a:srgbClr val="0000FF"/>
                </a:solidFill>
              </a:rPr>
              <a:t>122 </a:t>
            </a:r>
            <a:r>
              <a:rPr lang="en-US" sz="1600" dirty="0" err="1" smtClean="0">
                <a:solidFill>
                  <a:srgbClr val="0000FF"/>
                </a:solidFill>
              </a:rPr>
              <a:t>timesteps</a:t>
            </a:r>
            <a:r>
              <a:rPr lang="en-US" sz="1600" dirty="0" smtClean="0">
                <a:solidFill>
                  <a:srgbClr val="0000FF"/>
                </a:solidFill>
              </a:rPr>
              <a:t/>
            </a:r>
            <a:br>
              <a:rPr lang="en-US" sz="1600" dirty="0" smtClean="0">
                <a:solidFill>
                  <a:srgbClr val="0000FF"/>
                </a:solidFill>
              </a:rPr>
            </a:br>
            <a:r>
              <a:rPr lang="en-US" sz="1600" dirty="0" smtClean="0">
                <a:solidFill>
                  <a:srgbClr val="0000FF"/>
                </a:solidFill>
              </a:rPr>
              <a:t>5 variables</a:t>
            </a:r>
            <a:br>
              <a:rPr lang="en-US" sz="1600" dirty="0" smtClean="0">
                <a:solidFill>
                  <a:srgbClr val="0000FF"/>
                </a:solidFill>
              </a:rPr>
            </a:br>
            <a:r>
              <a:rPr lang="en-US" sz="1600" dirty="0" smtClean="0">
                <a:solidFill>
                  <a:srgbClr val="0000FF"/>
                </a:solidFill>
              </a:rPr>
              <a:t>Total data size: 95GB</a:t>
            </a:r>
          </a:p>
        </p:txBody>
      </p:sp>
      <p:pic>
        <p:nvPicPr>
          <p:cNvPr id="421890" name="Picture 2"/>
          <p:cNvPicPr>
            <a:picLocks noChangeAspect="1" noChangeArrowheads="1"/>
          </p:cNvPicPr>
          <p:nvPr/>
        </p:nvPicPr>
        <p:blipFill>
          <a:blip r:embed="rId3"/>
          <a:srcRect/>
          <a:stretch>
            <a:fillRect/>
          </a:stretch>
        </p:blipFill>
        <p:spPr bwMode="auto">
          <a:xfrm>
            <a:off x="1345492" y="2057400"/>
            <a:ext cx="2969331" cy="2895600"/>
          </a:xfrm>
          <a:prstGeom prst="rect">
            <a:avLst/>
          </a:prstGeom>
          <a:noFill/>
          <a:ln w="9525">
            <a:noFill/>
            <a:miter lim="800000"/>
            <a:headEnd/>
            <a:tailEnd/>
          </a:ln>
          <a:effectLst/>
        </p:spPr>
      </p:pic>
      <p:pic>
        <p:nvPicPr>
          <p:cNvPr id="421891" name="Picture 3"/>
          <p:cNvPicPr>
            <a:picLocks noChangeAspect="1" noChangeArrowheads="1"/>
          </p:cNvPicPr>
          <p:nvPr/>
        </p:nvPicPr>
        <p:blipFill>
          <a:blip r:embed="rId4"/>
          <a:srcRect/>
          <a:stretch>
            <a:fillRect/>
          </a:stretch>
        </p:blipFill>
        <p:spPr bwMode="auto">
          <a:xfrm>
            <a:off x="5334000" y="3200400"/>
            <a:ext cx="2895599" cy="2048528"/>
          </a:xfrm>
          <a:prstGeom prst="rect">
            <a:avLst/>
          </a:prstGeom>
          <a:noFill/>
          <a:ln w="9525">
            <a:noFill/>
            <a:miter lim="800000"/>
            <a:headEnd/>
            <a:tailEnd/>
          </a:ln>
          <a:effectLst/>
        </p:spPr>
      </p:pic>
      <p:pic>
        <p:nvPicPr>
          <p:cNvPr id="421892" name="Picture 4"/>
          <p:cNvPicPr>
            <a:picLocks noChangeAspect="1" noChangeArrowheads="1"/>
          </p:cNvPicPr>
          <p:nvPr/>
        </p:nvPicPr>
        <p:blipFill>
          <a:blip r:embed="rId5"/>
          <a:srcRect/>
          <a:stretch>
            <a:fillRect/>
          </a:stretch>
        </p:blipFill>
        <p:spPr bwMode="auto">
          <a:xfrm>
            <a:off x="5334000" y="2024857"/>
            <a:ext cx="2895600" cy="117554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447800"/>
            <a:ext cx="1143000" cy="5105400"/>
          </a:xfrm>
          <a:effectLst>
            <a:outerShdw blurRad="63500" dist="38100" dir="5400000" algn="ctr">
              <a:srgbClr val="000000">
                <a:alpha val="45000"/>
              </a:srgbClr>
            </a:outerShdw>
          </a:effectLst>
          <a:scene3d>
            <a:camera prst="orthographicFront">
              <a:rot lat="0" lon="0" rev="0"/>
            </a:camera>
            <a:lightRig rig="glow" dir="t">
              <a:rot lat="0" lon="0" rev="4800000"/>
            </a:lightRig>
          </a:scene3d>
          <a:sp3d prstMaterial="matte">
            <a:bevelT w="127000" h="63500"/>
          </a:sp3d>
        </p:spPr>
        <p:txBody>
          <a:bodyPr rtlCol="0">
            <a:noAutofit/>
          </a:bodyPr>
          <a:lstStyle/>
          <a:p>
            <a:pPr marL="0" indent="0" defTabSz="914363" fontAlgn="auto">
              <a:spcBef>
                <a:spcPts val="0"/>
              </a:spcBef>
              <a:spcAft>
                <a:spcPts val="0"/>
              </a:spcAft>
              <a:buFontTx/>
              <a:buNone/>
              <a:defRPr/>
            </a:pPr>
            <a:r>
              <a:rPr lang="en-US" sz="11500" dirty="0" smtClean="0">
                <a:ln w="18415" cmpd="sng">
                  <a:solidFill>
                    <a:srgbClr val="FFFFFF"/>
                  </a:solidFill>
                  <a:prstDash val="solid"/>
                </a:ln>
                <a:solidFill>
                  <a:srgbClr val="FFFFD9"/>
                </a:solidFill>
                <a:effectLst>
                  <a:outerShdw blurRad="63500" dir="3600000" algn="tl" rotWithShape="0">
                    <a:srgbClr val="000000">
                      <a:alpha val="70000"/>
                    </a:srgbClr>
                  </a:outerShdw>
                </a:effectLst>
              </a:rPr>
              <a:t>1</a:t>
            </a:r>
          </a:p>
          <a:p>
            <a:pPr marL="0" indent="0" defTabSz="914363" fontAlgn="auto">
              <a:spcBef>
                <a:spcPts val="0"/>
              </a:spcBef>
              <a:spcAft>
                <a:spcPts val="0"/>
              </a:spcAft>
              <a:buFontTx/>
              <a:buNone/>
              <a:defRPr/>
            </a:pPr>
            <a:r>
              <a:rPr lang="en-US" sz="11500" dirty="0" smtClean="0">
                <a:ln w="18415" cmpd="sng">
                  <a:solidFill>
                    <a:srgbClr val="FFFFFF"/>
                  </a:solidFill>
                  <a:prstDash val="solid"/>
                </a:ln>
                <a:solidFill>
                  <a:srgbClr val="FFFFD9"/>
                </a:solidFill>
                <a:effectLst>
                  <a:outerShdw blurRad="63500" dir="3600000" algn="tl" rotWithShape="0">
                    <a:srgbClr val="000000">
                      <a:alpha val="70000"/>
                    </a:srgbClr>
                  </a:outerShdw>
                </a:effectLst>
              </a:rPr>
              <a:t>2</a:t>
            </a:r>
          </a:p>
          <a:p>
            <a:pPr marL="0" indent="0" defTabSz="914363" fontAlgn="auto">
              <a:spcBef>
                <a:spcPts val="0"/>
              </a:spcBef>
              <a:spcAft>
                <a:spcPts val="0"/>
              </a:spcAft>
              <a:buFontTx/>
              <a:buNone/>
              <a:defRPr/>
            </a:pPr>
            <a:r>
              <a:rPr lang="en-US" sz="11500" dirty="0" smtClean="0">
                <a:ln w="18415" cmpd="sng">
                  <a:solidFill>
                    <a:srgbClr val="FFFFFF"/>
                  </a:solidFill>
                  <a:prstDash val="solid"/>
                </a:ln>
                <a:solidFill>
                  <a:srgbClr val="FFFFD9"/>
                </a:solidFill>
                <a:effectLst>
                  <a:outerShdw blurRad="63500" dir="3600000" algn="tl" rotWithShape="0">
                    <a:srgbClr val="000000">
                      <a:alpha val="70000"/>
                    </a:srgbClr>
                  </a:outerShdw>
                </a:effectLst>
              </a:rPr>
              <a:t>3</a:t>
            </a:r>
            <a:endParaRPr lang="en-US" sz="4800" dirty="0" smtClean="0">
              <a:ln w="18415" cmpd="sng">
                <a:solidFill>
                  <a:srgbClr val="FFFFFF"/>
                </a:solidFill>
                <a:prstDash val="solid"/>
              </a:ln>
              <a:solidFill>
                <a:srgbClr val="FFFFD9"/>
              </a:solidFill>
              <a:effectLst>
                <a:outerShdw blurRad="63500" dir="3600000" algn="tl" rotWithShape="0">
                  <a:srgbClr val="000000">
                    <a:alpha val="70000"/>
                  </a:srgbClr>
                </a:outerShdw>
              </a:effectLst>
            </a:endParaRPr>
          </a:p>
        </p:txBody>
      </p:sp>
      <p:sp>
        <p:nvSpPr>
          <p:cNvPr id="2" name="Title 1"/>
          <p:cNvSpPr>
            <a:spLocks noGrp="1"/>
          </p:cNvSpPr>
          <p:nvPr>
            <p:ph type="title"/>
          </p:nvPr>
        </p:nvSpPr>
        <p:spPr>
          <a:xfrm>
            <a:off x="381000" y="230188"/>
            <a:ext cx="8382000" cy="664797"/>
          </a:xfrm>
        </p:spPr>
        <p:txBody>
          <a:bodyPr>
            <a:normAutofit fontScale="90000"/>
          </a:bodyPr>
          <a:lstStyle/>
          <a:p>
            <a:pPr defTabSz="914363" fontAlgn="auto">
              <a:spcAft>
                <a:spcPts val="0"/>
              </a:spcAft>
              <a:defRPr/>
            </a:pPr>
            <a:r>
              <a:rPr sz="5300" smtClean="0"/>
              <a:t>Sections</a:t>
            </a:r>
            <a:endParaRPr dirty="0">
              <a:solidFill>
                <a:schemeClr val="tx2"/>
              </a:solidFill>
            </a:endParaRPr>
          </a:p>
        </p:txBody>
      </p:sp>
      <p:sp>
        <p:nvSpPr>
          <p:cNvPr id="4" name="Rounded Rectangle 3"/>
          <p:cNvSpPr/>
          <p:nvPr/>
        </p:nvSpPr>
        <p:spPr bwMode="auto">
          <a:xfrm>
            <a:off x="1447800" y="1600200"/>
            <a:ext cx="6217920" cy="128016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r>
              <a:rPr lang="en-US" sz="2800" dirty="0" smtClean="0">
                <a:solidFill>
                  <a:srgbClr val="FFFFFF"/>
                </a:solidFill>
                <a:effectLst>
                  <a:outerShdw blurRad="38100" dist="38100" dir="2700000" algn="tl">
                    <a:srgbClr val="000000">
                      <a:alpha val="43137"/>
                    </a:srgbClr>
                  </a:outerShdw>
                </a:effectLst>
              </a:rPr>
              <a:t>Graph Decomposition</a:t>
            </a:r>
            <a:br>
              <a:rPr lang="en-US" sz="2800" dirty="0" smtClean="0">
                <a:solidFill>
                  <a:srgbClr val="FFFFFF"/>
                </a:solidFill>
                <a:effectLst>
                  <a:outerShdw blurRad="38100" dist="38100" dir="2700000" algn="tl">
                    <a:srgbClr val="000000">
                      <a:alpha val="43137"/>
                    </a:srgbClr>
                  </a:outerShdw>
                </a:effectLst>
              </a:rPr>
            </a:br>
            <a:r>
              <a:rPr lang="en-US" sz="2800" dirty="0" smtClean="0">
                <a:solidFill>
                  <a:srgbClr val="FFFFFF"/>
                </a:solidFill>
                <a:effectLst>
                  <a:outerShdw blurRad="38100" dist="38100" dir="2700000" algn="tl">
                    <a:srgbClr val="000000">
                      <a:alpha val="43137"/>
                    </a:srgbClr>
                  </a:outerShdw>
                </a:effectLst>
              </a:rPr>
              <a:t>of Multivariate Data</a:t>
            </a:r>
          </a:p>
        </p:txBody>
      </p:sp>
      <p:sp>
        <p:nvSpPr>
          <p:cNvPr id="5" name="Rounded Rectangle 4"/>
          <p:cNvSpPr/>
          <p:nvPr/>
        </p:nvSpPr>
        <p:spPr bwMode="auto">
          <a:xfrm>
            <a:off x="1447800" y="3124200"/>
            <a:ext cx="6217920" cy="1280160"/>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r>
              <a:rPr lang="en-US" sz="2800" dirty="0" smtClean="0">
                <a:solidFill>
                  <a:srgbClr val="FFFFFF"/>
                </a:solidFill>
                <a:effectLst>
                  <a:outerShdw blurRad="38100" dist="38100" dir="2700000" algn="tl">
                    <a:srgbClr val="000000">
                      <a:alpha val="43137"/>
                    </a:srgbClr>
                  </a:outerShdw>
                </a:effectLst>
              </a:rPr>
              <a:t>Optimization Framework</a:t>
            </a:r>
            <a:br>
              <a:rPr lang="en-US" sz="2800" dirty="0" smtClean="0">
                <a:solidFill>
                  <a:srgbClr val="FFFFFF"/>
                </a:solidFill>
                <a:effectLst>
                  <a:outerShdw blurRad="38100" dist="38100" dir="2700000" algn="tl">
                    <a:srgbClr val="000000">
                      <a:alpha val="43137"/>
                    </a:srgbClr>
                  </a:outerShdw>
                </a:effectLst>
              </a:rPr>
            </a:br>
            <a:r>
              <a:rPr lang="en-US" sz="2800" dirty="0" smtClean="0">
                <a:solidFill>
                  <a:srgbClr val="FFFFFF"/>
                </a:solidFill>
                <a:effectLst>
                  <a:outerShdw blurRad="38100" dist="38100" dir="2700000" algn="tl">
                    <a:srgbClr val="000000">
                      <a:alpha val="43137"/>
                    </a:srgbClr>
                  </a:outerShdw>
                </a:effectLst>
              </a:rPr>
              <a:t>for </a:t>
            </a:r>
            <a:r>
              <a:rPr lang="en-US" sz="2800" dirty="0" err="1" smtClean="0">
                <a:solidFill>
                  <a:srgbClr val="FFFFFF"/>
                </a:solidFill>
                <a:effectLst>
                  <a:outerShdw blurRad="38100" dist="38100" dir="2700000" algn="tl">
                    <a:srgbClr val="000000">
                      <a:alpha val="43137"/>
                    </a:srgbClr>
                  </a:outerShdw>
                </a:effectLst>
              </a:rPr>
              <a:t>Pairwise</a:t>
            </a:r>
            <a:r>
              <a:rPr lang="en-US" sz="2800" dirty="0" smtClean="0">
                <a:solidFill>
                  <a:srgbClr val="FFFFFF"/>
                </a:solidFill>
                <a:effectLst>
                  <a:outerShdw blurRad="38100" dist="38100" dir="2700000" algn="tl">
                    <a:srgbClr val="000000">
                      <a:alpha val="43137"/>
                    </a:srgbClr>
                  </a:outerShdw>
                </a:effectLst>
              </a:rPr>
              <a:t> Relationships</a:t>
            </a:r>
            <a:endParaRPr lang="en-US" sz="2800" dirty="0">
              <a:solidFill>
                <a:srgbClr val="FFFFFF"/>
              </a:solidFill>
              <a:effectLst>
                <a:outerShdw blurRad="38100" dist="38100" dir="2700000" algn="tl">
                  <a:srgbClr val="000000">
                    <a:alpha val="43137"/>
                  </a:srgbClr>
                </a:outerShdw>
              </a:effectLst>
            </a:endParaRPr>
          </a:p>
        </p:txBody>
      </p:sp>
      <p:sp>
        <p:nvSpPr>
          <p:cNvPr id="8" name="Rounded Rectangle 7"/>
          <p:cNvSpPr/>
          <p:nvPr/>
        </p:nvSpPr>
        <p:spPr bwMode="auto">
          <a:xfrm>
            <a:off x="1447800" y="4648200"/>
            <a:ext cx="6217920" cy="128016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800" dirty="0" smtClean="0">
                <a:solidFill>
                  <a:srgbClr val="FFFFFF"/>
                </a:solidFill>
                <a:effectLst>
                  <a:outerShdw blurRad="38100" dist="38100" dir="2700000" algn="tl">
                    <a:srgbClr val="000000">
                      <a:alpha val="43137"/>
                    </a:srgbClr>
                  </a:outerShdw>
                </a:effectLst>
              </a:rPr>
              <a:t>Feature-Specific Identification</a:t>
            </a:r>
            <a:br>
              <a:rPr lang="en-US" sz="2800" dirty="0" smtClean="0">
                <a:solidFill>
                  <a:srgbClr val="FFFFFF"/>
                </a:solidFill>
                <a:effectLst>
                  <a:outerShdw blurRad="38100" dist="38100" dir="2700000" algn="tl">
                    <a:srgbClr val="000000">
                      <a:alpha val="43137"/>
                    </a:srgbClr>
                  </a:outerShdw>
                </a:effectLst>
              </a:rPr>
            </a:br>
            <a:r>
              <a:rPr lang="en-US" sz="2800" dirty="0" smtClean="0">
                <a:solidFill>
                  <a:srgbClr val="FFFFFF"/>
                </a:solidFill>
                <a:effectLst>
                  <a:outerShdw blurRad="38100" dist="38100" dir="2700000" algn="tl">
                    <a:srgbClr val="000000">
                      <a:alpha val="43137"/>
                    </a:srgbClr>
                  </a:outerShdw>
                </a:effectLst>
              </a:rPr>
              <a:t>of a Relationship</a:t>
            </a:r>
            <a:endParaRPr lang="en-US" sz="2800" dirty="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fontScale="90000"/>
          </a:bodyPr>
          <a:lstStyle/>
          <a:p>
            <a:pPr defTabSz="914363" fontAlgn="auto">
              <a:spcAft>
                <a:spcPts val="0"/>
              </a:spcAft>
              <a:defRPr/>
            </a:pPr>
            <a:r>
              <a:rPr sz="5300" smtClean="0"/>
              <a:t>Sections</a:t>
            </a:r>
            <a:endParaRPr dirty="0">
              <a:solidFill>
                <a:schemeClr val="tx2"/>
              </a:solidFill>
            </a:endParaRPr>
          </a:p>
        </p:txBody>
      </p:sp>
      <p:sp>
        <p:nvSpPr>
          <p:cNvPr id="4" name="Rounded Rectangle 3"/>
          <p:cNvSpPr/>
          <p:nvPr/>
        </p:nvSpPr>
        <p:spPr bwMode="auto">
          <a:xfrm>
            <a:off x="1447800" y="1600200"/>
            <a:ext cx="6217920" cy="128016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r>
              <a:rPr lang="en-US" sz="2800" dirty="0" smtClean="0">
                <a:solidFill>
                  <a:srgbClr val="FFFFFF"/>
                </a:solidFill>
                <a:effectLst>
                  <a:outerShdw blurRad="38100" dist="38100" dir="2700000" algn="tl">
                    <a:srgbClr val="000000">
                      <a:alpha val="43137"/>
                    </a:srgbClr>
                  </a:outerShdw>
                </a:effectLst>
              </a:rPr>
              <a:t>Graph Decomposition</a:t>
            </a:r>
            <a:br>
              <a:rPr lang="en-US" sz="2800" dirty="0" smtClean="0">
                <a:solidFill>
                  <a:srgbClr val="FFFFFF"/>
                </a:solidFill>
                <a:effectLst>
                  <a:outerShdw blurRad="38100" dist="38100" dir="2700000" algn="tl">
                    <a:srgbClr val="000000">
                      <a:alpha val="43137"/>
                    </a:srgbClr>
                  </a:outerShdw>
                </a:effectLst>
              </a:rPr>
            </a:br>
            <a:r>
              <a:rPr lang="en-US" sz="2800" dirty="0" smtClean="0">
                <a:solidFill>
                  <a:srgbClr val="FFFFFF"/>
                </a:solidFill>
                <a:effectLst>
                  <a:outerShdw blurRad="38100" dist="38100" dir="2700000" algn="tl">
                    <a:srgbClr val="000000">
                      <a:alpha val="43137"/>
                    </a:srgbClr>
                  </a:outerShdw>
                </a:effectLst>
              </a:rPr>
              <a:t>of Multivariate Data</a:t>
            </a:r>
          </a:p>
        </p:txBody>
      </p:sp>
      <p:sp>
        <p:nvSpPr>
          <p:cNvPr id="5" name="Rounded Rectangle 4"/>
          <p:cNvSpPr/>
          <p:nvPr/>
        </p:nvSpPr>
        <p:spPr bwMode="auto">
          <a:xfrm>
            <a:off x="1463040" y="4648200"/>
            <a:ext cx="6217920" cy="1280160"/>
          </a:xfrm>
          <a:prstGeom prst="roundRect">
            <a:avLst>
              <a:gd name="adj" fmla="val 9033"/>
            </a:avLst>
          </a:prstGeom>
          <a:solidFill>
            <a:schemeClr val="bg1">
              <a:lumMod val="50000"/>
              <a:lumOff val="5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algn="ctr" defTabSz="914099">
              <a:defRPr/>
            </a:pPr>
            <a:r>
              <a:rPr lang="en-US" sz="2800" dirty="0" smtClean="0">
                <a:solidFill>
                  <a:srgbClr val="FFFFFF"/>
                </a:solidFill>
                <a:effectLst>
                  <a:outerShdw blurRad="38100" dist="38100" dir="2700000" algn="tl">
                    <a:srgbClr val="000000">
                      <a:alpha val="43137"/>
                    </a:srgbClr>
                  </a:outerShdw>
                </a:effectLst>
              </a:rPr>
              <a:t>Feature-Specific Identification</a:t>
            </a:r>
            <a:br>
              <a:rPr lang="en-US" sz="2800" dirty="0" smtClean="0">
                <a:solidFill>
                  <a:srgbClr val="FFFFFF"/>
                </a:solidFill>
                <a:effectLst>
                  <a:outerShdw blurRad="38100" dist="38100" dir="2700000" algn="tl">
                    <a:srgbClr val="000000">
                      <a:alpha val="43137"/>
                    </a:srgbClr>
                  </a:outerShdw>
                </a:effectLst>
              </a:rPr>
            </a:br>
            <a:r>
              <a:rPr lang="en-US" sz="2800" dirty="0" smtClean="0">
                <a:solidFill>
                  <a:srgbClr val="FFFFFF"/>
                </a:solidFill>
                <a:effectLst>
                  <a:outerShdw blurRad="38100" dist="38100" dir="2700000" algn="tl">
                    <a:srgbClr val="000000">
                      <a:alpha val="43137"/>
                    </a:srgbClr>
                  </a:outerShdw>
                </a:effectLst>
              </a:rPr>
              <a:t>of a Relationship</a:t>
            </a:r>
            <a:endParaRPr lang="en-US" sz="2800" dirty="0">
              <a:solidFill>
                <a:srgbClr val="FFFFFF"/>
              </a:solidFill>
              <a:effectLst>
                <a:outerShdw blurRad="38100" dist="38100" dir="2700000" algn="tl">
                  <a:srgbClr val="000000">
                    <a:alpha val="43137"/>
                  </a:srgbClr>
                </a:outerShdw>
              </a:effectLst>
            </a:endParaRPr>
          </a:p>
        </p:txBody>
      </p:sp>
      <p:sp>
        <p:nvSpPr>
          <p:cNvPr id="9" name="Rounded Rectangle 8"/>
          <p:cNvSpPr/>
          <p:nvPr/>
        </p:nvSpPr>
        <p:spPr bwMode="auto">
          <a:xfrm>
            <a:off x="1447800" y="3124200"/>
            <a:ext cx="6217920" cy="1280160"/>
          </a:xfrm>
          <a:prstGeom prst="roundRect">
            <a:avLst>
              <a:gd name="adj" fmla="val 9033"/>
            </a:avLst>
          </a:prstGeom>
          <a:solidFill>
            <a:schemeClr val="bg1">
              <a:lumMod val="50000"/>
              <a:lumOff val="5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algn="ctr" defTabSz="914099">
              <a:defRPr/>
            </a:pPr>
            <a:r>
              <a:rPr lang="en-US" sz="2800" dirty="0">
                <a:solidFill>
                  <a:srgbClr val="FFFFFF"/>
                </a:solidFill>
                <a:effectLst>
                  <a:outerShdw blurRad="38100" dist="38100" dir="2700000" algn="tl">
                    <a:srgbClr val="000000">
                      <a:alpha val="43137"/>
                    </a:srgbClr>
                  </a:outerShdw>
                </a:effectLst>
              </a:rPr>
              <a:t>Scalable Data Servers for Visualization</a:t>
            </a:r>
          </a:p>
          <a:p>
            <a:pPr algn="ctr" defTabSz="914099">
              <a:defRPr/>
            </a:pPr>
            <a:r>
              <a:rPr lang="en-US" sz="2800" dirty="0">
                <a:solidFill>
                  <a:srgbClr val="FFFFFF"/>
                </a:solidFill>
                <a:effectLst>
                  <a:outerShdw blurRad="38100" dist="38100" dir="2700000" algn="tl">
                    <a:srgbClr val="000000">
                      <a:alpha val="43137"/>
                    </a:srgbClr>
                  </a:outerShdw>
                </a:effectLst>
              </a:rPr>
              <a:t>of Large Multivariate Data</a:t>
            </a:r>
          </a:p>
        </p:txBody>
      </p:sp>
      <p:sp>
        <p:nvSpPr>
          <p:cNvPr id="7" name="Text Placeholder 2"/>
          <p:cNvSpPr txBox="1">
            <a:spLocks/>
          </p:cNvSpPr>
          <p:nvPr/>
        </p:nvSpPr>
        <p:spPr bwMode="auto">
          <a:xfrm>
            <a:off x="304800" y="1447800"/>
            <a:ext cx="1143000" cy="4648200"/>
          </a:xfrm>
          <a:prstGeom prst="rect">
            <a:avLst/>
          </a:prstGeom>
          <a:noFill/>
          <a:ln w="9525">
            <a:noFill/>
            <a:miter lim="800000"/>
            <a:headEnd/>
            <a:tailEnd/>
          </a:ln>
          <a:effectLst>
            <a:outerShdw blurRad="63500" dist="38100" dir="5400000" algn="ctr">
              <a:srgbClr val="000000">
                <a:alpha val="45000"/>
              </a:srgbClr>
            </a:outerShdw>
          </a:effectLst>
          <a:scene3d>
            <a:camera prst="orthographicFront">
              <a:rot lat="0" lon="0" rev="0"/>
            </a:camera>
            <a:lightRig rig="glow" dir="t">
              <a:rot lat="0" lon="0" rev="4800000"/>
            </a:lightRig>
          </a:scene3d>
          <a:sp3d prstMaterial="matte">
            <a:bevelT w="127000" h="63500"/>
          </a:sp3d>
        </p:spPr>
        <p:txBody>
          <a:bodyPr vert="horz" wrap="square" lIns="0" tIns="0" rIns="0" bIns="0" numCol="1" rtlCol="0" anchor="t" anchorCtr="0" compatLnSpc="1">
            <a:prstTxWarp prst="textNoShape">
              <a:avLst/>
            </a:prstTxWarp>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smtClean="0">
                <a:ln w="18415" cmpd="sng">
                  <a:solidFill>
                    <a:srgbClr val="FFFFFF"/>
                  </a:solidFill>
                  <a:prstDash val="solid"/>
                </a:ln>
                <a:solidFill>
                  <a:srgbClr val="FFFFD9"/>
                </a:solidFill>
                <a:effectLst>
                  <a:outerShdw blurRad="63500" dir="3600000" algn="tl" rotWithShape="0">
                    <a:srgbClr val="000000">
                      <a:alpha val="70000"/>
                    </a:srgbClr>
                  </a:outerShdw>
                </a:effectLst>
                <a:uLnTx/>
                <a:uFillTx/>
                <a:latin typeface="+mn-lt"/>
                <a:ea typeface="+mn-ea"/>
                <a:cs typeface="+mn-cs"/>
              </a:rPr>
              <a:t>1</a:t>
            </a:r>
          </a:p>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smtClean="0">
                <a:ln w="18415" cmpd="sng">
                  <a:solidFill>
                    <a:srgbClr val="FFFFFF"/>
                  </a:solidFill>
                  <a:prstDash val="solid"/>
                </a:ln>
                <a:solidFill>
                  <a:schemeClr val="tx1">
                    <a:lumMod val="75000"/>
                  </a:schemeClr>
                </a:solidFill>
                <a:effectLst>
                  <a:outerShdw blurRad="63500" dir="3600000" algn="tl" rotWithShape="0">
                    <a:srgbClr val="000000">
                      <a:alpha val="70000"/>
                    </a:srgbClr>
                  </a:outerShdw>
                </a:effectLst>
                <a:uLnTx/>
                <a:uFillTx/>
                <a:latin typeface="+mn-lt"/>
                <a:ea typeface="+mn-ea"/>
                <a:cs typeface="+mn-cs"/>
              </a:rPr>
              <a:t>2</a:t>
            </a:r>
          </a:p>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smtClean="0">
                <a:ln w="18415" cmpd="sng">
                  <a:solidFill>
                    <a:srgbClr val="FFFFFF"/>
                  </a:solidFill>
                  <a:prstDash val="solid"/>
                </a:ln>
                <a:solidFill>
                  <a:schemeClr val="tx1">
                    <a:lumMod val="75000"/>
                  </a:schemeClr>
                </a:solidFill>
                <a:effectLst>
                  <a:outerShdw blurRad="63500" dir="3600000" algn="tl" rotWithShape="0">
                    <a:srgbClr val="000000">
                      <a:alpha val="70000"/>
                    </a:srgbClr>
                  </a:outerShdw>
                </a:effectLst>
                <a:uLnTx/>
                <a:uFillTx/>
                <a:latin typeface="+mn-lt"/>
                <a:ea typeface="+mn-ea"/>
                <a:cs typeface="+mn-cs"/>
              </a:rPr>
              <a:t>3</a:t>
            </a:r>
            <a:endParaRPr kumimoji="0" lang="en-US" sz="4800" b="0" i="0" u="none" strike="noStrike" kern="1200" cap="none" spc="0" normalizeH="0" baseline="0" noProof="0" dirty="0" smtClean="0">
              <a:ln w="18415" cmpd="sng">
                <a:solidFill>
                  <a:srgbClr val="FFFFFF"/>
                </a:solidFill>
                <a:prstDash val="solid"/>
              </a:ln>
              <a:solidFill>
                <a:schemeClr val="tx1">
                  <a:lumMod val="75000"/>
                </a:schemeClr>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ample presentation slides">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3847</TotalTime>
  <Words>7924</Words>
  <Application>Microsoft Office PowerPoint</Application>
  <PresentationFormat>On-screen Show (4:3)</PresentationFormat>
  <Paragraphs>747</Paragraphs>
  <Slides>55</Slides>
  <Notes>55</Notes>
  <HiddenSlides>0</HiddenSlides>
  <MMClips>0</MMClips>
  <ScaleCrop>false</ScaleCrop>
  <HeadingPairs>
    <vt:vector size="6" baseType="variant">
      <vt:variant>
        <vt:lpstr>Theme</vt:lpstr>
      </vt:variant>
      <vt:variant>
        <vt:i4>2</vt:i4>
      </vt:variant>
      <vt:variant>
        <vt:lpstr>Embedded OLE Servers</vt:lpstr>
      </vt:variant>
      <vt:variant>
        <vt:i4>4</vt:i4>
      </vt:variant>
      <vt:variant>
        <vt:lpstr>Slide Titles</vt:lpstr>
      </vt:variant>
      <vt:variant>
        <vt:i4>55</vt:i4>
      </vt:variant>
    </vt:vector>
  </HeadingPairs>
  <TitlesOfParts>
    <vt:vector size="61" baseType="lpstr">
      <vt:lpstr>Sample presentation slides</vt:lpstr>
      <vt:lpstr>White with Courier font for code slides</vt:lpstr>
      <vt:lpstr>Bitmap Image</vt:lpstr>
      <vt:lpstr>Equation</vt:lpstr>
      <vt:lpstr>Chart</vt:lpstr>
      <vt:lpstr>Visio</vt:lpstr>
      <vt:lpstr>Visual Analytics for Relationships in Scientific Data</vt:lpstr>
      <vt:lpstr>Introduction Short Bio</vt:lpstr>
      <vt:lpstr>Introduction Motivation</vt:lpstr>
      <vt:lpstr>Introduction Motivation</vt:lpstr>
      <vt:lpstr>Introduction Overview</vt:lpstr>
      <vt:lpstr>Introduction Datasets</vt:lpstr>
      <vt:lpstr>Introduction Datasets</vt:lpstr>
      <vt:lpstr>Sections</vt:lpstr>
      <vt:lpstr>Sections</vt:lpstr>
      <vt:lpstr>Graph Decomposition Data Structure – Graph</vt:lpstr>
      <vt:lpstr>Graph Decomposition Algorithms – Graph Layout</vt:lpstr>
      <vt:lpstr>Graph Decomposition Algorithms</vt:lpstr>
      <vt:lpstr>Graph Decomposition Algorithms – Graph Layout</vt:lpstr>
      <vt:lpstr>Graph Decomposition Algorithms – GPGPU</vt:lpstr>
      <vt:lpstr>Graph Decomposition Algorithms – GPGPU</vt:lpstr>
      <vt:lpstr>Slide 16</vt:lpstr>
      <vt:lpstr>Graph Decomposition Algorithms – Interactive Queries</vt:lpstr>
      <vt:lpstr>Graph Decomposition Algorithms – Uncertainty</vt:lpstr>
      <vt:lpstr>Graph Decomposition Visualization – BTD</vt:lpstr>
      <vt:lpstr>Graph Decomposition Visualization – BTD</vt:lpstr>
      <vt:lpstr>Graph Decomposition Algorithms – LoD Graphs</vt:lpstr>
      <vt:lpstr>Graph Decomposition Results</vt:lpstr>
      <vt:lpstr>Graph Decomposition Conclusions</vt:lpstr>
      <vt:lpstr>Sections</vt:lpstr>
      <vt:lpstr>Pairwise Relationships Motivation</vt:lpstr>
      <vt:lpstr>Pairwise Relationships Background</vt:lpstr>
      <vt:lpstr>Pairwise Relationships Background</vt:lpstr>
      <vt:lpstr>Pairwise Relationships Approach</vt:lpstr>
      <vt:lpstr>Pairwise Relationships Approach</vt:lpstr>
      <vt:lpstr>Pairwise Relationships Results</vt:lpstr>
      <vt:lpstr>Pairwise Relationships Results</vt:lpstr>
      <vt:lpstr>Graph Decomposition Conclusions</vt:lpstr>
      <vt:lpstr>Sections</vt:lpstr>
      <vt:lpstr>Relationship Variables Motivation</vt:lpstr>
      <vt:lpstr>Relationship Variables Approach</vt:lpstr>
      <vt:lpstr>Relationship Variables Results</vt:lpstr>
      <vt:lpstr>Relationship Variables Results</vt:lpstr>
      <vt:lpstr>Relationship Variables Approach</vt:lpstr>
      <vt:lpstr>Relationship Variables Results</vt:lpstr>
      <vt:lpstr>Relationship Variables Results</vt:lpstr>
      <vt:lpstr>Relationship Variables  Conclusions</vt:lpstr>
      <vt:lpstr>Slide 42</vt:lpstr>
      <vt:lpstr>Slide 43</vt:lpstr>
      <vt:lpstr>Slide 44</vt:lpstr>
      <vt:lpstr>Visual Analytics Techniques for Interactive Exploration of Scientific Data</vt:lpstr>
      <vt:lpstr>Slide 46</vt:lpstr>
      <vt:lpstr>Slide 47</vt:lpstr>
      <vt:lpstr>Graph Decomposition Data Structures - Database</vt:lpstr>
      <vt:lpstr>Graph Decomposition Algorithms – GPGPU</vt:lpstr>
      <vt:lpstr>Graph Decomposition Algorithms – GPGPU</vt:lpstr>
      <vt:lpstr>Graph Decomposition Visualization – karyotype</vt:lpstr>
      <vt:lpstr>Graph Decomposition Visualization – BTD</vt:lpstr>
      <vt:lpstr>Pairwise Relationships Background</vt:lpstr>
      <vt:lpstr>Pairwise Relationships Results</vt:lpstr>
      <vt:lpstr>Slide 55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Concept-Driven  Large Data Visualization</dc:title>
  <dc:creator>Markus Glatter</dc:creator>
  <cp:lastModifiedBy>Home</cp:lastModifiedBy>
  <cp:revision>663</cp:revision>
  <dcterms:created xsi:type="dcterms:W3CDTF">2009-03-06T22:38:38Z</dcterms:created>
  <dcterms:modified xsi:type="dcterms:W3CDTF">2009-04-08T19:46:52Z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TC102867901033</vt:lpwstr>
  </property>
</Properties>
</file>