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118"/>
  </p:normalViewPr>
  <p:slideViewPr>
    <p:cSldViewPr snapToGrid="0" showGuides="1">
      <p:cViewPr varScale="1">
        <p:scale>
          <a:sx n="87" d="100"/>
          <a:sy n="87" d="100"/>
        </p:scale>
        <p:origin x="7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115A6-CCA8-4ACA-889B-692ECC32B56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B8A1-22F3-4A9D-A64A-2FBBCFBE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B8A1-22F3-4A9D-A64A-2FBBCFBEBE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B8A1-22F3-4A9D-A64A-2FBBCFBEBE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A870-23E7-4BB2-B592-D23B14985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63524-31F6-4FE1-A4D2-18AA99C5C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8472E-9C5C-4C10-B0AA-D2808AF8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8A79-BAA9-4048-9033-1442D7AF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9D9C0-35F3-4FCD-9B7E-9DEFAA4A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D04C-5D81-47A0-919B-67212C72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9B0C4-C2E9-4B4A-88CA-8D277DAFF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AAE8-F21E-402D-92B9-395AB42F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A791-D328-47C8-A782-1AAED351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B77DF-AC0B-4A50-8F2C-6BEB1FED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5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3A294-4C57-490E-8029-2402B1B8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85D07-2419-4B88-8617-7D334105F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2E21-562C-4408-A154-16BA9F9A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BCA09-605F-4257-98FB-2A074A84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6C08B-3046-4CFB-B766-0C64E68C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CB63-469F-4E83-B52C-7B9E2796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7A55-05B0-4435-B784-CBA4AE4C8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D725-EA3E-4901-937B-CC5F775B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6F222-0821-4FA1-A5F9-5A375784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F8E5-67E7-4C10-888F-8BC95FEF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5C82-7DF7-482E-A788-0D33447B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22118-48A9-4976-A449-9CCF4D79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9760-A228-4C64-B5AA-566E58B6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ECE25-F90A-4E17-A081-9D51C565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6E287-D3A3-4B47-A5FB-C4F78AE4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E81E-8090-465C-9CA1-B5D7CF9E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FEB6-6084-4E60-BBE3-E15DD936C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B5E07-21E9-489B-A9DF-B35DCB3C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7AB52-E321-4F5C-9B54-BAFB4327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AEA4F-5C6B-484D-B63D-37D1AC7B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1C92-41E3-40B9-9D04-9C409D1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F96B-9CD1-43BD-8268-447E74AA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2178D-06E4-47A0-8A4C-EA684082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B0AD-188A-4813-9475-859B27FBF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3E0C9-9709-4194-B188-F69EF374E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A8E83-8953-4B22-A903-BBAB675DD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1B61A-DCDC-4415-AB4B-DDF4372A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FC0EE-0566-41F5-BE49-DD7EA4B6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51374-8AF7-411B-8C28-DB6A7AD2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8DA-77B7-4DEC-9386-579DB7EE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3E7DF-90C9-40AF-9211-5BBF7EB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072D0-DBB2-438D-AA4E-881D702F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1C510-22DF-4BB0-B6A0-3AA90906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EE70A-7EDB-4A81-9007-1C358A11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CA989-10EC-4376-8E19-1133A5FE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9DE85-FA5C-43E3-9F93-A498361B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C856-BE16-4966-9938-6CA0C340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245B-574F-4FC4-A5F5-72BF2173C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E8AE8-D87E-485C-9944-5A67CA936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81962-32C0-4B35-9905-F274F75E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8051F-4BC2-4EFE-9007-31DD5EE9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6B813-0DDB-4CFE-B086-2941F4E5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4779-6C29-4517-B02A-64F1B878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A5CD3-BC07-4A09-BDB9-B1A130737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CEB0-FB95-47BB-BB82-097981E56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749DE-2847-4910-B0E1-1C1B6F3B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397D3-34D9-4231-AD95-0350481E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D3232-FD12-43F2-A69D-543A9090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735D8-1B4F-46C8-9643-D31C22AE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F468-B16F-4F64-BF51-EAB4B3F6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F759-7DFC-442D-A378-41E12CCCD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D228-6AF7-4F6D-A098-7BCA48A5EDA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D31C-E8C5-4A47-8922-1ECD9AAD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8948F-44B7-47CE-964A-E3AF36BD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C96A-68BC-4926-BE64-0823744B0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arpedm20/DCGAN-tensorflow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C732D-21A7-8641-AE2F-69D6CC346EF3}"/>
              </a:ext>
            </a:extLst>
          </p:cNvPr>
          <p:cNvSpPr txBox="1"/>
          <p:nvPr/>
        </p:nvSpPr>
        <p:spPr>
          <a:xfrm>
            <a:off x="2451156" y="2109860"/>
            <a:ext cx="7289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Project 5:</a:t>
            </a:r>
          </a:p>
          <a:p>
            <a:pPr algn="ctr"/>
            <a:r>
              <a:rPr lang="en-US" sz="4000" b="1" dirty="0"/>
              <a:t>Generative Adversarial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D30F2-D576-1B43-A1E2-56A4DFE5766A}"/>
              </a:ext>
            </a:extLst>
          </p:cNvPr>
          <p:cNvSpPr txBox="1"/>
          <p:nvPr/>
        </p:nvSpPr>
        <p:spPr>
          <a:xfrm>
            <a:off x="5096305" y="4412793"/>
            <a:ext cx="199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Zhifei Zhang</a:t>
            </a:r>
          </a:p>
        </p:txBody>
      </p:sp>
    </p:spTree>
    <p:extLst>
      <p:ext uri="{BB962C8B-B14F-4D97-AF65-F5344CB8AC3E}">
        <p14:creationId xmlns:p14="http://schemas.microsoft.com/office/powerpoint/2010/main" val="130360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>
            <a:extLst>
              <a:ext uri="{FF2B5EF4-FFF2-40B4-BE49-F238E27FC236}">
                <a16:creationId xmlns:a16="http://schemas.microsoft.com/office/drawing/2014/main" id="{B8D299DF-007B-4EEC-97F5-FD714B17A3CD}"/>
              </a:ext>
            </a:extLst>
          </p:cNvPr>
          <p:cNvSpPr/>
          <p:nvPr/>
        </p:nvSpPr>
        <p:spPr>
          <a:xfrm flipH="1">
            <a:off x="5199989" y="2128981"/>
            <a:ext cx="1384115" cy="2558246"/>
          </a:xfrm>
          <a:prstGeom prst="cube">
            <a:avLst>
              <a:gd name="adj" fmla="val 70859"/>
            </a:avLst>
          </a:prstGeom>
          <a:gradFill>
            <a:gsLst>
              <a:gs pos="0">
                <a:srgbClr val="7030A0"/>
              </a:gs>
              <a:gs pos="100000">
                <a:srgbClr val="7030A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C91DA-0345-45D0-A0E8-DE1D72903DAF}"/>
              </a:ext>
            </a:extLst>
          </p:cNvPr>
          <p:cNvSpPr txBox="1"/>
          <p:nvPr/>
        </p:nvSpPr>
        <p:spPr>
          <a:xfrm>
            <a:off x="3129585" y="701814"/>
            <a:ext cx="593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Conditional GAN on MNIST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D04089D1-42FC-489B-9431-FAFCA1F01A06}"/>
              </a:ext>
            </a:extLst>
          </p:cNvPr>
          <p:cNvSpPr/>
          <p:nvPr/>
        </p:nvSpPr>
        <p:spPr>
          <a:xfrm flipH="1">
            <a:off x="5102512" y="2126907"/>
            <a:ext cx="1097280" cy="2560320"/>
          </a:xfrm>
          <a:prstGeom prst="cube">
            <a:avLst>
              <a:gd name="adj" fmla="val 91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4CF8B-337D-4CB8-8036-E9B65DF83D02}"/>
              </a:ext>
            </a:extLst>
          </p:cNvPr>
          <p:cNvSpPr txBox="1"/>
          <p:nvPr/>
        </p:nvSpPr>
        <p:spPr>
          <a:xfrm>
            <a:off x="5175233" y="478378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28x28x1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B8847E9-D47D-465C-913A-5FC5A8008599}"/>
              </a:ext>
            </a:extLst>
          </p:cNvPr>
          <p:cNvSpPr/>
          <p:nvPr/>
        </p:nvSpPr>
        <p:spPr>
          <a:xfrm flipH="1">
            <a:off x="3406817" y="2766987"/>
            <a:ext cx="876715" cy="1280160"/>
          </a:xfrm>
          <a:prstGeom prst="cube">
            <a:avLst>
              <a:gd name="adj" fmla="val 447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5C46E-1D8C-4FA6-91A5-696BB41DA34F}"/>
              </a:ext>
            </a:extLst>
          </p:cNvPr>
          <p:cNvSpPr txBox="1"/>
          <p:nvPr/>
        </p:nvSpPr>
        <p:spPr>
          <a:xfrm>
            <a:off x="3406149" y="478378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14x14x8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5B998-E3CB-48F1-88DB-2BE0006766DD}"/>
              </a:ext>
            </a:extLst>
          </p:cNvPr>
          <p:cNvSpPr txBox="1"/>
          <p:nvPr/>
        </p:nvSpPr>
        <p:spPr>
          <a:xfrm>
            <a:off x="1766910" y="4783781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7x7x16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0D4B8484-FCE1-4296-9F5F-6E7F86901270}"/>
              </a:ext>
            </a:extLst>
          </p:cNvPr>
          <p:cNvSpPr/>
          <p:nvPr/>
        </p:nvSpPr>
        <p:spPr>
          <a:xfrm flipH="1">
            <a:off x="1646555" y="3207012"/>
            <a:ext cx="941283" cy="400111"/>
          </a:xfrm>
          <a:prstGeom prst="cube">
            <a:avLst>
              <a:gd name="adj" fmla="val 216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03770-E69C-4F47-8E97-0BFC3DB2D2BF}"/>
              </a:ext>
            </a:extLst>
          </p:cNvPr>
          <p:cNvSpPr txBox="1"/>
          <p:nvPr/>
        </p:nvSpPr>
        <p:spPr>
          <a:xfrm>
            <a:off x="494758" y="478378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2DED6-3B3F-4D68-A297-6BDAA5667996}"/>
              </a:ext>
            </a:extLst>
          </p:cNvPr>
          <p:cNvSpPr/>
          <p:nvPr/>
        </p:nvSpPr>
        <p:spPr>
          <a:xfrm>
            <a:off x="736136" y="2949867"/>
            <a:ext cx="9144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BFAB37-4775-4F0D-9E95-D8788206756D}"/>
              </a:ext>
            </a:extLst>
          </p:cNvPr>
          <p:cNvCxnSpPr>
            <a:cxnSpLocks/>
          </p:cNvCxnSpPr>
          <p:nvPr/>
        </p:nvCxnSpPr>
        <p:spPr>
          <a:xfrm>
            <a:off x="922826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A8DEF8-C60D-4DAD-9CDE-3F4358EDAEA2}"/>
              </a:ext>
            </a:extLst>
          </p:cNvPr>
          <p:cNvCxnSpPr>
            <a:cxnSpLocks/>
          </p:cNvCxnSpPr>
          <p:nvPr/>
        </p:nvCxnSpPr>
        <p:spPr>
          <a:xfrm>
            <a:off x="2708193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E15F8-56BE-4EF2-8E72-CDC48F608BE4}"/>
              </a:ext>
            </a:extLst>
          </p:cNvPr>
          <p:cNvCxnSpPr>
            <a:cxnSpLocks/>
          </p:cNvCxnSpPr>
          <p:nvPr/>
        </p:nvCxnSpPr>
        <p:spPr>
          <a:xfrm>
            <a:off x="4477276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543214-926F-42E0-AC95-2F55F2B88D33}"/>
              </a:ext>
            </a:extLst>
          </p:cNvPr>
          <p:cNvSpPr txBox="1"/>
          <p:nvPr/>
        </p:nvSpPr>
        <p:spPr>
          <a:xfrm>
            <a:off x="944061" y="2431007"/>
            <a:ext cx="99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FC, BN, </a:t>
            </a:r>
          </a:p>
          <a:p>
            <a:r>
              <a:rPr lang="en-US" b="1" dirty="0"/>
              <a:t>Reshape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FF73B-C118-46BE-8AB7-CFC272AF9A4A}"/>
              </a:ext>
            </a:extLst>
          </p:cNvPr>
          <p:cNvSpPr txBox="1"/>
          <p:nvPr/>
        </p:nvSpPr>
        <p:spPr>
          <a:xfrm>
            <a:off x="2349572" y="2470441"/>
            <a:ext cx="1063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Deconv</a:t>
            </a:r>
          </a:p>
          <a:p>
            <a:r>
              <a:rPr lang="en-US" b="1" dirty="0"/>
              <a:t>BN, ReLU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0E226-5268-423A-8E13-B8ADB1F2B5E5}"/>
              </a:ext>
            </a:extLst>
          </p:cNvPr>
          <p:cNvSpPr txBox="1"/>
          <p:nvPr/>
        </p:nvSpPr>
        <p:spPr>
          <a:xfrm>
            <a:off x="3606602" y="2055851"/>
            <a:ext cx="150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Deconv</a:t>
            </a:r>
          </a:p>
          <a:p>
            <a:r>
              <a:rPr lang="en-US" b="1" dirty="0"/>
              <a:t>Tanh/Sigmoid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F40581-DB49-410B-99E2-4E4A9FFE9261}"/>
              </a:ext>
            </a:extLst>
          </p:cNvPr>
          <p:cNvCxnSpPr>
            <a:cxnSpLocks/>
          </p:cNvCxnSpPr>
          <p:nvPr/>
        </p:nvCxnSpPr>
        <p:spPr>
          <a:xfrm>
            <a:off x="6421405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be 18">
            <a:extLst>
              <a:ext uri="{FF2B5EF4-FFF2-40B4-BE49-F238E27FC236}">
                <a16:creationId xmlns:a16="http://schemas.microsoft.com/office/drawing/2014/main" id="{2594B788-D730-445E-AE9D-1DCC540622E2}"/>
              </a:ext>
            </a:extLst>
          </p:cNvPr>
          <p:cNvSpPr/>
          <p:nvPr/>
        </p:nvSpPr>
        <p:spPr>
          <a:xfrm flipH="1">
            <a:off x="7018772" y="2766987"/>
            <a:ext cx="876715" cy="1280160"/>
          </a:xfrm>
          <a:prstGeom prst="cube">
            <a:avLst>
              <a:gd name="adj" fmla="val 447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3898-9248-4C59-BF5B-F4A333EE8A1F}"/>
              </a:ext>
            </a:extLst>
          </p:cNvPr>
          <p:cNvSpPr txBox="1"/>
          <p:nvPr/>
        </p:nvSpPr>
        <p:spPr>
          <a:xfrm>
            <a:off x="7018772" y="4789923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14x14x8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83631-7ED7-4363-A181-ECA6146D13F0}"/>
              </a:ext>
            </a:extLst>
          </p:cNvPr>
          <p:cNvSpPr txBox="1"/>
          <p:nvPr/>
        </p:nvSpPr>
        <p:spPr>
          <a:xfrm>
            <a:off x="6169661" y="2158581"/>
            <a:ext cx="11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Conv, BN, </a:t>
            </a:r>
          </a:p>
          <a:p>
            <a:r>
              <a:rPr lang="en-US" b="1" dirty="0"/>
              <a:t>ReLU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5B1F1C29-8ED5-4A52-9AF3-E8640466EEFE}"/>
              </a:ext>
            </a:extLst>
          </p:cNvPr>
          <p:cNvSpPr/>
          <p:nvPr/>
        </p:nvSpPr>
        <p:spPr>
          <a:xfrm flipH="1">
            <a:off x="8817593" y="3207012"/>
            <a:ext cx="941283" cy="400111"/>
          </a:xfrm>
          <a:prstGeom prst="cube">
            <a:avLst>
              <a:gd name="adj" fmla="val 216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ABBEBF-E21A-4FEA-B863-6770ACB802C5}"/>
              </a:ext>
            </a:extLst>
          </p:cNvPr>
          <p:cNvCxnSpPr>
            <a:cxnSpLocks/>
          </p:cNvCxnSpPr>
          <p:nvPr/>
        </p:nvCxnSpPr>
        <p:spPr>
          <a:xfrm>
            <a:off x="8093864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53FCBD-69D7-406E-9CC0-D1C7EC274DC1}"/>
              </a:ext>
            </a:extLst>
          </p:cNvPr>
          <p:cNvCxnSpPr>
            <a:cxnSpLocks/>
          </p:cNvCxnSpPr>
          <p:nvPr/>
        </p:nvCxnSpPr>
        <p:spPr>
          <a:xfrm>
            <a:off x="9879231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519199-5F7B-4E3C-9211-0D6990A49F04}"/>
              </a:ext>
            </a:extLst>
          </p:cNvPr>
          <p:cNvSpPr txBox="1"/>
          <p:nvPr/>
        </p:nvSpPr>
        <p:spPr>
          <a:xfrm>
            <a:off x="8015113" y="2303536"/>
            <a:ext cx="11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Conv, BN, </a:t>
            </a:r>
          </a:p>
          <a:p>
            <a:r>
              <a:rPr lang="en-US" b="1" dirty="0"/>
              <a:t>ReLU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0435B4-F2E7-4C01-A0EB-A63BFD6A9D7C}"/>
              </a:ext>
            </a:extLst>
          </p:cNvPr>
          <p:cNvSpPr txBox="1"/>
          <p:nvPr/>
        </p:nvSpPr>
        <p:spPr>
          <a:xfrm>
            <a:off x="8787855" y="4783781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7x7x16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53110D-5217-4AE6-A99D-9B942CD3D258}"/>
              </a:ext>
            </a:extLst>
          </p:cNvPr>
          <p:cNvSpPr/>
          <p:nvPr/>
        </p:nvSpPr>
        <p:spPr>
          <a:xfrm>
            <a:off x="10566168" y="2949867"/>
            <a:ext cx="9144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5E32B3-38FF-4CF0-8760-84598E6C50F3}"/>
              </a:ext>
            </a:extLst>
          </p:cNvPr>
          <p:cNvSpPr txBox="1"/>
          <p:nvPr/>
        </p:nvSpPr>
        <p:spPr>
          <a:xfrm>
            <a:off x="10306912" y="478378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256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3680D1-18AC-4D68-94D7-CA800682589B}"/>
              </a:ext>
            </a:extLst>
          </p:cNvPr>
          <p:cNvCxnSpPr>
            <a:cxnSpLocks/>
          </p:cNvCxnSpPr>
          <p:nvPr/>
        </p:nvCxnSpPr>
        <p:spPr>
          <a:xfrm>
            <a:off x="10844037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45769D2-6476-4553-978A-3A7BA9A46AA1}"/>
              </a:ext>
            </a:extLst>
          </p:cNvPr>
          <p:cNvSpPr/>
          <p:nvPr/>
        </p:nvSpPr>
        <p:spPr>
          <a:xfrm>
            <a:off x="11482573" y="3315627"/>
            <a:ext cx="182880" cy="182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ED22EF-5D85-4169-B316-B1556E4D0A48}"/>
              </a:ext>
            </a:extLst>
          </p:cNvPr>
          <p:cNvSpPr txBox="1"/>
          <p:nvPr/>
        </p:nvSpPr>
        <p:spPr>
          <a:xfrm>
            <a:off x="10799859" y="2364993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FC, </a:t>
            </a:r>
          </a:p>
          <a:p>
            <a:r>
              <a:rPr lang="en-US" b="1" dirty="0"/>
              <a:t>Sigmoid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9F5DC-669B-4E82-AA6D-3F1579BA25BB}"/>
              </a:ext>
            </a:extLst>
          </p:cNvPr>
          <p:cNvSpPr txBox="1"/>
          <p:nvPr/>
        </p:nvSpPr>
        <p:spPr>
          <a:xfrm>
            <a:off x="11416758" y="478378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9E4534E0-6332-4437-BB84-04DD5EB85275}"/>
              </a:ext>
            </a:extLst>
          </p:cNvPr>
          <p:cNvSpPr/>
          <p:nvPr/>
        </p:nvSpPr>
        <p:spPr>
          <a:xfrm rot="5400000">
            <a:off x="8319391" y="2544177"/>
            <a:ext cx="337214" cy="6625531"/>
          </a:xfrm>
          <a:prstGeom prst="rightBrace">
            <a:avLst>
              <a:gd name="adj1" fmla="val 4242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834EDCA-4082-4675-8E76-ED4D10AF4332}"/>
              </a:ext>
            </a:extLst>
          </p:cNvPr>
          <p:cNvSpPr/>
          <p:nvPr/>
        </p:nvSpPr>
        <p:spPr>
          <a:xfrm rot="5400000">
            <a:off x="3264911" y="2753712"/>
            <a:ext cx="337214" cy="5613333"/>
          </a:xfrm>
          <a:prstGeom prst="rightBrace">
            <a:avLst>
              <a:gd name="adj1" fmla="val 42424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17611-CF1F-4594-9009-480F9DAFD357}"/>
              </a:ext>
            </a:extLst>
          </p:cNvPr>
          <p:cNvSpPr txBox="1"/>
          <p:nvPr/>
        </p:nvSpPr>
        <p:spPr>
          <a:xfrm>
            <a:off x="2690269" y="5794717"/>
            <a:ext cx="148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Generator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A4F6E-AD7C-445F-8736-38524C8CD4FE}"/>
              </a:ext>
            </a:extLst>
          </p:cNvPr>
          <p:cNvSpPr txBox="1"/>
          <p:nvPr/>
        </p:nvSpPr>
        <p:spPr>
          <a:xfrm>
            <a:off x="7533794" y="6156186"/>
            <a:ext cx="190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Discriminator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1D3729-8923-4030-83D5-DFFD3AD8231F}"/>
              </a:ext>
            </a:extLst>
          </p:cNvPr>
          <p:cNvSpPr/>
          <p:nvPr/>
        </p:nvSpPr>
        <p:spPr>
          <a:xfrm>
            <a:off x="736136" y="1948866"/>
            <a:ext cx="9144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9D069-526C-4605-B2CB-65910C24D823}"/>
              </a:ext>
            </a:extLst>
          </p:cNvPr>
          <p:cNvSpPr txBox="1"/>
          <p:nvPr/>
        </p:nvSpPr>
        <p:spPr>
          <a:xfrm>
            <a:off x="152235" y="155632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One-hot label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251674-F58B-844E-ADB5-6EA39CF6A65F}"/>
              </a:ext>
            </a:extLst>
          </p:cNvPr>
          <p:cNvSpPr txBox="1"/>
          <p:nvPr/>
        </p:nvSpPr>
        <p:spPr>
          <a:xfrm>
            <a:off x="9649763" y="2266845"/>
            <a:ext cx="1106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Reshape, </a:t>
            </a:r>
          </a:p>
          <a:p>
            <a:r>
              <a:rPr lang="en-US" b="1" dirty="0"/>
              <a:t>FC, BN, </a:t>
            </a:r>
          </a:p>
          <a:p>
            <a:r>
              <a:rPr lang="en-US" b="1" dirty="0"/>
              <a:t>ReLU</a:t>
            </a:r>
          </a:p>
        </p:txBody>
      </p:sp>
    </p:spTree>
    <p:extLst>
      <p:ext uri="{BB962C8B-B14F-4D97-AF65-F5344CB8AC3E}">
        <p14:creationId xmlns:p14="http://schemas.microsoft.com/office/powerpoint/2010/main" val="18824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17AFA-EDA6-42CE-B43B-A5653325203B}"/>
              </a:ext>
            </a:extLst>
          </p:cNvPr>
          <p:cNvSpPr txBox="1"/>
          <p:nvPr/>
        </p:nvSpPr>
        <p:spPr>
          <a:xfrm>
            <a:off x="2192798" y="701814"/>
            <a:ext cx="7806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TensorFlow Implementation of GAN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6F7F6-75B7-DE4A-80DA-824BB2E782F1}"/>
              </a:ext>
            </a:extLst>
          </p:cNvPr>
          <p:cNvSpPr txBox="1"/>
          <p:nvPr/>
        </p:nvSpPr>
        <p:spPr>
          <a:xfrm>
            <a:off x="1956822" y="2060309"/>
            <a:ext cx="8537465" cy="321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Run the demo code: (Linux or </a:t>
            </a:r>
            <a:r>
              <a:rPr lang="en-US" sz="2800" b="1" dirty="0" err="1"/>
              <a:t>MacOS</a:t>
            </a:r>
            <a:r>
              <a:rPr lang="en-US" sz="2800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$ </a:t>
            </a:r>
            <a:r>
              <a:rPr lang="en-US" sz="2000" b="1" dirty="0" err="1"/>
              <a:t>git</a:t>
            </a:r>
            <a:r>
              <a:rPr lang="en-US" sz="2000" b="1" dirty="0"/>
              <a:t> clone </a:t>
            </a:r>
            <a:r>
              <a:rPr lang="en-US" sz="2000" b="1" dirty="0">
                <a:hlinkClick r:id="rId2"/>
              </a:rPr>
              <a:t>https://github.com/carpedm20/DCGAN-tensorflow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$ cd DCGAN-</a:t>
            </a:r>
            <a:r>
              <a:rPr lang="en-US" sz="2000" b="1" dirty="0" err="1"/>
              <a:t>tensorflow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$ pip install </a:t>
            </a:r>
            <a:r>
              <a:rPr lang="en-US" sz="2000" b="1" dirty="0" err="1"/>
              <a:t>tqdm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(if you do not have this package)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$ python </a:t>
            </a:r>
            <a:r>
              <a:rPr lang="en-US" sz="2000" b="1" dirty="0" err="1"/>
              <a:t>download.py</a:t>
            </a:r>
            <a:r>
              <a:rPr lang="en-US" sz="2000" b="1" dirty="0"/>
              <a:t> </a:t>
            </a:r>
            <a:r>
              <a:rPr lang="en-US" sz="2000" b="1" dirty="0" err="1"/>
              <a:t>mnist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$ python </a:t>
            </a:r>
            <a:r>
              <a:rPr lang="en-US" sz="2000" b="1" dirty="0" err="1"/>
              <a:t>main.py</a:t>
            </a:r>
            <a:r>
              <a:rPr lang="en-US" sz="2000" b="1" dirty="0"/>
              <a:t> --dataset </a:t>
            </a:r>
            <a:r>
              <a:rPr lang="en-US" sz="2000" b="1" dirty="0" err="1"/>
              <a:t>mnist</a:t>
            </a:r>
            <a:r>
              <a:rPr lang="en-US" sz="2000" b="1" dirty="0"/>
              <a:t> --</a:t>
            </a:r>
            <a:r>
              <a:rPr lang="en-US" sz="2000" b="1" dirty="0" err="1"/>
              <a:t>input_height</a:t>
            </a:r>
            <a:r>
              <a:rPr lang="en-US" sz="2000" b="1" dirty="0"/>
              <a:t>=28 --</a:t>
            </a:r>
            <a:r>
              <a:rPr lang="en-US" sz="2000" b="1" dirty="0" err="1"/>
              <a:t>output_height</a:t>
            </a:r>
            <a:r>
              <a:rPr lang="en-US" sz="2000" b="1" dirty="0"/>
              <a:t>=28 --train</a:t>
            </a:r>
          </a:p>
        </p:txBody>
      </p:sp>
    </p:spTree>
    <p:extLst>
      <p:ext uri="{BB962C8B-B14F-4D97-AF65-F5344CB8AC3E}">
        <p14:creationId xmlns:p14="http://schemas.microsoft.com/office/powerpoint/2010/main" val="36223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C8A03-51E9-A848-879E-25F2F3BE4A06}"/>
              </a:ext>
            </a:extLst>
          </p:cNvPr>
          <p:cNvSpPr txBox="1"/>
          <p:nvPr/>
        </p:nvSpPr>
        <p:spPr>
          <a:xfrm>
            <a:off x="2192798" y="701814"/>
            <a:ext cx="7806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TensorFlow Implementation of GAN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2D29C-DDDF-D34D-9608-67BF60E0C09E}"/>
              </a:ext>
            </a:extLst>
          </p:cNvPr>
          <p:cNvSpPr txBox="1"/>
          <p:nvPr/>
        </p:nvSpPr>
        <p:spPr>
          <a:xfrm>
            <a:off x="1425881" y="2123578"/>
            <a:ext cx="454721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Input: z, image, (label)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Network: D, 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Loss: D, 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Optimizer: D, 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A4877-B08D-C04D-8136-145746FF79E3}"/>
              </a:ext>
            </a:extLst>
          </p:cNvPr>
          <p:cNvSpPr txBox="1"/>
          <p:nvPr/>
        </p:nvSpPr>
        <p:spPr>
          <a:xfrm>
            <a:off x="6636978" y="2123578"/>
            <a:ext cx="4547216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Training: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for epoch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	for batch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		Update D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		Update G</a:t>
            </a:r>
          </a:p>
        </p:txBody>
      </p:sp>
    </p:spTree>
    <p:extLst>
      <p:ext uri="{BB962C8B-B14F-4D97-AF65-F5344CB8AC3E}">
        <p14:creationId xmlns:p14="http://schemas.microsoft.com/office/powerpoint/2010/main" val="48970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BC27B-E3BA-F542-8A41-5846BF505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6"/>
          <a:stretch/>
        </p:blipFill>
        <p:spPr>
          <a:xfrm>
            <a:off x="1292585" y="302342"/>
            <a:ext cx="9606829" cy="6607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C56544-69B0-3A41-86D1-81E38347ED5E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devblogs.nvidia.com</a:t>
            </a:r>
            <a:r>
              <a:rPr lang="en-US" sz="1200" dirty="0"/>
              <a:t>/photo-editing-generative-adversarial-networks-1/</a:t>
            </a:r>
          </a:p>
        </p:txBody>
      </p:sp>
    </p:spTree>
    <p:extLst>
      <p:ext uri="{BB962C8B-B14F-4D97-AF65-F5344CB8AC3E}">
        <p14:creationId xmlns:p14="http://schemas.microsoft.com/office/powerpoint/2010/main" val="16089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786A5-64AC-1A41-9622-5340DF05432F}"/>
              </a:ext>
            </a:extLst>
          </p:cNvPr>
          <p:cNvSpPr txBox="1"/>
          <p:nvPr/>
        </p:nvSpPr>
        <p:spPr>
          <a:xfrm>
            <a:off x="2192798" y="701814"/>
            <a:ext cx="7806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TensorFlow Implementation of GAN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6F784-A506-F443-B267-1B896372C6AB}"/>
              </a:ext>
            </a:extLst>
          </p:cNvPr>
          <p:cNvSpPr txBox="1"/>
          <p:nvPr/>
        </p:nvSpPr>
        <p:spPr>
          <a:xfrm>
            <a:off x="1425881" y="2123578"/>
            <a:ext cx="454721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Testing: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Random Generation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Conditional Generation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Interpolation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66FCD-D55D-9446-A439-AF460DE1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14" y="1557340"/>
            <a:ext cx="2279035" cy="2234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6D9C2-5779-FF43-8AAB-7784575C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30" y="3939945"/>
            <a:ext cx="4330700" cy="187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225A7-F9B4-1041-BA02-CFA8DC79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536" y="4879745"/>
            <a:ext cx="2962172" cy="1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mulative_gans.jpg">
            <a:extLst>
              <a:ext uri="{FF2B5EF4-FFF2-40B4-BE49-F238E27FC236}">
                <a16:creationId xmlns:a16="http://schemas.microsoft.com/office/drawing/2014/main" id="{757B52B2-0392-4083-BE6B-F83DDED6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52" y="1134940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BE64E-755A-499C-B9F9-1C7EB6E561FB}"/>
              </a:ext>
            </a:extLst>
          </p:cNvPr>
          <p:cNvSpPr txBox="1"/>
          <p:nvPr/>
        </p:nvSpPr>
        <p:spPr>
          <a:xfrm>
            <a:off x="1882891" y="701814"/>
            <a:ext cx="842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Generative Adversarial Network (GAN)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623B65-342D-4A5D-9E7F-2F501E117011}"/>
              </a:ext>
            </a:extLst>
          </p:cNvPr>
          <p:cNvSpPr/>
          <p:nvPr/>
        </p:nvSpPr>
        <p:spPr>
          <a:xfrm>
            <a:off x="8995487" y="6581001"/>
            <a:ext cx="3269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https://github.com/hindupuravinash/the-gan-zoo</a:t>
            </a:r>
          </a:p>
        </p:txBody>
      </p:sp>
    </p:spTree>
    <p:extLst>
      <p:ext uri="{BB962C8B-B14F-4D97-AF65-F5344CB8AC3E}">
        <p14:creationId xmlns:p14="http://schemas.microsoft.com/office/powerpoint/2010/main" val="421807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1CEFF1-CA38-4FD6-BAEF-86072D2B2210}"/>
              </a:ext>
            </a:extLst>
          </p:cNvPr>
          <p:cNvSpPr txBox="1"/>
          <p:nvPr/>
        </p:nvSpPr>
        <p:spPr>
          <a:xfrm>
            <a:off x="1882891" y="701814"/>
            <a:ext cx="842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Generative Adversarial Network (GAN)</a:t>
            </a:r>
          </a:p>
        </p:txBody>
      </p:sp>
      <p:pic>
        <p:nvPicPr>
          <p:cNvPr id="1026" name="Picture 2" descr="Image result for generative adversarial networks">
            <a:extLst>
              <a:ext uri="{FF2B5EF4-FFF2-40B4-BE49-F238E27FC236}">
                <a16:creationId xmlns:a16="http://schemas.microsoft.com/office/drawing/2014/main" id="{D4A75B6F-73DE-4340-ABD1-BF2CC38D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90" y="1807525"/>
            <a:ext cx="9990020" cy="43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6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an discriminator mnist">
            <a:extLst>
              <a:ext uri="{FF2B5EF4-FFF2-40B4-BE49-F238E27FC236}">
                <a16:creationId xmlns:a16="http://schemas.microsoft.com/office/drawing/2014/main" id="{B7C6F6AF-F916-46F5-87D7-8BF00AA8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1219200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6EABE-FE79-4355-94E9-8E250AB31D3A}"/>
              </a:ext>
            </a:extLst>
          </p:cNvPr>
          <p:cNvSpPr txBox="1"/>
          <p:nvPr/>
        </p:nvSpPr>
        <p:spPr>
          <a:xfrm>
            <a:off x="1882891" y="701814"/>
            <a:ext cx="842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Generative Adversarial Network (GAN)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DEAE1B0-51BE-411D-B7D3-83E372DCD958}"/>
              </a:ext>
            </a:extLst>
          </p:cNvPr>
          <p:cNvSpPr/>
          <p:nvPr/>
        </p:nvSpPr>
        <p:spPr>
          <a:xfrm rot="5400000">
            <a:off x="9032784" y="1824836"/>
            <a:ext cx="337214" cy="5613333"/>
          </a:xfrm>
          <a:prstGeom prst="rightBrace">
            <a:avLst>
              <a:gd name="adj1" fmla="val 4242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072A0-A40E-4833-A8C4-4B22EF8C17F6}"/>
              </a:ext>
            </a:extLst>
          </p:cNvPr>
          <p:cNvSpPr txBox="1"/>
          <p:nvPr/>
        </p:nvSpPr>
        <p:spPr>
          <a:xfrm>
            <a:off x="7345056" y="5065214"/>
            <a:ext cx="2542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Binary Classifier: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Conv, Leaky </a:t>
            </a:r>
            <a:r>
              <a:rPr lang="en-US" sz="2400" b="1" dirty="0" err="1">
                <a:solidFill>
                  <a:srgbClr val="0070C0"/>
                </a:solidFill>
              </a:rPr>
              <a:t>ReLU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FC, Sigmoid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DE7CDC1-DCAE-4155-B99D-2B146E85789C}"/>
              </a:ext>
            </a:extLst>
          </p:cNvPr>
          <p:cNvSpPr/>
          <p:nvPr/>
        </p:nvSpPr>
        <p:spPr>
          <a:xfrm rot="5400000">
            <a:off x="3005418" y="2086446"/>
            <a:ext cx="337214" cy="5613333"/>
          </a:xfrm>
          <a:prstGeom prst="rightBrace">
            <a:avLst>
              <a:gd name="adj1" fmla="val 42424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0F732-D39A-416E-8661-C9F8604C2A6D}"/>
              </a:ext>
            </a:extLst>
          </p:cNvPr>
          <p:cNvSpPr txBox="1"/>
          <p:nvPr/>
        </p:nvSpPr>
        <p:spPr>
          <a:xfrm>
            <a:off x="1606418" y="5243512"/>
            <a:ext cx="3301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New components: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Transposed convolution,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Batch Normalization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E3932-2436-4615-9687-435C0FA56724}"/>
              </a:ext>
            </a:extLst>
          </p:cNvPr>
          <p:cNvSpPr/>
          <p:nvPr/>
        </p:nvSpPr>
        <p:spPr>
          <a:xfrm>
            <a:off x="8962398" y="6581001"/>
            <a:ext cx="3229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https://github.com/PramodShenoy/GANerations</a:t>
            </a:r>
          </a:p>
        </p:txBody>
      </p:sp>
    </p:spTree>
    <p:extLst>
      <p:ext uri="{BB962C8B-B14F-4D97-AF65-F5344CB8AC3E}">
        <p14:creationId xmlns:p14="http://schemas.microsoft.com/office/powerpoint/2010/main" val="9723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172F5-CB61-4CAF-9D43-7B3AD70C4137}"/>
              </a:ext>
            </a:extLst>
          </p:cNvPr>
          <p:cNvSpPr txBox="1"/>
          <p:nvPr/>
        </p:nvSpPr>
        <p:spPr>
          <a:xfrm>
            <a:off x="1705913" y="701814"/>
            <a:ext cx="8796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Transposed Convolution (Deconvolution)</a:t>
            </a:r>
          </a:p>
        </p:txBody>
      </p:sp>
      <p:pic>
        <p:nvPicPr>
          <p:cNvPr id="4108" name="Picture 12" descr="https://github.com/vdumoulin/conv_arithmetic/raw/master/gif/no_padding_no_strides.gif">
            <a:extLst>
              <a:ext uri="{FF2B5EF4-FFF2-40B4-BE49-F238E27FC236}">
                <a16:creationId xmlns:a16="http://schemas.microsoft.com/office/drawing/2014/main" id="{07B648B5-7C02-41D3-B445-214F7B8B88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56" y="1409700"/>
            <a:ext cx="258432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github.com/vdumoulin/conv_arithmetic/raw/master/gif/no_padding_no_strides_transposed.gif">
            <a:extLst>
              <a:ext uri="{FF2B5EF4-FFF2-40B4-BE49-F238E27FC236}">
                <a16:creationId xmlns:a16="http://schemas.microsoft.com/office/drawing/2014/main" id="{0AFB31D3-26CB-4CBF-8640-268FADF63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61" y="4042832"/>
            <a:ext cx="244471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github.com/vdumoulin/conv_arithmetic/raw/master/gif/no_padding_strides.gif">
            <a:extLst>
              <a:ext uri="{FF2B5EF4-FFF2-40B4-BE49-F238E27FC236}">
                <a16:creationId xmlns:a16="http://schemas.microsoft.com/office/drawing/2014/main" id="{00688AE5-D20A-40D2-B701-63B08B2B6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38" y="1409700"/>
            <a:ext cx="2800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github.com/vdumoulin/conv_arithmetic/raw/master/gif/no_padding_strides_transposed.gif">
            <a:extLst>
              <a:ext uri="{FF2B5EF4-FFF2-40B4-BE49-F238E27FC236}">
                <a16:creationId xmlns:a16="http://schemas.microsoft.com/office/drawing/2014/main" id="{42BEA79C-251F-49B5-B755-37CC02C3E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72" y="4042832"/>
            <a:ext cx="241328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github.com/vdumoulin/conv_arithmetic/raw/master/gif/padding_strides.gif">
            <a:extLst>
              <a:ext uri="{FF2B5EF4-FFF2-40B4-BE49-F238E27FC236}">
                <a16:creationId xmlns:a16="http://schemas.microsoft.com/office/drawing/2014/main" id="{99A9ABDF-AFBB-4BBD-86D4-88FE024489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87" y="1409700"/>
            <a:ext cx="28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github.com/vdumoulin/conv_arithmetic/raw/master/gif/padding_strides_transposed.gif">
            <a:extLst>
              <a:ext uri="{FF2B5EF4-FFF2-40B4-BE49-F238E27FC236}">
                <a16:creationId xmlns:a16="http://schemas.microsoft.com/office/drawing/2014/main" id="{09822D1B-BDE1-4E58-96CA-29884EF29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46" y="4042832"/>
            <a:ext cx="241328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2DD597-BC34-4DD5-AED8-0C2FDED59D73}"/>
              </a:ext>
            </a:extLst>
          </p:cNvPr>
          <p:cNvSpPr txBox="1"/>
          <p:nvPr/>
        </p:nvSpPr>
        <p:spPr>
          <a:xfrm>
            <a:off x="525279" y="2550467"/>
            <a:ext cx="81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Conv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E5568-29CC-4B7D-8269-D4C6BDDA277C}"/>
              </a:ext>
            </a:extLst>
          </p:cNvPr>
          <p:cNvSpPr txBox="1"/>
          <p:nvPr/>
        </p:nvSpPr>
        <p:spPr>
          <a:xfrm>
            <a:off x="525279" y="5183599"/>
            <a:ext cx="113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Deconv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4C096-6F84-47C5-88F1-40A8934591CB}"/>
              </a:ext>
            </a:extLst>
          </p:cNvPr>
          <p:cNvSpPr txBox="1"/>
          <p:nvPr/>
        </p:nvSpPr>
        <p:spPr>
          <a:xfrm>
            <a:off x="1439586" y="34053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49A1-010A-4EE8-A169-7C5D34E9DB2A}"/>
              </a:ext>
            </a:extLst>
          </p:cNvPr>
          <p:cNvSpPr txBox="1"/>
          <p:nvPr/>
        </p:nvSpPr>
        <p:spPr>
          <a:xfrm>
            <a:off x="1400313" y="182719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CDF74-E597-4598-AA6C-AB4E2070C129}"/>
              </a:ext>
            </a:extLst>
          </p:cNvPr>
          <p:cNvSpPr txBox="1"/>
          <p:nvPr/>
        </p:nvSpPr>
        <p:spPr>
          <a:xfrm>
            <a:off x="1384456" y="582766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21E11-CA6C-4050-A93E-08E0325645D9}"/>
              </a:ext>
            </a:extLst>
          </p:cNvPr>
          <p:cNvSpPr txBox="1"/>
          <p:nvPr/>
        </p:nvSpPr>
        <p:spPr>
          <a:xfrm>
            <a:off x="1345183" y="424949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9C63D4-44EA-4F38-9A8A-8E1228971102}"/>
              </a:ext>
            </a:extLst>
          </p:cNvPr>
          <p:cNvSpPr txBox="1"/>
          <p:nvPr/>
        </p:nvSpPr>
        <p:spPr>
          <a:xfrm>
            <a:off x="3654670" y="1673304"/>
            <a:ext cx="1236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Stride=1</a:t>
            </a:r>
          </a:p>
          <a:p>
            <a:r>
              <a:rPr lang="en-US" sz="2000" b="1" dirty="0"/>
              <a:t>Pad=Valid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952DF4-283F-4448-BDA4-7265C1A16D14}"/>
              </a:ext>
            </a:extLst>
          </p:cNvPr>
          <p:cNvSpPr txBox="1"/>
          <p:nvPr/>
        </p:nvSpPr>
        <p:spPr>
          <a:xfrm>
            <a:off x="6831144" y="1673304"/>
            <a:ext cx="1236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Stride=2</a:t>
            </a:r>
          </a:p>
          <a:p>
            <a:r>
              <a:rPr lang="en-US" sz="2000" b="1" dirty="0"/>
              <a:t>Pad=Valid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2B99C5-C50F-4A65-A70A-7EB0791B75B8}"/>
              </a:ext>
            </a:extLst>
          </p:cNvPr>
          <p:cNvSpPr txBox="1"/>
          <p:nvPr/>
        </p:nvSpPr>
        <p:spPr>
          <a:xfrm>
            <a:off x="10283037" y="1673304"/>
            <a:ext cx="1295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Stride=2</a:t>
            </a:r>
          </a:p>
          <a:p>
            <a:r>
              <a:rPr lang="en-US" sz="2000" b="1" dirty="0"/>
              <a:t>Pad=Same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1AE2BA-D70F-4E60-BBC2-200B35F2548B}"/>
              </a:ext>
            </a:extLst>
          </p:cNvPr>
          <p:cNvSpPr/>
          <p:nvPr/>
        </p:nvSpPr>
        <p:spPr>
          <a:xfrm>
            <a:off x="9028505" y="6581001"/>
            <a:ext cx="3163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https://github.com/vdumoulin/conv_arithmetic</a:t>
            </a:r>
          </a:p>
        </p:txBody>
      </p:sp>
    </p:spTree>
    <p:extLst>
      <p:ext uri="{BB962C8B-B14F-4D97-AF65-F5344CB8AC3E}">
        <p14:creationId xmlns:p14="http://schemas.microsoft.com/office/powerpoint/2010/main" val="262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1E45D-1EE1-42FB-B417-C2F6A2869B7C}"/>
              </a:ext>
            </a:extLst>
          </p:cNvPr>
          <p:cNvSpPr txBox="1"/>
          <p:nvPr/>
        </p:nvSpPr>
        <p:spPr>
          <a:xfrm>
            <a:off x="2995406" y="701814"/>
            <a:ext cx="6217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ReLU vs. Leaky ReLU (</a:t>
            </a:r>
            <a:r>
              <a:rPr lang="en-US" sz="4000" b="1" dirty="0" err="1"/>
              <a:t>LReLU</a:t>
            </a:r>
            <a:r>
              <a:rPr lang="en-US" sz="4000" b="1" dirty="0"/>
              <a:t>)</a:t>
            </a:r>
          </a:p>
        </p:txBody>
      </p:sp>
      <p:pic>
        <p:nvPicPr>
          <p:cNvPr id="5122" name="Picture 2" descr="Image result for leaky relu">
            <a:extLst>
              <a:ext uri="{FF2B5EF4-FFF2-40B4-BE49-F238E27FC236}">
                <a16:creationId xmlns:a16="http://schemas.microsoft.com/office/drawing/2014/main" id="{0B5CD52C-BB89-4D62-A752-65FA0E69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8" y="2006365"/>
            <a:ext cx="8136467" cy="32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61713-304E-432A-85F4-35F4B4A150B7}"/>
              </a:ext>
            </a:extLst>
          </p:cNvPr>
          <p:cNvSpPr txBox="1"/>
          <p:nvPr/>
        </p:nvSpPr>
        <p:spPr>
          <a:xfrm>
            <a:off x="2718146" y="5417141"/>
            <a:ext cx="250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Used in Generator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EE0DA-23F4-44EC-B32C-8765858AE87F}"/>
              </a:ext>
            </a:extLst>
          </p:cNvPr>
          <p:cNvSpPr txBox="1"/>
          <p:nvPr/>
        </p:nvSpPr>
        <p:spPr>
          <a:xfrm>
            <a:off x="6542731" y="5420080"/>
            <a:ext cx="293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Used in Discriminator</a:t>
            </a:r>
          </a:p>
        </p:txBody>
      </p:sp>
    </p:spTree>
    <p:extLst>
      <p:ext uri="{BB962C8B-B14F-4D97-AF65-F5344CB8AC3E}">
        <p14:creationId xmlns:p14="http://schemas.microsoft.com/office/powerpoint/2010/main" val="26677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622A5-D4BB-4B9C-90B1-3EF20BC65603}"/>
              </a:ext>
            </a:extLst>
          </p:cNvPr>
          <p:cNvSpPr txBox="1"/>
          <p:nvPr/>
        </p:nvSpPr>
        <p:spPr>
          <a:xfrm>
            <a:off x="3314276" y="701814"/>
            <a:ext cx="5580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Batch Normalization (BN)</a:t>
            </a:r>
          </a:p>
        </p:txBody>
      </p:sp>
      <p:pic>
        <p:nvPicPr>
          <p:cNvPr id="6146" name="Picture 2" descr="Image result for batch normalization">
            <a:extLst>
              <a:ext uri="{FF2B5EF4-FFF2-40B4-BE49-F238E27FC236}">
                <a16:creationId xmlns:a16="http://schemas.microsoft.com/office/drawing/2014/main" id="{8CD31A7C-ADD7-42D0-B41B-43E072BD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16" y="1832698"/>
            <a:ext cx="5803899" cy="41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BA145-1980-46F0-B41C-0DD3D3A3EDEC}"/>
              </a:ext>
            </a:extLst>
          </p:cNvPr>
          <p:cNvSpPr/>
          <p:nvPr/>
        </p:nvSpPr>
        <p:spPr>
          <a:xfrm>
            <a:off x="6519333" y="6581001"/>
            <a:ext cx="5672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https://towardsdatascience.com/batch-normalization-in-neural-networks-1ac91516821c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4D508-46BB-B547-A70B-EEC46C8EE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10"/>
          <a:stretch/>
        </p:blipFill>
        <p:spPr>
          <a:xfrm>
            <a:off x="7560730" y="3938717"/>
            <a:ext cx="3211843" cy="2523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05E403-C2B5-1846-BE8B-A82E7F21B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45"/>
          <a:stretch/>
        </p:blipFill>
        <p:spPr>
          <a:xfrm>
            <a:off x="7660941" y="1515891"/>
            <a:ext cx="3211843" cy="23550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67171C-D321-C842-B650-5FE943D5B841}"/>
              </a:ext>
            </a:extLst>
          </p:cNvPr>
          <p:cNvSpPr/>
          <p:nvPr/>
        </p:nvSpPr>
        <p:spPr>
          <a:xfrm>
            <a:off x="9584268" y="3977176"/>
            <a:ext cx="1140110" cy="204262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9F2F9-1E61-DB4A-A468-E3B2A7A2B513}"/>
              </a:ext>
            </a:extLst>
          </p:cNvPr>
          <p:cNvSpPr/>
          <p:nvPr/>
        </p:nvSpPr>
        <p:spPr>
          <a:xfrm>
            <a:off x="7957284" y="3977176"/>
            <a:ext cx="862869" cy="201722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3D4ED2F-196F-794B-98D6-A96198ED9BD2}"/>
              </a:ext>
            </a:extLst>
          </p:cNvPr>
          <p:cNvSpPr/>
          <p:nvPr/>
        </p:nvSpPr>
        <p:spPr>
          <a:xfrm>
            <a:off x="7806268" y="4097867"/>
            <a:ext cx="3015717" cy="1896533"/>
          </a:xfrm>
          <a:custGeom>
            <a:avLst/>
            <a:gdLst>
              <a:gd name="connsiteX0" fmla="*/ 0 w 6112934"/>
              <a:gd name="connsiteY0" fmla="*/ 3092611 h 3119996"/>
              <a:gd name="connsiteX1" fmla="*/ 2641600 w 6112934"/>
              <a:gd name="connsiteY1" fmla="*/ 2737011 h 3119996"/>
              <a:gd name="connsiteX2" fmla="*/ 3759200 w 6112934"/>
              <a:gd name="connsiteY2" fmla="*/ 417144 h 3119996"/>
              <a:gd name="connsiteX3" fmla="*/ 6112934 w 6112934"/>
              <a:gd name="connsiteY3" fmla="*/ 10744 h 311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934" h="3119996">
                <a:moveTo>
                  <a:pt x="0" y="3092611"/>
                </a:moveTo>
                <a:cubicBezTo>
                  <a:pt x="1007533" y="3137766"/>
                  <a:pt x="2015067" y="3182922"/>
                  <a:pt x="2641600" y="2737011"/>
                </a:cubicBezTo>
                <a:cubicBezTo>
                  <a:pt x="3268133" y="2291100"/>
                  <a:pt x="3180644" y="871522"/>
                  <a:pt x="3759200" y="417144"/>
                </a:cubicBezTo>
                <a:cubicBezTo>
                  <a:pt x="4337756" y="-37234"/>
                  <a:pt x="5225345" y="-13245"/>
                  <a:pt x="6112934" y="10744"/>
                </a:cubicBezTo>
              </a:path>
            </a:pathLst>
          </a:cu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B6293C-F7A5-FD4B-B55D-09A3194EAD17}"/>
              </a:ext>
            </a:extLst>
          </p:cNvPr>
          <p:cNvSpPr/>
          <p:nvPr/>
        </p:nvSpPr>
        <p:spPr>
          <a:xfrm>
            <a:off x="9584271" y="1454128"/>
            <a:ext cx="1140110" cy="204262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C6D945-6932-4246-982E-FAFF454417EB}"/>
              </a:ext>
            </a:extLst>
          </p:cNvPr>
          <p:cNvSpPr/>
          <p:nvPr/>
        </p:nvSpPr>
        <p:spPr>
          <a:xfrm>
            <a:off x="7957287" y="1454128"/>
            <a:ext cx="862869" cy="201722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31B60DF-E966-324D-8C03-7F2B77A02E2F}"/>
              </a:ext>
            </a:extLst>
          </p:cNvPr>
          <p:cNvSpPr/>
          <p:nvPr/>
        </p:nvSpPr>
        <p:spPr>
          <a:xfrm>
            <a:off x="7806271" y="1574819"/>
            <a:ext cx="3015717" cy="1896533"/>
          </a:xfrm>
          <a:custGeom>
            <a:avLst/>
            <a:gdLst>
              <a:gd name="connsiteX0" fmla="*/ 0 w 6112934"/>
              <a:gd name="connsiteY0" fmla="*/ 3092611 h 3119996"/>
              <a:gd name="connsiteX1" fmla="*/ 2641600 w 6112934"/>
              <a:gd name="connsiteY1" fmla="*/ 2737011 h 3119996"/>
              <a:gd name="connsiteX2" fmla="*/ 3759200 w 6112934"/>
              <a:gd name="connsiteY2" fmla="*/ 417144 h 3119996"/>
              <a:gd name="connsiteX3" fmla="*/ 6112934 w 6112934"/>
              <a:gd name="connsiteY3" fmla="*/ 10744 h 311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934" h="3119996">
                <a:moveTo>
                  <a:pt x="0" y="3092611"/>
                </a:moveTo>
                <a:cubicBezTo>
                  <a:pt x="1007533" y="3137766"/>
                  <a:pt x="2015067" y="3182922"/>
                  <a:pt x="2641600" y="2737011"/>
                </a:cubicBezTo>
                <a:cubicBezTo>
                  <a:pt x="3268133" y="2291100"/>
                  <a:pt x="3180644" y="871522"/>
                  <a:pt x="3759200" y="417144"/>
                </a:cubicBezTo>
                <a:cubicBezTo>
                  <a:pt x="4337756" y="-37234"/>
                  <a:pt x="5225345" y="-13245"/>
                  <a:pt x="6112934" y="10744"/>
                </a:cubicBezTo>
              </a:path>
            </a:pathLst>
          </a:cu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43880-9B82-644C-9D93-960501D66712}"/>
              </a:ext>
            </a:extLst>
          </p:cNvPr>
          <p:cNvSpPr txBox="1"/>
          <p:nvPr/>
        </p:nvSpPr>
        <p:spPr>
          <a:xfrm>
            <a:off x="10203632" y="2029729"/>
            <a:ext cx="182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Saturation area</a:t>
            </a:r>
          </a:p>
          <a:p>
            <a:pPr algn="ctr"/>
            <a:r>
              <a:rPr lang="en-US" sz="2000" b="1" dirty="0"/>
              <a:t>Zero gradient </a:t>
            </a:r>
          </a:p>
        </p:txBody>
      </p:sp>
    </p:spTree>
    <p:extLst>
      <p:ext uri="{BB962C8B-B14F-4D97-AF65-F5344CB8AC3E}">
        <p14:creationId xmlns:p14="http://schemas.microsoft.com/office/powerpoint/2010/main" val="574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5" grpId="0" animBg="1"/>
      <p:bldP spid="16" grpId="0" animBg="1"/>
      <p:bldP spid="17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an discriminator mnist">
            <a:extLst>
              <a:ext uri="{FF2B5EF4-FFF2-40B4-BE49-F238E27FC236}">
                <a16:creationId xmlns:a16="http://schemas.microsoft.com/office/drawing/2014/main" id="{B7C6F6AF-F916-46F5-87D7-8BF00AA8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1219200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6EABE-FE79-4355-94E9-8E250AB31D3A}"/>
              </a:ext>
            </a:extLst>
          </p:cNvPr>
          <p:cNvSpPr txBox="1"/>
          <p:nvPr/>
        </p:nvSpPr>
        <p:spPr>
          <a:xfrm>
            <a:off x="1882891" y="701814"/>
            <a:ext cx="842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Generative Adversarial Network (GAN)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E3932-2436-4615-9687-435C0FA56724}"/>
              </a:ext>
            </a:extLst>
          </p:cNvPr>
          <p:cNvSpPr/>
          <p:nvPr/>
        </p:nvSpPr>
        <p:spPr>
          <a:xfrm>
            <a:off x="8962398" y="6581001"/>
            <a:ext cx="3229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https://github.com/PramodShenoy/GANerations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603C3-9235-487E-B316-93784DC4F915}"/>
              </a:ext>
            </a:extLst>
          </p:cNvPr>
          <p:cNvSpPr txBox="1"/>
          <p:nvPr/>
        </p:nvSpPr>
        <p:spPr>
          <a:xfrm>
            <a:off x="305292" y="3756798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FC, BN, ReLU </a:t>
            </a:r>
          </a:p>
          <a:p>
            <a:r>
              <a:rPr lang="en-US" sz="2000" b="1" dirty="0"/>
              <a:t>Reshape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2286F-A55F-483D-81C7-D02ACB73B518}"/>
              </a:ext>
            </a:extLst>
          </p:cNvPr>
          <p:cNvSpPr txBox="1"/>
          <p:nvPr/>
        </p:nvSpPr>
        <p:spPr>
          <a:xfrm>
            <a:off x="1603311" y="4889569"/>
            <a:ext cx="3276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Deconv (kernel 5x5, stride 2) </a:t>
            </a:r>
          </a:p>
          <a:p>
            <a:r>
              <a:rPr lang="en-US" sz="2000" b="1" dirty="0"/>
              <a:t>BN, ReLU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0536A-B3A4-4DB7-9F3F-82B09D9E3A1D}"/>
              </a:ext>
            </a:extLst>
          </p:cNvPr>
          <p:cNvSpPr txBox="1"/>
          <p:nvPr/>
        </p:nvSpPr>
        <p:spPr>
          <a:xfrm>
            <a:off x="7255067" y="4135824"/>
            <a:ext cx="3014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Conv (kernel 5x5, stride 2) </a:t>
            </a:r>
          </a:p>
          <a:p>
            <a:r>
              <a:rPr lang="en-US" sz="2000" b="1" dirty="0"/>
              <a:t>BN, </a:t>
            </a:r>
            <a:r>
              <a:rPr lang="en-US" sz="2000" b="1" dirty="0" err="1"/>
              <a:t>LReLU</a:t>
            </a:r>
            <a:r>
              <a:rPr lang="en-US" sz="2000" b="1" dirty="0"/>
              <a:t> (slope 0.2)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37CBA-499C-4AEB-B424-480B69BA646B}"/>
              </a:ext>
            </a:extLst>
          </p:cNvPr>
          <p:cNvSpPr txBox="1"/>
          <p:nvPr/>
        </p:nvSpPr>
        <p:spPr>
          <a:xfrm>
            <a:off x="4077975" y="4305960"/>
            <a:ext cx="2510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Deconv, tanh/sigmoid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F574E-F605-40B2-9D4A-23F4ABF99837}"/>
              </a:ext>
            </a:extLst>
          </p:cNvPr>
          <p:cNvSpPr txBox="1"/>
          <p:nvPr/>
        </p:nvSpPr>
        <p:spPr>
          <a:xfrm>
            <a:off x="10799824" y="3598074"/>
            <a:ext cx="1392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Reshape, </a:t>
            </a:r>
          </a:p>
          <a:p>
            <a:r>
              <a:rPr lang="en-US" sz="2000" b="1" dirty="0"/>
              <a:t>FC, sigmoid</a:t>
            </a:r>
          </a:p>
        </p:txBody>
      </p:sp>
    </p:spTree>
    <p:extLst>
      <p:ext uri="{BB962C8B-B14F-4D97-AF65-F5344CB8AC3E}">
        <p14:creationId xmlns:p14="http://schemas.microsoft.com/office/powerpoint/2010/main" val="323129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C91DA-0345-45D0-A0E8-DE1D72903DAF}"/>
              </a:ext>
            </a:extLst>
          </p:cNvPr>
          <p:cNvSpPr txBox="1"/>
          <p:nvPr/>
        </p:nvSpPr>
        <p:spPr>
          <a:xfrm>
            <a:off x="4417593" y="701814"/>
            <a:ext cx="335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GAN on MNIST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D04089D1-42FC-489B-9431-FAFCA1F01A06}"/>
              </a:ext>
            </a:extLst>
          </p:cNvPr>
          <p:cNvSpPr/>
          <p:nvPr/>
        </p:nvSpPr>
        <p:spPr>
          <a:xfrm flipH="1">
            <a:off x="5102512" y="2126907"/>
            <a:ext cx="1097280" cy="2560320"/>
          </a:xfrm>
          <a:prstGeom prst="cube">
            <a:avLst>
              <a:gd name="adj" fmla="val 91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4CF8B-337D-4CB8-8036-E9B65DF83D02}"/>
              </a:ext>
            </a:extLst>
          </p:cNvPr>
          <p:cNvSpPr txBox="1"/>
          <p:nvPr/>
        </p:nvSpPr>
        <p:spPr>
          <a:xfrm>
            <a:off x="5175233" y="478378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28x28x1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B8847E9-D47D-465C-913A-5FC5A8008599}"/>
              </a:ext>
            </a:extLst>
          </p:cNvPr>
          <p:cNvSpPr/>
          <p:nvPr/>
        </p:nvSpPr>
        <p:spPr>
          <a:xfrm flipH="1">
            <a:off x="3406817" y="2766987"/>
            <a:ext cx="876715" cy="1280160"/>
          </a:xfrm>
          <a:prstGeom prst="cube">
            <a:avLst>
              <a:gd name="adj" fmla="val 447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5C46E-1D8C-4FA6-91A5-696BB41DA34F}"/>
              </a:ext>
            </a:extLst>
          </p:cNvPr>
          <p:cNvSpPr txBox="1"/>
          <p:nvPr/>
        </p:nvSpPr>
        <p:spPr>
          <a:xfrm>
            <a:off x="3406149" y="478378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14x14x8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5B998-E3CB-48F1-88DB-2BE0006766DD}"/>
              </a:ext>
            </a:extLst>
          </p:cNvPr>
          <p:cNvSpPr txBox="1"/>
          <p:nvPr/>
        </p:nvSpPr>
        <p:spPr>
          <a:xfrm>
            <a:off x="1766910" y="4783781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7x7x16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0D4B8484-FCE1-4296-9F5F-6E7F86901270}"/>
              </a:ext>
            </a:extLst>
          </p:cNvPr>
          <p:cNvSpPr/>
          <p:nvPr/>
        </p:nvSpPr>
        <p:spPr>
          <a:xfrm flipH="1">
            <a:off x="1646555" y="3207012"/>
            <a:ext cx="941283" cy="400111"/>
          </a:xfrm>
          <a:prstGeom prst="cube">
            <a:avLst>
              <a:gd name="adj" fmla="val 216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03770-E69C-4F47-8E97-0BFC3DB2D2BF}"/>
              </a:ext>
            </a:extLst>
          </p:cNvPr>
          <p:cNvSpPr txBox="1"/>
          <p:nvPr/>
        </p:nvSpPr>
        <p:spPr>
          <a:xfrm>
            <a:off x="494758" y="478378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2DED6-3B3F-4D68-A297-6BDAA5667996}"/>
              </a:ext>
            </a:extLst>
          </p:cNvPr>
          <p:cNvSpPr/>
          <p:nvPr/>
        </p:nvSpPr>
        <p:spPr>
          <a:xfrm>
            <a:off x="736136" y="2949867"/>
            <a:ext cx="9144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BFAB37-4775-4F0D-9E95-D8788206756D}"/>
              </a:ext>
            </a:extLst>
          </p:cNvPr>
          <p:cNvCxnSpPr>
            <a:cxnSpLocks/>
          </p:cNvCxnSpPr>
          <p:nvPr/>
        </p:nvCxnSpPr>
        <p:spPr>
          <a:xfrm>
            <a:off x="922826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A8DEF8-C60D-4DAD-9CDE-3F4358EDAEA2}"/>
              </a:ext>
            </a:extLst>
          </p:cNvPr>
          <p:cNvCxnSpPr>
            <a:cxnSpLocks/>
          </p:cNvCxnSpPr>
          <p:nvPr/>
        </p:nvCxnSpPr>
        <p:spPr>
          <a:xfrm>
            <a:off x="2708193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E15F8-56BE-4EF2-8E72-CDC48F608BE4}"/>
              </a:ext>
            </a:extLst>
          </p:cNvPr>
          <p:cNvCxnSpPr>
            <a:cxnSpLocks/>
          </p:cNvCxnSpPr>
          <p:nvPr/>
        </p:nvCxnSpPr>
        <p:spPr>
          <a:xfrm>
            <a:off x="4477276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543214-926F-42E0-AC95-2F55F2B88D33}"/>
              </a:ext>
            </a:extLst>
          </p:cNvPr>
          <p:cNvSpPr txBox="1"/>
          <p:nvPr/>
        </p:nvSpPr>
        <p:spPr>
          <a:xfrm>
            <a:off x="944061" y="2431007"/>
            <a:ext cx="99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FC, BN, </a:t>
            </a:r>
          </a:p>
          <a:p>
            <a:r>
              <a:rPr lang="en-US" b="1" dirty="0"/>
              <a:t>Reshape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FF73B-C118-46BE-8AB7-CFC272AF9A4A}"/>
              </a:ext>
            </a:extLst>
          </p:cNvPr>
          <p:cNvSpPr txBox="1"/>
          <p:nvPr/>
        </p:nvSpPr>
        <p:spPr>
          <a:xfrm>
            <a:off x="2349572" y="2470441"/>
            <a:ext cx="1063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Deconv</a:t>
            </a:r>
          </a:p>
          <a:p>
            <a:r>
              <a:rPr lang="en-US" b="1" dirty="0"/>
              <a:t>BN, ReLU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0E226-5268-423A-8E13-B8ADB1F2B5E5}"/>
              </a:ext>
            </a:extLst>
          </p:cNvPr>
          <p:cNvSpPr txBox="1"/>
          <p:nvPr/>
        </p:nvSpPr>
        <p:spPr>
          <a:xfrm>
            <a:off x="3633024" y="2055851"/>
            <a:ext cx="150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Deconv</a:t>
            </a:r>
          </a:p>
          <a:p>
            <a:r>
              <a:rPr lang="en-US" b="1" dirty="0"/>
              <a:t>Tanh/Sigmoid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F40581-DB49-410B-99E2-4E4A9FFE9261}"/>
              </a:ext>
            </a:extLst>
          </p:cNvPr>
          <p:cNvCxnSpPr>
            <a:cxnSpLocks/>
          </p:cNvCxnSpPr>
          <p:nvPr/>
        </p:nvCxnSpPr>
        <p:spPr>
          <a:xfrm>
            <a:off x="6421405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be 18">
            <a:extLst>
              <a:ext uri="{FF2B5EF4-FFF2-40B4-BE49-F238E27FC236}">
                <a16:creationId xmlns:a16="http://schemas.microsoft.com/office/drawing/2014/main" id="{2594B788-D730-445E-AE9D-1DCC540622E2}"/>
              </a:ext>
            </a:extLst>
          </p:cNvPr>
          <p:cNvSpPr/>
          <p:nvPr/>
        </p:nvSpPr>
        <p:spPr>
          <a:xfrm flipH="1">
            <a:off x="7018772" y="2766987"/>
            <a:ext cx="876715" cy="1280160"/>
          </a:xfrm>
          <a:prstGeom prst="cube">
            <a:avLst>
              <a:gd name="adj" fmla="val 447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3898-9248-4C59-BF5B-F4A333EE8A1F}"/>
              </a:ext>
            </a:extLst>
          </p:cNvPr>
          <p:cNvSpPr txBox="1"/>
          <p:nvPr/>
        </p:nvSpPr>
        <p:spPr>
          <a:xfrm>
            <a:off x="7018772" y="4789923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14x14x8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83631-7ED7-4363-A181-ECA6146D13F0}"/>
              </a:ext>
            </a:extLst>
          </p:cNvPr>
          <p:cNvSpPr txBox="1"/>
          <p:nvPr/>
        </p:nvSpPr>
        <p:spPr>
          <a:xfrm>
            <a:off x="6169661" y="2158581"/>
            <a:ext cx="11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Conv, BN, </a:t>
            </a:r>
          </a:p>
          <a:p>
            <a:r>
              <a:rPr lang="en-US" b="1" dirty="0" err="1"/>
              <a:t>LReLU</a:t>
            </a:r>
            <a:endParaRPr lang="en-US" b="1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5B1F1C29-8ED5-4A52-9AF3-E8640466EEFE}"/>
              </a:ext>
            </a:extLst>
          </p:cNvPr>
          <p:cNvSpPr/>
          <p:nvPr/>
        </p:nvSpPr>
        <p:spPr>
          <a:xfrm flipH="1">
            <a:off x="8817593" y="3207012"/>
            <a:ext cx="941283" cy="400111"/>
          </a:xfrm>
          <a:prstGeom prst="cube">
            <a:avLst>
              <a:gd name="adj" fmla="val 216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ABBEBF-E21A-4FEA-B863-6770ACB802C5}"/>
              </a:ext>
            </a:extLst>
          </p:cNvPr>
          <p:cNvCxnSpPr>
            <a:cxnSpLocks/>
          </p:cNvCxnSpPr>
          <p:nvPr/>
        </p:nvCxnSpPr>
        <p:spPr>
          <a:xfrm>
            <a:off x="8093864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53FCBD-69D7-406E-9CC0-D1C7EC274DC1}"/>
              </a:ext>
            </a:extLst>
          </p:cNvPr>
          <p:cNvCxnSpPr>
            <a:cxnSpLocks/>
          </p:cNvCxnSpPr>
          <p:nvPr/>
        </p:nvCxnSpPr>
        <p:spPr>
          <a:xfrm>
            <a:off x="9879231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519199-5F7B-4E3C-9211-0D6990A49F04}"/>
              </a:ext>
            </a:extLst>
          </p:cNvPr>
          <p:cNvSpPr txBox="1"/>
          <p:nvPr/>
        </p:nvSpPr>
        <p:spPr>
          <a:xfrm>
            <a:off x="8015113" y="2303536"/>
            <a:ext cx="11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Conv, BN, </a:t>
            </a:r>
          </a:p>
          <a:p>
            <a:r>
              <a:rPr lang="en-US" b="1" dirty="0" err="1"/>
              <a:t>LReLU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0435B4-F2E7-4C01-A0EB-A63BFD6A9D7C}"/>
              </a:ext>
            </a:extLst>
          </p:cNvPr>
          <p:cNvSpPr txBox="1"/>
          <p:nvPr/>
        </p:nvSpPr>
        <p:spPr>
          <a:xfrm>
            <a:off x="8787855" y="4783781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7x7x16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53110D-5217-4AE6-A99D-9B942CD3D258}"/>
              </a:ext>
            </a:extLst>
          </p:cNvPr>
          <p:cNvSpPr/>
          <p:nvPr/>
        </p:nvSpPr>
        <p:spPr>
          <a:xfrm>
            <a:off x="10566168" y="2949867"/>
            <a:ext cx="9144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5E32B3-38FF-4CF0-8760-84598E6C50F3}"/>
              </a:ext>
            </a:extLst>
          </p:cNvPr>
          <p:cNvSpPr txBox="1"/>
          <p:nvPr/>
        </p:nvSpPr>
        <p:spPr>
          <a:xfrm>
            <a:off x="10306912" y="478378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256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3680D1-18AC-4D68-94D7-CA800682589B}"/>
              </a:ext>
            </a:extLst>
          </p:cNvPr>
          <p:cNvCxnSpPr>
            <a:cxnSpLocks/>
          </p:cNvCxnSpPr>
          <p:nvPr/>
        </p:nvCxnSpPr>
        <p:spPr>
          <a:xfrm>
            <a:off x="10844037" y="3407067"/>
            <a:ext cx="5087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9084FAA-6744-4F00-ABEF-72866E368A9F}"/>
              </a:ext>
            </a:extLst>
          </p:cNvPr>
          <p:cNvSpPr txBox="1"/>
          <p:nvPr/>
        </p:nvSpPr>
        <p:spPr>
          <a:xfrm>
            <a:off x="9649763" y="2266845"/>
            <a:ext cx="1106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Reshape, </a:t>
            </a:r>
          </a:p>
          <a:p>
            <a:r>
              <a:rPr lang="en-US" b="1" dirty="0"/>
              <a:t>FC, BN, </a:t>
            </a:r>
          </a:p>
          <a:p>
            <a:r>
              <a:rPr lang="en-US" b="1" dirty="0" err="1"/>
              <a:t>LReLU</a:t>
            </a:r>
            <a:endParaRPr lang="en-US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5769D2-6476-4553-978A-3A7BA9A46AA1}"/>
              </a:ext>
            </a:extLst>
          </p:cNvPr>
          <p:cNvSpPr/>
          <p:nvPr/>
        </p:nvSpPr>
        <p:spPr>
          <a:xfrm>
            <a:off x="11482573" y="3315627"/>
            <a:ext cx="182880" cy="182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ED22EF-5D85-4169-B316-B1556E4D0A48}"/>
              </a:ext>
            </a:extLst>
          </p:cNvPr>
          <p:cNvSpPr txBox="1"/>
          <p:nvPr/>
        </p:nvSpPr>
        <p:spPr>
          <a:xfrm>
            <a:off x="10799859" y="2364993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FC, </a:t>
            </a:r>
          </a:p>
          <a:p>
            <a:r>
              <a:rPr lang="en-US" b="1" dirty="0"/>
              <a:t>Sigmoid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9F5DC-669B-4E82-AA6D-3F1579BA25BB}"/>
              </a:ext>
            </a:extLst>
          </p:cNvPr>
          <p:cNvSpPr txBox="1"/>
          <p:nvPr/>
        </p:nvSpPr>
        <p:spPr>
          <a:xfrm>
            <a:off x="11416758" y="478378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9E4534E0-6332-4437-BB84-04DD5EB85275}"/>
              </a:ext>
            </a:extLst>
          </p:cNvPr>
          <p:cNvSpPr/>
          <p:nvPr/>
        </p:nvSpPr>
        <p:spPr>
          <a:xfrm rot="5400000">
            <a:off x="8319391" y="2544177"/>
            <a:ext cx="337214" cy="6625531"/>
          </a:xfrm>
          <a:prstGeom prst="rightBrace">
            <a:avLst>
              <a:gd name="adj1" fmla="val 4242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834EDCA-4082-4675-8E76-ED4D10AF4332}"/>
              </a:ext>
            </a:extLst>
          </p:cNvPr>
          <p:cNvSpPr/>
          <p:nvPr/>
        </p:nvSpPr>
        <p:spPr>
          <a:xfrm rot="5400000">
            <a:off x="3264911" y="2753712"/>
            <a:ext cx="337214" cy="5613333"/>
          </a:xfrm>
          <a:prstGeom prst="rightBrace">
            <a:avLst>
              <a:gd name="adj1" fmla="val 42424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17611-CF1F-4594-9009-480F9DAFD357}"/>
              </a:ext>
            </a:extLst>
          </p:cNvPr>
          <p:cNvSpPr txBox="1"/>
          <p:nvPr/>
        </p:nvSpPr>
        <p:spPr>
          <a:xfrm>
            <a:off x="2690269" y="5794717"/>
            <a:ext cx="148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Generator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A4F6E-AD7C-445F-8736-38524C8CD4FE}"/>
              </a:ext>
            </a:extLst>
          </p:cNvPr>
          <p:cNvSpPr txBox="1"/>
          <p:nvPr/>
        </p:nvSpPr>
        <p:spPr>
          <a:xfrm>
            <a:off x="7533794" y="6156186"/>
            <a:ext cx="190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Discriminator</a:t>
            </a:r>
          </a:p>
        </p:txBody>
      </p:sp>
    </p:spTree>
    <p:extLst>
      <p:ext uri="{BB962C8B-B14F-4D97-AF65-F5344CB8AC3E}">
        <p14:creationId xmlns:p14="http://schemas.microsoft.com/office/powerpoint/2010/main" val="13011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  <p:bldP spid="15" grpId="0"/>
      <p:bldP spid="16" grpId="0"/>
      <p:bldP spid="17" grpId="0"/>
      <p:bldP spid="19" grpId="0" animBg="1"/>
      <p:bldP spid="20" grpId="0"/>
      <p:bldP spid="21" grpId="0"/>
      <p:bldP spid="22" grpId="0" animBg="1"/>
      <p:bldP spid="25" grpId="0"/>
      <p:bldP spid="26" grpId="0"/>
      <p:bldP spid="27" grpId="0" animBg="1"/>
      <p:bldP spid="28" grpId="0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412</Words>
  <Application>Microsoft Macintosh PowerPoint</Application>
  <PresentationFormat>Widescreen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Zhifei Zhang</dc:creator>
  <cp:lastModifiedBy>Zhang, Zhifei</cp:lastModifiedBy>
  <cp:revision>49</cp:revision>
  <dcterms:created xsi:type="dcterms:W3CDTF">2018-10-18T02:46:28Z</dcterms:created>
  <dcterms:modified xsi:type="dcterms:W3CDTF">2018-10-18T20:59:48Z</dcterms:modified>
</cp:coreProperties>
</file>