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0" r:id="rId1"/>
  </p:sldMasterIdLst>
  <p:notesMasterIdLst>
    <p:notesMasterId r:id="rId26"/>
  </p:notesMasterIdLst>
  <p:handoutMasterIdLst>
    <p:handoutMasterId r:id="rId27"/>
  </p:handoutMasterIdLst>
  <p:sldIdLst>
    <p:sldId id="628" r:id="rId2"/>
    <p:sldId id="629" r:id="rId3"/>
    <p:sldId id="630" r:id="rId4"/>
    <p:sldId id="631" r:id="rId5"/>
    <p:sldId id="632" r:id="rId6"/>
    <p:sldId id="633" r:id="rId7"/>
    <p:sldId id="575" r:id="rId8"/>
    <p:sldId id="584" r:id="rId9"/>
    <p:sldId id="638" r:id="rId10"/>
    <p:sldId id="636" r:id="rId11"/>
    <p:sldId id="641" r:id="rId12"/>
    <p:sldId id="697" r:id="rId13"/>
    <p:sldId id="710" r:id="rId14"/>
    <p:sldId id="639" r:id="rId15"/>
    <p:sldId id="640" r:id="rId16"/>
    <p:sldId id="642" r:id="rId17"/>
    <p:sldId id="643" r:id="rId18"/>
    <p:sldId id="647" r:id="rId19"/>
    <p:sldId id="645" r:id="rId20"/>
    <p:sldId id="644" r:id="rId21"/>
    <p:sldId id="646" r:id="rId22"/>
    <p:sldId id="693" r:id="rId23"/>
    <p:sldId id="596" r:id="rId24"/>
    <p:sldId id="592" r:id="rId25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rento, Bradford Christopher" initials="TB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7E4BD"/>
    <a:srgbClr val="C6D9F1"/>
    <a:srgbClr val="D99694"/>
    <a:srgbClr val="E6B9B8"/>
    <a:srgbClr val="996600"/>
    <a:srgbClr val="006600"/>
    <a:srgbClr val="007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3" autoAdjust="0"/>
    <p:restoredTop sz="50159" autoAdjust="0"/>
  </p:normalViewPr>
  <p:slideViewPr>
    <p:cSldViewPr>
      <p:cViewPr varScale="1">
        <p:scale>
          <a:sx n="128" d="100"/>
          <a:sy n="128" d="100"/>
        </p:scale>
        <p:origin x="1056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6368"/>
    </p:cViewPr>
  </p:sorterViewPr>
  <p:notesViewPr>
    <p:cSldViewPr>
      <p:cViewPr varScale="1">
        <p:scale>
          <a:sx n="84" d="100"/>
          <a:sy n="84" d="100"/>
        </p:scale>
        <p:origin x="3792" y="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532A613-92F4-6A49-8104-EE80192F5B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715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76388" y="1066800"/>
            <a:ext cx="4854575" cy="2732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8DB4C88-242B-4A4C-8F58-46F070C01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660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4143375" y="9118601"/>
            <a:ext cx="31702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07" tIns="48404" rIns="96807" bIns="48404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fld id="{FE0EE074-FD00-4822-8E2B-ADAD3818FB49}" type="slidenum">
              <a:rPr lang="en-US" sz="1300"/>
              <a:pPr algn="r" eaLnBrk="1" hangingPunct="1"/>
              <a:t>5</a:t>
            </a:fld>
            <a:endParaRPr lang="en-US" sz="1300"/>
          </a:p>
        </p:txBody>
      </p:sp>
      <p:sp>
        <p:nvSpPr>
          <p:cNvPr id="76803" name="Rectangle 8"/>
          <p:cNvSpPr txBox="1">
            <a:spLocks noGrp="1" noChangeArrowheads="1"/>
          </p:cNvSpPr>
          <p:nvPr/>
        </p:nvSpPr>
        <p:spPr bwMode="auto">
          <a:xfrm>
            <a:off x="4143375" y="9118601"/>
            <a:ext cx="31702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07" tIns="48404" rIns="96807" bIns="48404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fld id="{0EC70262-CEB5-4CC8-AED9-DC155E630CDD}" type="slidenum">
              <a:rPr lang="en-GB" sz="1300">
                <a:latin typeface="Calibri" pitchFamily="34" charset="0"/>
                <a:cs typeface="Arial" charset="0"/>
              </a:rPr>
              <a:pPr algn="r" eaLnBrk="1" hangingPunct="1"/>
              <a:t>5</a:t>
            </a:fld>
            <a:endParaRPr lang="en-GB" sz="1300">
              <a:latin typeface="Calibri" pitchFamily="34" charset="0"/>
              <a:cs typeface="Arial" charset="0"/>
            </a:endParaRPr>
          </a:p>
        </p:txBody>
      </p:sp>
      <p:sp>
        <p:nvSpPr>
          <p:cNvPr id="76804" name="Text Box 1"/>
          <p:cNvSpPr txBox="1">
            <a:spLocks noChangeArrowheads="1"/>
          </p:cNvSpPr>
          <p:nvPr/>
        </p:nvSpPr>
        <p:spPr bwMode="auto">
          <a:xfrm>
            <a:off x="4143375" y="9118601"/>
            <a:ext cx="3168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74" tIns="49541" rIns="95274" bIns="49541" anchor="b"/>
          <a:lstStyle>
            <a:lvl1pPr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fld id="{A5493BDC-2AF9-46F7-A248-BF6B5958B718}" type="slidenum">
              <a:rPr lang="en-GB" sz="1300">
                <a:solidFill>
                  <a:srgbClr val="000000"/>
                </a:solidFill>
                <a:cs typeface="Arial" charset="0"/>
              </a:rPr>
              <a:pPr algn="r" eaLnBrk="1" hangingPunct="1"/>
              <a:t>5</a:t>
            </a:fld>
            <a:endParaRPr lang="en-GB" sz="13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6805" name="Text Box 2"/>
          <p:cNvSpPr txBox="1">
            <a:spLocks noChangeArrowheads="1"/>
          </p:cNvSpPr>
          <p:nvPr/>
        </p:nvSpPr>
        <p:spPr bwMode="auto">
          <a:xfrm>
            <a:off x="1220789" y="719138"/>
            <a:ext cx="4876800" cy="3600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798" tIns="48400" rIns="96798" bIns="48400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76806" name="Text Box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53112" cy="4321175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6807" tIns="48404" rIns="96807" bIns="48404"/>
          <a:lstStyle/>
          <a:p>
            <a:pPr eaLnBrk="1" hangingPunct="1">
              <a:spcBef>
                <a:spcPts val="500"/>
              </a:spcBef>
              <a:tabLst>
                <a:tab pos="803219" algn="l"/>
                <a:tab pos="1612787" algn="l"/>
                <a:tab pos="2420768" algn="l"/>
                <a:tab pos="3228749" algn="l"/>
                <a:tab pos="4036729" algn="l"/>
                <a:tab pos="4844710" algn="l"/>
                <a:tab pos="5651103" algn="l"/>
              </a:tabLst>
            </a:pPr>
            <a:r>
              <a:rPr lang="en-GB" sz="2200"/>
              <a:t>Mention wind in central, west</a:t>
            </a:r>
          </a:p>
          <a:p>
            <a:pPr eaLnBrk="1" hangingPunct="1">
              <a:spcBef>
                <a:spcPts val="500"/>
              </a:spcBef>
              <a:tabLst>
                <a:tab pos="803219" algn="l"/>
                <a:tab pos="1612787" algn="l"/>
                <a:tab pos="2420768" algn="l"/>
                <a:tab pos="3228749" algn="l"/>
                <a:tab pos="4036729" algn="l"/>
                <a:tab pos="4844710" algn="l"/>
                <a:tab pos="5651103" algn="l"/>
              </a:tabLst>
            </a:pPr>
            <a:endParaRPr lang="en-GB" sz="2200"/>
          </a:p>
          <a:p>
            <a:pPr eaLnBrk="1" hangingPunct="1">
              <a:spcBef>
                <a:spcPts val="500"/>
              </a:spcBef>
              <a:tabLst>
                <a:tab pos="803219" algn="l"/>
                <a:tab pos="1612787" algn="l"/>
                <a:tab pos="2420768" algn="l"/>
                <a:tab pos="3228749" algn="l"/>
                <a:tab pos="4036729" algn="l"/>
                <a:tab pos="4844710" algn="l"/>
                <a:tab pos="5651103" algn="l"/>
              </a:tabLst>
            </a:pPr>
            <a:r>
              <a:rPr lang="en-GB" sz="2200"/>
              <a:t>Mention population/load is far from these and grid not designed for such long transmission distances</a:t>
            </a:r>
          </a:p>
        </p:txBody>
      </p:sp>
      <p:sp>
        <p:nvSpPr>
          <p:cNvPr id="76807" name="Text Box 4"/>
          <p:cNvSpPr txBox="1">
            <a:spLocks noChangeArrowheads="1"/>
          </p:cNvSpPr>
          <p:nvPr/>
        </p:nvSpPr>
        <p:spPr bwMode="auto">
          <a:xfrm>
            <a:off x="4143375" y="9118601"/>
            <a:ext cx="31702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74" tIns="49541" rIns="95274" bIns="49541" anchor="b"/>
          <a:lstStyle>
            <a:lvl1pPr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fld id="{45F58D96-FFA1-4D3D-9898-5C1DDDB92B47}" type="slidenum">
              <a:rPr lang="en-GB" sz="1300">
                <a:solidFill>
                  <a:srgbClr val="000000"/>
                </a:solidFill>
                <a:cs typeface="Arial" charset="0"/>
              </a:rPr>
              <a:pPr algn="r" eaLnBrk="1" hangingPunct="1"/>
              <a:t>5</a:t>
            </a:fld>
            <a:endParaRPr lang="en-GB" sz="13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722313"/>
            <a:ext cx="6392862" cy="3597275"/>
          </a:xfrm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xfrm>
            <a:off x="731839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MS PGothic" charset="0"/>
              <a:cs typeface="MS PGothic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A8E159B6-1D66-7340-843B-B00FB52FD998}" type="slidenum">
              <a:rPr lang="en-US" sz="1300"/>
              <a:pPr/>
              <a:t>16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63129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722313"/>
            <a:ext cx="6392862" cy="3597275"/>
          </a:xfrm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xfrm>
            <a:off x="731839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MS PGothic" charset="0"/>
              <a:cs typeface="MS PGothic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ADC7B747-95C0-ED48-A93B-36EF3EAEBCD6}" type="slidenum">
              <a:rPr lang="en-US" sz="1300"/>
              <a:pPr/>
              <a:t>17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551341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1963" y="722313"/>
            <a:ext cx="6392862" cy="3597275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xfrm>
            <a:off x="731839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898" indent="-28573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2920" indent="-228584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088" indent="-228584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255" indent="-228584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423" indent="-228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592" indent="-228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8759" indent="-228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5927" indent="-228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64247686-34C7-4732-8284-E653FC2D11CC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48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1963" y="722313"/>
            <a:ext cx="6392862" cy="3597275"/>
          </a:xfrm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xfrm>
            <a:off x="731839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898" indent="-28573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2920" indent="-228584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088" indent="-228584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255" indent="-228584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423" indent="-228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592" indent="-228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8759" indent="-228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5927" indent="-228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B4E9C23B-7EE2-4315-8EC9-1EB7365A6790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768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BC96C7E-19BF-7A4E-8903-301D84EAFD94}" type="slidenum">
              <a:rPr lang="en-US" sz="1300"/>
              <a:pPr/>
              <a:t>22</a:t>
            </a:fld>
            <a:endParaRPr lang="en-US" sz="1300"/>
          </a:p>
        </p:txBody>
      </p:sp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12" tIns="48405" rIns="96812" bIns="48405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B8A2A0AF-0EA3-1545-9367-C86E5D6719FD}" type="slidenum">
              <a:rPr lang="en-US" sz="1300">
                <a:cs typeface="Arial" charset="0"/>
              </a:rPr>
              <a:pPr algn="r" eaLnBrk="1" hangingPunct="1"/>
              <a:t>22</a:t>
            </a:fld>
            <a:endParaRPr lang="en-US" sz="1300">
              <a:cs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22313"/>
            <a:ext cx="6392862" cy="3597275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8"/>
            <a:ext cx="5851525" cy="4319587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812" tIns="48405" rIns="96812" bIns="48405"/>
          <a:lstStyle/>
          <a:p>
            <a:pPr eaLnBrk="1" hangingPunct="1"/>
            <a:endParaRPr 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97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14" tIns="48407" rIns="96814" bIns="48407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A206E323-6D99-CE46-B71D-6F85CD04BD54}" type="slidenum">
              <a:rPr lang="en-US" sz="1300"/>
              <a:pPr algn="r" eaLnBrk="1" hangingPunct="1"/>
              <a:t>6</a:t>
            </a:fld>
            <a:endParaRPr lang="en-US" sz="1300"/>
          </a:p>
        </p:txBody>
      </p:sp>
      <p:sp>
        <p:nvSpPr>
          <p:cNvPr id="24579" name="Rectangle 8"/>
          <p:cNvSpPr txBox="1">
            <a:spLocks noGrp="1" noChangeArrowheads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14" tIns="48407" rIns="96814" bIns="48407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4E396E0F-CFB7-D54B-85FF-E3FDF3F1B0A9}" type="slidenum">
              <a:rPr lang="en-GB" sz="1300">
                <a:latin typeface="Calibri" charset="0"/>
                <a:cs typeface="Arial" charset="0"/>
              </a:rPr>
              <a:pPr algn="r" eaLnBrk="1" hangingPunct="1"/>
              <a:t>6</a:t>
            </a:fld>
            <a:endParaRPr lang="en-GB" sz="1300">
              <a:latin typeface="Calibri" charset="0"/>
              <a:cs typeface="Arial" charset="0"/>
            </a:endParaRPr>
          </a:p>
        </p:txBody>
      </p:sp>
      <p:sp>
        <p:nvSpPr>
          <p:cNvPr id="24580" name="Text Box 1"/>
          <p:cNvSpPr txBox="1">
            <a:spLocks noChangeArrowheads="1"/>
          </p:cNvSpPr>
          <p:nvPr/>
        </p:nvSpPr>
        <p:spPr bwMode="auto">
          <a:xfrm>
            <a:off x="4143375" y="9118600"/>
            <a:ext cx="3168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81" tIns="49545" rIns="95281" bIns="49545" anchor="b"/>
          <a:lstStyle>
            <a:lvl1pPr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2551403E-D35C-F24B-B529-83F49A415A11}" type="slidenum">
              <a:rPr lang="en-GB" sz="1300">
                <a:solidFill>
                  <a:srgbClr val="000000"/>
                </a:solidFill>
                <a:cs typeface="Arial" charset="0"/>
              </a:rPr>
              <a:pPr algn="r" eaLnBrk="1" hangingPunct="1"/>
              <a:t>6</a:t>
            </a:fld>
            <a:endParaRPr lang="en-GB" sz="13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1" name="Text Box 2"/>
          <p:cNvSpPr txBox="1">
            <a:spLocks noChangeArrowheads="1"/>
          </p:cNvSpPr>
          <p:nvPr/>
        </p:nvSpPr>
        <p:spPr bwMode="auto">
          <a:xfrm>
            <a:off x="1220788" y="719138"/>
            <a:ext cx="4876800" cy="3600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805" tIns="48403" rIns="96805" bIns="48403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en-US" sz="1800">
              <a:cs typeface="Arial" charset="0"/>
            </a:endParaRPr>
          </a:p>
        </p:txBody>
      </p:sp>
      <p:sp>
        <p:nvSpPr>
          <p:cNvPr id="24582" name="Text Box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53112" cy="4321175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6814" tIns="48407" rIns="96814" bIns="48407"/>
          <a:lstStyle/>
          <a:p>
            <a:pPr eaLnBrk="1" hangingPunct="1">
              <a:spcBef>
                <a:spcPts val="500"/>
              </a:spcBef>
              <a:tabLst>
                <a:tab pos="803275" algn="l"/>
                <a:tab pos="1612900" algn="l"/>
                <a:tab pos="2420938" algn="l"/>
                <a:tab pos="3228975" algn="l"/>
                <a:tab pos="4037013" algn="l"/>
                <a:tab pos="4845050" algn="l"/>
                <a:tab pos="5651500" algn="l"/>
              </a:tabLst>
            </a:pPr>
            <a:r>
              <a:rPr lang="en-GB" sz="2200">
                <a:ea typeface="MS PGothic" charset="0"/>
                <a:cs typeface="MS PGothic" charset="0"/>
              </a:rPr>
              <a:t>Grid aging, not designed for renewables</a:t>
            </a:r>
          </a:p>
          <a:p>
            <a:pPr eaLnBrk="1" hangingPunct="1">
              <a:spcBef>
                <a:spcPts val="500"/>
              </a:spcBef>
              <a:tabLst>
                <a:tab pos="803275" algn="l"/>
                <a:tab pos="1612900" algn="l"/>
                <a:tab pos="2420938" algn="l"/>
                <a:tab pos="3228975" algn="l"/>
                <a:tab pos="4037013" algn="l"/>
                <a:tab pos="4845050" algn="l"/>
                <a:tab pos="5651500" algn="l"/>
              </a:tabLst>
            </a:pPr>
            <a:endParaRPr lang="en-GB" sz="2200">
              <a:ea typeface="MS PGothic" charset="0"/>
              <a:cs typeface="MS PGothic" charset="0"/>
            </a:endParaRPr>
          </a:p>
          <a:p>
            <a:pPr eaLnBrk="1" hangingPunct="1">
              <a:spcBef>
                <a:spcPts val="500"/>
              </a:spcBef>
              <a:tabLst>
                <a:tab pos="803275" algn="l"/>
                <a:tab pos="1612900" algn="l"/>
                <a:tab pos="2420938" algn="l"/>
                <a:tab pos="3228975" algn="l"/>
                <a:tab pos="4037013" algn="l"/>
                <a:tab pos="4845050" algn="l"/>
                <a:tab pos="5651500" algn="l"/>
              </a:tabLst>
            </a:pPr>
            <a:r>
              <a:rPr lang="en-GB" sz="2200">
                <a:ea typeface="MS PGothic" charset="0"/>
                <a:cs typeface="MS PGothic" charset="0"/>
              </a:rPr>
              <a:t>New breed engineers and leaders need new skills and perspectives</a:t>
            </a:r>
          </a:p>
        </p:txBody>
      </p:sp>
      <p:sp>
        <p:nvSpPr>
          <p:cNvPr id="24583" name="Text Box 4"/>
          <p:cNvSpPr txBox="1">
            <a:spLocks noChangeArrowheads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81" tIns="49545" rIns="95281" bIns="49545" anchor="b"/>
          <a:lstStyle>
            <a:lvl1pPr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0FCB5CB9-9B7C-8240-B08A-2997614C8A47}" type="slidenum">
              <a:rPr lang="en-GB" sz="1300">
                <a:solidFill>
                  <a:srgbClr val="000000"/>
                </a:solidFill>
                <a:cs typeface="Arial" charset="0"/>
              </a:rPr>
              <a:pPr algn="r" eaLnBrk="1" hangingPunct="1"/>
              <a:t>6</a:t>
            </a:fld>
            <a:endParaRPr lang="en-GB" sz="13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814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970734" y="8829122"/>
            <a:ext cx="3038145" cy="46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2" tIns="46657" rIns="93312" bIns="46657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fld id="{FE0EE074-FD00-4822-8E2B-ADAD3818FB49}" type="slidenum">
              <a:rPr lang="en-US" sz="1300"/>
              <a:pPr algn="r" eaLnBrk="1" hangingPunct="1"/>
              <a:t>7</a:t>
            </a:fld>
            <a:endParaRPr lang="en-US" sz="1300"/>
          </a:p>
        </p:txBody>
      </p:sp>
      <p:sp>
        <p:nvSpPr>
          <p:cNvPr id="76803" name="Rectangle 8"/>
          <p:cNvSpPr txBox="1">
            <a:spLocks noGrp="1" noChangeArrowheads="1"/>
          </p:cNvSpPr>
          <p:nvPr/>
        </p:nvSpPr>
        <p:spPr bwMode="auto">
          <a:xfrm>
            <a:off x="3970734" y="8829122"/>
            <a:ext cx="3038145" cy="46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2" tIns="46657" rIns="93312" bIns="46657"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fld id="{0EC70262-CEB5-4CC8-AED9-DC155E630CDD}" type="slidenum">
              <a:rPr lang="en-GB" sz="1300">
                <a:latin typeface="Calibri" pitchFamily="34" charset="0"/>
              </a:rPr>
              <a:pPr algn="r" eaLnBrk="1" hangingPunct="1"/>
              <a:t>7</a:t>
            </a:fld>
            <a:endParaRPr lang="en-GB" sz="1300">
              <a:latin typeface="Calibri" pitchFamily="34" charset="0"/>
            </a:endParaRPr>
          </a:p>
        </p:txBody>
      </p:sp>
      <p:sp>
        <p:nvSpPr>
          <p:cNvPr id="76804" name="Text Box 1"/>
          <p:cNvSpPr txBox="1">
            <a:spLocks noChangeArrowheads="1"/>
          </p:cNvSpPr>
          <p:nvPr/>
        </p:nvSpPr>
        <p:spPr bwMode="auto">
          <a:xfrm>
            <a:off x="3970734" y="8829122"/>
            <a:ext cx="3036623" cy="46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35" tIns="47753" rIns="91835" bIns="47753" anchor="b"/>
          <a:lstStyle>
            <a:lvl1pPr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fld id="{A5493BDC-2AF9-46F7-A248-BF6B5958B718}" type="slidenum">
              <a:rPr lang="en-GB" sz="1300">
                <a:solidFill>
                  <a:srgbClr val="000000"/>
                </a:solidFill>
              </a:rPr>
              <a:pPr algn="r" eaLnBrk="1" hangingPunct="1"/>
              <a:t>7</a:t>
            </a:fld>
            <a:endParaRPr lang="en-GB" sz="1300">
              <a:solidFill>
                <a:srgbClr val="000000"/>
              </a:solidFill>
            </a:endParaRPr>
          </a:p>
        </p:txBody>
      </p:sp>
      <p:sp>
        <p:nvSpPr>
          <p:cNvPr id="76805" name="Text Box 2"/>
          <p:cNvSpPr txBox="1">
            <a:spLocks noChangeArrowheads="1"/>
          </p:cNvSpPr>
          <p:nvPr/>
        </p:nvSpPr>
        <p:spPr bwMode="auto">
          <a:xfrm>
            <a:off x="1169923" y="696308"/>
            <a:ext cx="46736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3304" tIns="46653" rIns="93304" bIns="46653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76806" name="Text Box 3"/>
          <p:cNvSpPr>
            <a:spLocks noGrp="1" noChangeArrowheads="1"/>
          </p:cNvSpPr>
          <p:nvPr>
            <p:ph type="body"/>
          </p:nvPr>
        </p:nvSpPr>
        <p:spPr>
          <a:xfrm>
            <a:off x="701345" y="4416098"/>
            <a:ext cx="5609232" cy="4183995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3312" tIns="46657" rIns="93312" bIns="46657"/>
          <a:lstStyle/>
          <a:p>
            <a:pPr>
              <a:spcBef>
                <a:spcPts val="482"/>
              </a:spcBef>
              <a:tabLst>
                <a:tab pos="774223" algn="l"/>
                <a:tab pos="1554565" algn="l"/>
                <a:tab pos="2333378" algn="l"/>
                <a:tab pos="3112191" algn="l"/>
                <a:tab pos="3891003" algn="l"/>
                <a:tab pos="4669816" algn="l"/>
                <a:tab pos="5447098" algn="l"/>
              </a:tabLst>
            </a:pPr>
            <a:r>
              <a:rPr lang="en-GB" sz="2100"/>
              <a:t>Mention wind in central, west</a:t>
            </a:r>
          </a:p>
          <a:p>
            <a:pPr>
              <a:spcBef>
                <a:spcPts val="482"/>
              </a:spcBef>
              <a:tabLst>
                <a:tab pos="774223" algn="l"/>
                <a:tab pos="1554565" algn="l"/>
                <a:tab pos="2333378" algn="l"/>
                <a:tab pos="3112191" algn="l"/>
                <a:tab pos="3891003" algn="l"/>
                <a:tab pos="4669816" algn="l"/>
                <a:tab pos="5447098" algn="l"/>
              </a:tabLst>
            </a:pPr>
            <a:endParaRPr lang="en-GB" sz="2100"/>
          </a:p>
          <a:p>
            <a:pPr>
              <a:spcBef>
                <a:spcPts val="482"/>
              </a:spcBef>
              <a:tabLst>
                <a:tab pos="774223" algn="l"/>
                <a:tab pos="1554565" algn="l"/>
                <a:tab pos="2333378" algn="l"/>
                <a:tab pos="3112191" algn="l"/>
                <a:tab pos="3891003" algn="l"/>
                <a:tab pos="4669816" algn="l"/>
                <a:tab pos="5447098" algn="l"/>
              </a:tabLst>
            </a:pPr>
            <a:r>
              <a:rPr lang="en-GB" sz="2100"/>
              <a:t>Mention population/load is far from these and grid not designed for such long transmission distances</a:t>
            </a:r>
          </a:p>
        </p:txBody>
      </p:sp>
      <p:sp>
        <p:nvSpPr>
          <p:cNvPr id="76807" name="Text Box 4"/>
          <p:cNvSpPr txBox="1">
            <a:spLocks noChangeArrowheads="1"/>
          </p:cNvSpPr>
          <p:nvPr/>
        </p:nvSpPr>
        <p:spPr bwMode="auto">
          <a:xfrm>
            <a:off x="3970734" y="8829122"/>
            <a:ext cx="3038145" cy="46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35" tIns="47753" rIns="91835" bIns="47753" anchor="b"/>
          <a:lstStyle>
            <a:lvl1pPr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5200" algn="l"/>
                <a:tab pos="1449388" algn="l"/>
                <a:tab pos="1931988" algn="l"/>
                <a:tab pos="2417763" algn="l"/>
                <a:tab pos="2900363" algn="l"/>
                <a:tab pos="3386138" algn="l"/>
                <a:tab pos="3868738" algn="l"/>
                <a:tab pos="4354513" algn="l"/>
                <a:tab pos="4837113" algn="l"/>
                <a:tab pos="5319713" algn="l"/>
                <a:tab pos="5805488" algn="l"/>
                <a:tab pos="6288088" algn="l"/>
                <a:tab pos="6773863" algn="l"/>
                <a:tab pos="7258050" algn="l"/>
                <a:tab pos="7740650" algn="l"/>
                <a:tab pos="8226425" algn="l"/>
                <a:tab pos="8710613" algn="l"/>
                <a:tab pos="9194800" algn="l"/>
                <a:tab pos="96774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fld id="{45F58D96-FFA1-4D3D-9898-5C1DDDB92B47}" type="slidenum">
              <a:rPr lang="en-GB" sz="1300">
                <a:solidFill>
                  <a:srgbClr val="000000"/>
                </a:solidFill>
              </a:rPr>
              <a:pPr algn="r" eaLnBrk="1" hangingPunct="1"/>
              <a:t>7</a:t>
            </a:fld>
            <a:endParaRPr lang="en-GB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100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Talk about control philosophy</a:t>
            </a:r>
            <a:r>
              <a:rPr lang="en-US" baseline="0" dirty="0"/>
              <a:t> and control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B4C88-242B-4A4C-8F58-46F070C01A36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82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719138"/>
            <a:ext cx="6400800" cy="3600450"/>
          </a:xfrm>
          <a:solidFill>
            <a:srgbClr val="FFFFFF"/>
          </a:solidFill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3112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807" tIns="48404" rIns="96807" bIns="48404"/>
          <a:lstStyle/>
          <a:p>
            <a:r>
              <a:rPr lang="en-US">
                <a:latin typeface="Arial" pitchFamily="34" charset="0"/>
              </a:rPr>
              <a:t>Mention FNET developed by Yilu Liu</a:t>
            </a:r>
          </a:p>
        </p:txBody>
      </p:sp>
      <p:sp>
        <p:nvSpPr>
          <p:cNvPr id="58371" name="Slide Number Placeholder 3"/>
          <p:cNvSpPr txBox="1">
            <a:spLocks noGrp="1"/>
          </p:cNvSpPr>
          <p:nvPr/>
        </p:nvSpPr>
        <p:spPr bwMode="auto">
          <a:xfrm>
            <a:off x="4143375" y="9118601"/>
            <a:ext cx="31702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07" tIns="48404" rIns="96807" bIns="48404" anchor="b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4C674B5E-9414-4672-8A5D-2579A7438EBB}" type="slidenum">
              <a:rPr lang="en-US" sz="1300"/>
              <a:pPr algn="r" eaLnBrk="1" hangingPunct="1"/>
              <a:t>9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107431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1963" y="722313"/>
            <a:ext cx="6392862" cy="3597275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xfrm>
            <a:off x="731839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898" indent="-28573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2920" indent="-228584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088" indent="-228584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255" indent="-228584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423" indent="-228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592" indent="-228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8759" indent="-228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5927" indent="-228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BFC99363-94D7-41FA-97B8-854D11D0CE17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91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722313"/>
            <a:ext cx="6392862" cy="3597275"/>
          </a:xfrm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xfrm>
            <a:off x="731839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MS PGothic" charset="0"/>
              <a:cs typeface="MS PGothic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30EC8A-6E74-CD4F-9418-E5D49A49F34C}" type="slidenum">
              <a:rPr lang="en-US" sz="1300"/>
              <a:pPr/>
              <a:t>11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786999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722313"/>
            <a:ext cx="6392862" cy="3597275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xfrm>
            <a:off x="731839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MS PGothic" charset="0"/>
              <a:cs typeface="MS PGothic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2919E5C6-C16D-3E4C-A8EF-6BB8A96F17B8}" type="slidenum">
              <a:rPr lang="en-US" sz="1300"/>
              <a:pPr/>
              <a:t>14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677334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722313"/>
            <a:ext cx="6392862" cy="3597275"/>
          </a:xfrm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xfrm>
            <a:off x="731839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MS PGothic" charset="0"/>
              <a:cs typeface="MS PGothic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4DD144E-67E3-004A-8466-D01B5DB1A898}" type="slidenum">
              <a:rPr lang="en-US" sz="1300"/>
              <a:pPr/>
              <a:t>15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708404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19207"/>
            <a:ext cx="10363200" cy="2438399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7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962400"/>
            <a:ext cx="8534400" cy="190500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900">
                <a:solidFill>
                  <a:srgbClr val="262626"/>
                </a:solidFill>
              </a:rPr>
              <a:t>Click to edit Master subtitle style</a:t>
            </a:r>
            <a:endParaRPr lang="en-US" sz="2900" dirty="0">
              <a:solidFill>
                <a:srgbClr val="262626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9600" y="1143000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990600" cy="89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158750"/>
            <a:ext cx="37355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44200" y="152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75000" b="-24406"/>
          <a:stretch/>
        </p:blipFill>
        <p:spPr>
          <a:xfrm>
            <a:off x="1143000" y="6172206"/>
            <a:ext cx="2362200" cy="68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40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007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12620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389717" y="5367338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6297089"/>
            <a:ext cx="2235200" cy="41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11277600" y="6477000"/>
            <a:ext cx="812800" cy="304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200">
                <a:solidFill>
                  <a:srgbClr val="007900"/>
                </a:solidFill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8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547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762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79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5029200"/>
          </a:xfrm>
        </p:spPr>
        <p:txBody>
          <a:bodyPr vert="eaVert"/>
          <a:lstStyle>
            <a:lvl1pPr marL="342900" indent="-342900">
              <a:buFont typeface="Arial"/>
              <a:buChar char="•"/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09600" y="1066800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6297089"/>
            <a:ext cx="2235200" cy="41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11277600" y="6477000"/>
            <a:ext cx="812800" cy="304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200">
                <a:solidFill>
                  <a:srgbClr val="007900"/>
                </a:solidFill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438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354762"/>
          </a:xfrm>
        </p:spPr>
        <p:txBody>
          <a:bodyPr vert="eaVert"/>
          <a:lstStyle>
            <a:lvl1pPr>
              <a:defRPr>
                <a:solidFill>
                  <a:srgbClr val="0079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354762"/>
          </a:xfrm>
        </p:spPr>
        <p:txBody>
          <a:bodyPr vert="eaVert"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396714" y="676117"/>
            <a:ext cx="1790698" cy="59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 flipV="1">
            <a:off x="8839205" y="304800"/>
            <a:ext cx="1" cy="6324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11277600" y="6477000"/>
            <a:ext cx="812800" cy="304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200">
                <a:solidFill>
                  <a:srgbClr val="007900"/>
                </a:solidFill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30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7995" y="1103376"/>
            <a:ext cx="4511040" cy="877824"/>
          </a:xfrm>
        </p:spPr>
        <p:txBody>
          <a:bodyPr anchor="b"/>
          <a:lstStyle>
            <a:lvl1pPr algn="l">
              <a:buNone/>
              <a:defRPr sz="1800" b="1">
                <a:solidFill>
                  <a:srgbClr val="007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112000" y="1981200"/>
            <a:ext cx="457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6297089"/>
            <a:ext cx="2235200" cy="41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11277600" y="6477000"/>
            <a:ext cx="812800" cy="304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200">
                <a:solidFill>
                  <a:srgbClr val="007900"/>
                </a:solidFill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819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7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5105400"/>
          </a:xfrm>
        </p:spPr>
        <p:txBody>
          <a:bodyPr/>
          <a:lstStyle>
            <a:lvl1pPr marL="342900" indent="-342900">
              <a:buFont typeface="Arial"/>
              <a:buChar char="•"/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 marL="914400" indent="-457200">
              <a:buFont typeface="Courier New" panose="02070309020205020404" pitchFamily="49" charset="0"/>
              <a:buChar char="o"/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6297089"/>
            <a:ext cx="1854200" cy="41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609600" y="990600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11277600" y="6477000"/>
            <a:ext cx="812800" cy="304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rgbClr val="007900"/>
                </a:solidFill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9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273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406907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7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4406900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11277600" y="6477000"/>
            <a:ext cx="812800" cy="304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rgbClr val="007900"/>
                </a:solidFill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400800"/>
            <a:ext cx="1524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4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5334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7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066800"/>
            <a:ext cx="5384800" cy="5105400"/>
          </a:xfrm>
        </p:spPr>
        <p:txBody>
          <a:bodyPr/>
          <a:lstStyle>
            <a:lvl1pPr marL="342900" indent="-342900">
              <a:buFont typeface="Arial"/>
              <a:buChar char="•"/>
              <a:defRPr sz="28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66800"/>
            <a:ext cx="5384800" cy="5105400"/>
          </a:xfrm>
        </p:spPr>
        <p:txBody>
          <a:bodyPr/>
          <a:lstStyle>
            <a:lvl1pPr marL="342900" indent="-342900">
              <a:buFont typeface="Arial"/>
              <a:buChar char="•"/>
              <a:defRPr sz="28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11277600" y="6477000"/>
            <a:ext cx="812800" cy="304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rgbClr val="007900"/>
                </a:solidFill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09600" y="914400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6297089"/>
            <a:ext cx="2235200" cy="41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193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762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7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81207"/>
            <a:ext cx="5386917" cy="4454525"/>
          </a:xfrm>
        </p:spPr>
        <p:txBody>
          <a:bodyPr/>
          <a:lstStyle>
            <a:lvl1pPr marL="342900" indent="-342900">
              <a:buFont typeface="Arial"/>
              <a:buChar char="•"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295400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1981207"/>
            <a:ext cx="5389033" cy="4530725"/>
          </a:xfrm>
        </p:spPr>
        <p:txBody>
          <a:bodyPr/>
          <a:lstStyle>
            <a:lvl1pPr marL="342900" indent="-342900">
              <a:buFont typeface="Arial"/>
              <a:buChar char="•"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09600" y="1981200"/>
            <a:ext cx="53869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6197600" y="1981200"/>
            <a:ext cx="53869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609600" y="990600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6297089"/>
            <a:ext cx="2235200" cy="41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11277600" y="6477000"/>
            <a:ext cx="812800" cy="304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rgbClr val="007900"/>
                </a:solidFill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137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6858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7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990600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6297089"/>
            <a:ext cx="2235200" cy="41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11277600" y="6477000"/>
            <a:ext cx="812800" cy="304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rgbClr val="007900"/>
                </a:solidFill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80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6297089"/>
            <a:ext cx="2235200" cy="41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11277600" y="6477000"/>
            <a:ext cx="812800" cy="304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rgbClr val="007900"/>
                </a:solidFill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977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059" y="273050"/>
            <a:ext cx="4011084" cy="1162050"/>
          </a:xfrm>
        </p:spPr>
        <p:txBody>
          <a:bodyPr anchor="b"/>
          <a:lstStyle>
            <a:lvl1pPr algn="l">
              <a:defRPr sz="2000" b="1">
                <a:solidFill>
                  <a:srgbClr val="0079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201" y="304800"/>
            <a:ext cx="6815667" cy="6324600"/>
          </a:xfrm>
        </p:spPr>
        <p:txBody>
          <a:bodyPr/>
          <a:lstStyle>
            <a:lvl1pPr marL="342900" indent="-342900">
              <a:buFont typeface="Arial"/>
              <a:buChar char="•"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>
              <a:buClrTx/>
              <a:defRPr sz="2800">
                <a:solidFill>
                  <a:sysClr val="windowText" lastClr="000000"/>
                </a:solidFill>
              </a:defRPr>
            </a:lvl2pPr>
            <a:lvl3pPr>
              <a:defRPr sz="2400">
                <a:solidFill>
                  <a:sysClr val="windowText" lastClr="000000"/>
                </a:solidFill>
              </a:defRPr>
            </a:lvl3pPr>
            <a:lvl4pPr>
              <a:defRPr sz="2000">
                <a:solidFill>
                  <a:sysClr val="windowText" lastClr="000000"/>
                </a:solidFill>
              </a:defRPr>
            </a:lvl4pPr>
            <a:lvl5pPr>
              <a:defRPr sz="2000">
                <a:solidFill>
                  <a:sysClr val="windowText" lastClr="0000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6059" y="1435100"/>
            <a:ext cx="4011084" cy="51943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9600" y="1447800"/>
            <a:ext cx="406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6297089"/>
            <a:ext cx="2235200" cy="41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11277600" y="6477000"/>
            <a:ext cx="812800" cy="304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rgbClr val="007900"/>
                </a:solidFill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066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277600" y="6477000"/>
            <a:ext cx="812800" cy="304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200">
                <a:solidFill>
                  <a:srgbClr val="007900"/>
                </a:solidFill>
              </a:defRPr>
            </a:lvl1pPr>
          </a:lstStyle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09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5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3" r:id="rId11"/>
    <p:sldLayoutId id="2147483750" r:id="rId12"/>
    <p:sldLayoutId id="2147483751" r:id="rId13"/>
    <p:sldLayoutId id="2147483686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rgbClr val="00790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Tx/>
        <a:buSzPct val="75000"/>
        <a:buFont typeface="Wingdings 2" pitchFamily="18" charset="2"/>
        <a:buChar char=""/>
        <a:defRPr sz="2800" kern="1200">
          <a:solidFill>
            <a:schemeClr val="tx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4963" indent="-223838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tomsovic@utk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1.emf"/><Relationship Id="rId18" Type="http://schemas.openxmlformats.org/officeDocument/2006/relationships/image" Target="../media/image25.jpeg"/><Relationship Id="rId3" Type="http://schemas.openxmlformats.org/officeDocument/2006/relationships/image" Target="../media/image15.gif"/><Relationship Id="rId21" Type="http://schemas.openxmlformats.org/officeDocument/2006/relationships/image" Target="../media/image27.emf"/><Relationship Id="rId7" Type="http://schemas.openxmlformats.org/officeDocument/2006/relationships/image" Target="../media/image18.e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emf"/><Relationship Id="rId20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0.emf"/><Relationship Id="rId5" Type="http://schemas.openxmlformats.org/officeDocument/2006/relationships/image" Target="../media/image17.png"/><Relationship Id="rId15" Type="http://schemas.openxmlformats.org/officeDocument/2006/relationships/oleObject" Target="../embeddings/oleObject5.bin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19.emf"/><Relationship Id="rId1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4004"/>
            <a:ext cx="7772400" cy="16764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Overview of CURENT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Control Architecture for the Future Power Grid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2771" y="3579102"/>
            <a:ext cx="6400800" cy="1905000"/>
          </a:xfrm>
        </p:spPr>
        <p:txBody>
          <a:bodyPr>
            <a:normAutofit fontScale="92500" lnSpcReduction="10000"/>
          </a:bodyPr>
          <a:lstStyle/>
          <a:p>
            <a:endParaRPr lang="en-US" sz="2400" dirty="0"/>
          </a:p>
          <a:p>
            <a:r>
              <a:rPr lang="en-US" sz="2400" dirty="0">
                <a:solidFill>
                  <a:srgbClr val="000000"/>
                </a:solidFill>
              </a:rPr>
              <a:t>Kevin Tomsovic</a:t>
            </a:r>
          </a:p>
          <a:p>
            <a:r>
              <a:rPr lang="en-US" sz="2400" dirty="0">
                <a:solidFill>
                  <a:srgbClr val="000000"/>
                </a:solidFill>
              </a:rPr>
              <a:t>University of Tennessee</a:t>
            </a:r>
          </a:p>
          <a:p>
            <a:r>
              <a:rPr lang="en-US" sz="2400" dirty="0">
                <a:solidFill>
                  <a:srgbClr val="000000"/>
                </a:solidFill>
              </a:rPr>
              <a:t>CURENT Center Director</a:t>
            </a:r>
          </a:p>
          <a:p>
            <a:r>
              <a:rPr lang="en-US" sz="2400" dirty="0">
                <a:solidFill>
                  <a:srgbClr val="000000"/>
                </a:solidFill>
                <a:hlinkClick r:id="rId2"/>
              </a:rPr>
              <a:t>tomsovic@utk.edu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711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049587" y="109187"/>
            <a:ext cx="6196012" cy="62071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CURENT Engineered System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838200" y="4876800"/>
            <a:ext cx="9906000" cy="1524000"/>
          </a:xfrm>
        </p:spPr>
        <p:txBody>
          <a:bodyPr/>
          <a:lstStyle/>
          <a:p>
            <a:pPr marL="574675" lvl="1" indent="-342900">
              <a:lnSpc>
                <a:spcPct val="90000"/>
              </a:lnSpc>
              <a:buFont typeface="Arial" charset="0"/>
              <a:buChar char="•"/>
              <a:tabLst>
                <a:tab pos="285750" algn="l"/>
              </a:tabLst>
            </a:pPr>
            <a:r>
              <a:rPr lang="en-US" sz="1800"/>
              <a:t>Low penetration of renewable energy sources</a:t>
            </a:r>
          </a:p>
          <a:p>
            <a:pPr marL="574675" lvl="1" indent="-342900">
              <a:lnSpc>
                <a:spcPct val="90000"/>
              </a:lnSpc>
              <a:buFont typeface="Arial" charset="0"/>
              <a:buChar char="•"/>
              <a:tabLst>
                <a:tab pos="285750" algn="l"/>
              </a:tabLst>
            </a:pPr>
            <a:r>
              <a:rPr lang="en-US" sz="1800" dirty="0"/>
              <a:t>Dominated by inflexible AC transmissions; large capacity margin </a:t>
            </a:r>
          </a:p>
          <a:p>
            <a:pPr marL="574675" lvl="1" indent="-342900">
              <a:lnSpc>
                <a:spcPct val="90000"/>
              </a:lnSpc>
              <a:buFont typeface="Arial" charset="0"/>
              <a:buChar char="•"/>
              <a:tabLst>
                <a:tab pos="285750" algn="l"/>
              </a:tabLst>
            </a:pPr>
            <a:r>
              <a:rPr lang="en-US" sz="1800" dirty="0"/>
              <a:t>Load variability only; generation following load</a:t>
            </a:r>
          </a:p>
          <a:p>
            <a:pPr marL="574675" lvl="1" indent="-342900">
              <a:lnSpc>
                <a:spcPct val="90000"/>
              </a:lnSpc>
              <a:buFont typeface="Arial" charset="0"/>
              <a:buChar char="•"/>
              <a:tabLst>
                <a:tab pos="285750" algn="l"/>
              </a:tabLst>
            </a:pPr>
            <a:r>
              <a:rPr lang="en-US" sz="1800" dirty="0"/>
              <a:t>Limited situational awareness; mostly local control</a:t>
            </a:r>
          </a:p>
          <a:p>
            <a:pPr>
              <a:lnSpc>
                <a:spcPct val="90000"/>
              </a:lnSpc>
              <a:tabLst>
                <a:tab pos="285750" algn="l"/>
              </a:tabLst>
            </a:pPr>
            <a:endParaRPr lang="en-US" sz="2200" dirty="0">
              <a:solidFill>
                <a:srgbClr val="262626"/>
              </a:solidFill>
            </a:endParaRP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990600"/>
            <a:ext cx="50053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2057401" y="2476500"/>
            <a:ext cx="20394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b="1" i="1">
                <a:solidFill>
                  <a:srgbClr val="262626"/>
                </a:solidFill>
                <a:cs typeface="Arial" charset="0"/>
              </a:rPr>
              <a:t>Today</a:t>
            </a:r>
            <a:r>
              <a:rPr lang="ja-JP" altLang="en-US" b="1" i="1">
                <a:solidFill>
                  <a:srgbClr val="262626"/>
                </a:solidFill>
                <a:cs typeface="Arial" charset="0"/>
              </a:rPr>
              <a:t>’</a:t>
            </a:r>
            <a:r>
              <a:rPr lang="en-US" altLang="ja-JP" b="1" i="1">
                <a:solidFill>
                  <a:srgbClr val="262626"/>
                </a:solidFill>
                <a:cs typeface="Arial" charset="0"/>
              </a:rPr>
              <a:t>s System</a:t>
            </a:r>
            <a:endParaRPr lang="en-US" b="1" i="1">
              <a:solidFill>
                <a:srgbClr val="262626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89696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2146967" y="18960"/>
            <a:ext cx="8066087" cy="62071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  <a:ea typeface="MS PGothic" charset="0"/>
                <a:cs typeface="MS PGothic" charset="0"/>
              </a:rPr>
              <a:t>CURENT Engineered System</a:t>
            </a:r>
          </a:p>
        </p:txBody>
      </p:sp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1664464" y="1371600"/>
            <a:ext cx="17880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 b="1" dirty="0">
                <a:solidFill>
                  <a:srgbClr val="000000"/>
                </a:solidFill>
              </a:rPr>
              <a:t>Future System</a:t>
            </a:r>
          </a:p>
        </p:txBody>
      </p:sp>
      <p:pic>
        <p:nvPicPr>
          <p:cNvPr id="3277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7" b="11324"/>
          <a:stretch>
            <a:fillRect/>
          </a:stretch>
        </p:blipFill>
        <p:spPr bwMode="auto">
          <a:xfrm>
            <a:off x="3671093" y="1078415"/>
            <a:ext cx="5002213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4"/>
          <p:cNvSpPr>
            <a:spLocks noChangeArrowheads="1"/>
          </p:cNvSpPr>
          <p:nvPr/>
        </p:nvSpPr>
        <p:spPr bwMode="auto">
          <a:xfrm>
            <a:off x="8077200" y="3505200"/>
            <a:ext cx="2419468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pPr defTabSz="820738"/>
            <a:r>
              <a:rPr lang="en-US" sz="1400" b="1">
                <a:solidFill>
                  <a:srgbClr val="990000"/>
                </a:solidFill>
              </a:rPr>
              <a:t>DOE: </a:t>
            </a:r>
            <a:r>
              <a:rPr lang="ja-JP" altLang="en-US" sz="1400" b="1">
                <a:solidFill>
                  <a:srgbClr val="990000"/>
                </a:solidFill>
              </a:rPr>
              <a:t>“</a:t>
            </a:r>
            <a:r>
              <a:rPr lang="en-US" altLang="ja-JP" sz="1400" b="1">
                <a:solidFill>
                  <a:srgbClr val="990000"/>
                </a:solidFill>
              </a:rPr>
              <a:t>GRID 2030</a:t>
            </a:r>
            <a:r>
              <a:rPr lang="ja-JP" altLang="en-US" sz="1400" b="1">
                <a:solidFill>
                  <a:srgbClr val="990000"/>
                </a:solidFill>
              </a:rPr>
              <a:t>”</a:t>
            </a:r>
            <a:r>
              <a:rPr lang="en-US" altLang="ja-JP" sz="1400" b="1">
                <a:solidFill>
                  <a:srgbClr val="990000"/>
                </a:solidFill>
              </a:rPr>
              <a:t> VISION</a:t>
            </a:r>
            <a:endParaRPr lang="en-US" sz="1400" b="1">
              <a:solidFill>
                <a:srgbClr val="990000"/>
              </a:solidFill>
            </a:endParaRPr>
          </a:p>
        </p:txBody>
      </p: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5943600" y="4614133"/>
            <a:ext cx="472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200" b="1" i="1" dirty="0"/>
              <a:t>Electricity Backbone, Regional Interconnection, Plus Local Distribution, Mini- and Micro-Grids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62000" y="5006975"/>
            <a:ext cx="10820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tabLst>
                <a:tab pos="28575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517525" indent="-285750">
              <a:tabLst>
                <a:tab pos="28575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28575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28575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28575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lvl="1" eaLnBrk="1" hangingPunct="1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sz="1800" b="1">
                <a:solidFill>
                  <a:srgbClr val="000000"/>
                </a:solidFill>
                <a:cs typeface="Arial" charset="0"/>
              </a:rPr>
              <a:t>High penetration of renewable energy sources (&gt;50%)</a:t>
            </a:r>
          </a:p>
          <a:p>
            <a:pPr lvl="1" eaLnBrk="1" hangingPunct="1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sz="1800" b="1" dirty="0">
                <a:solidFill>
                  <a:srgbClr val="000000"/>
                </a:solidFill>
                <a:cs typeface="Arial" charset="0"/>
              </a:rPr>
              <a:t>Flexible DC and AC transmissions with small ( ~0) margin </a:t>
            </a:r>
          </a:p>
          <a:p>
            <a:pPr lvl="1" eaLnBrk="1" hangingPunct="1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sz="1800" b="1" dirty="0">
                <a:solidFill>
                  <a:srgbClr val="000000"/>
                </a:solidFill>
                <a:cs typeface="Arial" charset="0"/>
              </a:rPr>
              <a:t>Load and source variability; responsive load</a:t>
            </a:r>
          </a:p>
          <a:p>
            <a:pPr lvl="1" eaLnBrk="1" hangingPunct="1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sz="1800" b="1" dirty="0">
                <a:solidFill>
                  <a:srgbClr val="000000"/>
                </a:solidFill>
                <a:cs typeface="Arial" charset="0"/>
              </a:rPr>
              <a:t>High situational awareness; ultra-wide-area control</a:t>
            </a: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987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032000" y="6065522"/>
            <a:ext cx="9855200" cy="0"/>
          </a:xfrm>
          <a:prstGeom prst="line">
            <a:avLst/>
          </a:prstGeom>
          <a:ln w="50800">
            <a:solidFill>
              <a:schemeClr val="tx1">
                <a:lumMod val="50000"/>
              </a:schemeClr>
            </a:solidFill>
            <a:headEnd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657600" y="5904245"/>
            <a:ext cx="0" cy="30480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486400" y="5913122"/>
            <a:ext cx="0" cy="30480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213600" y="5913122"/>
            <a:ext cx="0" cy="30480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66400" y="5940495"/>
            <a:ext cx="0" cy="30480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940800" y="5940495"/>
            <a:ext cx="0" cy="30480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251202" y="6217922"/>
            <a:ext cx="111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80002" y="6229590"/>
            <a:ext cx="111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03999" y="6245295"/>
            <a:ext cx="1607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31202" y="6251383"/>
            <a:ext cx="142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109202" y="6253148"/>
            <a:ext cx="142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854200" y="5250880"/>
            <a:ext cx="508000" cy="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8800" y="4412680"/>
            <a:ext cx="508000" cy="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848464" y="3650680"/>
            <a:ext cx="508000" cy="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836992" y="2812480"/>
            <a:ext cx="508000" cy="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54200" y="2126680"/>
            <a:ext cx="508000" cy="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28800" y="1440880"/>
            <a:ext cx="508000" cy="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04800" y="5066214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" y="4228014"/>
            <a:ext cx="182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1604" y="3466014"/>
            <a:ext cx="1340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1604" y="2470954"/>
            <a:ext cx="1727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Balancing</a:t>
            </a:r>
          </a:p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Authority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-45880" y="1942014"/>
            <a:ext cx="2022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Area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-137652" y="1136085"/>
            <a:ext cx="2022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Ultra-wide </a:t>
            </a:r>
          </a:p>
          <a:p>
            <a:pPr algn="ctr"/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</a:p>
        </p:txBody>
      </p:sp>
      <p:sp>
        <p:nvSpPr>
          <p:cNvPr id="42" name="Oval 41"/>
          <p:cNvSpPr/>
          <p:nvPr/>
        </p:nvSpPr>
        <p:spPr>
          <a:xfrm>
            <a:off x="6096000" y="3048005"/>
            <a:ext cx="1981200" cy="644657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AGC</a:t>
            </a:r>
          </a:p>
        </p:txBody>
      </p:sp>
      <p:sp>
        <p:nvSpPr>
          <p:cNvPr id="43" name="Oval 42"/>
          <p:cNvSpPr/>
          <p:nvPr/>
        </p:nvSpPr>
        <p:spPr>
          <a:xfrm>
            <a:off x="7416800" y="4063302"/>
            <a:ext cx="1727200" cy="644657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LTC</a:t>
            </a:r>
          </a:p>
        </p:txBody>
      </p:sp>
      <p:sp>
        <p:nvSpPr>
          <p:cNvPr id="44" name="Oval 43"/>
          <p:cNvSpPr/>
          <p:nvPr/>
        </p:nvSpPr>
        <p:spPr>
          <a:xfrm>
            <a:off x="8026400" y="4911028"/>
            <a:ext cx="1727200" cy="644657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AVR</a:t>
            </a:r>
          </a:p>
        </p:txBody>
      </p:sp>
      <p:sp>
        <p:nvSpPr>
          <p:cNvPr id="46" name="Oval 45"/>
          <p:cNvSpPr/>
          <p:nvPr/>
        </p:nvSpPr>
        <p:spPr>
          <a:xfrm>
            <a:off x="8930968" y="5215828"/>
            <a:ext cx="1727200" cy="644657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UFLS</a:t>
            </a:r>
          </a:p>
        </p:txBody>
      </p:sp>
      <p:sp>
        <p:nvSpPr>
          <p:cNvPr id="47" name="Oval 46"/>
          <p:cNvSpPr/>
          <p:nvPr/>
        </p:nvSpPr>
        <p:spPr>
          <a:xfrm>
            <a:off x="5892800" y="4031685"/>
            <a:ext cx="1981200" cy="644657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SVC</a:t>
            </a:r>
          </a:p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Comp.</a:t>
            </a:r>
          </a:p>
        </p:txBody>
      </p:sp>
      <p:sp>
        <p:nvSpPr>
          <p:cNvPr id="48" name="Oval 47"/>
          <p:cNvSpPr/>
          <p:nvPr/>
        </p:nvSpPr>
        <p:spPr>
          <a:xfrm>
            <a:off x="8026400" y="3276601"/>
            <a:ext cx="1727200" cy="644657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</a:t>
            </a:r>
          </a:p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Schemes</a:t>
            </a:r>
          </a:p>
        </p:txBody>
      </p:sp>
      <p:sp>
        <p:nvSpPr>
          <p:cNvPr id="39" name="Oval 38"/>
          <p:cNvSpPr/>
          <p:nvPr/>
        </p:nvSpPr>
        <p:spPr>
          <a:xfrm>
            <a:off x="2667000" y="2472628"/>
            <a:ext cx="1981200" cy="644657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</a:t>
            </a:r>
          </a:p>
        </p:txBody>
      </p:sp>
      <p:sp>
        <p:nvSpPr>
          <p:cNvPr id="41" name="Oval 40"/>
          <p:cNvSpPr/>
          <p:nvPr/>
        </p:nvSpPr>
        <p:spPr>
          <a:xfrm>
            <a:off x="4978400" y="2514605"/>
            <a:ext cx="1981200" cy="644657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</a:t>
            </a:r>
          </a:p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Dispatch</a:t>
            </a:r>
          </a:p>
        </p:txBody>
      </p:sp>
      <p:sp>
        <p:nvSpPr>
          <p:cNvPr id="57" name="Oval 56"/>
          <p:cNvSpPr/>
          <p:nvPr/>
        </p:nvSpPr>
        <p:spPr>
          <a:xfrm>
            <a:off x="9042400" y="4718462"/>
            <a:ext cx="1727200" cy="644657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PSS</a:t>
            </a:r>
          </a:p>
        </p:txBody>
      </p:sp>
      <p:sp>
        <p:nvSpPr>
          <p:cNvPr id="60" name="Oval 59"/>
          <p:cNvSpPr/>
          <p:nvPr/>
        </p:nvSpPr>
        <p:spPr>
          <a:xfrm>
            <a:off x="2514600" y="1740621"/>
            <a:ext cx="1981200" cy="644657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HVDC</a:t>
            </a:r>
          </a:p>
        </p:txBody>
      </p:sp>
      <p:sp>
        <p:nvSpPr>
          <p:cNvPr id="38" name="Oval 37"/>
          <p:cNvSpPr/>
          <p:nvPr/>
        </p:nvSpPr>
        <p:spPr>
          <a:xfrm>
            <a:off x="10261600" y="4793685"/>
            <a:ext cx="1727200" cy="644657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</a:p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065592" y="831280"/>
            <a:ext cx="17208" cy="5257800"/>
          </a:xfrm>
          <a:prstGeom prst="line">
            <a:avLst/>
          </a:prstGeom>
          <a:ln w="50800">
            <a:solidFill>
              <a:schemeClr val="tx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17808" y="-3745"/>
            <a:ext cx="12210389" cy="835025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chemeClr val="accent1"/>
                </a:solidFill>
              </a:rPr>
              <a:t>Today’s Operations </a:t>
            </a:r>
            <a:br>
              <a:rPr lang="en-US" sz="2800" b="1" dirty="0">
                <a:solidFill>
                  <a:schemeClr val="accent1"/>
                </a:solidFill>
              </a:rPr>
            </a:br>
            <a:r>
              <a:rPr lang="en-US" sz="2800" b="1" dirty="0">
                <a:solidFill>
                  <a:schemeClr val="accent1"/>
                </a:solidFill>
              </a:rPr>
              <a:t>Some wide area and some fast but not both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95801" y="1828801"/>
            <a:ext cx="3375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communication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267200" y="144780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 sensing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438400" y="1066801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uncoordinated controls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7696200" y="2133600"/>
            <a:ext cx="1295400" cy="762000"/>
          </a:xfrm>
          <a:prstGeom prst="straightConnector1">
            <a:avLst/>
          </a:prstGeom>
          <a:ln w="47625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696200" y="1295401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Distributed coordinated actuation with</a:t>
            </a:r>
          </a:p>
          <a:p>
            <a:pPr algn="ctr"/>
            <a:r>
              <a:rPr lang="en-US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extensive measurements</a:t>
            </a:r>
          </a:p>
        </p:txBody>
      </p:sp>
    </p:spTree>
    <p:extLst>
      <p:ext uri="{BB962C8B-B14F-4D97-AF65-F5344CB8AC3E}">
        <p14:creationId xmlns:p14="http://schemas.microsoft.com/office/powerpoint/2010/main" val="3650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9" grpId="0"/>
      <p:bldP spid="51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30" tIns="45715" rIns="91430" bIns="45715" rtlCol="0" anchor="ctr">
            <a:noAutofit/>
          </a:bodyPr>
          <a:lstStyle/>
          <a:p>
            <a:r>
              <a:rPr lang="en-US" sz="3200" b="1" dirty="0"/>
              <a:t>CURENT Control and Coordination Architecture</a:t>
            </a:r>
          </a:p>
        </p:txBody>
      </p:sp>
      <p:sp>
        <p:nvSpPr>
          <p:cNvPr id="84" name="Content Placeholder 3"/>
          <p:cNvSpPr>
            <a:spLocks noGrp="1"/>
          </p:cNvSpPr>
          <p:nvPr>
            <p:ph idx="1"/>
          </p:nvPr>
        </p:nvSpPr>
        <p:spPr>
          <a:xfrm>
            <a:off x="7594600" y="1295400"/>
            <a:ext cx="4307114" cy="5105400"/>
          </a:xfrm>
        </p:spPr>
        <p:txBody>
          <a:bodyPr>
            <a:normAutofit/>
          </a:bodyPr>
          <a:lstStyle/>
          <a:p>
            <a:pPr marL="457152" lvl="1" indent="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000" dirty="0"/>
              <a:t>Resilience and scalability by</a:t>
            </a:r>
          </a:p>
          <a:p>
            <a:pPr marL="457152" lvl="1" indent="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None/>
            </a:pPr>
            <a:endParaRPr lang="en-US" sz="2000" dirty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000" dirty="0"/>
              <a:t>Distributed – renewables, grid, storage, and demand as active control participants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000" dirty="0"/>
              <a:t>Measurements (learning and adaptive, data-driven)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000" dirty="0"/>
              <a:t>Modularized, hierarchical, global signals so distributed with context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000" dirty="0"/>
              <a:t>Sharing resources (reduced impact of uncertainty)</a:t>
            </a:r>
          </a:p>
        </p:txBody>
      </p:sp>
      <p:sp>
        <p:nvSpPr>
          <p:cNvPr id="3" name="Rectangle 2"/>
          <p:cNvSpPr/>
          <p:nvPr/>
        </p:nvSpPr>
        <p:spPr>
          <a:xfrm>
            <a:off x="1219200" y="2286000"/>
            <a:ext cx="2844800" cy="1295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80000" y="3581400"/>
            <a:ext cx="1854200" cy="6858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4953000"/>
            <a:ext cx="2844800" cy="12954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Contextual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k-1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0" y="1452876"/>
            <a:ext cx="0" cy="510540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own Arrow 10"/>
          <p:cNvSpPr/>
          <p:nvPr/>
        </p:nvSpPr>
        <p:spPr>
          <a:xfrm>
            <a:off x="1828800" y="3581400"/>
            <a:ext cx="406400" cy="1371600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own Arrow 12"/>
          <p:cNvSpPr/>
          <p:nvPr/>
        </p:nvSpPr>
        <p:spPr>
          <a:xfrm flipV="1">
            <a:off x="3048000" y="3581400"/>
            <a:ext cx="406400" cy="1371600"/>
          </a:xfrm>
          <a:prstGeom prst="down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1828800" y="1447800"/>
            <a:ext cx="406400" cy="838200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own Arrow 14"/>
          <p:cNvSpPr/>
          <p:nvPr/>
        </p:nvSpPr>
        <p:spPr>
          <a:xfrm flipV="1">
            <a:off x="3050448" y="1447800"/>
            <a:ext cx="406400" cy="838200"/>
          </a:xfrm>
          <a:prstGeom prst="down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8576" y="2571780"/>
            <a:ext cx="2641600" cy="70788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Contextual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Level 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53000" y="3581400"/>
            <a:ext cx="2082800" cy="70788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Global /Local</a:t>
            </a:r>
          </a:p>
          <a:p>
            <a:pPr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Control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6007100" y="4289286"/>
            <a:ext cx="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4" idx="1"/>
          </p:cNvCxnSpPr>
          <p:nvPr/>
        </p:nvCxnSpPr>
        <p:spPr>
          <a:xfrm>
            <a:off x="4114800" y="3352800"/>
            <a:ext cx="965200" cy="571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800600" y="1295400"/>
            <a:ext cx="2844800" cy="70788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000" b="1" dirty="0">
                <a:solidFill>
                  <a:srgbClr val="007900"/>
                </a:solidFill>
                <a:latin typeface="Arial" panose="020B0604020202020204" pitchFamily="34" charset="0"/>
              </a:rPr>
              <a:t>Global signals</a:t>
            </a:r>
          </a:p>
          <a:p>
            <a:r>
              <a:rPr lang="en-US" sz="2000" dirty="0">
                <a:solidFill>
                  <a:srgbClr val="007900"/>
                </a:solidFill>
                <a:latin typeface="Arial" panose="020B0604020202020204" pitchFamily="34" charset="0"/>
              </a:rPr>
              <a:t>Frequency and time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 flipH="1" flipV="1">
            <a:off x="4064000" y="3124200"/>
            <a:ext cx="9652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724400" y="2362201"/>
            <a:ext cx="3505200" cy="4001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000" dirty="0">
                <a:solidFill>
                  <a:srgbClr val="007900"/>
                </a:solidFill>
                <a:latin typeface="Arial" panose="020B0604020202020204" pitchFamily="34" charset="0"/>
              </a:rPr>
              <a:t>Wide area 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measurements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724400" y="5486401"/>
            <a:ext cx="1091966" cy="461665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C1</a:t>
            </a:r>
            <a:r>
              <a:rPr lang="en-US" sz="2400" dirty="0">
                <a:solidFill>
                  <a:srgbClr val="006600"/>
                </a:solidFill>
                <a:latin typeface="Arial" panose="020B0604020202020204" pitchFamily="34" charset="0"/>
              </a:rPr>
              <a:t> tier</a:t>
            </a:r>
          </a:p>
        </p:txBody>
      </p:sp>
      <p:sp>
        <p:nvSpPr>
          <p:cNvPr id="64" name="Rectangle 63"/>
          <p:cNvSpPr/>
          <p:nvPr/>
        </p:nvSpPr>
        <p:spPr>
          <a:xfrm>
            <a:off x="0" y="4507469"/>
            <a:ext cx="1074012" cy="830987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C2-C3 </a:t>
            </a:r>
          </a:p>
          <a:p>
            <a:r>
              <a:rPr lang="en-US" sz="2400" dirty="0">
                <a:solidFill>
                  <a:srgbClr val="006600"/>
                </a:solidFill>
                <a:latin typeface="Arial" panose="020B0604020202020204" pitchFamily="34" charset="0"/>
              </a:rPr>
              <a:t>layers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4114800" y="2590800"/>
            <a:ext cx="533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4824984" y="4722913"/>
            <a:ext cx="3505200" cy="4001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000" dirty="0">
                <a:solidFill>
                  <a:srgbClr val="007900"/>
                </a:solidFill>
                <a:latin typeface="Arial" panose="020B0604020202020204" pitchFamily="34" charset="0"/>
              </a:rPr>
              <a:t>Local measurements</a:t>
            </a:r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6019800" y="2743200"/>
            <a:ext cx="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063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  <a:latin typeface="Arial" charset="0"/>
                <a:ea typeface="MS PGothic" charset="0"/>
                <a:cs typeface="MS PGothic" charset="0"/>
              </a:rPr>
              <a:t>Traditional</a:t>
            </a:r>
            <a:r>
              <a:rPr lang="en-US" altLang="ja-JP" dirty="0">
                <a:solidFill>
                  <a:schemeClr val="accent1"/>
                </a:solidFill>
                <a:latin typeface="Arial" charset="0"/>
                <a:ea typeface="MS PGothic" charset="0"/>
                <a:cs typeface="MS PGothic" charset="0"/>
              </a:rPr>
              <a:t> Control/Actuation and Protection</a:t>
            </a:r>
            <a:endParaRPr lang="en-US" dirty="0">
              <a:solidFill>
                <a:schemeClr val="accent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685800" y="1020392"/>
            <a:ext cx="10706100" cy="5105400"/>
          </a:xfrm>
        </p:spPr>
        <p:txBody>
          <a:bodyPr>
            <a:normAutofit fontScale="92500" lnSpcReduction="10000"/>
          </a:bodyPr>
          <a:lstStyle/>
          <a:p>
            <a:pPr marL="574675" lvl="1" indent="-342900">
              <a:lnSpc>
                <a:spcPct val="80000"/>
              </a:lnSpc>
              <a:buFont typeface="Arial" charset="0"/>
              <a:buChar char="•"/>
              <a:tabLst>
                <a:tab pos="285750" algn="l"/>
              </a:tabLst>
            </a:pPr>
            <a:r>
              <a:rPr lang="en-US" sz="1600" dirty="0">
                <a:latin typeface="Arial" charset="0"/>
                <a:ea typeface="MS PGothic" charset="0"/>
                <a:cs typeface="MS PGothic" charset="0"/>
              </a:rPr>
              <a:t>Generator controls</a:t>
            </a:r>
          </a:p>
          <a:p>
            <a:pPr marL="974725" lvl="2" indent="-342900">
              <a:lnSpc>
                <a:spcPct val="8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Voltage regulation – AVR</a:t>
            </a:r>
          </a:p>
          <a:p>
            <a:pPr marL="974725" lvl="2" indent="-342900">
              <a:lnSpc>
                <a:spcPct val="8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Power system stabilizer – PSS</a:t>
            </a:r>
          </a:p>
          <a:p>
            <a:pPr marL="974725" lvl="2" indent="-342900">
              <a:lnSpc>
                <a:spcPct val="8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Automatic generator control – AGC </a:t>
            </a:r>
          </a:p>
          <a:p>
            <a:pPr marL="974725" lvl="2" indent="-342900">
              <a:lnSpc>
                <a:spcPct val="8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Fast </a:t>
            </a:r>
            <a:r>
              <a:rPr lang="en-US" sz="1400" dirty="0" err="1">
                <a:latin typeface="Arial" charset="0"/>
                <a:ea typeface="MS PGothic" charset="0"/>
                <a:cs typeface="MS PGothic" charset="0"/>
              </a:rPr>
              <a:t>valving</a:t>
            </a: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, dynamic braking</a:t>
            </a:r>
          </a:p>
          <a:p>
            <a:pPr marL="974725" lvl="2" indent="-342900">
              <a:lnSpc>
                <a:spcPct val="8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Tripping of units</a:t>
            </a:r>
          </a:p>
          <a:p>
            <a:pPr marL="574675" lvl="1" indent="-342900">
              <a:lnSpc>
                <a:spcPct val="80000"/>
              </a:lnSpc>
              <a:buFont typeface="Arial" charset="0"/>
              <a:buChar char="•"/>
              <a:tabLst>
                <a:tab pos="285750" algn="l"/>
              </a:tabLst>
            </a:pPr>
            <a:r>
              <a:rPr lang="en-US" sz="1600" dirty="0">
                <a:latin typeface="Arial" charset="0"/>
                <a:ea typeface="MS PGothic" charset="0"/>
                <a:cs typeface="MS PGothic" charset="0"/>
              </a:rPr>
              <a:t>Transmission </a:t>
            </a:r>
          </a:p>
          <a:p>
            <a:pPr marL="974725" lvl="2" indent="-342900">
              <a:lnSpc>
                <a:spcPct val="8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Switched capacitors and reactors</a:t>
            </a:r>
          </a:p>
          <a:p>
            <a:pPr marL="974725" lvl="2" indent="-342900">
              <a:lnSpc>
                <a:spcPct val="8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HVDC, STATCOM, SVC and FACTS (all limited)</a:t>
            </a:r>
          </a:p>
          <a:p>
            <a:pPr marL="574675" lvl="1" indent="-342900">
              <a:lnSpc>
                <a:spcPct val="80000"/>
              </a:lnSpc>
              <a:buFont typeface="Arial" charset="0"/>
              <a:buChar char="•"/>
              <a:tabLst>
                <a:tab pos="285750" algn="l"/>
              </a:tabLst>
            </a:pPr>
            <a:r>
              <a:rPr lang="en-US" sz="1600" dirty="0">
                <a:latin typeface="Arial" charset="0"/>
                <a:ea typeface="MS PGothic" charset="0"/>
                <a:cs typeface="MS PGothic" charset="0"/>
              </a:rPr>
              <a:t>Load and distribution controls</a:t>
            </a:r>
          </a:p>
          <a:p>
            <a:pPr marL="974725" lvl="2" indent="-342900">
              <a:lnSpc>
                <a:spcPct val="8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Switching</a:t>
            </a:r>
          </a:p>
          <a:p>
            <a:pPr marL="974725" lvl="2" indent="-342900">
              <a:lnSpc>
                <a:spcPct val="8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Shedding for large customers or substations</a:t>
            </a:r>
          </a:p>
          <a:p>
            <a:pPr marL="974725" lvl="2" indent="-342900">
              <a:lnSpc>
                <a:spcPct val="8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Limited voltage (mostly open loop or timed)</a:t>
            </a:r>
          </a:p>
          <a:p>
            <a:pPr marL="574675" lvl="1" indent="-342900">
              <a:lnSpc>
                <a:spcPct val="80000"/>
              </a:lnSpc>
              <a:buFont typeface="Arial" charset="0"/>
              <a:buChar char="•"/>
              <a:tabLst>
                <a:tab pos="285750" algn="l"/>
              </a:tabLst>
            </a:pPr>
            <a:r>
              <a:rPr lang="en-US" sz="1600" dirty="0">
                <a:latin typeface="Arial" charset="0"/>
                <a:ea typeface="MS PGothic" charset="0"/>
                <a:cs typeface="MS PGothic" charset="0"/>
              </a:rPr>
              <a:t>Protection</a:t>
            </a:r>
          </a:p>
          <a:p>
            <a:pPr marL="974725" lvl="2" indent="-342900">
              <a:lnSpc>
                <a:spcPct val="8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Over-current</a:t>
            </a:r>
          </a:p>
          <a:p>
            <a:pPr marL="974725" lvl="2" indent="-342900">
              <a:lnSpc>
                <a:spcPct val="8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Differential</a:t>
            </a:r>
          </a:p>
          <a:p>
            <a:pPr marL="974725" lvl="2" indent="-342900">
              <a:lnSpc>
                <a:spcPct val="8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Out of step</a:t>
            </a:r>
          </a:p>
          <a:p>
            <a:pPr marL="974725" lvl="2" indent="-342900">
              <a:lnSpc>
                <a:spcPct val="8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Pilot relaying (nearby data)</a:t>
            </a:r>
          </a:p>
          <a:p>
            <a:pPr marL="974725" lvl="2" indent="-342900">
              <a:lnSpc>
                <a:spcPct val="8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Special protection systems and remedial action schemes (some wide area information)</a:t>
            </a:r>
          </a:p>
          <a:p>
            <a:pPr marL="574675" lvl="1" indent="-342900">
              <a:lnSpc>
                <a:spcPct val="80000"/>
              </a:lnSpc>
              <a:buFont typeface="Arial" charset="0"/>
              <a:buChar char="•"/>
              <a:tabLst>
                <a:tab pos="285750" algn="l"/>
              </a:tabLst>
            </a:pPr>
            <a:r>
              <a:rPr lang="en-US" sz="1600" dirty="0">
                <a:latin typeface="Arial" charset="0"/>
                <a:ea typeface="MS PGothic" charset="0"/>
                <a:cs typeface="MS PGothic" charset="0"/>
              </a:rPr>
              <a:t>System controls</a:t>
            </a:r>
          </a:p>
          <a:p>
            <a:pPr marL="974725" lvl="2" indent="-342900">
              <a:lnSpc>
                <a:spcPct val="8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Unit commitment</a:t>
            </a:r>
          </a:p>
          <a:p>
            <a:pPr marL="974725" lvl="2" indent="-342900">
              <a:lnSpc>
                <a:spcPct val="8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Economic dispatch (OPF)</a:t>
            </a:r>
          </a:p>
          <a:p>
            <a:pPr marL="974725" lvl="2" indent="-342900">
              <a:lnSpc>
                <a:spcPct val="8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Voltage scheduling</a:t>
            </a:r>
          </a:p>
          <a:p>
            <a:pPr marL="974725" lvl="2" indent="-342900">
              <a:lnSpc>
                <a:spcPct val="8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Load following</a:t>
            </a:r>
          </a:p>
          <a:p>
            <a:pPr marL="974725" lvl="2" indent="-342900">
              <a:lnSpc>
                <a:spcPct val="80000"/>
              </a:lnSpc>
              <a:buNone/>
              <a:tabLst>
                <a:tab pos="285750" algn="l"/>
              </a:tabLst>
            </a:pPr>
            <a:endParaRPr lang="en-US" sz="1400" dirty="0">
              <a:latin typeface="Arial" charset="0"/>
              <a:ea typeface="MS PGothic" charset="0"/>
              <a:cs typeface="MS PGothic" charset="0"/>
            </a:endParaRPr>
          </a:p>
          <a:p>
            <a:pPr marL="574675" lvl="1" indent="-342900">
              <a:lnSpc>
                <a:spcPct val="80000"/>
              </a:lnSpc>
              <a:buNone/>
              <a:tabLst>
                <a:tab pos="285750" algn="l"/>
              </a:tabLst>
            </a:pPr>
            <a:r>
              <a:rPr lang="en-US" sz="1600" dirty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 Mostly local and if non-local probably not closed loop</a:t>
            </a:r>
            <a:endParaRPr lang="en-US" sz="1600" dirty="0">
              <a:latin typeface="Arial" charset="0"/>
              <a:ea typeface="MS PGothic" charset="0"/>
              <a:cs typeface="MS PGothic" charset="0"/>
            </a:endParaRPr>
          </a:p>
          <a:p>
            <a:pPr marL="574675" lvl="1" indent="-342900">
              <a:lnSpc>
                <a:spcPct val="80000"/>
              </a:lnSpc>
              <a:buFont typeface="Arial" charset="0"/>
              <a:buChar char="•"/>
              <a:tabLst>
                <a:tab pos="285750" algn="l"/>
              </a:tabLst>
            </a:pPr>
            <a:endParaRPr lang="en-US" sz="1500" dirty="0">
              <a:latin typeface="Arial" charset="0"/>
              <a:ea typeface="MS PGothic" charset="0"/>
              <a:cs typeface="MS PGothic" charset="0"/>
            </a:endParaRPr>
          </a:p>
          <a:p>
            <a:pPr marL="974725" lvl="2" indent="-342900">
              <a:lnSpc>
                <a:spcPct val="80000"/>
              </a:lnSpc>
              <a:tabLst>
                <a:tab pos="285750" algn="l"/>
              </a:tabLst>
            </a:pPr>
            <a:endParaRPr lang="en-US" sz="1300" dirty="0">
              <a:latin typeface="Arial" charset="0"/>
              <a:ea typeface="MS PGothic" charset="0"/>
              <a:cs typeface="MS PGothic" charset="0"/>
            </a:endParaRPr>
          </a:p>
          <a:p>
            <a:pPr>
              <a:lnSpc>
                <a:spcPct val="80000"/>
              </a:lnSpc>
              <a:tabLst>
                <a:tab pos="285750" algn="l"/>
              </a:tabLst>
            </a:pPr>
            <a:endParaRPr lang="en-US" sz="1900" dirty="0">
              <a:solidFill>
                <a:srgbClr val="262626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7034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143000" y="26377"/>
            <a:ext cx="8785711" cy="620713"/>
          </a:xfrm>
        </p:spPr>
        <p:txBody>
          <a:bodyPr>
            <a:normAutofit fontScale="90000"/>
          </a:bodyPr>
          <a:lstStyle/>
          <a:p>
            <a:pPr algn="r"/>
            <a:r>
              <a:rPr lang="en-US">
                <a:latin typeface="Arial" charset="0"/>
                <a:ea typeface="MS PGothic" charset="0"/>
                <a:cs typeface="MS PGothic" charset="0"/>
              </a:rPr>
              <a:t>Traditional </a:t>
            </a:r>
            <a:r>
              <a:rPr lang="en-US" altLang="ja-JP">
                <a:latin typeface="Arial" charset="0"/>
                <a:ea typeface="MS PGothic" charset="0"/>
                <a:cs typeface="MS PGothic" charset="0"/>
              </a:rPr>
              <a:t>Monitoring </a:t>
            </a:r>
            <a:r>
              <a:rPr lang="en-US" altLang="ja-JP" dirty="0">
                <a:latin typeface="Arial" charset="0"/>
                <a:ea typeface="MS PGothic" charset="0"/>
                <a:cs typeface="MS PGothic" charset="0"/>
              </a:rPr>
              <a:t>and Communications</a:t>
            </a:r>
            <a:endParaRPr lang="en-US" dirty="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10972800" cy="5141912"/>
          </a:xfrm>
        </p:spPr>
        <p:txBody>
          <a:bodyPr/>
          <a:lstStyle/>
          <a:p>
            <a:pPr marL="574675" lvl="1" indent="-342900">
              <a:lnSpc>
                <a:spcPct val="90000"/>
              </a:lnSpc>
              <a:buFont typeface="Arial" charset="0"/>
              <a:buChar char="•"/>
              <a:tabLst>
                <a:tab pos="285750" algn="l"/>
              </a:tabLst>
            </a:pPr>
            <a:r>
              <a:rPr lang="en-US" sz="1900" dirty="0">
                <a:latin typeface="Arial" charset="0"/>
                <a:ea typeface="MS PGothic" charset="0"/>
                <a:cs typeface="MS PGothic" charset="0"/>
              </a:rPr>
              <a:t>Communications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700" dirty="0">
                <a:latin typeface="Arial" charset="0"/>
                <a:ea typeface="MS PGothic" charset="0"/>
                <a:cs typeface="MS PGothic" charset="0"/>
              </a:rPr>
              <a:t>SCADA via remote terminal units – polled 2-4 seconds; sent to control center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700" dirty="0">
                <a:latin typeface="Arial" charset="0"/>
                <a:ea typeface="MS PGothic" charset="0"/>
                <a:cs typeface="MS PGothic" charset="0"/>
              </a:rPr>
              <a:t>Point-to-point – some pilot relaying; SPS and RAS (all fixed)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700" dirty="0">
                <a:latin typeface="Arial" charset="0"/>
                <a:ea typeface="MS PGothic" charset="0"/>
                <a:cs typeface="MS PGothic" charset="0"/>
              </a:rPr>
              <a:t>Smart metering and distribution SCADA (still limited)</a:t>
            </a:r>
          </a:p>
          <a:p>
            <a:pPr marL="574675" lvl="1" indent="-342900">
              <a:lnSpc>
                <a:spcPct val="90000"/>
              </a:lnSpc>
              <a:buFont typeface="Arial" charset="0"/>
              <a:buChar char="•"/>
              <a:tabLst>
                <a:tab pos="285750" algn="l"/>
              </a:tabLst>
            </a:pPr>
            <a:r>
              <a:rPr lang="en-US" sz="1900" dirty="0">
                <a:latin typeface="Arial" charset="0"/>
                <a:ea typeface="MS PGothic" charset="0"/>
                <a:cs typeface="MS PGothic" charset="0"/>
              </a:rPr>
              <a:t>Monitoring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700" dirty="0">
                <a:latin typeface="Arial" charset="0"/>
                <a:ea typeface="MS PGothic" charset="0"/>
                <a:cs typeface="MS PGothic" charset="0"/>
              </a:rPr>
              <a:t>Transmission systems - voltages and currents at higher voltages, status of lines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700" dirty="0">
                <a:latin typeface="Arial" charset="0"/>
                <a:ea typeface="MS PGothic" charset="0"/>
                <a:cs typeface="MS PGothic" charset="0"/>
              </a:rPr>
              <a:t>Some voltages and currents at lower voltages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700" dirty="0">
                <a:latin typeface="Arial" charset="0"/>
                <a:ea typeface="MS PGothic" charset="0"/>
                <a:cs typeface="MS PGothic" charset="0"/>
              </a:rPr>
              <a:t>Substations – status, voltages, currents, relatively few PMU units (but rapidly growing), substation batteries, fault recorders,  etc. Many variables not available to control center.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700" dirty="0">
                <a:latin typeface="Arial" charset="0"/>
                <a:ea typeface="MS PGothic" charset="0"/>
                <a:cs typeface="MS PGothic" charset="0"/>
              </a:rPr>
              <a:t>Distribution systems – some status, very few other variables (but this is changing)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700" dirty="0">
                <a:latin typeface="Arial" charset="0"/>
                <a:ea typeface="MS PGothic" charset="0"/>
                <a:cs typeface="MS PGothic" charset="0"/>
              </a:rPr>
              <a:t>Weather, water conditions, etc., – not well integrated into EMS</a:t>
            </a:r>
          </a:p>
          <a:p>
            <a:pPr marL="574675" lvl="1" indent="-342900">
              <a:lnSpc>
                <a:spcPct val="90000"/>
              </a:lnSpc>
              <a:buNone/>
              <a:tabLst>
                <a:tab pos="285750" algn="l"/>
              </a:tabLst>
            </a:pPr>
            <a:endParaRPr lang="en-US" sz="1900" dirty="0">
              <a:latin typeface="Arial" charset="0"/>
              <a:ea typeface="MS PGothic" charset="0"/>
              <a:cs typeface="MS PGothic" charset="0"/>
            </a:endParaRPr>
          </a:p>
          <a:p>
            <a:pPr marL="574675" lvl="1" indent="-342900">
              <a:lnSpc>
                <a:spcPct val="90000"/>
              </a:lnSpc>
              <a:buNone/>
              <a:tabLst>
                <a:tab pos="285750" algn="l"/>
              </a:tabLst>
            </a:pPr>
            <a:r>
              <a:rPr lang="en-US" sz="1900" dirty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 Generally inflexible, limited in scope and variables monitored</a:t>
            </a:r>
            <a:endParaRPr lang="en-US" sz="1900" dirty="0">
              <a:latin typeface="Arial" charset="0"/>
              <a:ea typeface="MS PGothic" charset="0"/>
              <a:cs typeface="MS PGothic" charset="0"/>
            </a:endParaRP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endParaRPr lang="en-US" sz="1700" dirty="0">
              <a:latin typeface="Arial" charset="0"/>
              <a:ea typeface="MS PGothic" charset="0"/>
              <a:cs typeface="MS PGothic" charset="0"/>
            </a:endParaRPr>
          </a:p>
          <a:p>
            <a:pPr>
              <a:lnSpc>
                <a:spcPct val="90000"/>
              </a:lnSpc>
              <a:tabLst>
                <a:tab pos="285750" algn="l"/>
              </a:tabLst>
            </a:pPr>
            <a:endParaRPr lang="en-US" dirty="0">
              <a:solidFill>
                <a:srgbClr val="262626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02326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1143001" y="132683"/>
            <a:ext cx="9982200" cy="62071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MS PGothic" charset="0"/>
                <a:cs typeface="MS PGothic" charset="0"/>
              </a:rPr>
              <a:t>Possible Future </a:t>
            </a:r>
            <a:r>
              <a:rPr lang="en-US" dirty="0">
                <a:latin typeface="Arial" charset="0"/>
                <a:ea typeface="MS PGothic" charset="0"/>
                <a:cs typeface="MS PGothic" charset="0"/>
              </a:rPr>
              <a:t>Control/Actuation and Protection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4906962"/>
          </a:xfrm>
        </p:spPr>
        <p:txBody>
          <a:bodyPr/>
          <a:lstStyle/>
          <a:p>
            <a:pPr marL="574675" lvl="1" indent="-342900">
              <a:lnSpc>
                <a:spcPct val="90000"/>
              </a:lnSpc>
              <a:buFont typeface="Arial" charset="0"/>
              <a:buChar char="•"/>
              <a:tabLst>
                <a:tab pos="285750" algn="l"/>
              </a:tabLst>
            </a:pPr>
            <a:r>
              <a:rPr lang="en-US" sz="1600">
                <a:latin typeface="Arial" charset="0"/>
                <a:ea typeface="MS PGothic" charset="0"/>
                <a:cs typeface="MS PGothic" charset="0"/>
              </a:rPr>
              <a:t>Generator controls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Contextual – supportive of global state of system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Variable breakdown along time domain and phenomena (voltage, frequency) dependent on device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Greater diversity of controls with associated with different unit types</a:t>
            </a:r>
          </a:p>
          <a:p>
            <a:pPr marL="574675" lvl="1" indent="-342900">
              <a:lnSpc>
                <a:spcPct val="90000"/>
              </a:lnSpc>
              <a:buFont typeface="Arial" charset="0"/>
              <a:buChar char="•"/>
              <a:tabLst>
                <a:tab pos="285750" algn="l"/>
              </a:tabLst>
            </a:pPr>
            <a:r>
              <a:rPr lang="en-US" sz="1600" dirty="0">
                <a:latin typeface="Arial" charset="0"/>
                <a:ea typeface="MS PGothic" charset="0"/>
                <a:cs typeface="MS PGothic" charset="0"/>
              </a:rPr>
              <a:t>Transmission 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Pervasive electronics via HVDC, STATCOM, SVC and FACTS 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Other devices?</a:t>
            </a:r>
          </a:p>
          <a:p>
            <a:pPr marL="574675" lvl="1" indent="-342900">
              <a:lnSpc>
                <a:spcPct val="90000"/>
              </a:lnSpc>
              <a:buFont typeface="Arial" charset="0"/>
              <a:buChar char="•"/>
              <a:tabLst>
                <a:tab pos="285750" algn="l"/>
              </a:tabLst>
            </a:pPr>
            <a:r>
              <a:rPr lang="en-US" sz="1600" dirty="0">
                <a:latin typeface="Arial" charset="0"/>
                <a:ea typeface="MS PGothic" charset="0"/>
                <a:cs typeface="MS PGothic" charset="0"/>
              </a:rPr>
              <a:t>Load and distribution controls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Selective load shedding and scheduling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Voltage scheduling for improved efficiency and security</a:t>
            </a:r>
          </a:p>
          <a:p>
            <a:pPr marL="574675" lvl="1" indent="-342900">
              <a:lnSpc>
                <a:spcPct val="90000"/>
              </a:lnSpc>
              <a:buFont typeface="Arial" charset="0"/>
              <a:buChar char="•"/>
              <a:tabLst>
                <a:tab pos="285750" algn="l"/>
              </a:tabLst>
            </a:pPr>
            <a:r>
              <a:rPr lang="en-US" sz="1600" dirty="0">
                <a:latin typeface="Arial" charset="0"/>
                <a:ea typeface="MS PGothic" charset="0"/>
                <a:cs typeface="MS PGothic" charset="0"/>
              </a:rPr>
              <a:t>Protection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New schemes to support overall system operation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PMU based</a:t>
            </a:r>
          </a:p>
          <a:p>
            <a:pPr marL="574675" lvl="1" indent="-342900">
              <a:lnSpc>
                <a:spcPct val="90000"/>
              </a:lnSpc>
              <a:buFont typeface="Arial" charset="0"/>
              <a:buChar char="•"/>
              <a:tabLst>
                <a:tab pos="285750" algn="l"/>
              </a:tabLst>
            </a:pPr>
            <a:r>
              <a:rPr lang="en-US" sz="1600" dirty="0">
                <a:latin typeface="Arial" charset="0"/>
                <a:ea typeface="MS PGothic" charset="0"/>
                <a:cs typeface="MS PGothic" charset="0"/>
              </a:rPr>
              <a:t>System controls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Shorter time frame for scheduling (perhaps 5 minutes)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Tertiary voltage control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400" dirty="0">
                <a:latin typeface="Arial" charset="0"/>
                <a:ea typeface="MS PGothic" charset="0"/>
                <a:cs typeface="MS PGothic" charset="0"/>
              </a:rPr>
              <a:t>Frequency control replaced by phasor tracking </a:t>
            </a:r>
          </a:p>
          <a:p>
            <a:pPr marL="974725" lvl="2" indent="-342900">
              <a:lnSpc>
                <a:spcPct val="90000"/>
              </a:lnSpc>
              <a:buNone/>
              <a:tabLst>
                <a:tab pos="285750" algn="l"/>
              </a:tabLst>
            </a:pPr>
            <a:endParaRPr lang="en-US" sz="1400" dirty="0">
              <a:latin typeface="Arial" charset="0"/>
              <a:ea typeface="MS PGothic" charset="0"/>
              <a:cs typeface="MS PGothic" charset="0"/>
            </a:endParaRPr>
          </a:p>
          <a:p>
            <a:pPr marL="574675" lvl="1" indent="-342900">
              <a:lnSpc>
                <a:spcPct val="90000"/>
              </a:lnSpc>
              <a:buNone/>
              <a:tabLst>
                <a:tab pos="285750" algn="l"/>
              </a:tabLst>
            </a:pPr>
            <a:r>
              <a:rPr lang="en-US" sz="1600" dirty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 Still have local controls but guided by system and closed loop</a:t>
            </a:r>
            <a:endParaRPr lang="en-US" sz="1600" dirty="0">
              <a:latin typeface="Arial" charset="0"/>
              <a:ea typeface="MS PGothic" charset="0"/>
              <a:cs typeface="MS PGothic" charset="0"/>
            </a:endParaRPr>
          </a:p>
          <a:p>
            <a:pPr marL="574675" lvl="1" indent="-342900">
              <a:lnSpc>
                <a:spcPct val="90000"/>
              </a:lnSpc>
              <a:buFont typeface="Arial" charset="0"/>
              <a:buChar char="•"/>
              <a:tabLst>
                <a:tab pos="285750" algn="l"/>
              </a:tabLst>
            </a:pPr>
            <a:endParaRPr lang="en-US" sz="1600" dirty="0">
              <a:latin typeface="Arial" charset="0"/>
              <a:ea typeface="MS PGothic" charset="0"/>
              <a:cs typeface="MS PGothic" charset="0"/>
            </a:endParaRP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endParaRPr lang="en-US" sz="1400" dirty="0">
              <a:latin typeface="Arial" charset="0"/>
              <a:ea typeface="MS PGothic" charset="0"/>
              <a:cs typeface="MS PGothic" charset="0"/>
            </a:endParaRPr>
          </a:p>
          <a:p>
            <a:pPr>
              <a:lnSpc>
                <a:spcPct val="90000"/>
              </a:lnSpc>
              <a:tabLst>
                <a:tab pos="285750" algn="l"/>
              </a:tabLst>
            </a:pPr>
            <a:endParaRPr lang="en-US" sz="2000" dirty="0">
              <a:solidFill>
                <a:srgbClr val="262626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86043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685800" y="123209"/>
            <a:ext cx="10896600" cy="62071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MS PGothic" charset="0"/>
                <a:cs typeface="MS PGothic" charset="0"/>
              </a:rPr>
              <a:t>Possible Future </a:t>
            </a:r>
            <a:r>
              <a:rPr lang="en-US" dirty="0">
                <a:latin typeface="Arial" charset="0"/>
                <a:ea typeface="MS PGothic" charset="0"/>
                <a:cs typeface="MS PGothic" charset="0"/>
              </a:rPr>
              <a:t>Monitoring and Communications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609600" y="1265238"/>
            <a:ext cx="10972800" cy="5141912"/>
          </a:xfrm>
        </p:spPr>
        <p:txBody>
          <a:bodyPr/>
          <a:lstStyle/>
          <a:p>
            <a:pPr marL="574675" lvl="1" indent="-342900">
              <a:buFont typeface="Arial" charset="0"/>
              <a:buChar char="•"/>
              <a:tabLst>
                <a:tab pos="285750" algn="l"/>
              </a:tabLst>
            </a:pPr>
            <a:r>
              <a:rPr lang="en-US" sz="1900" dirty="0">
                <a:latin typeface="Arial" charset="0"/>
                <a:ea typeface="MS PGothic" charset="0"/>
                <a:cs typeface="MS PGothic" charset="0"/>
              </a:rPr>
              <a:t>Communications</a:t>
            </a:r>
          </a:p>
          <a:p>
            <a:pPr marL="974725" lvl="2" indent="-342900">
              <a:tabLst>
                <a:tab pos="285750" algn="l"/>
              </a:tabLst>
            </a:pPr>
            <a:r>
              <a:rPr lang="en-US" sz="1700" dirty="0">
                <a:latin typeface="Arial" charset="0"/>
                <a:ea typeface="MS PGothic" charset="0"/>
                <a:cs typeface="MS PGothic" charset="0"/>
              </a:rPr>
              <a:t>SCADA gathers raw sampled data</a:t>
            </a:r>
          </a:p>
          <a:p>
            <a:pPr marL="974725" lvl="2" indent="-342900">
              <a:tabLst>
                <a:tab pos="285750" algn="l"/>
              </a:tabLst>
            </a:pPr>
            <a:r>
              <a:rPr lang="en-US" sz="1700" dirty="0">
                <a:latin typeface="Arial" charset="0"/>
                <a:ea typeface="MS PGothic" charset="0"/>
                <a:cs typeface="MS PGothic" charset="0"/>
              </a:rPr>
              <a:t>Information routing (e.g., publisher-subscriber model)</a:t>
            </a:r>
          </a:p>
          <a:p>
            <a:pPr marL="974725" lvl="2" indent="-342900">
              <a:tabLst>
                <a:tab pos="285750" algn="l"/>
              </a:tabLst>
            </a:pPr>
            <a:r>
              <a:rPr lang="en-US" sz="1700" dirty="0">
                <a:latin typeface="Arial" charset="0"/>
                <a:ea typeface="MS PGothic" charset="0"/>
                <a:cs typeface="MS PGothic" charset="0"/>
              </a:rPr>
              <a:t>Pervasive smart meters and distribution SCADA</a:t>
            </a:r>
          </a:p>
          <a:p>
            <a:pPr marL="574675" lvl="1" indent="-342900">
              <a:buFont typeface="Arial" charset="0"/>
              <a:buChar char="•"/>
              <a:tabLst>
                <a:tab pos="285750" algn="l"/>
              </a:tabLst>
            </a:pPr>
            <a:r>
              <a:rPr lang="en-US" sz="1900" dirty="0">
                <a:latin typeface="Arial" charset="0"/>
                <a:ea typeface="MS PGothic" charset="0"/>
                <a:cs typeface="MS PGothic" charset="0"/>
              </a:rPr>
              <a:t>Monitoring</a:t>
            </a:r>
          </a:p>
          <a:p>
            <a:pPr marL="974725" lvl="2" indent="-342900">
              <a:tabLst>
                <a:tab pos="285750" algn="l"/>
              </a:tabLst>
            </a:pPr>
            <a:r>
              <a:rPr lang="en-US" sz="1700" dirty="0">
                <a:latin typeface="Arial" charset="0"/>
                <a:ea typeface="MS PGothic" charset="0"/>
                <a:cs typeface="MS PGothic" charset="0"/>
              </a:rPr>
              <a:t>Transmission systems – line sag, temperature</a:t>
            </a:r>
          </a:p>
          <a:p>
            <a:pPr marL="974725" lvl="2" indent="-342900">
              <a:tabLst>
                <a:tab pos="285750" algn="l"/>
              </a:tabLst>
            </a:pPr>
            <a:r>
              <a:rPr lang="en-US" sz="1700" dirty="0">
                <a:latin typeface="Arial" charset="0"/>
                <a:ea typeface="MS PGothic" charset="0"/>
                <a:cs typeface="MS PGothic" charset="0"/>
              </a:rPr>
              <a:t>Voltages and currents at lower voltages, some PMU</a:t>
            </a:r>
          </a:p>
          <a:p>
            <a:pPr marL="974725" lvl="2" indent="-342900">
              <a:tabLst>
                <a:tab pos="285750" algn="l"/>
              </a:tabLst>
            </a:pPr>
            <a:r>
              <a:rPr lang="en-US" sz="1700" dirty="0">
                <a:latin typeface="Arial" charset="0"/>
                <a:ea typeface="MS PGothic" charset="0"/>
                <a:cs typeface="MS PGothic" charset="0"/>
              </a:rPr>
              <a:t>Complete substation available to control center</a:t>
            </a:r>
          </a:p>
          <a:p>
            <a:pPr marL="974725" lvl="2" indent="-342900">
              <a:tabLst>
                <a:tab pos="285750" algn="l"/>
              </a:tabLst>
            </a:pPr>
            <a:r>
              <a:rPr lang="en-US" sz="1700" dirty="0">
                <a:latin typeface="Arial" charset="0"/>
                <a:ea typeface="MS PGothic" charset="0"/>
                <a:cs typeface="MS PGothic" charset="0"/>
              </a:rPr>
              <a:t>Detailed weather and other event information integrated into EMS</a:t>
            </a:r>
          </a:p>
          <a:p>
            <a:pPr marL="574675" lvl="1" indent="-342900">
              <a:buNone/>
              <a:tabLst>
                <a:tab pos="285750" algn="l"/>
              </a:tabLst>
            </a:pPr>
            <a:endParaRPr lang="en-US" sz="1900" dirty="0">
              <a:latin typeface="Arial" charset="0"/>
              <a:ea typeface="MS PGothic" charset="0"/>
              <a:cs typeface="MS PGothic" charset="0"/>
            </a:endParaRPr>
          </a:p>
          <a:p>
            <a:pPr marL="574675" lvl="1" indent="-342900">
              <a:buNone/>
              <a:tabLst>
                <a:tab pos="285750" algn="l"/>
              </a:tabLst>
            </a:pPr>
            <a:r>
              <a:rPr lang="en-US" sz="1900" dirty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 Generally flexible, broad in scope and many variables monitored</a:t>
            </a:r>
            <a:endParaRPr lang="en-US" sz="1900" dirty="0">
              <a:latin typeface="Arial" charset="0"/>
              <a:ea typeface="MS PGothic" charset="0"/>
              <a:cs typeface="MS PGothic" charset="0"/>
            </a:endParaRPr>
          </a:p>
          <a:p>
            <a:pPr marL="974725" lvl="2" indent="-342900">
              <a:tabLst>
                <a:tab pos="285750" algn="l"/>
              </a:tabLst>
            </a:pPr>
            <a:endParaRPr lang="en-US" sz="1700" dirty="0">
              <a:latin typeface="Arial" charset="0"/>
              <a:ea typeface="MS PGothic" charset="0"/>
              <a:cs typeface="MS PGothic" charset="0"/>
            </a:endParaRPr>
          </a:p>
          <a:p>
            <a:pPr>
              <a:tabLst>
                <a:tab pos="285750" algn="l"/>
              </a:tabLst>
            </a:pPr>
            <a:endParaRPr lang="en-US" dirty="0">
              <a:solidFill>
                <a:srgbClr val="262626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44004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405919" y="13653"/>
            <a:ext cx="7634287" cy="62071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Major Research Questions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09600" y="1405016"/>
            <a:ext cx="10972800" cy="4954348"/>
          </a:xfrm>
        </p:spPr>
        <p:txBody>
          <a:bodyPr>
            <a:normAutofit/>
          </a:bodyPr>
          <a:lstStyle/>
          <a:p>
            <a:pPr marL="574675" lvl="1" indent="-342900">
              <a:lnSpc>
                <a:spcPct val="90000"/>
              </a:lnSpc>
              <a:buFont typeface="Arial" charset="0"/>
              <a:buChar char="•"/>
              <a:tabLst>
                <a:tab pos="285750" algn="l"/>
              </a:tabLst>
            </a:pPr>
            <a:r>
              <a:rPr lang="en-US" sz="1800" dirty="0"/>
              <a:t>Information flow</a:t>
            </a:r>
          </a:p>
          <a:p>
            <a:pPr marL="974725" lvl="2" indent="-342900">
              <a:lnSpc>
                <a:spcPct val="90000"/>
              </a:lnSpc>
              <a:buFont typeface="Arial" charset="0"/>
              <a:buChar char="•"/>
              <a:tabLst>
                <a:tab pos="285750" algn="l"/>
              </a:tabLst>
            </a:pPr>
            <a:r>
              <a:rPr lang="en-US" sz="1600" dirty="0"/>
              <a:t>What information is needed where?</a:t>
            </a:r>
          </a:p>
          <a:p>
            <a:pPr marL="974725" lvl="2" indent="-342900">
              <a:lnSpc>
                <a:spcPct val="90000"/>
              </a:lnSpc>
              <a:buFont typeface="Arial" charset="0"/>
              <a:buChar char="•"/>
              <a:tabLst>
                <a:tab pos="285750" algn="l"/>
              </a:tabLst>
            </a:pPr>
            <a:r>
              <a:rPr lang="en-US" sz="1600" dirty="0"/>
              <a:t>How much latency can be tolerated?</a:t>
            </a:r>
          </a:p>
          <a:p>
            <a:pPr marL="974725" lvl="2" indent="-342900">
              <a:lnSpc>
                <a:spcPct val="90000"/>
              </a:lnSpc>
              <a:buFont typeface="Arial" charset="0"/>
              <a:buChar char="•"/>
              <a:tabLst>
                <a:tab pos="285750" algn="l"/>
              </a:tabLst>
            </a:pPr>
            <a:r>
              <a:rPr lang="en-US" sz="1600" dirty="0"/>
              <a:t>Trade-off – more information leads to better decisions but slower response</a:t>
            </a:r>
          </a:p>
          <a:p>
            <a:pPr marL="574675" lvl="1" indent="-342900">
              <a:lnSpc>
                <a:spcPct val="90000"/>
              </a:lnSpc>
              <a:buFont typeface="Arial" charset="0"/>
              <a:buChar char="•"/>
              <a:tabLst>
                <a:tab pos="285750" algn="l"/>
              </a:tabLst>
            </a:pPr>
            <a:r>
              <a:rPr lang="en-US" sz="1800" dirty="0"/>
              <a:t>Control architecture 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600" dirty="0"/>
              <a:t>Do all devices contribute to control?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600" dirty="0"/>
              <a:t>For which phenomena do devices contribute (some fast and some slow)?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600" dirty="0"/>
              <a:t>How much contribution is needed to ensure performance?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600" dirty="0"/>
              <a:t>Trade-off – more devices contributing properly expands viable operating region but requires greater sophistication and cost</a:t>
            </a:r>
          </a:p>
          <a:p>
            <a:pPr marL="574675" lvl="1" indent="-342900">
              <a:lnSpc>
                <a:spcPct val="90000"/>
              </a:lnSpc>
              <a:buFont typeface="Arial" charset="0"/>
              <a:buChar char="•"/>
              <a:tabLst>
                <a:tab pos="285750" algn="l"/>
              </a:tabLst>
            </a:pPr>
            <a:r>
              <a:rPr lang="en-US" sz="1800" dirty="0"/>
              <a:t>Economics and optimization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600" dirty="0"/>
              <a:t>What functionality should come from markets and what by regulation?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600" dirty="0"/>
              <a:t>Contributions from certain devices are more cost effective</a:t>
            </a:r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r>
              <a:rPr lang="en-US" sz="1600" dirty="0"/>
              <a:t>Trade-off – greater optimization leads to lower cost but requires more voluntary sharing of information and but some services may not lend themselves to an efficient market structure</a:t>
            </a:r>
          </a:p>
          <a:p>
            <a:pPr marL="974725" lvl="2" indent="-342900">
              <a:lnSpc>
                <a:spcPct val="90000"/>
              </a:lnSpc>
              <a:buNone/>
              <a:tabLst>
                <a:tab pos="285750" algn="l"/>
              </a:tabLst>
            </a:pPr>
            <a:endParaRPr lang="en-US" sz="1600" dirty="0"/>
          </a:p>
          <a:p>
            <a:pPr marL="574675" lvl="1" indent="-342900">
              <a:lnSpc>
                <a:spcPct val="90000"/>
              </a:lnSpc>
              <a:buFont typeface="Wingdings"/>
              <a:buChar char="è"/>
              <a:tabLst>
                <a:tab pos="285750" algn="l"/>
              </a:tabLst>
            </a:pPr>
            <a:r>
              <a:rPr lang="en-US" sz="1800" dirty="0">
                <a:sym typeface="Wingdings" pitchFamily="2" charset="2"/>
              </a:rPr>
              <a:t>Design needs to be a series of trade-offs between communication needs, device sophistication, resiliency, speed of response, economic performance and device reliability vs. system reliability.</a:t>
            </a:r>
          </a:p>
          <a:p>
            <a:pPr marL="231775" lvl="1" indent="0">
              <a:lnSpc>
                <a:spcPct val="90000"/>
              </a:lnSpc>
              <a:buNone/>
              <a:tabLst>
                <a:tab pos="285750" algn="l"/>
              </a:tabLst>
            </a:pPr>
            <a:endParaRPr lang="en-US" sz="1600" dirty="0"/>
          </a:p>
          <a:p>
            <a:pPr marL="974725" lvl="2" indent="-342900">
              <a:lnSpc>
                <a:spcPct val="90000"/>
              </a:lnSpc>
              <a:tabLst>
                <a:tab pos="285750" algn="l"/>
              </a:tabLst>
            </a:pPr>
            <a:endParaRPr lang="en-US" sz="1400" dirty="0"/>
          </a:p>
          <a:p>
            <a:pPr>
              <a:lnSpc>
                <a:spcPct val="90000"/>
              </a:lnSpc>
              <a:tabLst>
                <a:tab pos="285750" algn="l"/>
              </a:tabLst>
            </a:pPr>
            <a:endParaRPr lang="en-US" sz="2000" dirty="0">
              <a:solidFill>
                <a:srgbClr val="262626"/>
              </a:solidFill>
            </a:endParaRPr>
          </a:p>
        </p:txBody>
      </p:sp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914400" y="1045686"/>
            <a:ext cx="32571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b="1" i="1" dirty="0">
                <a:solidFill>
                  <a:srgbClr val="262626"/>
                </a:solidFill>
                <a:cs typeface="Arial" charset="0"/>
              </a:rPr>
              <a:t>Future Control Architecture</a:t>
            </a:r>
          </a:p>
        </p:txBody>
      </p:sp>
    </p:spTree>
    <p:extLst>
      <p:ext uri="{BB962C8B-B14F-4D97-AF65-F5344CB8AC3E}">
        <p14:creationId xmlns:p14="http://schemas.microsoft.com/office/powerpoint/2010/main" val="64211621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4648200" y="2362205"/>
            <a:ext cx="1485900" cy="644657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</a:t>
            </a:r>
          </a:p>
          <a:p>
            <a:pPr algn="ctr"/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Dispatch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048000" y="6065522"/>
            <a:ext cx="7391400" cy="0"/>
          </a:xfrm>
          <a:prstGeom prst="line">
            <a:avLst/>
          </a:prstGeom>
          <a:ln w="50800">
            <a:solidFill>
              <a:schemeClr val="tx1">
                <a:lumMod val="50000"/>
              </a:schemeClr>
            </a:solidFill>
            <a:headEnd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7200" y="5904245"/>
            <a:ext cx="0" cy="30480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638800" y="5913122"/>
            <a:ext cx="0" cy="30480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934200" y="5913122"/>
            <a:ext cx="0" cy="30480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448800" y="5940495"/>
            <a:ext cx="0" cy="30480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229600" y="5940495"/>
            <a:ext cx="0" cy="30480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962402" y="6217922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34002" y="622959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77000" y="6245295"/>
            <a:ext cx="120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72402" y="6251383"/>
            <a:ext cx="106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05902" y="6253148"/>
            <a:ext cx="106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914650" y="5250880"/>
            <a:ext cx="381000" cy="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895600" y="4412680"/>
            <a:ext cx="381000" cy="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910348" y="3650680"/>
            <a:ext cx="381000" cy="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901744" y="2812480"/>
            <a:ext cx="381000" cy="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914650" y="2126680"/>
            <a:ext cx="381000" cy="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895600" y="1440880"/>
            <a:ext cx="381000" cy="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752600" y="5066214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24004" y="4228014"/>
            <a:ext cx="137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600203" y="3466014"/>
            <a:ext cx="100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00203" y="2470954"/>
            <a:ext cx="129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Balancing</a:t>
            </a:r>
          </a:p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Authority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89591" y="1942014"/>
            <a:ext cx="151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Area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420762" y="1136085"/>
            <a:ext cx="1516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Ultra-wide </a:t>
            </a:r>
          </a:p>
          <a:p>
            <a:pPr algn="ctr"/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</a:p>
        </p:txBody>
      </p:sp>
      <p:sp>
        <p:nvSpPr>
          <p:cNvPr id="45" name="Oval 44"/>
          <p:cNvSpPr/>
          <p:nvPr/>
        </p:nvSpPr>
        <p:spPr>
          <a:xfrm>
            <a:off x="5791446" y="1565434"/>
            <a:ext cx="2022976" cy="827020"/>
          </a:xfrm>
          <a:prstGeom prst="ellipse">
            <a:avLst/>
          </a:prstGeom>
          <a:solidFill>
            <a:srgbClr val="C00000"/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Secure Dispatch and Frequency Control</a:t>
            </a:r>
          </a:p>
          <a:p>
            <a:pPr algn="ctr"/>
            <a:endParaRPr lang="en-US" sz="11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5486400" y="2971805"/>
            <a:ext cx="1485900" cy="644657"/>
          </a:xfrm>
          <a:prstGeom prst="ellipse">
            <a:avLst/>
          </a:prstGeom>
          <a:solidFill>
            <a:srgbClr val="0070C0"/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 </a:t>
            </a:r>
          </a:p>
          <a:p>
            <a:pPr algn="ctr"/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</a:p>
        </p:txBody>
      </p:sp>
      <p:sp>
        <p:nvSpPr>
          <p:cNvPr id="54" name="Oval 53"/>
          <p:cNvSpPr/>
          <p:nvPr/>
        </p:nvSpPr>
        <p:spPr>
          <a:xfrm>
            <a:off x="4343400" y="1334399"/>
            <a:ext cx="5562600" cy="4606101"/>
          </a:xfrm>
          <a:prstGeom prst="ellipse">
            <a:avLst/>
          </a:prstGeom>
          <a:noFill/>
          <a:ln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Distributed Frequency Control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073194" y="831280"/>
            <a:ext cx="12906" cy="5257800"/>
          </a:xfrm>
          <a:prstGeom prst="line">
            <a:avLst/>
          </a:prstGeom>
          <a:ln w="50800">
            <a:solidFill>
              <a:schemeClr val="tx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1524003" y="-3745"/>
            <a:ext cx="9157792" cy="83502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9900"/>
                </a:solidFill>
              </a:rPr>
              <a:t>Frequency Control </a:t>
            </a:r>
            <a:br>
              <a:rPr lang="en-US" sz="3200" b="1" dirty="0">
                <a:solidFill>
                  <a:srgbClr val="009900"/>
                </a:solidFill>
              </a:rPr>
            </a:br>
            <a:r>
              <a:rPr lang="en-US" sz="2400" b="1" dirty="0">
                <a:solidFill>
                  <a:srgbClr val="009900"/>
                </a:solidFill>
              </a:rPr>
              <a:t>Wide area with distributed actuation</a:t>
            </a:r>
            <a:endParaRPr lang="en-US" sz="2800" b="1" dirty="0">
              <a:solidFill>
                <a:srgbClr val="0099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276600" y="9906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area communication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77000" y="990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Distributed coordinated actuation</a:t>
            </a:r>
          </a:p>
        </p:txBody>
      </p:sp>
      <p:sp>
        <p:nvSpPr>
          <p:cNvPr id="38" name="Oval 37"/>
          <p:cNvSpPr/>
          <p:nvPr/>
        </p:nvSpPr>
        <p:spPr>
          <a:xfrm>
            <a:off x="7086600" y="3048005"/>
            <a:ext cx="1485900" cy="644657"/>
          </a:xfrm>
          <a:prstGeom prst="ellipse">
            <a:avLst/>
          </a:prstGeom>
          <a:solidFill>
            <a:srgbClr val="0070C0"/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Renewables</a:t>
            </a:r>
          </a:p>
          <a:p>
            <a:pPr algn="ctr"/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39" name="Oval 38"/>
          <p:cNvSpPr/>
          <p:nvPr/>
        </p:nvSpPr>
        <p:spPr>
          <a:xfrm>
            <a:off x="7315200" y="4876805"/>
            <a:ext cx="1485900" cy="644657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UFLS</a:t>
            </a:r>
          </a:p>
        </p:txBody>
      </p:sp>
      <p:sp>
        <p:nvSpPr>
          <p:cNvPr id="41" name="Oval 40"/>
          <p:cNvSpPr/>
          <p:nvPr/>
        </p:nvSpPr>
        <p:spPr>
          <a:xfrm>
            <a:off x="6400800" y="2438405"/>
            <a:ext cx="1485900" cy="644657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AGC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00400" y="1524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12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Extensive Sensing</a:t>
            </a:r>
          </a:p>
        </p:txBody>
      </p:sp>
      <p:sp>
        <p:nvSpPr>
          <p:cNvPr id="43" name="Oval 42"/>
          <p:cNvSpPr/>
          <p:nvPr/>
        </p:nvSpPr>
        <p:spPr>
          <a:xfrm>
            <a:off x="7772400" y="2057405"/>
            <a:ext cx="1485900" cy="644657"/>
          </a:xfrm>
          <a:prstGeom prst="ellipse">
            <a:avLst/>
          </a:prstGeom>
          <a:solidFill>
            <a:srgbClr val="0070C0"/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HVDC</a:t>
            </a:r>
          </a:p>
          <a:p>
            <a:pPr algn="ctr"/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FACTS</a:t>
            </a:r>
          </a:p>
        </p:txBody>
      </p:sp>
    </p:spTree>
    <p:extLst>
      <p:ext uri="{BB962C8B-B14F-4D97-AF65-F5344CB8AC3E}">
        <p14:creationId xmlns:p14="http://schemas.microsoft.com/office/powerpoint/2010/main" val="78284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5" grpId="0" animBg="1"/>
      <p:bldP spid="49" grpId="0" animBg="1"/>
      <p:bldP spid="54" grpId="0" animBg="1"/>
      <p:bldP spid="58" grpId="0"/>
      <p:bldP spid="62" grpId="0"/>
      <p:bldP spid="38" grpId="0" animBg="1"/>
      <p:bldP spid="39" grpId="0" animBg="1"/>
      <p:bldP spid="41" grpId="0" animBg="1"/>
      <p:bldP spid="40" grpId="0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NSF Engineering Research Centers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8801" y="685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NSF program of focused research on an engineering problem. Among the most significant investments NSF will make in an area with support for up to 10 years.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Program elements include:</a:t>
            </a:r>
          </a:p>
          <a:p>
            <a:pPr lvl="1" eaLnBrk="1" hangingPunct="1">
              <a:spcBef>
                <a:spcPct val="2000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Outreach (K-12 education)</a:t>
            </a:r>
          </a:p>
          <a:p>
            <a:pPr lvl="1" eaLnBrk="1" hangingPunct="1">
              <a:spcBef>
                <a:spcPct val="2000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Research experience for undergraduates</a:t>
            </a:r>
          </a:p>
          <a:p>
            <a:pPr lvl="1" eaLnBrk="1" hangingPunct="1">
              <a:spcBef>
                <a:spcPct val="2000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Entrepreneurship training </a:t>
            </a:r>
          </a:p>
          <a:p>
            <a:pPr lvl="1" eaLnBrk="1" hangingPunct="1">
              <a:spcBef>
                <a:spcPct val="2000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Industry program</a:t>
            </a:r>
          </a:p>
          <a:p>
            <a:pPr lvl="1" eaLnBrk="1" hangingPunct="1">
              <a:spcBef>
                <a:spcPct val="2000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Systems engineering approach</a:t>
            </a:r>
          </a:p>
          <a:p>
            <a:pPr lvl="1" eaLnBrk="1" hangingPunct="1">
              <a:spcBef>
                <a:spcPct val="2000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International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77810333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3048000" y="6065522"/>
            <a:ext cx="7391400" cy="0"/>
          </a:xfrm>
          <a:prstGeom prst="line">
            <a:avLst/>
          </a:prstGeom>
          <a:ln w="50800">
            <a:solidFill>
              <a:schemeClr val="tx1">
                <a:lumMod val="50000"/>
              </a:schemeClr>
            </a:solidFill>
            <a:headEnd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7200" y="5904245"/>
            <a:ext cx="0" cy="30480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638800" y="5913122"/>
            <a:ext cx="0" cy="30480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934200" y="5913122"/>
            <a:ext cx="0" cy="30480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448800" y="5940495"/>
            <a:ext cx="0" cy="30480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229600" y="5940495"/>
            <a:ext cx="0" cy="30480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962402" y="6217922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34002" y="622959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77000" y="6245295"/>
            <a:ext cx="120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72402" y="6251383"/>
            <a:ext cx="106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05902" y="6253148"/>
            <a:ext cx="106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914650" y="5250880"/>
            <a:ext cx="381000" cy="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895600" y="4412680"/>
            <a:ext cx="381000" cy="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910348" y="3650680"/>
            <a:ext cx="381000" cy="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901744" y="2812480"/>
            <a:ext cx="381000" cy="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914650" y="2126680"/>
            <a:ext cx="381000" cy="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895600" y="1440880"/>
            <a:ext cx="381000" cy="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752600" y="5066214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24004" y="4228014"/>
            <a:ext cx="137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600203" y="3466014"/>
            <a:ext cx="100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00203" y="2470954"/>
            <a:ext cx="129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Balancing</a:t>
            </a:r>
          </a:p>
          <a:p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Authority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89591" y="1942014"/>
            <a:ext cx="151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Area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420762" y="1136085"/>
            <a:ext cx="1516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Ultra-wide </a:t>
            </a:r>
          </a:p>
          <a:p>
            <a:pPr algn="ctr"/>
            <a:r>
              <a:rPr lang="en-US" b="1" dirty="0">
                <a:solidFill>
                  <a:srgbClr val="4C4C4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</a:p>
        </p:txBody>
      </p:sp>
      <p:sp>
        <p:nvSpPr>
          <p:cNvPr id="43" name="Oval 42"/>
          <p:cNvSpPr/>
          <p:nvPr/>
        </p:nvSpPr>
        <p:spPr>
          <a:xfrm>
            <a:off x="7086600" y="4063302"/>
            <a:ext cx="1295400" cy="644657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LTC</a:t>
            </a:r>
          </a:p>
        </p:txBody>
      </p:sp>
      <p:sp>
        <p:nvSpPr>
          <p:cNvPr id="44" name="Oval 43"/>
          <p:cNvSpPr/>
          <p:nvPr/>
        </p:nvSpPr>
        <p:spPr>
          <a:xfrm>
            <a:off x="7543800" y="4911028"/>
            <a:ext cx="1295400" cy="644657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AVR</a:t>
            </a:r>
          </a:p>
        </p:txBody>
      </p:sp>
      <p:sp>
        <p:nvSpPr>
          <p:cNvPr id="45" name="Oval 44"/>
          <p:cNvSpPr/>
          <p:nvPr/>
        </p:nvSpPr>
        <p:spPr>
          <a:xfrm>
            <a:off x="6324600" y="1371605"/>
            <a:ext cx="1485900" cy="644657"/>
          </a:xfrm>
          <a:prstGeom prst="ellipse">
            <a:avLst/>
          </a:prstGeom>
          <a:solidFill>
            <a:srgbClr val="C00000"/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Voltage</a:t>
            </a:r>
          </a:p>
          <a:p>
            <a:pPr algn="ctr"/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Scheduling</a:t>
            </a:r>
          </a:p>
        </p:txBody>
      </p:sp>
      <p:sp>
        <p:nvSpPr>
          <p:cNvPr id="47" name="Oval 46"/>
          <p:cNvSpPr/>
          <p:nvPr/>
        </p:nvSpPr>
        <p:spPr>
          <a:xfrm>
            <a:off x="5943600" y="4031685"/>
            <a:ext cx="1485900" cy="644657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SVC</a:t>
            </a:r>
          </a:p>
          <a:p>
            <a:pPr algn="ctr"/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Comp.</a:t>
            </a:r>
          </a:p>
        </p:txBody>
      </p:sp>
      <p:sp>
        <p:nvSpPr>
          <p:cNvPr id="49" name="Oval 48"/>
          <p:cNvSpPr/>
          <p:nvPr/>
        </p:nvSpPr>
        <p:spPr>
          <a:xfrm>
            <a:off x="5410200" y="3352805"/>
            <a:ext cx="1485900" cy="644657"/>
          </a:xfrm>
          <a:prstGeom prst="ellipse">
            <a:avLst/>
          </a:prstGeom>
          <a:solidFill>
            <a:srgbClr val="0070C0"/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 </a:t>
            </a:r>
          </a:p>
          <a:p>
            <a:pPr algn="ctr"/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</a:p>
        </p:txBody>
      </p:sp>
      <p:sp>
        <p:nvSpPr>
          <p:cNvPr id="54" name="Oval 53"/>
          <p:cNvSpPr/>
          <p:nvPr/>
        </p:nvSpPr>
        <p:spPr>
          <a:xfrm>
            <a:off x="4648203" y="1334399"/>
            <a:ext cx="5029201" cy="4606101"/>
          </a:xfrm>
          <a:prstGeom prst="ellipse">
            <a:avLst/>
          </a:prstGeom>
          <a:noFill/>
          <a:ln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Distributed Voltage Control</a:t>
            </a:r>
          </a:p>
          <a:p>
            <a:pPr algn="ctr"/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073194" y="831280"/>
            <a:ext cx="12906" cy="5257800"/>
          </a:xfrm>
          <a:prstGeom prst="line">
            <a:avLst/>
          </a:prstGeom>
          <a:ln w="50800">
            <a:solidFill>
              <a:schemeClr val="tx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1524003" y="-3745"/>
            <a:ext cx="9157792" cy="83502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9900"/>
                </a:solidFill>
              </a:rPr>
              <a:t>Voltage Control </a:t>
            </a:r>
            <a:br>
              <a:rPr lang="en-US" sz="3200" b="1" dirty="0">
                <a:solidFill>
                  <a:srgbClr val="009900"/>
                </a:solidFill>
              </a:rPr>
            </a:br>
            <a:r>
              <a:rPr lang="en-US" sz="2400" b="1" dirty="0">
                <a:solidFill>
                  <a:srgbClr val="009900"/>
                </a:solidFill>
              </a:rPr>
              <a:t>Wide area with distributed actuation</a:t>
            </a:r>
            <a:endParaRPr lang="en-US" sz="2800" b="1" dirty="0">
              <a:solidFill>
                <a:srgbClr val="0099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276600" y="9906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area communication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629400" y="990601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Distributed coordinated actuation</a:t>
            </a:r>
          </a:p>
        </p:txBody>
      </p:sp>
      <p:sp>
        <p:nvSpPr>
          <p:cNvPr id="38" name="Oval 37"/>
          <p:cNvSpPr/>
          <p:nvPr/>
        </p:nvSpPr>
        <p:spPr>
          <a:xfrm>
            <a:off x="7086600" y="3352805"/>
            <a:ext cx="1485900" cy="644657"/>
          </a:xfrm>
          <a:prstGeom prst="ellipse">
            <a:avLst/>
          </a:prstGeom>
          <a:solidFill>
            <a:srgbClr val="0070C0"/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Renewables</a:t>
            </a:r>
          </a:p>
          <a:p>
            <a:pPr algn="ctr"/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200400" y="1447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12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Extensive Sensing</a:t>
            </a:r>
          </a:p>
        </p:txBody>
      </p:sp>
      <p:sp>
        <p:nvSpPr>
          <p:cNvPr id="40" name="Oval 39"/>
          <p:cNvSpPr/>
          <p:nvPr/>
        </p:nvSpPr>
        <p:spPr>
          <a:xfrm>
            <a:off x="7543800" y="1905005"/>
            <a:ext cx="1485900" cy="644657"/>
          </a:xfrm>
          <a:prstGeom prst="ellipse">
            <a:avLst/>
          </a:prstGeom>
          <a:solidFill>
            <a:srgbClr val="0070C0"/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3810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HVDC</a:t>
            </a:r>
          </a:p>
          <a:p>
            <a:pPr algn="ctr"/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FACTS</a:t>
            </a:r>
          </a:p>
        </p:txBody>
      </p:sp>
    </p:spTree>
    <p:extLst>
      <p:ext uri="{BB962C8B-B14F-4D97-AF65-F5344CB8AC3E}">
        <p14:creationId xmlns:p14="http://schemas.microsoft.com/office/powerpoint/2010/main" val="643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7" grpId="0" animBg="1"/>
      <p:bldP spid="49" grpId="0" animBg="1"/>
      <p:bldP spid="54" grpId="0" animBg="1"/>
      <p:bldP spid="58" grpId="0"/>
      <p:bldP spid="62" grpId="0"/>
      <p:bldP spid="38" grpId="0" animBg="1"/>
      <p:bldP spid="39" grpId="0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637930" y="118780"/>
            <a:ext cx="7634287" cy="62071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 Value of Improved Controls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10972800" cy="3992562"/>
          </a:xfrm>
        </p:spPr>
        <p:txBody>
          <a:bodyPr/>
          <a:lstStyle/>
          <a:p>
            <a:pPr marL="574675" lvl="1" indent="-342900">
              <a:buFont typeface="Arial" charset="0"/>
              <a:buChar char="•"/>
              <a:tabLst>
                <a:tab pos="285750" algn="l"/>
              </a:tabLst>
            </a:pPr>
            <a:r>
              <a:rPr lang="en-US" sz="1900" dirty="0"/>
              <a:t>Two 500kV AC lines and +/- 400kV DC line</a:t>
            </a:r>
          </a:p>
          <a:p>
            <a:pPr marL="974725" lvl="2" indent="-342900">
              <a:tabLst>
                <a:tab pos="285750" algn="l"/>
              </a:tabLst>
            </a:pPr>
            <a:r>
              <a:rPr lang="en-US" sz="1700" dirty="0"/>
              <a:t>Designed for transfer of 2000 MW AC and 1440 MW DC</a:t>
            </a:r>
          </a:p>
          <a:p>
            <a:pPr marL="974725" lvl="2" indent="-342900">
              <a:tabLst>
                <a:tab pos="285750" algn="l"/>
              </a:tabLst>
            </a:pPr>
            <a:r>
              <a:rPr lang="en-US" sz="1700" dirty="0"/>
              <a:t>Actual capacity was 1300 MW AC due to instability caused by AVRs</a:t>
            </a:r>
          </a:p>
          <a:p>
            <a:pPr marL="974725" lvl="2" indent="-342900">
              <a:tabLst>
                <a:tab pos="285750" algn="l"/>
              </a:tabLst>
            </a:pPr>
            <a:r>
              <a:rPr lang="en-US" sz="1700" dirty="0"/>
              <a:t>Power system stabilizers allowed increase to 1800 MW AC</a:t>
            </a:r>
          </a:p>
          <a:p>
            <a:pPr marL="974725" lvl="2" indent="-342900">
              <a:tabLst>
                <a:tab pos="285750" algn="l"/>
              </a:tabLst>
            </a:pPr>
            <a:r>
              <a:rPr lang="en-US" sz="1700" dirty="0"/>
              <a:t>Dynamic brake added at Chief Joe allowed up to 2500 MW AC</a:t>
            </a:r>
          </a:p>
          <a:p>
            <a:pPr marL="574675" lvl="1" indent="-342900">
              <a:buFont typeface="Arial" charset="0"/>
              <a:buChar char="•"/>
              <a:tabLst>
                <a:tab pos="285750" algn="l"/>
              </a:tabLst>
            </a:pPr>
            <a:r>
              <a:rPr lang="en-US" sz="1900" dirty="0"/>
              <a:t>Transmission upgrade – third AC line and DC upgrades</a:t>
            </a:r>
          </a:p>
          <a:p>
            <a:pPr marL="974725" lvl="2" indent="-342900">
              <a:tabLst>
                <a:tab pos="285750" algn="l"/>
              </a:tabLst>
            </a:pPr>
            <a:r>
              <a:rPr lang="en-US" sz="1700" dirty="0"/>
              <a:t>AC capacity today about 4800 MW (primarily voltage)</a:t>
            </a:r>
          </a:p>
          <a:p>
            <a:pPr marL="974725" lvl="2" indent="-342900">
              <a:tabLst>
                <a:tab pos="285750" algn="l"/>
              </a:tabLst>
            </a:pPr>
            <a:r>
              <a:rPr lang="en-US" sz="1700" dirty="0"/>
              <a:t>DC capacity today about 3000 MW</a:t>
            </a:r>
          </a:p>
          <a:p>
            <a:pPr marL="574675" lvl="1" indent="-342900">
              <a:buNone/>
              <a:tabLst>
                <a:tab pos="285750" algn="l"/>
              </a:tabLst>
            </a:pPr>
            <a:endParaRPr lang="en-US" sz="1900" dirty="0"/>
          </a:p>
          <a:p>
            <a:pPr marL="574675" lvl="1" indent="-342900">
              <a:buNone/>
              <a:tabLst>
                <a:tab pos="285750" algn="l"/>
              </a:tabLst>
            </a:pPr>
            <a:r>
              <a:rPr lang="en-US" sz="1900" dirty="0">
                <a:sym typeface="Wingdings" pitchFamily="2" charset="2"/>
              </a:rPr>
              <a:t> 1990s work by DOE and BPA on WAMS and WACS a direct result of this type of need for improved controls.</a:t>
            </a:r>
            <a:endParaRPr lang="en-US" sz="1900" dirty="0"/>
          </a:p>
          <a:p>
            <a:pPr marL="974725" lvl="2" indent="-342900">
              <a:tabLst>
                <a:tab pos="285750" algn="l"/>
              </a:tabLst>
            </a:pPr>
            <a:endParaRPr lang="en-US" sz="1700" dirty="0"/>
          </a:p>
          <a:p>
            <a:pPr>
              <a:tabLst>
                <a:tab pos="285750" algn="l"/>
              </a:tabLst>
            </a:pPr>
            <a:endParaRPr lang="en-US" dirty="0">
              <a:solidFill>
                <a:srgbClr val="262626"/>
              </a:solidFill>
            </a:endParaRP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838200" y="1295400"/>
            <a:ext cx="2955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b="1" dirty="0">
                <a:solidFill>
                  <a:srgbClr val="262626"/>
                </a:solidFill>
                <a:cs typeface="Arial" charset="0"/>
              </a:rPr>
              <a:t>Northwest Pacific Intertie</a:t>
            </a:r>
          </a:p>
        </p:txBody>
      </p:sp>
    </p:spTree>
    <p:extLst>
      <p:ext uri="{BB962C8B-B14F-4D97-AF65-F5344CB8AC3E}">
        <p14:creationId xmlns:p14="http://schemas.microsoft.com/office/powerpoint/2010/main" val="180637104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7244"/>
            <a:ext cx="8229600" cy="633552"/>
          </a:xfrm>
        </p:spPr>
        <p:txBody>
          <a:bodyPr anchorCtr="0">
            <a:normAutofit fontScale="90000"/>
          </a:bodyPr>
          <a:lstStyle/>
          <a:p>
            <a:pPr eaLnBrk="1" hangingPunct="1"/>
            <a:br>
              <a:rPr lang="en-US" sz="3200" b="1" dirty="0">
                <a:latin typeface="Arial" charset="0"/>
                <a:ea typeface="MS PGothic" charset="0"/>
                <a:cs typeface="Times New Roman" charset="0"/>
              </a:rPr>
            </a:br>
            <a:br>
              <a:rPr lang="en-US" sz="3200" b="1" dirty="0">
                <a:latin typeface="Arial" charset="0"/>
                <a:ea typeface="MS PGothic" charset="0"/>
                <a:cs typeface="Times New Roman" charset="0"/>
              </a:rPr>
            </a:br>
            <a:r>
              <a:rPr lang="en-US" sz="3200" b="1" dirty="0">
                <a:latin typeface="Arial" charset="0"/>
                <a:ea typeface="MS PGothic" charset="0"/>
                <a:cs typeface="Times New Roman" charset="0"/>
              </a:rPr>
              <a:t>Discussion</a:t>
            </a:r>
            <a:br>
              <a:rPr lang="en-US" sz="3200" dirty="0">
                <a:latin typeface="Arial" charset="0"/>
                <a:ea typeface="MS PGothic" charset="0"/>
                <a:cs typeface="Times New Roman" charset="0"/>
              </a:rPr>
            </a:br>
            <a:br>
              <a:rPr lang="en-US" sz="3200" dirty="0">
                <a:latin typeface="Arial" charset="0"/>
                <a:ea typeface="MS PGothic" charset="0"/>
                <a:cs typeface="Times New Roman" charset="0"/>
              </a:rPr>
            </a:br>
            <a:endParaRPr lang="en-US" dirty="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63490" name="Rectangle 2"/>
          <p:cNvSpPr txBox="1">
            <a:spLocks noChangeArrowheads="1"/>
          </p:cNvSpPr>
          <p:nvPr/>
        </p:nvSpPr>
        <p:spPr bwMode="auto">
          <a:xfrm>
            <a:off x="609600" y="1222570"/>
            <a:ext cx="10896600" cy="427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US" sz="3200" b="1" dirty="0">
              <a:solidFill>
                <a:schemeClr val="tx2"/>
              </a:solidFill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 dirty="0">
              <a:solidFill>
                <a:schemeClr val="tx2"/>
              </a:solidFill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 dirty="0">
              <a:solidFill>
                <a:schemeClr val="tx2"/>
              </a:solidFill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200" b="1" dirty="0">
                <a:solidFill>
                  <a:schemeClr val="tx2"/>
                </a:solidFill>
                <a:cs typeface="Times New Roman" charset="0"/>
              </a:rPr>
              <a:t>Reading list</a:t>
            </a:r>
          </a:p>
          <a:p>
            <a:pPr eaLnBrk="1" hangingPunct="1">
              <a:lnSpc>
                <a:spcPct val="90000"/>
              </a:lnSpc>
            </a:pPr>
            <a:endParaRPr lang="en-US" sz="3200" b="1" dirty="0">
              <a:solidFill>
                <a:schemeClr val="tx2"/>
              </a:solidFill>
              <a:cs typeface="Times New Roman" charset="0"/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b="1" dirty="0">
                <a:solidFill>
                  <a:schemeClr val="tx2"/>
                </a:solidFill>
                <a:cs typeface="Times New Roman" charset="0"/>
              </a:rPr>
              <a:t>C.W. Taylor, et al., </a:t>
            </a:r>
            <a:r>
              <a:rPr lang="ja-JP" altLang="en-US" sz="2000" b="1" dirty="0">
                <a:solidFill>
                  <a:schemeClr val="tx2"/>
                </a:solidFill>
                <a:cs typeface="Times New Roman" charset="0"/>
              </a:rPr>
              <a:t>“</a:t>
            </a:r>
            <a:r>
              <a:rPr lang="en-US" altLang="ja-JP" sz="2000" b="1" dirty="0">
                <a:solidFill>
                  <a:schemeClr val="tx2"/>
                </a:solidFill>
                <a:cs typeface="Times New Roman" charset="0"/>
              </a:rPr>
              <a:t>WACS – Wide-area stability and voltage control system: R&amp;D and Online Demonstration,</a:t>
            </a:r>
            <a:r>
              <a:rPr lang="ja-JP" altLang="en-US" sz="2000" b="1" dirty="0">
                <a:solidFill>
                  <a:schemeClr val="tx2"/>
                </a:solidFill>
                <a:cs typeface="Times New Roman" charset="0"/>
              </a:rPr>
              <a:t>”</a:t>
            </a:r>
            <a:r>
              <a:rPr lang="en-US" altLang="ja-JP" sz="2000" b="1" dirty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lang="en-US" altLang="ja-JP" sz="2000" b="1" i="1" dirty="0">
                <a:solidFill>
                  <a:schemeClr val="tx2"/>
                </a:solidFill>
                <a:cs typeface="Times New Roman" charset="0"/>
              </a:rPr>
              <a:t>Proceedings of the IEEE</a:t>
            </a:r>
            <a:r>
              <a:rPr lang="en-US" altLang="ja-JP" sz="2000" b="1" dirty="0">
                <a:solidFill>
                  <a:schemeClr val="tx2"/>
                </a:solidFill>
                <a:cs typeface="Times New Roman" charset="0"/>
              </a:rPr>
              <a:t>, Vol. 93, No. 5, May 2005.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b="1" dirty="0">
                <a:solidFill>
                  <a:schemeClr val="tx2"/>
                </a:solidFill>
                <a:cs typeface="Times New Roman" charset="0"/>
              </a:rPr>
              <a:t>V. </a:t>
            </a:r>
            <a:r>
              <a:rPr lang="en-US" sz="2000" b="1" dirty="0" err="1">
                <a:solidFill>
                  <a:schemeClr val="tx2"/>
                </a:solidFill>
                <a:cs typeface="Times New Roman" charset="0"/>
              </a:rPr>
              <a:t>Terzija</a:t>
            </a:r>
            <a:r>
              <a:rPr lang="en-US" sz="2000" b="1" dirty="0">
                <a:solidFill>
                  <a:schemeClr val="tx2"/>
                </a:solidFill>
                <a:cs typeface="Times New Roman" charset="0"/>
              </a:rPr>
              <a:t>, et al., </a:t>
            </a:r>
            <a:r>
              <a:rPr lang="ja-JP" altLang="en-US" sz="2000" b="1" dirty="0">
                <a:solidFill>
                  <a:schemeClr val="tx2"/>
                </a:solidFill>
                <a:cs typeface="Times New Roman" charset="0"/>
              </a:rPr>
              <a:t>“</a:t>
            </a:r>
            <a:r>
              <a:rPr lang="en-US" altLang="ja-JP" sz="2000" b="1" dirty="0">
                <a:solidFill>
                  <a:schemeClr val="tx2"/>
                </a:solidFill>
                <a:cs typeface="Times New Roman" charset="0"/>
              </a:rPr>
              <a:t>Wide-Area monitoring, protection and control of future electric power networks,</a:t>
            </a:r>
            <a:r>
              <a:rPr lang="ja-JP" altLang="en-US" sz="2000" b="1" dirty="0">
                <a:solidFill>
                  <a:schemeClr val="tx2"/>
                </a:solidFill>
                <a:cs typeface="Times New Roman" charset="0"/>
              </a:rPr>
              <a:t>”</a:t>
            </a:r>
            <a:r>
              <a:rPr lang="en-US" altLang="ja-JP" sz="2000" b="1" dirty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lang="en-US" altLang="ja-JP" sz="2000" b="1" i="1" dirty="0">
                <a:solidFill>
                  <a:schemeClr val="tx2"/>
                </a:solidFill>
                <a:cs typeface="Times New Roman" charset="0"/>
              </a:rPr>
              <a:t>Proceedings of the IEEE</a:t>
            </a:r>
            <a:r>
              <a:rPr lang="en-US" altLang="ja-JP" sz="2000" b="1" dirty="0">
                <a:solidFill>
                  <a:schemeClr val="tx2"/>
                </a:solidFill>
                <a:cs typeface="Times New Roman" charset="0"/>
              </a:rPr>
              <a:t>, Vol. 99, No. 1, Jan. 2011.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b="1" dirty="0"/>
              <a:t>K. Tomsovic</a:t>
            </a:r>
            <a:r>
              <a:rPr lang="en-US" sz="2000" dirty="0"/>
              <a:t>, </a:t>
            </a:r>
            <a:r>
              <a:rPr lang="en-US" sz="2000" b="1" dirty="0"/>
              <a:t>et al., "Designing the Next Generation of Real-Time Control, Communication and Computations for Large Power Systems," </a:t>
            </a:r>
            <a:r>
              <a:rPr lang="en-US" sz="2000" b="1" i="1" dirty="0"/>
              <a:t>Proceedings of the IEEE,</a:t>
            </a:r>
            <a:r>
              <a:rPr lang="en-US" sz="2000" b="1" dirty="0"/>
              <a:t> Vol. 93, No. 5, May 2005. </a:t>
            </a:r>
            <a:br>
              <a:rPr lang="en-US" sz="2000" b="1" dirty="0">
                <a:solidFill>
                  <a:schemeClr val="tx2"/>
                </a:solidFill>
                <a:cs typeface="Times New Roman" charset="0"/>
              </a:rPr>
            </a:br>
            <a:br>
              <a:rPr lang="en-US" sz="3200" b="1" dirty="0">
                <a:solidFill>
                  <a:schemeClr val="tx2"/>
                </a:solidFill>
                <a:cs typeface="Times New Roman" charset="0"/>
              </a:rPr>
            </a:br>
            <a:br>
              <a:rPr lang="en-US" sz="1600" b="1" dirty="0">
                <a:solidFill>
                  <a:schemeClr val="tx2"/>
                </a:solidFill>
                <a:cs typeface="Times New Roman" charset="0"/>
              </a:rPr>
            </a:br>
            <a:br>
              <a:rPr lang="en-US" sz="1600" b="1" dirty="0">
                <a:solidFill>
                  <a:schemeClr val="tx2"/>
                </a:solidFill>
                <a:cs typeface="Times New Roman" charset="0"/>
              </a:rPr>
            </a:br>
            <a:br>
              <a:rPr lang="en-US" sz="1600" b="1" dirty="0">
                <a:solidFill>
                  <a:schemeClr val="tx2"/>
                </a:solidFill>
                <a:cs typeface="Times New Roman" charset="0"/>
              </a:rPr>
            </a:br>
            <a:br>
              <a:rPr lang="en-US" sz="3200" b="1" dirty="0">
                <a:solidFill>
                  <a:schemeClr val="tx2"/>
                </a:solidFill>
                <a:cs typeface="Times New Roman" charset="0"/>
              </a:rPr>
            </a:br>
            <a:endParaRPr lang="en-US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3899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825" y="4683987"/>
            <a:ext cx="6168121" cy="2057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226" y="1295400"/>
            <a:ext cx="4757610" cy="5105401"/>
          </a:xfrm>
        </p:spPr>
        <p:txBody>
          <a:bodyPr>
            <a:noAutofit/>
          </a:bodyPr>
          <a:lstStyle/>
          <a:p>
            <a:pPr>
              <a:spcAft>
                <a:spcPts val="1142"/>
              </a:spcAft>
            </a:pPr>
            <a:r>
              <a:rPr lang="en-US" sz="2284" b="1" dirty="0"/>
              <a:t>Large Scale Testbed (LTB)</a:t>
            </a:r>
            <a:r>
              <a:rPr lang="en-US" sz="2284" dirty="0"/>
              <a:t>: </a:t>
            </a:r>
            <a:r>
              <a:rPr lang="en-US" sz="2284" dirty="0">
                <a:solidFill>
                  <a:srgbClr val="000000"/>
                </a:solidFill>
              </a:rPr>
              <a:t>Virtual Grid Simulator with an Energy Management and Control System (</a:t>
            </a:r>
            <a:r>
              <a:rPr lang="en-US" sz="2284" dirty="0" err="1">
                <a:solidFill>
                  <a:srgbClr val="000000"/>
                </a:solidFill>
              </a:rPr>
              <a:t>Matlab</a:t>
            </a:r>
            <a:r>
              <a:rPr lang="en-US" sz="2284" dirty="0">
                <a:solidFill>
                  <a:srgbClr val="000000"/>
                </a:solidFill>
              </a:rPr>
              <a:t> based and Commercial-tool based)</a:t>
            </a:r>
            <a:endParaRPr lang="en-US" sz="2284" dirty="0"/>
          </a:p>
          <a:p>
            <a:r>
              <a:rPr lang="en-US" sz="2284" b="1" dirty="0"/>
              <a:t>Hardware Testbed (HTB)</a:t>
            </a:r>
            <a:r>
              <a:rPr lang="en-US" sz="2284" dirty="0"/>
              <a:t>: </a:t>
            </a:r>
            <a:br>
              <a:rPr lang="en-US" sz="2284" dirty="0"/>
            </a:br>
            <a:r>
              <a:rPr lang="en-US" sz="2284" dirty="0">
                <a:solidFill>
                  <a:srgbClr val="000000"/>
                </a:solidFill>
              </a:rPr>
              <a:t>Grid Emulator Development </a:t>
            </a:r>
            <a:br>
              <a:rPr lang="en-US" sz="2284" dirty="0">
                <a:solidFill>
                  <a:srgbClr val="000000"/>
                </a:solidFill>
              </a:rPr>
            </a:br>
            <a:r>
              <a:rPr lang="en-US" sz="2284" dirty="0">
                <a:solidFill>
                  <a:srgbClr val="000000"/>
                </a:solidFill>
              </a:rPr>
              <a:t>and Real-time Scenario Demonstration</a:t>
            </a:r>
          </a:p>
          <a:p>
            <a:r>
              <a:rPr lang="en-US" sz="2284" b="1" dirty="0">
                <a:solidFill>
                  <a:srgbClr val="000000"/>
                </a:solidFill>
              </a:rPr>
              <a:t>Regional and National Power Grid Models</a:t>
            </a:r>
            <a:r>
              <a:rPr lang="en-US" sz="2284" dirty="0">
                <a:solidFill>
                  <a:srgbClr val="000000"/>
                </a:solidFill>
              </a:rPr>
              <a:t> </a:t>
            </a:r>
          </a:p>
          <a:p>
            <a:endParaRPr lang="en-US" sz="2284" dirty="0"/>
          </a:p>
          <a:p>
            <a:endParaRPr lang="en-US" sz="1808" b="1" dirty="0">
              <a:solidFill>
                <a:srgbClr val="000000"/>
              </a:solidFill>
            </a:endParaRPr>
          </a:p>
          <a:p>
            <a:pPr lvl="1"/>
            <a:endParaRPr lang="en-US" sz="1808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4670" y="139694"/>
            <a:ext cx="10965548" cy="838200"/>
          </a:xfrm>
          <a:prstGeom prst="rect">
            <a:avLst/>
          </a:prstGeom>
        </p:spPr>
        <p:txBody>
          <a:bodyPr vert="horz" lIns="91397" tIns="45698" rIns="91397" bIns="45698" rtlCol="0" anchor="ctr">
            <a:noAutofit/>
          </a:bodyPr>
          <a:lstStyle>
            <a:lvl1pPr algn="ctr" defTabSz="960303" eaLnBrk="1" latinLnBrk="0" hangingPunct="1">
              <a:buNone/>
              <a:defRPr sz="3400" b="1">
                <a:solidFill>
                  <a:srgbClr val="0079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36" dirty="0"/>
              <a:t>CURENT </a:t>
            </a:r>
            <a:r>
              <a:rPr lang="en-US" sz="3236" dirty="0" err="1"/>
              <a:t>Testbed</a:t>
            </a:r>
            <a:r>
              <a:rPr lang="en-US" sz="3236" dirty="0"/>
              <a:t> Projects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24097-76F2-504A-9A1D-11F2F10E5B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D5D32C-14A2-EA4D-A580-349B8BDF3B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6" b="97942" l="417" r="98887">
                        <a14:foregroundMark x1="26160" y1="70036" x2="3108" y2="37409"/>
                        <a14:foregroundMark x1="26252" y1="43644" x2="96846" y2="44128"/>
                        <a14:foregroundMark x1="49768" y1="45884" x2="34972" y2="22700"/>
                        <a14:foregroundMark x1="19063" y1="19673" x2="20501" y2="48608"/>
                        <a14:foregroundMark x1="4592" y1="49576" x2="1763" y2="52300"/>
                        <a14:foregroundMark x1="49536" y1="89891" x2="46707" y2="95157"/>
                        <a14:foregroundMark x1="76716" y1="92070" x2="78200" y2="98002"/>
                        <a14:foregroundMark x1="94991" y1="47821" x2="98887" y2="42857"/>
                        <a14:foregroundMark x1="18089" y1="34867" x2="13404" y2="12470"/>
                        <a14:foregroundMark x1="6679" y1="7506" x2="61920" y2="11683"/>
                        <a14:foregroundMark x1="68275" y1="21610" x2="50510" y2="21126"/>
                        <a14:foregroundMark x1="72588" y1="21610" x2="69017" y2="39165"/>
                        <a14:foregroundMark x1="417" y1="28814" x2="1391" y2="29722"/>
                        <a14:backgroundMark x1="2876" y1="29600" x2="2876" y2="30690"/>
                        <a14:backgroundMark x1="55427" y1="94492" x2="73933" y2="92554"/>
                        <a14:backgroundMark x1="79685" y1="88075" x2="82375" y2="78814"/>
                        <a14:backgroundMark x1="86271" y1="61743" x2="86549" y2="61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4444"/>
          <a:stretch/>
        </p:blipFill>
        <p:spPr>
          <a:xfrm>
            <a:off x="5370836" y="1416665"/>
            <a:ext cx="6372624" cy="320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54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90600"/>
          </a:xfrm>
        </p:spPr>
        <p:txBody>
          <a:bodyPr>
            <a:normAutofit/>
          </a:bodyPr>
          <a:lstStyle/>
          <a:p>
            <a:r>
              <a:rPr lang="en-US" sz="3200" b="1" dirty="0"/>
              <a:t>Acknowledgements</a:t>
            </a:r>
          </a:p>
        </p:txBody>
      </p:sp>
      <p:pic>
        <p:nvPicPr>
          <p:cNvPr id="10" name="Picture 8" descr="nsf4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143000"/>
            <a:ext cx="2489200" cy="2209800"/>
          </a:xfrm>
          <a:prstGeom prst="rect">
            <a:avLst/>
          </a:prstGeom>
          <a:noFill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6600" y="1219200"/>
            <a:ext cx="2260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17600" y="3581401"/>
            <a:ext cx="1005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This work was supported primarily </a:t>
            </a:r>
            <a:r>
              <a:rPr lang="en-US" b="1" i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by the ERC Program of the National Science Foundation and DOE under NSF Award Number EEC-1041877 and the CURENT Industry Partnership Program.</a:t>
            </a:r>
          </a:p>
          <a:p>
            <a:endParaRPr lang="en-US" b="1" i="1" dirty="0">
              <a:solidFill>
                <a:schemeClr val="tx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17600" y="4611470"/>
            <a:ext cx="985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Other US government and industrial sponsors of CURENT research are also gratefully acknowledged.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5800D-E11E-4096-A3CE-4FAEEE1C0EE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21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CURENT – NSF/DOE ERC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8801" y="685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One of only two ERCs funded jointly by NSF and DOE. Core budget: ~$4M/year for 5-10 years but highly leveraged to be able to fully support programs.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CURENT only ERC devoted to wide area controls and one of only two in power systems.</a:t>
            </a:r>
          </a:p>
          <a:p>
            <a:pPr>
              <a:spcBef>
                <a:spcPct val="2000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Partnership across four universities in the US and various affiliated universities. Many opportunities for collaboration.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Expect 40+ industry members to eventually join. Presently have 36 members. 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Center began Aug. 15</a:t>
            </a:r>
            <a:r>
              <a:rPr lang="en-US" baseline="30000" dirty="0">
                <a:solidFill>
                  <a:schemeClr val="tx1">
                    <a:lumMod val="50000"/>
                  </a:schemeClr>
                </a:solidFill>
              </a:rPr>
              <a:t>th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2011 and graduated in 2022 but most of the programs are continuing in some form.</a:t>
            </a:r>
          </a:p>
        </p:txBody>
      </p:sp>
    </p:spTree>
    <p:extLst>
      <p:ext uri="{BB962C8B-B14F-4D97-AF65-F5344CB8AC3E}">
        <p14:creationId xmlns:p14="http://schemas.microsoft.com/office/powerpoint/2010/main" val="20038692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Why CURENT?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8801" y="685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609600" y="1066805"/>
            <a:ext cx="10972800" cy="37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US" dirty="0">
                <a:solidFill>
                  <a:srgbClr val="262626"/>
                </a:solidFill>
              </a:rPr>
              <a:t>Energy sustainability is one of the most fundamental societal challenges.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FontTx/>
              <a:buChar char="•"/>
            </a:pPr>
            <a:r>
              <a:rPr lang="en-US" dirty="0">
                <a:solidFill>
                  <a:srgbClr val="262626"/>
                </a:solidFill>
                <a:cs typeface="Arial" charset="0"/>
              </a:rPr>
              <a:t>Changing and uncertain generation mix; </a:t>
            </a:r>
            <a:r>
              <a:rPr lang="en-US" dirty="0">
                <a:solidFill>
                  <a:srgbClr val="262626"/>
                </a:solidFill>
              </a:rPr>
              <a:t>reliance on fossil fuels creates significant environmental and national security issues.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FontTx/>
              <a:buChar char="•"/>
            </a:pPr>
            <a:r>
              <a:rPr lang="en-US" dirty="0">
                <a:solidFill>
                  <a:srgbClr val="262626"/>
                </a:solidFill>
                <a:cs typeface="Arial" charset="0"/>
              </a:rPr>
              <a:t>Solutions are being pursued which focus mostly on source and load.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>
                <a:solidFill>
                  <a:srgbClr val="262626"/>
                </a:solidFill>
                <a:latin typeface="Calibri" charset="0"/>
                <a:cs typeface="Arial" charset="0"/>
              </a:rPr>
              <a:t>Renewable energy sources, mainly wind and solar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>
                <a:solidFill>
                  <a:srgbClr val="262626"/>
                </a:solidFill>
                <a:latin typeface="Calibri" charset="0"/>
                <a:cs typeface="Arial" charset="0"/>
              </a:rPr>
              <a:t>Electric vehicles and energy storage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>
                <a:solidFill>
                  <a:srgbClr val="262626"/>
                </a:solidFill>
                <a:latin typeface="Calibri" charset="0"/>
                <a:cs typeface="Arial" charset="0"/>
              </a:rPr>
              <a:t>Energy efficient lighting, appliances, and buildings</a:t>
            </a:r>
            <a:endParaRPr lang="en-US" dirty="0">
              <a:solidFill>
                <a:srgbClr val="262626"/>
              </a:solidFill>
              <a:cs typeface="Arial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2255044" y="4830768"/>
            <a:ext cx="7681912" cy="1055608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ctr"/>
            <a:r>
              <a:rPr lang="en-US" sz="2800" b="1" dirty="0">
                <a:solidFill>
                  <a:srgbClr val="262626"/>
                </a:solidFill>
              </a:rPr>
              <a:t>These solutions require a fundamentally new approach to electric delivery</a:t>
            </a:r>
          </a:p>
        </p:txBody>
      </p:sp>
    </p:spTree>
    <p:extLst>
      <p:ext uri="{BB962C8B-B14F-4D97-AF65-F5344CB8AC3E}">
        <p14:creationId xmlns:p14="http://schemas.microsoft.com/office/powerpoint/2010/main" val="64862275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l_fi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10" y="742664"/>
            <a:ext cx="4686300" cy="2667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rg_hi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919" y="755112"/>
            <a:ext cx="3597275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028" descr="image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2" y="3694113"/>
            <a:ext cx="3709988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1030"/>
          <p:cNvSpPr>
            <a:spLocks noGrp="1" noChangeArrowheads="1"/>
          </p:cNvSpPr>
          <p:nvPr>
            <p:ph type="title" idx="4294967295"/>
          </p:nvPr>
        </p:nvSpPr>
        <p:spPr>
          <a:xfrm>
            <a:off x="1858963" y="9525"/>
            <a:ext cx="7772400" cy="914400"/>
          </a:xfrm>
        </p:spPr>
        <p:txBody>
          <a:bodyPr anchorCtr="0"/>
          <a:lstStyle/>
          <a:p>
            <a:pPr algn="r" eaLnBrk="1" hangingPunct="1"/>
            <a:r>
              <a:rPr lang="en-US" b="1" dirty="0">
                <a:solidFill>
                  <a:schemeClr val="accent1"/>
                </a:solidFill>
              </a:rPr>
              <a:t>US Wind and Solar Resources</a:t>
            </a:r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934331" y="3681352"/>
            <a:ext cx="43894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b="1"/>
              <a:t>Best wind and solar sources are far from load centers.</a:t>
            </a:r>
          </a:p>
          <a:p>
            <a:pPr eaLnBrk="1" hangingPunct="1"/>
            <a:endParaRPr lang="en-US" sz="2400" b="1" dirty="0"/>
          </a:p>
          <a:p>
            <a:pPr eaLnBrk="1" hangingPunct="1"/>
            <a:r>
              <a:rPr lang="en-US" sz="2400" b="1" dirty="0"/>
              <a:t>Transmission networks </a:t>
            </a:r>
          </a:p>
          <a:p>
            <a:pPr eaLnBrk="1" hangingPunct="1"/>
            <a:r>
              <a:rPr lang="en-US" sz="2400" b="1" dirty="0"/>
              <a:t>must play a central role in </a:t>
            </a:r>
          </a:p>
          <a:p>
            <a:pPr eaLnBrk="1" hangingPunct="1"/>
            <a:r>
              <a:rPr lang="en-US" sz="2400" b="1" dirty="0"/>
              <a:t>integration.</a:t>
            </a:r>
          </a:p>
        </p:txBody>
      </p:sp>
      <p:sp>
        <p:nvSpPr>
          <p:cNvPr id="18439" name="Text Box 5"/>
          <p:cNvSpPr txBox="1">
            <a:spLocks noChangeArrowheads="1"/>
          </p:cNvSpPr>
          <p:nvPr/>
        </p:nvSpPr>
        <p:spPr bwMode="auto">
          <a:xfrm>
            <a:off x="6781803" y="6583364"/>
            <a:ext cx="3698875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900">
                <a:solidFill>
                  <a:srgbClr val="000000"/>
                </a:solidFill>
              </a:rPr>
              <a:t>http:/</a:t>
            </a:r>
            <a:r>
              <a:rPr lang="en-GB" sz="1200">
                <a:solidFill>
                  <a:srgbClr val="000000"/>
                </a:solidFill>
              </a:rPr>
              <a:t>/</a:t>
            </a:r>
            <a:r>
              <a:rPr lang="en-GB" sz="900">
                <a:solidFill>
                  <a:srgbClr val="000000"/>
                </a:solidFill>
              </a:rPr>
              <a:t>www.eia.doe.gov/cneaf/solar.renewables/ilands/fig12.html</a:t>
            </a:r>
          </a:p>
        </p:txBody>
      </p:sp>
      <p:sp>
        <p:nvSpPr>
          <p:cNvPr id="18440" name="TextBox 14"/>
          <p:cNvSpPr txBox="1">
            <a:spLocks noChangeArrowheads="1"/>
          </p:cNvSpPr>
          <p:nvPr/>
        </p:nvSpPr>
        <p:spPr bwMode="auto">
          <a:xfrm>
            <a:off x="10210800" y="2157000"/>
            <a:ext cx="928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sz="2000" b="1">
                <a:solidFill>
                  <a:srgbClr val="FF0000"/>
                </a:solidFill>
              </a:rPr>
              <a:t>Wind</a:t>
            </a:r>
          </a:p>
        </p:txBody>
      </p:sp>
      <p:sp>
        <p:nvSpPr>
          <p:cNvPr id="18441" name="TextBox 15"/>
          <p:cNvSpPr txBox="1">
            <a:spLocks noChangeArrowheads="1"/>
          </p:cNvSpPr>
          <p:nvPr/>
        </p:nvSpPr>
        <p:spPr bwMode="auto">
          <a:xfrm>
            <a:off x="10222259" y="4953000"/>
            <a:ext cx="928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sz="2000" b="1">
                <a:solidFill>
                  <a:srgbClr val="FF0000"/>
                </a:solidFill>
              </a:rPr>
              <a:t>Solar</a:t>
            </a:r>
          </a:p>
        </p:txBody>
      </p:sp>
      <p:sp>
        <p:nvSpPr>
          <p:cNvPr id="157707" name="Rectangle 1035"/>
          <p:cNvSpPr>
            <a:spLocks noChangeArrowheads="1"/>
          </p:cNvSpPr>
          <p:nvPr/>
        </p:nvSpPr>
        <p:spPr bwMode="auto">
          <a:xfrm>
            <a:off x="1676400" y="3124200"/>
            <a:ext cx="1943100" cy="495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sp>
        <p:nvSpPr>
          <p:cNvPr id="18443" name="TextBox 12"/>
          <p:cNvSpPr txBox="1">
            <a:spLocks noChangeArrowheads="1"/>
          </p:cNvSpPr>
          <p:nvPr/>
        </p:nvSpPr>
        <p:spPr bwMode="auto">
          <a:xfrm>
            <a:off x="1752603" y="3040068"/>
            <a:ext cx="1597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sz="2000" b="1">
                <a:solidFill>
                  <a:srgbClr val="FF0000"/>
                </a:solidFill>
              </a:rPr>
              <a:t>Population</a:t>
            </a:r>
          </a:p>
        </p:txBody>
      </p:sp>
    </p:spTree>
    <p:extLst>
      <p:ext uri="{BB962C8B-B14F-4D97-AF65-F5344CB8AC3E}">
        <p14:creationId xmlns:p14="http://schemas.microsoft.com/office/powerpoint/2010/main" val="7755838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6" y="1426450"/>
            <a:ext cx="3970337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3555" name="Picture 10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73931"/>
            <a:ext cx="4892675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3556" name="Content Placeholder 2"/>
          <p:cNvSpPr>
            <a:spLocks/>
          </p:cNvSpPr>
          <p:nvPr/>
        </p:nvSpPr>
        <p:spPr bwMode="auto">
          <a:xfrm>
            <a:off x="1239043" y="1021199"/>
            <a:ext cx="4243387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1" i="1" dirty="0"/>
              <a:t>Growth in electricity consumption </a:t>
            </a:r>
          </a:p>
        </p:txBody>
      </p:sp>
      <p:sp>
        <p:nvSpPr>
          <p:cNvPr id="23557" name="Content Placeholder 2"/>
          <p:cNvSpPr>
            <a:spLocks/>
          </p:cNvSpPr>
          <p:nvPr/>
        </p:nvSpPr>
        <p:spPr bwMode="auto">
          <a:xfrm>
            <a:off x="762000" y="4422775"/>
            <a:ext cx="1028700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3038" indent="-173038">
              <a:spcBef>
                <a:spcPct val="20000"/>
              </a:spcBef>
              <a:buFont typeface="Arial" charset="0"/>
              <a:buChar char="•"/>
            </a:pPr>
            <a:r>
              <a:rPr lang="en-US" b="1"/>
              <a:t>Transmission investment has lagged generation investment and led to several bottlenecks in the Eastern interconnect and Western interconnect. </a:t>
            </a:r>
          </a:p>
          <a:p>
            <a:pPr marL="173038" indent="-173038">
              <a:spcBef>
                <a:spcPct val="20000"/>
              </a:spcBef>
              <a:buFont typeface="Arial" charset="0"/>
              <a:buChar char="•"/>
            </a:pPr>
            <a:r>
              <a:rPr lang="en-US" b="1" dirty="0"/>
              <a:t>Limited transmission impacting reliability and cost, preventing full use of renewables</a:t>
            </a:r>
          </a:p>
          <a:p>
            <a:pPr marL="173038" indent="-173038">
              <a:spcBef>
                <a:spcPct val="20000"/>
              </a:spcBef>
            </a:pPr>
            <a:endParaRPr lang="en-US" b="1" dirty="0"/>
          </a:p>
        </p:txBody>
      </p:sp>
      <p:sp>
        <p:nvSpPr>
          <p:cNvPr id="23558" name="Content Placeholder 2"/>
          <p:cNvSpPr>
            <a:spLocks/>
          </p:cNvSpPr>
          <p:nvPr/>
        </p:nvSpPr>
        <p:spPr bwMode="auto">
          <a:xfrm>
            <a:off x="6629400" y="1073143"/>
            <a:ext cx="4243387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1" i="1"/>
              <a:t>Transmission constraint events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81200" y="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9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b="1" dirty="0"/>
              <a:t>Aging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615731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1030"/>
          <p:cNvSpPr>
            <a:spLocks noGrp="1" noChangeArrowheads="1"/>
          </p:cNvSpPr>
          <p:nvPr>
            <p:ph type="title" idx="4294967295"/>
          </p:nvPr>
        </p:nvSpPr>
        <p:spPr>
          <a:xfrm>
            <a:off x="450351" y="9526"/>
            <a:ext cx="11737620" cy="953676"/>
          </a:xfrm>
        </p:spPr>
        <p:txBody>
          <a:bodyPr anchorCtr="0">
            <a:normAutofit/>
          </a:bodyPr>
          <a:lstStyle/>
          <a:p>
            <a:pPr eaLnBrk="1" hangingPunct="1"/>
            <a:r>
              <a:rPr lang="en-US" sz="3046" b="1" dirty="0">
                <a:solidFill>
                  <a:schemeClr val="accent1"/>
                </a:solidFill>
              </a:rPr>
              <a:t>Rapid Retirement of Coal Plants in North America </a:t>
            </a:r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94123" y="1108250"/>
            <a:ext cx="6164494" cy="93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791" tIns="54395" rIns="108791" bIns="5439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665" b="1" dirty="0"/>
              <a:t>Change in generation mix challenge long term planning</a:t>
            </a:r>
          </a:p>
        </p:txBody>
      </p:sp>
      <p:sp>
        <p:nvSpPr>
          <p:cNvPr id="18439" name="Text Box 5"/>
          <p:cNvSpPr txBox="1">
            <a:spLocks noChangeArrowheads="1"/>
          </p:cNvSpPr>
          <p:nvPr/>
        </p:nvSpPr>
        <p:spPr bwMode="auto">
          <a:xfrm>
            <a:off x="7183852" y="3936664"/>
            <a:ext cx="3771220" cy="27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07078" tIns="55679" rIns="107078" bIns="5567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047" dirty="0">
                <a:solidFill>
                  <a:srgbClr val="000000"/>
                </a:solidFill>
              </a:rPr>
              <a:t>https://</a:t>
            </a:r>
            <a:r>
              <a:rPr lang="en-GB" sz="1047" dirty="0" err="1">
                <a:solidFill>
                  <a:srgbClr val="000000"/>
                </a:solidFill>
              </a:rPr>
              <a:t>www.eia.gov</a:t>
            </a:r>
            <a:r>
              <a:rPr lang="en-GB" sz="1047" dirty="0">
                <a:solidFill>
                  <a:srgbClr val="000000"/>
                </a:solidFill>
              </a:rPr>
              <a:t>/</a:t>
            </a:r>
            <a:r>
              <a:rPr lang="en-GB" sz="1047" dirty="0" err="1">
                <a:solidFill>
                  <a:srgbClr val="000000"/>
                </a:solidFill>
              </a:rPr>
              <a:t>todayinenergy</a:t>
            </a:r>
            <a:r>
              <a:rPr lang="en-GB" sz="1047" dirty="0">
                <a:solidFill>
                  <a:srgbClr val="000000"/>
                </a:solidFill>
              </a:rPr>
              <a:t>/</a:t>
            </a:r>
            <a:r>
              <a:rPr lang="en-GB" sz="1047" dirty="0" err="1">
                <a:solidFill>
                  <a:srgbClr val="000000"/>
                </a:solidFill>
              </a:rPr>
              <a:t>detail.cfm?id</a:t>
            </a:r>
            <a:r>
              <a:rPr lang="en-GB" sz="1047" dirty="0">
                <a:solidFill>
                  <a:srgbClr val="000000"/>
                </a:solidFill>
              </a:rPr>
              <a:t>=7290</a:t>
            </a:r>
          </a:p>
        </p:txBody>
      </p:sp>
      <p:sp>
        <p:nvSpPr>
          <p:cNvPr id="157707" name="Rectangle 1035"/>
          <p:cNvSpPr>
            <a:spLocks noChangeArrowheads="1"/>
          </p:cNvSpPr>
          <p:nvPr/>
        </p:nvSpPr>
        <p:spPr bwMode="auto">
          <a:xfrm>
            <a:off x="207095" y="3124202"/>
            <a:ext cx="2589088" cy="495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8791" tIns="54395" rIns="108791" bIns="54395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93" y="2196101"/>
            <a:ext cx="5500448" cy="36261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094" y="1180772"/>
            <a:ext cx="5035032" cy="2659194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029" y="5894798"/>
            <a:ext cx="6857704" cy="27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07078" tIns="55679" rIns="107078" bIns="5567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047" dirty="0">
                <a:solidFill>
                  <a:srgbClr val="000000"/>
                </a:solidFill>
              </a:rPr>
              <a:t>Brattle Group http://</a:t>
            </a:r>
            <a:r>
              <a:rPr lang="en-GB" sz="1047" dirty="0" err="1">
                <a:solidFill>
                  <a:srgbClr val="000000"/>
                </a:solidFill>
              </a:rPr>
              <a:t>grist.org</a:t>
            </a:r>
            <a:r>
              <a:rPr lang="en-GB" sz="1047" dirty="0">
                <a:solidFill>
                  <a:srgbClr val="000000"/>
                </a:solidFill>
              </a:rPr>
              <a:t>/article/2010-12-13-new-reports-show-huge-wave-of-coal-plant-closures-coming/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758" y="4154235"/>
            <a:ext cx="4351408" cy="2219218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603664" y="6402462"/>
            <a:ext cx="5584307" cy="43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07078" tIns="55679" rIns="107078" bIns="55679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1047" dirty="0">
                <a:solidFill>
                  <a:srgbClr val="000000"/>
                </a:solidFill>
              </a:rPr>
              <a:t>http://</a:t>
            </a:r>
            <a:r>
              <a:rPr lang="en-GB" sz="1047" dirty="0" err="1">
                <a:solidFill>
                  <a:srgbClr val="000000"/>
                </a:solidFill>
              </a:rPr>
              <a:t>www.ucsusa.org</a:t>
            </a:r>
            <a:r>
              <a:rPr lang="en-GB" sz="1047" dirty="0">
                <a:solidFill>
                  <a:srgbClr val="000000"/>
                </a:solidFill>
              </a:rPr>
              <a:t>/clean-energy/coal-and-other-fossil-fuels/natural-gas-gamble-risky-bet-on-clean-energy-future#.VmOc48pgvAo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28D3FC-A0B5-43DE-98B8-D1D2A830C5C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5855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337" tIns="45668" rIns="91337" bIns="45668" numCol="1" rtlCol="0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US" sz="3046" b="1" dirty="0"/>
              <a:t>CURENT Vision</a:t>
            </a:r>
            <a:endParaRPr lang="en-US" sz="3046" b="1" dirty="0">
              <a:solidFill>
                <a:srgbClr val="FF000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16853" y="936687"/>
            <a:ext cx="11161233" cy="163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7" tIns="45668" rIns="91337" bIns="45668">
            <a:spAutoFit/>
          </a:bodyPr>
          <a:lstStyle/>
          <a:p>
            <a:pPr marL="226780" indent="-226780">
              <a:spcAft>
                <a:spcPts val="1198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nation-wide transmission grid that is fully monitored and dynamically controlled for high efficiency, high reliability, low cost, better accommodation of renewable sources, full utilization of storage, and responsive load.</a:t>
            </a:r>
          </a:p>
          <a:p>
            <a:pPr marL="226780" indent="-226780">
              <a:spcAft>
                <a:spcPts val="1198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generation of electric power and energy systems engineering leaders with a global perspective coming from diverse backgrounds. 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B30A5C1-A6FB-2547-9C6B-0B49518249FC}"/>
              </a:ext>
            </a:extLst>
          </p:cNvPr>
          <p:cNvGrpSpPr/>
          <p:nvPr/>
        </p:nvGrpSpPr>
        <p:grpSpPr>
          <a:xfrm>
            <a:off x="1835151" y="2341148"/>
            <a:ext cx="9790113" cy="4349751"/>
            <a:chOff x="1923949" y="2635404"/>
            <a:chExt cx="10286417" cy="4570259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9896025F-C6F9-254B-8EC7-A01A8CA50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9621" y="2697120"/>
              <a:ext cx="2965664" cy="420330"/>
            </a:xfrm>
            <a:prstGeom prst="rect">
              <a:avLst/>
            </a:prstGeom>
            <a:gradFill rotWithShape="1">
              <a:gsLst>
                <a:gs pos="0">
                  <a:srgbClr val="699D5F"/>
                </a:gs>
                <a:gs pos="100000">
                  <a:srgbClr val="96BB8F"/>
                </a:gs>
              </a:gsLst>
              <a:lin ang="5400000" scaled="1"/>
            </a:gradFill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wrap="none" anchor="ctr"/>
            <a:lstStyle/>
            <a:p>
              <a:pPr marL="117482" indent="-174634" algn="ctr">
                <a:defRPr/>
              </a:pPr>
              <a:r>
                <a:rPr lang="en-US" b="1" dirty="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Power Grid</a:t>
              </a:r>
            </a:p>
          </p:txBody>
        </p:sp>
        <p:pic>
          <p:nvPicPr>
            <p:cNvPr id="83" name="Picture 2" descr="C:\Documents and Settings\zoe\Desktop\zz\080121.natl.power.grid.map.gif">
              <a:extLst>
                <a:ext uri="{FF2B5EF4-FFF2-40B4-BE49-F238E27FC236}">
                  <a16:creationId xmlns:a16="http://schemas.microsoft.com/office/drawing/2014/main" id="{77873EAF-CF0E-5146-81DD-AB8F3DA36A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62876" y="3262397"/>
              <a:ext cx="5533145" cy="3937270"/>
            </a:xfrm>
            <a:prstGeom prst="roundRect">
              <a:avLst/>
            </a:prstGeom>
            <a:noFill/>
          </p:spPr>
        </p:pic>
        <p:pic>
          <p:nvPicPr>
            <p:cNvPr id="84" name="Picture 2">
              <a:extLst>
                <a:ext uri="{FF2B5EF4-FFF2-40B4-BE49-F238E27FC236}">
                  <a16:creationId xmlns:a16="http://schemas.microsoft.com/office/drawing/2014/main" id="{02D792DD-3AE6-1C45-89EE-C3EBAB662C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00328" y="3243299"/>
              <a:ext cx="5404247" cy="3946409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" name="Picture 43" descr="C:\Documents and Settings\zoe\My Documents\My Pictures\cover.png">
              <a:extLst>
                <a:ext uri="{FF2B5EF4-FFF2-40B4-BE49-F238E27FC236}">
                  <a16:creationId xmlns:a16="http://schemas.microsoft.com/office/drawing/2014/main" id="{EF80E182-2A60-DA48-ADAB-838A73A1CF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72839" y="3166498"/>
              <a:ext cx="5525065" cy="4039165"/>
            </a:xfrm>
            <a:prstGeom prst="roundRect">
              <a:avLst/>
            </a:prstGeom>
            <a:noFill/>
          </p:spPr>
        </p:pic>
        <p:grpSp>
          <p:nvGrpSpPr>
            <p:cNvPr id="86" name="Group 74">
              <a:extLst>
                <a:ext uri="{FF2B5EF4-FFF2-40B4-BE49-F238E27FC236}">
                  <a16:creationId xmlns:a16="http://schemas.microsoft.com/office/drawing/2014/main" id="{FF8BC2D3-702C-DC48-9DC5-83F31D4ABD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67347" y="2835561"/>
              <a:ext cx="3843019" cy="2536994"/>
              <a:chOff x="5607051" y="1297847"/>
              <a:chExt cx="4325782" cy="2762250"/>
            </a:xfrm>
          </p:grpSpPr>
          <p:graphicFrame>
            <p:nvGraphicFramePr>
              <p:cNvPr id="119" name="Object 30">
                <a:extLst>
                  <a:ext uri="{FF2B5EF4-FFF2-40B4-BE49-F238E27FC236}">
                    <a16:creationId xmlns:a16="http://schemas.microsoft.com/office/drawing/2014/main" id="{5B52C3E4-0334-354B-A257-4F5B69016EF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265710" y="1297847"/>
              <a:ext cx="3667123" cy="2762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6" imgW="3683000" imgH="2768600" progId="Visio.Drawing.11">
                      <p:embed/>
                    </p:oleObj>
                  </mc:Choice>
                  <mc:Fallback>
                    <p:oleObj r:id="rId6" imgW="3683000" imgH="2768600" progId="Visio.Drawing.11">
                      <p:embed/>
                      <p:pic>
                        <p:nvPicPr>
                          <p:cNvPr id="119" name="Object 30">
                            <a:extLst>
                              <a:ext uri="{FF2B5EF4-FFF2-40B4-BE49-F238E27FC236}">
                                <a16:creationId xmlns:a16="http://schemas.microsoft.com/office/drawing/2014/main" id="{5B52C3E4-0334-354B-A257-4F5B69016EF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265710" y="1297847"/>
                            <a:ext cx="3667123" cy="2762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20" name="Group 82">
                <a:extLst>
                  <a:ext uri="{FF2B5EF4-FFF2-40B4-BE49-F238E27FC236}">
                    <a16:creationId xmlns:a16="http://schemas.microsoft.com/office/drawing/2014/main" id="{7A35AA59-A318-504B-AFE4-10A8184BE5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07051" y="2031542"/>
                <a:ext cx="2042731" cy="629952"/>
                <a:chOff x="5607051" y="2031542"/>
                <a:chExt cx="2042739" cy="629953"/>
              </a:xfrm>
            </p:grpSpPr>
            <p:grpSp>
              <p:nvGrpSpPr>
                <p:cNvPr id="121" name="Group 65">
                  <a:extLst>
                    <a:ext uri="{FF2B5EF4-FFF2-40B4-BE49-F238E27FC236}">
                      <a16:creationId xmlns:a16="http://schemas.microsoft.com/office/drawing/2014/main" id="{49036E32-B39F-594A-B1BE-5205F6BB4D1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664093" y="2069679"/>
                  <a:ext cx="985697" cy="591816"/>
                  <a:chOff x="6854925" y="2383845"/>
                  <a:chExt cx="984719" cy="591566"/>
                </a:xfrm>
              </p:grpSpPr>
              <p:sp>
                <p:nvSpPr>
                  <p:cNvPr id="129" name="Line Callout 2 (Accent Bar) 56">
                    <a:extLst>
                      <a:ext uri="{FF2B5EF4-FFF2-40B4-BE49-F238E27FC236}">
                        <a16:creationId xmlns:a16="http://schemas.microsoft.com/office/drawing/2014/main" id="{BEECF110-4EA1-5443-9275-9310B5CD58D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54925" y="2383845"/>
                    <a:ext cx="543940" cy="422332"/>
                  </a:xfrm>
                  <a:prstGeom prst="accentCallout2">
                    <a:avLst>
                      <a:gd name="adj1" fmla="val 18750"/>
                      <a:gd name="adj2" fmla="val -8333"/>
                      <a:gd name="adj3" fmla="val 18750"/>
                      <a:gd name="adj4" fmla="val -16667"/>
                      <a:gd name="adj5" fmla="val 112500"/>
                      <a:gd name="adj6" fmla="val -46667"/>
                    </a:avLst>
                  </a:prstGeom>
                  <a:gradFill rotWithShape="1">
                    <a:gsLst>
                      <a:gs pos="0">
                        <a:srgbClr val="EDEDED"/>
                      </a:gs>
                      <a:gs pos="64999">
                        <a:srgbClr val="D0D0D0"/>
                      </a:gs>
                      <a:gs pos="100000">
                        <a:srgbClr val="BCBCBC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endParaRPr lang="en-US" dirty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30" name="Line Callout 2 (Accent Bar) 57">
                    <a:extLst>
                      <a:ext uri="{FF2B5EF4-FFF2-40B4-BE49-F238E27FC236}">
                        <a16:creationId xmlns:a16="http://schemas.microsoft.com/office/drawing/2014/main" id="{5A80C450-2389-494F-890F-D9481A662D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41205" y="2498210"/>
                    <a:ext cx="613339" cy="422332"/>
                  </a:xfrm>
                  <a:prstGeom prst="accentCallout2">
                    <a:avLst>
                      <a:gd name="adj1" fmla="val 18750"/>
                      <a:gd name="adj2" fmla="val -8333"/>
                      <a:gd name="adj3" fmla="val 18750"/>
                      <a:gd name="adj4" fmla="val -16667"/>
                      <a:gd name="adj5" fmla="val 112500"/>
                      <a:gd name="adj6" fmla="val -46667"/>
                    </a:avLst>
                  </a:prstGeom>
                  <a:gradFill rotWithShape="1">
                    <a:gsLst>
                      <a:gs pos="0">
                        <a:srgbClr val="EDEDED"/>
                      </a:gs>
                      <a:gs pos="64999">
                        <a:srgbClr val="D0D0D0"/>
                      </a:gs>
                      <a:gs pos="100000">
                        <a:srgbClr val="BCBCBC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endParaRPr lang="en-US" dirty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31" name="Line Callout 2 (Accent Bar) 58">
                    <a:extLst>
                      <a:ext uri="{FF2B5EF4-FFF2-40B4-BE49-F238E27FC236}">
                        <a16:creationId xmlns:a16="http://schemas.microsoft.com/office/drawing/2014/main" id="{9B1B15C8-6B74-B84B-B6A7-6E51A99242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68750" y="2623467"/>
                    <a:ext cx="770894" cy="351944"/>
                  </a:xfrm>
                  <a:prstGeom prst="accentCallout2">
                    <a:avLst>
                      <a:gd name="adj1" fmla="val 18750"/>
                      <a:gd name="adj2" fmla="val -8333"/>
                      <a:gd name="adj3" fmla="val 18750"/>
                      <a:gd name="adj4" fmla="val -16667"/>
                      <a:gd name="adj5" fmla="val 112500"/>
                      <a:gd name="adj6" fmla="val -46667"/>
                    </a:avLst>
                  </a:prstGeom>
                  <a:gradFill rotWithShape="1">
                    <a:gsLst>
                      <a:gs pos="0">
                        <a:srgbClr val="EDEDED"/>
                      </a:gs>
                      <a:gs pos="64999">
                        <a:srgbClr val="D0D0D0"/>
                      </a:gs>
                      <a:gs pos="100000">
                        <a:srgbClr val="BCBCBC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altLang="zh-CN" sz="1400" dirty="0">
                        <a:latin typeface="Arial" charset="0"/>
                        <a:ea typeface="ＭＳ Ｐゴシック" charset="0"/>
                        <a:cs typeface="ＭＳ Ｐゴシック" charset="0"/>
                      </a:rPr>
                      <a:t>FDR</a:t>
                    </a:r>
                    <a:endParaRPr lang="en-US" dirty="0"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cxnSp>
              <p:nvCxnSpPr>
                <p:cNvPr id="122" name="Elbow Connector 66">
                  <a:extLst>
                    <a:ext uri="{FF2B5EF4-FFF2-40B4-BE49-F238E27FC236}">
                      <a16:creationId xmlns:a16="http://schemas.microsoft.com/office/drawing/2014/main" id="{D9C005C2-7499-A245-8314-A275E35005DE}"/>
                    </a:ext>
                  </a:extLst>
                </p:cNvPr>
                <p:cNvCxnSpPr>
                  <a:cxnSpLocks noChangeShapeType="1"/>
                  <a:stCxn id="126" idx="3"/>
                  <a:endCxn id="129" idx="3"/>
                </p:cNvCxnSpPr>
                <p:nvPr/>
              </p:nvCxnSpPr>
              <p:spPr bwMode="auto">
                <a:xfrm rot="16200000" flipH="1">
                  <a:off x="6388745" y="1522090"/>
                  <a:ext cx="38136" cy="1057042"/>
                </a:xfrm>
                <a:prstGeom prst="bentConnector3">
                  <a:avLst>
                    <a:gd name="adj1" fmla="val -685745"/>
                  </a:avLst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123" name="Group 65">
                  <a:extLst>
                    <a:ext uri="{FF2B5EF4-FFF2-40B4-BE49-F238E27FC236}">
                      <a16:creationId xmlns:a16="http://schemas.microsoft.com/office/drawing/2014/main" id="{B161DAE4-2E2D-1341-A455-57853AF468F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07051" y="2031542"/>
                  <a:ext cx="985697" cy="591815"/>
                  <a:chOff x="6855165" y="2383809"/>
                  <a:chExt cx="984720" cy="591565"/>
                </a:xfrm>
              </p:grpSpPr>
              <p:sp>
                <p:nvSpPr>
                  <p:cNvPr id="126" name="Line Callout 2 (Accent Bar) 60">
                    <a:extLst>
                      <a:ext uri="{FF2B5EF4-FFF2-40B4-BE49-F238E27FC236}">
                        <a16:creationId xmlns:a16="http://schemas.microsoft.com/office/drawing/2014/main" id="{83F6A8F7-A0DB-B744-98AC-40DD0B883A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55165" y="2383809"/>
                    <a:ext cx="543941" cy="422332"/>
                  </a:xfrm>
                  <a:prstGeom prst="accentCallout2">
                    <a:avLst>
                      <a:gd name="adj1" fmla="val 18750"/>
                      <a:gd name="adj2" fmla="val -8333"/>
                      <a:gd name="adj3" fmla="val 18750"/>
                      <a:gd name="adj4" fmla="val -16667"/>
                      <a:gd name="adj5" fmla="val 112500"/>
                      <a:gd name="adj6" fmla="val -46667"/>
                    </a:avLst>
                  </a:prstGeom>
                  <a:gradFill rotWithShape="1">
                    <a:gsLst>
                      <a:gs pos="0">
                        <a:srgbClr val="EDEDED"/>
                      </a:gs>
                      <a:gs pos="64999">
                        <a:srgbClr val="D0D0D0"/>
                      </a:gs>
                      <a:gs pos="100000">
                        <a:srgbClr val="BCBCBC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endParaRPr lang="en-US" dirty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27" name="Line Callout 2 (Accent Bar) 63">
                    <a:extLst>
                      <a:ext uri="{FF2B5EF4-FFF2-40B4-BE49-F238E27FC236}">
                        <a16:creationId xmlns:a16="http://schemas.microsoft.com/office/drawing/2014/main" id="{4F60D5DC-5ECB-D044-856D-EEC71DB073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41445" y="2498174"/>
                    <a:ext cx="613339" cy="422332"/>
                  </a:xfrm>
                  <a:prstGeom prst="accentCallout2">
                    <a:avLst>
                      <a:gd name="adj1" fmla="val 18750"/>
                      <a:gd name="adj2" fmla="val -8333"/>
                      <a:gd name="adj3" fmla="val 18750"/>
                      <a:gd name="adj4" fmla="val -16667"/>
                      <a:gd name="adj5" fmla="val 112500"/>
                      <a:gd name="adj6" fmla="val -46667"/>
                    </a:avLst>
                  </a:prstGeom>
                  <a:gradFill rotWithShape="1">
                    <a:gsLst>
                      <a:gs pos="0">
                        <a:srgbClr val="EDEDED"/>
                      </a:gs>
                      <a:gs pos="64999">
                        <a:srgbClr val="D0D0D0"/>
                      </a:gs>
                      <a:gs pos="100000">
                        <a:srgbClr val="BCBCBC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endParaRPr lang="en-US" dirty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28" name="Line Callout 2 (Accent Bar) 127">
                    <a:extLst>
                      <a:ext uri="{FF2B5EF4-FFF2-40B4-BE49-F238E27FC236}">
                        <a16:creationId xmlns:a16="http://schemas.microsoft.com/office/drawing/2014/main" id="{FD539866-CE38-8D49-81BF-91322E8D08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68990" y="2623430"/>
                    <a:ext cx="770895" cy="351944"/>
                  </a:xfrm>
                  <a:prstGeom prst="accentCallout2">
                    <a:avLst>
                      <a:gd name="adj1" fmla="val 18750"/>
                      <a:gd name="adj2" fmla="val -8333"/>
                      <a:gd name="adj3" fmla="val 18750"/>
                      <a:gd name="adj4" fmla="val -16667"/>
                      <a:gd name="adj5" fmla="val 125963"/>
                      <a:gd name="adj6" fmla="val -37907"/>
                    </a:avLst>
                  </a:prstGeom>
                  <a:gradFill rotWithShape="1">
                    <a:gsLst>
                      <a:gs pos="0">
                        <a:srgbClr val="EDEDED"/>
                      </a:gs>
                      <a:gs pos="64999">
                        <a:srgbClr val="D0D0D0"/>
                      </a:gs>
                      <a:gs pos="100000">
                        <a:srgbClr val="BCBCBC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400" dirty="0">
                        <a:latin typeface="Arial" charset="0"/>
                      </a:rPr>
                      <a:t>PMU</a:t>
                    </a:r>
                  </a:p>
                </p:txBody>
              </p:sp>
            </p:grpSp>
            <p:cxnSp>
              <p:nvCxnSpPr>
                <p:cNvPr id="124" name="Elbow Connector 70">
                  <a:extLst>
                    <a:ext uri="{FF2B5EF4-FFF2-40B4-BE49-F238E27FC236}">
                      <a16:creationId xmlns:a16="http://schemas.microsoft.com/office/drawing/2014/main" id="{646288B8-D7AC-F64F-B0C7-559088A49EB4}"/>
                    </a:ext>
                  </a:extLst>
                </p:cNvPr>
                <p:cNvCxnSpPr>
                  <a:cxnSpLocks noChangeShapeType="1"/>
                  <a:stCxn id="127" idx="3"/>
                  <a:endCxn id="130" idx="3"/>
                </p:cNvCxnSpPr>
                <p:nvPr/>
              </p:nvCxnSpPr>
              <p:spPr bwMode="auto">
                <a:xfrm rot="16200000" flipH="1">
                  <a:off x="6509844" y="1636504"/>
                  <a:ext cx="38136" cy="1057043"/>
                </a:xfrm>
                <a:prstGeom prst="bentConnector3">
                  <a:avLst>
                    <a:gd name="adj1" fmla="val -685745"/>
                  </a:avLst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25" name="Elbow Connector 72">
                  <a:extLst>
                    <a:ext uri="{FF2B5EF4-FFF2-40B4-BE49-F238E27FC236}">
                      <a16:creationId xmlns:a16="http://schemas.microsoft.com/office/drawing/2014/main" id="{15835375-D347-214B-8E34-CB429F36D370}"/>
                    </a:ext>
                  </a:extLst>
                </p:cNvPr>
                <p:cNvCxnSpPr>
                  <a:cxnSpLocks noChangeShapeType="1"/>
                  <a:stCxn id="128" idx="3"/>
                  <a:endCxn id="131" idx="3"/>
                </p:cNvCxnSpPr>
                <p:nvPr/>
              </p:nvCxnSpPr>
              <p:spPr bwMode="auto">
                <a:xfrm rot="16200000" flipH="1">
                  <a:off x="6716370" y="1761812"/>
                  <a:ext cx="38138" cy="1057042"/>
                </a:xfrm>
                <a:prstGeom prst="bentConnector3">
                  <a:avLst>
                    <a:gd name="adj1" fmla="val -685704"/>
                  </a:avLst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aphicFrame>
          <p:nvGraphicFramePr>
            <p:cNvPr id="87" name="Object 32">
              <a:extLst>
                <a:ext uri="{FF2B5EF4-FFF2-40B4-BE49-F238E27FC236}">
                  <a16:creationId xmlns:a16="http://schemas.microsoft.com/office/drawing/2014/main" id="{C334A110-6F00-364C-9DA1-05BB2F4768B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734452" y="6125062"/>
            <a:ext cx="1378658" cy="1062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8" imgW="1435100" imgH="1104900" progId="Visio.Drawing.11">
                    <p:embed/>
                  </p:oleObj>
                </mc:Choice>
                <mc:Fallback>
                  <p:oleObj r:id="rId8" imgW="1435100" imgH="1104900" progId="Visio.Drawing.11">
                    <p:embed/>
                    <p:pic>
                      <p:nvPicPr>
                        <p:cNvPr id="87" name="Object 32">
                          <a:extLst>
                            <a:ext uri="{FF2B5EF4-FFF2-40B4-BE49-F238E27FC236}">
                              <a16:creationId xmlns:a16="http://schemas.microsoft.com/office/drawing/2014/main" id="{C334A110-6F00-364C-9DA1-05BB2F4768B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34452" y="6125062"/>
                          <a:ext cx="1378658" cy="10622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8" name="Group 41">
              <a:extLst>
                <a:ext uri="{FF2B5EF4-FFF2-40B4-BE49-F238E27FC236}">
                  <a16:creationId xmlns:a16="http://schemas.microsoft.com/office/drawing/2014/main" id="{9D0B335D-C45A-7A48-849D-BC569AF2ED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03400" y="4095737"/>
              <a:ext cx="1091429" cy="1058443"/>
              <a:chOff x="3839747" y="4580441"/>
              <a:chExt cx="1038523" cy="1007400"/>
            </a:xfrm>
          </p:grpSpPr>
          <p:graphicFrame>
            <p:nvGraphicFramePr>
              <p:cNvPr id="117" name="Object 34">
                <a:extLst>
                  <a:ext uri="{FF2B5EF4-FFF2-40B4-BE49-F238E27FC236}">
                    <a16:creationId xmlns:a16="http://schemas.microsoft.com/office/drawing/2014/main" id="{00690E11-281D-0F47-8AFF-05A2912DA8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39747" y="4768692"/>
              <a:ext cx="1038523" cy="8191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0" imgW="419100" imgH="368300" progId="Visio.Drawing.11">
                      <p:embed/>
                    </p:oleObj>
                  </mc:Choice>
                  <mc:Fallback>
                    <p:oleObj r:id="rId10" imgW="419100" imgH="368300" progId="Visio.Drawing.11">
                      <p:embed/>
                      <p:pic>
                        <p:nvPicPr>
                          <p:cNvPr id="117" name="Object 34">
                            <a:extLst>
                              <a:ext uri="{FF2B5EF4-FFF2-40B4-BE49-F238E27FC236}">
                                <a16:creationId xmlns:a16="http://schemas.microsoft.com/office/drawing/2014/main" id="{00690E11-281D-0F47-8AFF-05A2912DA8B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39747" y="4768692"/>
                            <a:ext cx="1038523" cy="81914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8" name="TextBox 31">
                <a:extLst>
                  <a:ext uri="{FF2B5EF4-FFF2-40B4-BE49-F238E27FC236}">
                    <a16:creationId xmlns:a16="http://schemas.microsoft.com/office/drawing/2014/main" id="{0918C6E9-85DE-A84D-8C31-A72F807AB4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4166" y="4580441"/>
                <a:ext cx="929686" cy="246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000" b="1" dirty="0"/>
                  <a:t>Storage</a:t>
                </a:r>
              </a:p>
            </p:txBody>
          </p:sp>
        </p:grpSp>
        <p:grpSp>
          <p:nvGrpSpPr>
            <p:cNvPr id="89" name="Group 51">
              <a:extLst>
                <a:ext uri="{FF2B5EF4-FFF2-40B4-BE49-F238E27FC236}">
                  <a16:creationId xmlns:a16="http://schemas.microsoft.com/office/drawing/2014/main" id="{21132684-04AF-D342-8E9F-E9A2DEDB7A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91856" y="3307602"/>
              <a:ext cx="1801844" cy="969591"/>
              <a:chOff x="4475780" y="2992113"/>
              <a:chExt cx="1714500" cy="922833"/>
            </a:xfrm>
          </p:grpSpPr>
          <p:graphicFrame>
            <p:nvGraphicFramePr>
              <p:cNvPr id="115" name="Object 36">
                <a:extLst>
                  <a:ext uri="{FF2B5EF4-FFF2-40B4-BE49-F238E27FC236}">
                    <a16:creationId xmlns:a16="http://schemas.microsoft.com/office/drawing/2014/main" id="{9B00CAEB-035A-FB4B-973C-F4D5FB31188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475780" y="2992113"/>
              <a:ext cx="1714500" cy="7099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2" imgW="939800" imgH="393700" progId="Visio.Drawing.11">
                      <p:embed/>
                    </p:oleObj>
                  </mc:Choice>
                  <mc:Fallback>
                    <p:oleObj r:id="rId12" imgW="939800" imgH="393700" progId="Visio.Drawing.11">
                      <p:embed/>
                      <p:pic>
                        <p:nvPicPr>
                          <p:cNvPr id="115" name="Object 36">
                            <a:extLst>
                              <a:ext uri="{FF2B5EF4-FFF2-40B4-BE49-F238E27FC236}">
                                <a16:creationId xmlns:a16="http://schemas.microsoft.com/office/drawing/2014/main" id="{9B00CAEB-035A-FB4B-973C-F4D5FB31188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75780" y="2992113"/>
                            <a:ext cx="1714500" cy="7099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6" name="TextBox 38">
                <a:extLst>
                  <a:ext uri="{FF2B5EF4-FFF2-40B4-BE49-F238E27FC236}">
                    <a16:creationId xmlns:a16="http://schemas.microsoft.com/office/drawing/2014/main" id="{DA0816E8-A3B9-DF4D-9EA0-4BD83055B5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76386" y="3668719"/>
                <a:ext cx="1436874" cy="246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b="1" dirty="0"/>
                  <a:t>HVDC</a:t>
                </a:r>
              </a:p>
            </p:txBody>
          </p:sp>
        </p:grpSp>
        <p:grpSp>
          <p:nvGrpSpPr>
            <p:cNvPr id="90" name="Group 57">
              <a:extLst>
                <a:ext uri="{FF2B5EF4-FFF2-40B4-BE49-F238E27FC236}">
                  <a16:creationId xmlns:a16="http://schemas.microsoft.com/office/drawing/2014/main" id="{B1C953F0-7CB2-E449-912C-A4C9F51680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59658" y="6698650"/>
              <a:ext cx="1339914" cy="440940"/>
              <a:chOff x="5826948" y="4314641"/>
              <a:chExt cx="1274962" cy="419677"/>
            </a:xfrm>
          </p:grpSpPr>
          <p:pic>
            <p:nvPicPr>
              <p:cNvPr id="113" name="Picture 39">
                <a:extLst>
                  <a:ext uri="{FF2B5EF4-FFF2-40B4-BE49-F238E27FC236}">
                    <a16:creationId xmlns:a16="http://schemas.microsoft.com/office/drawing/2014/main" id="{9DCF3226-F349-4B46-AF58-491D071A6E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6889" y="4314641"/>
                <a:ext cx="735021" cy="419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4" name="TextBox 42">
                <a:extLst>
                  <a:ext uri="{FF2B5EF4-FFF2-40B4-BE49-F238E27FC236}">
                    <a16:creationId xmlns:a16="http://schemas.microsoft.com/office/drawing/2014/main" id="{265D6F42-AD67-FF4D-87AB-67C7C79EA0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26948" y="4334197"/>
                <a:ext cx="528445" cy="400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b="1" dirty="0"/>
                  <a:t>Wind Farm</a:t>
                </a:r>
              </a:p>
            </p:txBody>
          </p:sp>
        </p:grpSp>
        <p:grpSp>
          <p:nvGrpSpPr>
            <p:cNvPr id="91" name="Group 48">
              <a:extLst>
                <a:ext uri="{FF2B5EF4-FFF2-40B4-BE49-F238E27FC236}">
                  <a16:creationId xmlns:a16="http://schemas.microsoft.com/office/drawing/2014/main" id="{481B9AC8-F351-CD47-A421-081F54EAC8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17803" y="6467766"/>
              <a:ext cx="1451510" cy="699535"/>
              <a:chOff x="6840572" y="5542686"/>
              <a:chExt cx="1381149" cy="665801"/>
            </a:xfrm>
          </p:grpSpPr>
          <p:graphicFrame>
            <p:nvGraphicFramePr>
              <p:cNvPr id="111" name="Object 39">
                <a:extLst>
                  <a:ext uri="{FF2B5EF4-FFF2-40B4-BE49-F238E27FC236}">
                    <a16:creationId xmlns:a16="http://schemas.microsoft.com/office/drawing/2014/main" id="{22EA4D4B-8800-5449-BC6D-06969A9FE49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54275" y="5542686"/>
              <a:ext cx="867446" cy="6658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5" imgW="673100" imgH="520700" progId="Visio.Drawing.11">
                      <p:embed/>
                    </p:oleObj>
                  </mc:Choice>
                  <mc:Fallback>
                    <p:oleObj r:id="rId15" imgW="673100" imgH="520700" progId="Visio.Drawing.11">
                      <p:embed/>
                      <p:pic>
                        <p:nvPicPr>
                          <p:cNvPr id="111" name="Object 39">
                            <a:extLst>
                              <a:ext uri="{FF2B5EF4-FFF2-40B4-BE49-F238E27FC236}">
                                <a16:creationId xmlns:a16="http://schemas.microsoft.com/office/drawing/2014/main" id="{22EA4D4B-8800-5449-BC6D-06969A9FE49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354275" y="5542686"/>
                            <a:ext cx="867446" cy="6658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2" name="TextBox 47">
                <a:extLst>
                  <a:ext uri="{FF2B5EF4-FFF2-40B4-BE49-F238E27FC236}">
                    <a16:creationId xmlns:a16="http://schemas.microsoft.com/office/drawing/2014/main" id="{6BDDF2B7-9F11-7648-905D-C52FF31D4C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40572" y="5814683"/>
                <a:ext cx="718436" cy="246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b="1" dirty="0"/>
                  <a:t>FACTS</a:t>
                </a:r>
              </a:p>
            </p:txBody>
          </p:sp>
        </p:grpSp>
        <p:grpSp>
          <p:nvGrpSpPr>
            <p:cNvPr id="92" name="Group 53">
              <a:extLst>
                <a:ext uri="{FF2B5EF4-FFF2-40B4-BE49-F238E27FC236}">
                  <a16:creationId xmlns:a16="http://schemas.microsoft.com/office/drawing/2014/main" id="{5FAFB7CB-06CE-E047-8D4F-A4FB87EAAB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46639" y="5363723"/>
              <a:ext cx="1165592" cy="912899"/>
              <a:chOff x="3538186" y="5772802"/>
              <a:chExt cx="1109090" cy="878222"/>
            </a:xfrm>
          </p:grpSpPr>
          <p:pic>
            <p:nvPicPr>
              <p:cNvPr id="109" name="Picture 49">
                <a:extLst>
                  <a:ext uri="{FF2B5EF4-FFF2-40B4-BE49-F238E27FC236}">
                    <a16:creationId xmlns:a16="http://schemas.microsoft.com/office/drawing/2014/main" id="{133E37AD-64A5-C14B-B4E4-4E209CFC9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8186" y="6013143"/>
                <a:ext cx="1109090" cy="6378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0" name="TextBox 52">
                <a:extLst>
                  <a:ext uri="{FF2B5EF4-FFF2-40B4-BE49-F238E27FC236}">
                    <a16:creationId xmlns:a16="http://schemas.microsoft.com/office/drawing/2014/main" id="{2C82A32A-E7E0-F54C-9DA4-CDD7D7396F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34171" y="5772802"/>
                <a:ext cx="855831" cy="248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b="1" dirty="0"/>
                  <a:t>Solar Farm</a:t>
                </a:r>
              </a:p>
            </p:txBody>
          </p:sp>
        </p:grpSp>
        <p:grpSp>
          <p:nvGrpSpPr>
            <p:cNvPr id="93" name="Group 72">
              <a:extLst>
                <a:ext uri="{FF2B5EF4-FFF2-40B4-BE49-F238E27FC236}">
                  <a16:creationId xmlns:a16="http://schemas.microsoft.com/office/drawing/2014/main" id="{7C6C9A95-13C2-0042-B5A1-E5F2FD4474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63057" y="6531501"/>
              <a:ext cx="1377302" cy="646543"/>
              <a:chOff x="6189662" y="5745587"/>
              <a:chExt cx="1310512" cy="615263"/>
            </a:xfrm>
          </p:grpSpPr>
          <p:sp>
            <p:nvSpPr>
              <p:cNvPr id="107" name="TextBox 58">
                <a:extLst>
                  <a:ext uri="{FF2B5EF4-FFF2-40B4-BE49-F238E27FC236}">
                    <a16:creationId xmlns:a16="http://schemas.microsoft.com/office/drawing/2014/main" id="{67797DE3-25D3-364D-BAA1-0EEFAB199C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89662" y="5889479"/>
                <a:ext cx="1009013" cy="4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000" b="1" dirty="0"/>
                  <a:t>Responsive Load</a:t>
                </a:r>
              </a:p>
            </p:txBody>
          </p:sp>
          <p:pic>
            <p:nvPicPr>
              <p:cNvPr id="108" name="Picture 71" descr="water heater.jpg">
                <a:extLst>
                  <a:ext uri="{FF2B5EF4-FFF2-40B4-BE49-F238E27FC236}">
                    <a16:creationId xmlns:a16="http://schemas.microsoft.com/office/drawing/2014/main" id="{7242610A-92E8-6048-8106-AA24A624E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7404" y="5745587"/>
                <a:ext cx="442770" cy="615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4" name="Group 98">
              <a:extLst>
                <a:ext uri="{FF2B5EF4-FFF2-40B4-BE49-F238E27FC236}">
                  <a16:creationId xmlns:a16="http://schemas.microsoft.com/office/drawing/2014/main" id="{2E7EA41F-52BE-1040-9CED-E1CA41EED4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4608" y="4707033"/>
              <a:ext cx="2505302" cy="1371077"/>
              <a:chOff x="4921250" y="3278857"/>
              <a:chExt cx="2384425" cy="1304256"/>
            </a:xfrm>
          </p:grpSpPr>
          <p:pic>
            <p:nvPicPr>
              <p:cNvPr id="105" name="Picture 5">
                <a:extLst>
                  <a:ext uri="{FF2B5EF4-FFF2-40B4-BE49-F238E27FC236}">
                    <a16:creationId xmlns:a16="http://schemas.microsoft.com/office/drawing/2014/main" id="{14FDB606-CAE9-BF4D-BFF1-37B49822E6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4921250" y="3278857"/>
                <a:ext cx="2384425" cy="1304256"/>
              </a:xfrm>
              <a:prstGeom prst="ellipse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6" name="TextBox 70">
                <a:extLst>
                  <a:ext uri="{FF2B5EF4-FFF2-40B4-BE49-F238E27FC236}">
                    <a16:creationId xmlns:a16="http://schemas.microsoft.com/office/drawing/2014/main" id="{8FFE123F-6241-294F-B099-4DD5241DF5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40350" y="3695719"/>
                <a:ext cx="1631949" cy="430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2201" b="1" cap="all" dirty="0">
                    <a:ln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3"/>
                    </a:solidFill>
                    <a:effectLst>
                      <a:glow>
                        <a:schemeClr val="bg1">
                          <a:alpha val="75000"/>
                        </a:schemeClr>
                      </a:glow>
                    </a:effectLst>
                    <a:latin typeface="Arial" charset="0"/>
                  </a:rPr>
                  <a:t>Control</a:t>
                </a:r>
              </a:p>
            </p:txBody>
          </p:sp>
        </p:grpSp>
        <p:grpSp>
          <p:nvGrpSpPr>
            <p:cNvPr id="95" name="Group 55">
              <a:extLst>
                <a:ext uri="{FF2B5EF4-FFF2-40B4-BE49-F238E27FC236}">
                  <a16:creationId xmlns:a16="http://schemas.microsoft.com/office/drawing/2014/main" id="{2FE8FE9D-49EF-7D40-90EF-BE034E9C4A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0138" y="4586938"/>
              <a:ext cx="1509520" cy="1839780"/>
              <a:chOff x="7573776" y="3114674"/>
              <a:chExt cx="1436874" cy="1751776"/>
            </a:xfrm>
          </p:grpSpPr>
          <p:graphicFrame>
            <p:nvGraphicFramePr>
              <p:cNvPr id="103" name="Object 26">
                <a:extLst>
                  <a:ext uri="{FF2B5EF4-FFF2-40B4-BE49-F238E27FC236}">
                    <a16:creationId xmlns:a16="http://schemas.microsoft.com/office/drawing/2014/main" id="{52C5AA9F-8744-9145-86F6-CACE45454D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42971" y="3484982"/>
              <a:ext cx="1000125" cy="13814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20" imgW="482600" imgH="673100" progId="Visio.Drawing.11">
                      <p:embed/>
                    </p:oleObj>
                  </mc:Choice>
                  <mc:Fallback>
                    <p:oleObj r:id="rId20" imgW="482600" imgH="673100" progId="Visio.Drawing.11">
                      <p:embed/>
                      <p:pic>
                        <p:nvPicPr>
                          <p:cNvPr id="103" name="Object 26">
                            <a:extLst>
                              <a:ext uri="{FF2B5EF4-FFF2-40B4-BE49-F238E27FC236}">
                                <a16:creationId xmlns:a16="http://schemas.microsoft.com/office/drawing/2014/main" id="{52C5AA9F-8744-9145-86F6-CACE45454DA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42971" y="3484982"/>
                            <a:ext cx="1000125" cy="13814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4" name="TextBox 54">
                <a:extLst>
                  <a:ext uri="{FF2B5EF4-FFF2-40B4-BE49-F238E27FC236}">
                    <a16:creationId xmlns:a16="http://schemas.microsoft.com/office/drawing/2014/main" id="{04611E41-A416-9348-9A2A-401D74377A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73776" y="3114674"/>
                <a:ext cx="1436874" cy="246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 b="1" dirty="0"/>
                  <a:t>Communication</a:t>
                </a:r>
              </a:p>
            </p:txBody>
          </p:sp>
        </p:grp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74DEB59-A2CB-C747-A6A3-04074A143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5891" y="2635404"/>
              <a:ext cx="4104892" cy="573784"/>
            </a:xfrm>
            <a:prstGeom prst="rect">
              <a:avLst/>
            </a:prstGeom>
            <a:gradFill rotWithShape="1">
              <a:gsLst>
                <a:gs pos="0">
                  <a:srgbClr val="699D5F"/>
                </a:gs>
                <a:gs pos="100000">
                  <a:srgbClr val="96BB8F"/>
                </a:gs>
              </a:gsLst>
              <a:lin ang="5400000" scaled="1"/>
            </a:gradFill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wrap="none" anchor="ctr"/>
            <a:lstStyle/>
            <a:p>
              <a:pPr marL="117482" indent="-174634" algn="ctr"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Wide Area Control of</a:t>
              </a:r>
            </a:p>
            <a:p>
              <a:pPr marL="117482" indent="-174634" algn="ctr"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Power Grid</a:t>
              </a:r>
            </a:p>
          </p:txBody>
        </p:sp>
        <p:sp>
          <p:nvSpPr>
            <p:cNvPr id="97" name="Left-Up Arrow 96">
              <a:extLst>
                <a:ext uri="{FF2B5EF4-FFF2-40B4-BE49-F238E27FC236}">
                  <a16:creationId xmlns:a16="http://schemas.microsoft.com/office/drawing/2014/main" id="{662788F5-51ED-B44E-B4B0-BC158E76C142}"/>
                </a:ext>
              </a:extLst>
            </p:cNvPr>
            <p:cNvSpPr/>
            <p:nvPr/>
          </p:nvSpPr>
          <p:spPr bwMode="auto">
            <a:xfrm rot="5400000" flipH="1">
              <a:off x="4261620" y="1383587"/>
              <a:ext cx="985774" cy="3612839"/>
            </a:xfrm>
            <a:prstGeom prst="leftUpArrow">
              <a:avLst>
                <a:gd name="adj1" fmla="val 10839"/>
                <a:gd name="adj2" fmla="val 13886"/>
                <a:gd name="adj3" fmla="val 25012"/>
              </a:avLst>
            </a:prstGeom>
            <a:solidFill>
              <a:srgbClr val="92D050"/>
            </a:solidFill>
            <a:ln w="19050" cap="flat" cmpd="sng" algn="ctr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7BF4D24-0312-C046-9884-90AA2AD1E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8993" y="3717922"/>
              <a:ext cx="2370195" cy="727238"/>
            </a:xfrm>
            <a:prstGeom prst="rect">
              <a:avLst/>
            </a:prstGeom>
            <a:gradFill rotWithShape="1">
              <a:gsLst>
                <a:gs pos="0">
                  <a:srgbClr val="699D5F"/>
                </a:gs>
                <a:gs pos="100000">
                  <a:srgbClr val="96BB8F"/>
                </a:gs>
              </a:gsLst>
              <a:lin ang="5400000" scaled="1"/>
            </a:gradFill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wrap="none" anchor="ctr"/>
            <a:lstStyle/>
            <a:p>
              <a:pPr marL="117482" indent="-174634" algn="ctr">
                <a:defRPr/>
              </a:pPr>
              <a:r>
                <a:rPr lang="en-US" b="1" dirty="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Measurement </a:t>
              </a:r>
            </a:p>
            <a:p>
              <a:pPr marL="117482" indent="-174634" algn="ctr">
                <a:defRPr/>
              </a:pPr>
              <a:r>
                <a:rPr lang="en-US" b="1" dirty="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&amp; Monitoring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70A62C4-9BDC-5F41-855B-456B483A8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8961" y="5065648"/>
              <a:ext cx="2458599" cy="420330"/>
            </a:xfrm>
            <a:prstGeom prst="rect">
              <a:avLst/>
            </a:prstGeom>
            <a:gradFill rotWithShape="1">
              <a:gsLst>
                <a:gs pos="0">
                  <a:srgbClr val="699D5F"/>
                </a:gs>
                <a:gs pos="100000">
                  <a:srgbClr val="96BB8F"/>
                </a:gs>
              </a:gsLst>
              <a:lin ang="5400000" scaled="1"/>
            </a:gradFill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wrap="none" anchor="ctr"/>
            <a:lstStyle/>
            <a:p>
              <a:pPr marL="117482" indent="-174634" algn="ctr">
                <a:defRPr/>
              </a:pPr>
              <a:r>
                <a:rPr lang="en-US" b="1" dirty="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Communication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19E43561-4D4F-794A-9D9E-347E74A7A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3949" y="6174852"/>
              <a:ext cx="2458599" cy="420330"/>
            </a:xfrm>
            <a:prstGeom prst="rect">
              <a:avLst/>
            </a:prstGeom>
            <a:gradFill rotWithShape="1">
              <a:gsLst>
                <a:gs pos="0">
                  <a:srgbClr val="699D5F"/>
                </a:gs>
                <a:gs pos="100000">
                  <a:srgbClr val="96BB8F"/>
                </a:gs>
              </a:gsLst>
              <a:lin ang="5400000" scaled="1"/>
            </a:gradFill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wrap="none" anchor="ctr"/>
            <a:lstStyle/>
            <a:p>
              <a:pPr marL="117482" indent="-174634" algn="ctr">
                <a:defRPr/>
              </a:pPr>
              <a:r>
                <a:rPr lang="en-US" b="1" dirty="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Actuation</a:t>
              </a:r>
            </a:p>
          </p:txBody>
        </p:sp>
        <p:sp>
          <p:nvSpPr>
            <p:cNvPr id="101" name="Bent-Up Arrow 100">
              <a:extLst>
                <a:ext uri="{FF2B5EF4-FFF2-40B4-BE49-F238E27FC236}">
                  <a16:creationId xmlns:a16="http://schemas.microsoft.com/office/drawing/2014/main" id="{507463D9-0B6A-6643-A43D-2CEE8EF0A447}"/>
                </a:ext>
              </a:extLst>
            </p:cNvPr>
            <p:cNvSpPr/>
            <p:nvPr/>
          </p:nvSpPr>
          <p:spPr bwMode="auto">
            <a:xfrm rot="16200000" flipH="1">
              <a:off x="3588591" y="3742942"/>
              <a:ext cx="2555341" cy="884028"/>
            </a:xfrm>
            <a:prstGeom prst="bentUpArrow">
              <a:avLst>
                <a:gd name="adj1" fmla="val 18205"/>
                <a:gd name="adj2" fmla="val 17073"/>
                <a:gd name="adj3" fmla="val 30662"/>
              </a:avLst>
            </a:prstGeom>
            <a:solidFill>
              <a:srgbClr val="92D050"/>
            </a:solidFill>
            <a:ln w="19050" cap="flat" cmpd="sng" algn="ctr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02" name="Bent-Up Arrow 101">
              <a:extLst>
                <a:ext uri="{FF2B5EF4-FFF2-40B4-BE49-F238E27FC236}">
                  <a16:creationId xmlns:a16="http://schemas.microsoft.com/office/drawing/2014/main" id="{8B5891D4-696D-B64E-88CA-BF76FBD959E4}"/>
                </a:ext>
              </a:extLst>
            </p:cNvPr>
            <p:cNvSpPr/>
            <p:nvPr/>
          </p:nvSpPr>
          <p:spPr bwMode="auto">
            <a:xfrm rot="16200000" flipH="1">
              <a:off x="3745381" y="4982248"/>
              <a:ext cx="2241762" cy="884028"/>
            </a:xfrm>
            <a:prstGeom prst="bentUpArrow">
              <a:avLst>
                <a:gd name="adj1" fmla="val 18205"/>
                <a:gd name="adj2" fmla="val 17073"/>
                <a:gd name="adj3" fmla="val 30662"/>
              </a:avLst>
            </a:prstGeom>
            <a:solidFill>
              <a:srgbClr val="92D050"/>
            </a:solidFill>
            <a:ln w="19050" cap="flat" cmpd="sng" algn="ctr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AAF591-4C71-6A47-81FC-E909A08857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2-</a:t>
            </a:r>
            <a:fld id="{C828D3FC-A0B5-43DE-98B8-D1D2A830C5C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17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 txBox="1">
            <a:spLocks/>
          </p:cNvSpPr>
          <p:nvPr/>
        </p:nvSpPr>
        <p:spPr bwMode="auto">
          <a:xfrm>
            <a:off x="2618500" y="148221"/>
            <a:ext cx="7042256" cy="53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198" b="1" dirty="0">
                <a:solidFill>
                  <a:schemeClr val="accent1"/>
                </a:solidFill>
              </a:rPr>
              <a:t>Wide Area Measurement </a:t>
            </a:r>
          </a:p>
        </p:txBody>
      </p:sp>
      <p:pic>
        <p:nvPicPr>
          <p:cNvPr id="57346" name="Picture 8" descr="FDRMap_withName_1123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43" y="1602996"/>
            <a:ext cx="2279729" cy="180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 1" descr="IMG_45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900" y="1669630"/>
            <a:ext cx="1492850" cy="112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18"/>
          <p:cNvSpPr txBox="1">
            <a:spLocks noChangeArrowheads="1"/>
          </p:cNvSpPr>
          <p:nvPr/>
        </p:nvSpPr>
        <p:spPr bwMode="auto">
          <a:xfrm>
            <a:off x="8442360" y="2167772"/>
            <a:ext cx="1732405" cy="630622"/>
          </a:xfrm>
          <a:prstGeom prst="rect">
            <a:avLst/>
          </a:prstGeom>
          <a:noFill/>
          <a:ln w="9525">
            <a:solidFill>
              <a:srgbClr val="41606D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399" b="1"/>
              <a:t>FNET Monitors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399" b="1"/>
              <a:t>in the Field</a:t>
            </a:r>
          </a:p>
        </p:txBody>
      </p:sp>
      <p:sp>
        <p:nvSpPr>
          <p:cNvPr id="57349" name="Text Box 18"/>
          <p:cNvSpPr txBox="1">
            <a:spLocks noChangeArrowheads="1"/>
          </p:cNvSpPr>
          <p:nvPr/>
        </p:nvSpPr>
        <p:spPr bwMode="auto">
          <a:xfrm>
            <a:off x="3595753" y="2888025"/>
            <a:ext cx="1522993" cy="307648"/>
          </a:xfrm>
          <a:prstGeom prst="rect">
            <a:avLst/>
          </a:prstGeom>
          <a:noFill/>
          <a:ln w="9525">
            <a:solidFill>
              <a:srgbClr val="41606D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399" b="1"/>
              <a:t>FDR Sensor</a:t>
            </a:r>
          </a:p>
        </p:txBody>
      </p:sp>
      <p:sp>
        <p:nvSpPr>
          <p:cNvPr id="57350" name="Rectangle 10"/>
          <p:cNvSpPr>
            <a:spLocks noChangeArrowheads="1"/>
          </p:cNvSpPr>
          <p:nvPr/>
        </p:nvSpPr>
        <p:spPr bwMode="auto">
          <a:xfrm>
            <a:off x="841676" y="1012840"/>
            <a:ext cx="9707494" cy="35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525" tIns="22210" rIns="55525" bIns="22210">
            <a:spAutoFit/>
          </a:bodyPr>
          <a:lstStyle/>
          <a:p>
            <a:pPr defTabSz="1078842"/>
            <a:r>
              <a:rPr lang="en-US" sz="1999" b="1" dirty="0">
                <a:cs typeface="Arial" pitchFamily="34" charset="0"/>
              </a:rPr>
              <a:t>Unique Capabilities: </a:t>
            </a:r>
            <a:r>
              <a:rPr lang="en-US" sz="1999" dirty="0">
                <a:cs typeface="Arial" pitchFamily="34" charset="0"/>
              </a:rPr>
              <a:t>UWA real-time grid monitoring system at UTK – </a:t>
            </a:r>
            <a:r>
              <a:rPr lang="en-US" sz="1999" dirty="0" err="1">
                <a:cs typeface="Arial" pitchFamily="34" charset="0"/>
              </a:rPr>
              <a:t>Yilu</a:t>
            </a:r>
            <a:r>
              <a:rPr lang="en-US" sz="1999" dirty="0">
                <a:cs typeface="Arial" pitchFamily="34" charset="0"/>
              </a:rPr>
              <a:t> Liu</a:t>
            </a:r>
          </a:p>
        </p:txBody>
      </p:sp>
      <p:pic>
        <p:nvPicPr>
          <p:cNvPr id="2" name="FNET Frequency 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90108" y="3202139"/>
            <a:ext cx="7984659" cy="374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1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URENT PPT Template_v2">
  <a:themeElements>
    <a:clrScheme name="CURENT">
      <a:dk1>
        <a:srgbClr val="4C4C4C"/>
      </a:dk1>
      <a:lt1>
        <a:sysClr val="window" lastClr="FFFFFF"/>
      </a:lt1>
      <a:dk2>
        <a:srgbClr val="4C4C4C"/>
      </a:dk2>
      <a:lt2>
        <a:srgbClr val="FFFFFF"/>
      </a:lt2>
      <a:accent1>
        <a:srgbClr val="007900"/>
      </a:accent1>
      <a:accent2>
        <a:srgbClr val="F77F00"/>
      </a:accent2>
      <a:accent3>
        <a:srgbClr val="7992B1"/>
      </a:accent3>
      <a:accent4>
        <a:srgbClr val="999999"/>
      </a:accent4>
      <a:accent5>
        <a:srgbClr val="9FFF9F"/>
      </a:accent5>
      <a:accent6>
        <a:srgbClr val="FFC789"/>
      </a:accent6>
      <a:hlink>
        <a:srgbClr val="F77F00"/>
      </a:hlink>
      <a:folHlink>
        <a:srgbClr val="FFC789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RENT template.potx" id="{05BAFA04-18ED-48EB-8627-B8C86F03E168}" vid="{3EEEC8F3-6E94-402D-B824-C3AE4C7E30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CURENT template</Template>
  <TotalTime>12958</TotalTime>
  <Words>1869</Words>
  <Application>Microsoft Macintosh PowerPoint</Application>
  <PresentationFormat>Widescreen</PresentationFormat>
  <Paragraphs>365</Paragraphs>
  <Slides>24</Slides>
  <Notes>14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MS PGothic</vt:lpstr>
      <vt:lpstr>Arial</vt:lpstr>
      <vt:lpstr>Calibri</vt:lpstr>
      <vt:lpstr>Century Gothic</vt:lpstr>
      <vt:lpstr>Courier New</vt:lpstr>
      <vt:lpstr>Times New Roman</vt:lpstr>
      <vt:lpstr>Wingdings</vt:lpstr>
      <vt:lpstr>Wingdings 2</vt:lpstr>
      <vt:lpstr>CURENT PPT Template_v2</vt:lpstr>
      <vt:lpstr>Visio.Drawing.11</vt:lpstr>
      <vt:lpstr>Overview of CURENT Control Architecture for the Future Power Grid</vt:lpstr>
      <vt:lpstr>NSF Engineering Research Centers</vt:lpstr>
      <vt:lpstr>CURENT – NSF/DOE ERC</vt:lpstr>
      <vt:lpstr>Why CURENT?</vt:lpstr>
      <vt:lpstr>US Wind and Solar Resources</vt:lpstr>
      <vt:lpstr>PowerPoint Presentation</vt:lpstr>
      <vt:lpstr>Rapid Retirement of Coal Plants in North America </vt:lpstr>
      <vt:lpstr>CURENT Vision</vt:lpstr>
      <vt:lpstr>PowerPoint Presentation</vt:lpstr>
      <vt:lpstr>CURENT Engineered System</vt:lpstr>
      <vt:lpstr>CURENT Engineered System</vt:lpstr>
      <vt:lpstr>Today’s Operations  Some wide area and some fast but not both</vt:lpstr>
      <vt:lpstr>CURENT Control and Coordination Architecture</vt:lpstr>
      <vt:lpstr>Traditional Control/Actuation and Protection</vt:lpstr>
      <vt:lpstr>Traditional Monitoring and Communications</vt:lpstr>
      <vt:lpstr>Possible Future Control/Actuation and Protection</vt:lpstr>
      <vt:lpstr>Possible Future Monitoring and Communications</vt:lpstr>
      <vt:lpstr>Major Research Questions</vt:lpstr>
      <vt:lpstr>Frequency Control  Wide area with distributed actuation</vt:lpstr>
      <vt:lpstr>Voltage Control  Wide area with distributed actuation</vt:lpstr>
      <vt:lpstr>Example Value of Improved Controls</vt:lpstr>
      <vt:lpstr>  Discussion  </vt:lpstr>
      <vt:lpstr>PowerPoint Presentation</vt:lpstr>
      <vt:lpstr>Acknowledgements</vt:lpstr>
    </vt:vector>
  </TitlesOfParts>
  <Company>University of Tennessee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CURENT Overview</dc:title>
  <dc:creator>Smith, Wendy Kathryn</dc:creator>
  <cp:lastModifiedBy>Tomsovic, Kevin Louis</cp:lastModifiedBy>
  <cp:revision>152</cp:revision>
  <cp:lastPrinted>2015-12-14T17:51:05Z</cp:lastPrinted>
  <dcterms:created xsi:type="dcterms:W3CDTF">2015-07-06T19:51:45Z</dcterms:created>
  <dcterms:modified xsi:type="dcterms:W3CDTF">2024-01-26T13:33:52Z</dcterms:modified>
</cp:coreProperties>
</file>