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0" r:id="rId1"/>
  </p:sldMasterIdLst>
  <p:notesMasterIdLst>
    <p:notesMasterId r:id="rId17"/>
  </p:notesMasterIdLst>
  <p:handoutMasterIdLst>
    <p:handoutMasterId r:id="rId18"/>
  </p:handoutMasterIdLst>
  <p:sldIdLst>
    <p:sldId id="600" r:id="rId2"/>
    <p:sldId id="1619" r:id="rId3"/>
    <p:sldId id="11971" r:id="rId4"/>
    <p:sldId id="11976" r:id="rId5"/>
    <p:sldId id="11977" r:id="rId6"/>
    <p:sldId id="11949" r:id="rId7"/>
    <p:sldId id="11959" r:id="rId8"/>
    <p:sldId id="11978" r:id="rId9"/>
    <p:sldId id="11972" r:id="rId10"/>
    <p:sldId id="11973" r:id="rId11"/>
    <p:sldId id="11979" r:id="rId12"/>
    <p:sldId id="270" r:id="rId13"/>
    <p:sldId id="11974" r:id="rId14"/>
    <p:sldId id="11968" r:id="rId15"/>
    <p:sldId id="11980" r:id="rId16"/>
  </p:sldIdLst>
  <p:sldSz cx="12801600" cy="720566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1pPr>
    <a:lvl2pPr marL="48015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2pPr>
    <a:lvl3pPr marL="96030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3pPr>
    <a:lvl4pPr marL="14404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4pPr>
    <a:lvl5pPr marL="192060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5pPr>
    <a:lvl6pPr marL="2400757" algn="l" defTabSz="960303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6pPr>
    <a:lvl7pPr marL="2880909" algn="l" defTabSz="960303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7pPr>
    <a:lvl8pPr marL="3361060" algn="l" defTabSz="960303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8pPr>
    <a:lvl9pPr marL="3841212" algn="l" defTabSz="960303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70">
          <p15:clr>
            <a:srgbClr val="A4A3A4"/>
          </p15:clr>
        </p15:guide>
        <p15:guide id="4" pos="40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rento, Bradford Christopher" initials="TB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6600"/>
    <a:srgbClr val="D7E4BD"/>
    <a:srgbClr val="C6D9F1"/>
    <a:srgbClr val="D99694"/>
    <a:srgbClr val="E6B9B8"/>
    <a:srgbClr val="996600"/>
    <a:srgbClr val="007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3792" autoAdjust="0"/>
  </p:normalViewPr>
  <p:slideViewPr>
    <p:cSldViewPr>
      <p:cViewPr varScale="1">
        <p:scale>
          <a:sx n="64" d="100"/>
          <a:sy n="64" d="100"/>
        </p:scale>
        <p:origin x="980" y="56"/>
      </p:cViewPr>
      <p:guideLst>
        <p:guide orient="horz" pos="2160"/>
        <p:guide pos="3840"/>
        <p:guide orient="horz" pos="2270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318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8715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76388" y="1066800"/>
            <a:ext cx="4854575" cy="2732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8DB4C88-242B-4A4C-8F58-46F070C01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660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6030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0151" algn="l" defTabSz="96030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0303" algn="l" defTabSz="96030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40454" algn="l" defTabSz="96030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20606" algn="l" defTabSz="96030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00757" algn="l" defTabSz="96030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80909" algn="l" defTabSz="96030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61060" algn="l" defTabSz="96030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41212" algn="l" defTabSz="96030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76388" y="1066800"/>
            <a:ext cx="4854575" cy="2732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DB4C88-242B-4A4C-8F58-46F070C01A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25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There can be derivative patents; patent is also for preventing others from blocking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B4C88-242B-4A4C-8F58-46F070C01A3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02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237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5891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281013"/>
            <a:ext cx="10881360" cy="2562012"/>
          </a:xfrm>
        </p:spPr>
        <p:txBody>
          <a:bodyPr>
            <a:normAutofit/>
          </a:bodyPr>
          <a:lstStyle>
            <a:lvl1pPr>
              <a:defRPr sz="3800">
                <a:solidFill>
                  <a:srgbClr val="0079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240" y="4163272"/>
            <a:ext cx="8961120" cy="2001573"/>
          </a:xfrm>
        </p:spPr>
        <p:txBody>
          <a:bodyPr>
            <a:normAutofit/>
          </a:bodyPr>
          <a:lstStyle>
            <a:lvl1pPr marL="0" indent="0" algn="ctr">
              <a:buNone/>
              <a:defRPr sz="1900" baseline="0">
                <a:solidFill>
                  <a:schemeClr val="tx1">
                    <a:lumMod val="50000"/>
                  </a:schemeClr>
                </a:solidFill>
              </a:defRPr>
            </a:lvl1pPr>
            <a:lvl2pPr marL="480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0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0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0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0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0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1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1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3000">
                <a:solidFill>
                  <a:srgbClr val="262626"/>
                </a:solidFill>
              </a:rPr>
              <a:t>Click to edit Master subtitle style</a:t>
            </a:r>
            <a:endParaRPr lang="en-US" sz="3000" dirty="0">
              <a:solidFill>
                <a:srgbClr val="262626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40080" y="1200944"/>
            <a:ext cx="115214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7">
            <a:extLst>
              <a:ext uri="{FF2B5EF4-FFF2-40B4-BE49-F238E27FC236}">
                <a16:creationId xmlns:a16="http://schemas.microsoft.com/office/drawing/2014/main" id="{5C9495A4-02E5-8678-0992-6C6C7D6A99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" y="6616316"/>
            <a:ext cx="1946910" cy="43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440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203" y="5043964"/>
            <a:ext cx="7680960" cy="595469"/>
          </a:xfrm>
        </p:spPr>
        <p:txBody>
          <a:bodyPr anchor="b"/>
          <a:lstStyle>
            <a:lvl1pPr algn="l">
              <a:defRPr sz="2100" b="1">
                <a:solidFill>
                  <a:srgbClr val="0079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9203" y="643839"/>
            <a:ext cx="7680960" cy="4323398"/>
          </a:xfrm>
        </p:spPr>
        <p:txBody>
          <a:bodyPr/>
          <a:lstStyle>
            <a:lvl1pPr marL="0" indent="0">
              <a:buNone/>
              <a:defRPr sz="3400"/>
            </a:lvl1pPr>
            <a:lvl2pPr marL="480151" indent="0">
              <a:buNone/>
              <a:defRPr sz="2900"/>
            </a:lvl2pPr>
            <a:lvl3pPr marL="960303" indent="0">
              <a:buNone/>
              <a:defRPr sz="2500"/>
            </a:lvl3pPr>
            <a:lvl4pPr marL="1440454" indent="0">
              <a:buNone/>
              <a:defRPr sz="2100"/>
            </a:lvl4pPr>
            <a:lvl5pPr marL="1920606" indent="0">
              <a:buNone/>
              <a:defRPr sz="2100"/>
            </a:lvl5pPr>
            <a:lvl6pPr marL="2400757" indent="0">
              <a:buNone/>
              <a:defRPr sz="2100"/>
            </a:lvl6pPr>
            <a:lvl7pPr marL="2880909" indent="0">
              <a:buNone/>
              <a:defRPr sz="2100"/>
            </a:lvl7pPr>
            <a:lvl8pPr marL="3361060" indent="0">
              <a:buNone/>
              <a:defRPr sz="2100"/>
            </a:lvl8pPr>
            <a:lvl9pPr marL="3841212" indent="0">
              <a:buNone/>
              <a:defRPr sz="21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9203" y="5639432"/>
            <a:ext cx="7680960" cy="1326042"/>
          </a:xfrm>
        </p:spPr>
        <p:txBody>
          <a:bodyPr/>
          <a:lstStyle>
            <a:lvl1pPr marL="0" indent="0">
              <a:buNone/>
              <a:defRPr sz="1500">
                <a:solidFill>
                  <a:schemeClr val="tx1">
                    <a:lumMod val="50000"/>
                  </a:schemeClr>
                </a:solidFill>
              </a:defRPr>
            </a:lvl1pPr>
            <a:lvl2pPr marL="480151" indent="0">
              <a:buNone/>
              <a:defRPr sz="1300"/>
            </a:lvl2pPr>
            <a:lvl3pPr marL="960303" indent="0">
              <a:buNone/>
              <a:defRPr sz="1100"/>
            </a:lvl3pPr>
            <a:lvl4pPr marL="1440454" indent="0">
              <a:buNone/>
              <a:defRPr sz="900"/>
            </a:lvl4pPr>
            <a:lvl5pPr marL="1920606" indent="0">
              <a:buNone/>
              <a:defRPr sz="900"/>
            </a:lvl5pPr>
            <a:lvl6pPr marL="2400757" indent="0">
              <a:buNone/>
              <a:defRPr sz="900"/>
            </a:lvl6pPr>
            <a:lvl7pPr marL="2880909" indent="0">
              <a:buNone/>
              <a:defRPr sz="900"/>
            </a:lvl7pPr>
            <a:lvl8pPr marL="3361060" indent="0">
              <a:buNone/>
              <a:defRPr sz="900"/>
            </a:lvl8pPr>
            <a:lvl9pPr marL="384121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509203" y="5639433"/>
            <a:ext cx="768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" y="6616316"/>
            <a:ext cx="2346960" cy="43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5715000" y="6848718"/>
            <a:ext cx="853440" cy="320252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sz="1300">
                <a:solidFill>
                  <a:srgbClr val="007900"/>
                </a:solidFill>
              </a:defRPr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2" descr="Logos_2">
            <a:extLst>
              <a:ext uri="{FF2B5EF4-FFF2-40B4-BE49-F238E27FC236}">
                <a16:creationId xmlns:a16="http://schemas.microsoft.com/office/drawing/2014/main" id="{49883DF1-D71E-D392-4D42-CDBFBDF4B27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4062" y="6557171"/>
            <a:ext cx="2117538" cy="62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38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638800" y="6756976"/>
            <a:ext cx="853440" cy="320252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2" descr="Logos_2">
            <a:extLst>
              <a:ext uri="{FF2B5EF4-FFF2-40B4-BE49-F238E27FC236}">
                <a16:creationId xmlns:a16="http://schemas.microsoft.com/office/drawing/2014/main" id="{F0E09FE0-890B-701B-61DF-9E1128BA6DF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4062" y="6557171"/>
            <a:ext cx="2117538" cy="62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547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20252"/>
            <a:ext cx="11521440" cy="800629"/>
          </a:xfrm>
        </p:spPr>
        <p:txBody>
          <a:bodyPr>
            <a:normAutofit/>
          </a:bodyPr>
          <a:lstStyle>
            <a:lvl1pPr>
              <a:defRPr sz="3800">
                <a:solidFill>
                  <a:srgbClr val="0079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681321"/>
            <a:ext cx="11521440" cy="5284153"/>
          </a:xfrm>
        </p:spPr>
        <p:txBody>
          <a:bodyPr vert="eaVert"/>
          <a:lstStyle>
            <a:lvl1pPr marL="360114" indent="-360114">
              <a:buFont typeface="Arial"/>
              <a:buChar char="•"/>
              <a:defRPr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40080" y="1120881"/>
            <a:ext cx="115214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" y="6616316"/>
            <a:ext cx="2346960" cy="43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6080760" y="6859566"/>
            <a:ext cx="853440" cy="320252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sz="1300">
                <a:solidFill>
                  <a:srgbClr val="007900"/>
                </a:solidFill>
              </a:defRPr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2" descr="Logos_2">
            <a:extLst>
              <a:ext uri="{FF2B5EF4-FFF2-40B4-BE49-F238E27FC236}">
                <a16:creationId xmlns:a16="http://schemas.microsoft.com/office/drawing/2014/main" id="{CC67D8CF-3053-D2EA-7ABB-FF67F55BE99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4062" y="6557171"/>
            <a:ext cx="2117538" cy="62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438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288560"/>
            <a:ext cx="2880360" cy="6676914"/>
          </a:xfrm>
        </p:spPr>
        <p:txBody>
          <a:bodyPr vert="eaVert"/>
          <a:lstStyle>
            <a:lvl1pPr>
              <a:defRPr>
                <a:solidFill>
                  <a:srgbClr val="0079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288560"/>
            <a:ext cx="8427720" cy="6676914"/>
          </a:xfrm>
        </p:spPr>
        <p:txBody>
          <a:bodyPr vert="eaVert"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417172" y="710598"/>
            <a:ext cx="1881477" cy="62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 flipV="1">
            <a:off x="9281165" y="320251"/>
            <a:ext cx="1" cy="6645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5867400" y="6908959"/>
            <a:ext cx="853440" cy="320252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sz="1300">
                <a:solidFill>
                  <a:srgbClr val="007900"/>
                </a:solidFill>
              </a:defRPr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2" descr="Logos_2">
            <a:extLst>
              <a:ext uri="{FF2B5EF4-FFF2-40B4-BE49-F238E27FC236}">
                <a16:creationId xmlns:a16="http://schemas.microsoft.com/office/drawing/2014/main" id="{AC83E562-11E5-4CA3-A837-82DAC031110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4062" y="6557171"/>
            <a:ext cx="2117538" cy="62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730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4895" y="1159311"/>
            <a:ext cx="4736592" cy="922325"/>
          </a:xfrm>
        </p:spPr>
        <p:txBody>
          <a:bodyPr anchor="b"/>
          <a:lstStyle>
            <a:lvl1pPr algn="l">
              <a:buNone/>
              <a:defRPr sz="1900" b="1">
                <a:solidFill>
                  <a:srgbClr val="0079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494895" y="2112660"/>
            <a:ext cx="4736592" cy="4851813"/>
          </a:xfrm>
        </p:spPr>
        <p:txBody>
          <a:bodyPr/>
          <a:lstStyle>
            <a:lvl1pPr marL="9603" indent="0">
              <a:buNone/>
              <a:defRPr sz="1500">
                <a:solidFill>
                  <a:schemeClr val="tx1">
                    <a:lumMod val="50000"/>
                  </a:schemeClr>
                </a:solidFill>
              </a:defRPr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13360" y="815641"/>
            <a:ext cx="7143293" cy="6148832"/>
          </a:xfrm>
        </p:spPr>
        <p:txBody>
          <a:bodyPr/>
          <a:lstStyle>
            <a:lvl1pPr>
              <a:defRPr sz="3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9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5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21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21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467600" y="2081636"/>
            <a:ext cx="480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" y="6616316"/>
            <a:ext cx="2346960" cy="43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5715000" y="6892088"/>
            <a:ext cx="853440" cy="320252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sz="1300">
                <a:solidFill>
                  <a:srgbClr val="007900"/>
                </a:solidFill>
              </a:defRPr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2" descr="Logos_2">
            <a:extLst>
              <a:ext uri="{FF2B5EF4-FFF2-40B4-BE49-F238E27FC236}">
                <a16:creationId xmlns:a16="http://schemas.microsoft.com/office/drawing/2014/main" id="{FF9C4143-8A7C-78B8-A21F-A2084E9A738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4062" y="6557171"/>
            <a:ext cx="2117538" cy="62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819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160126"/>
            <a:ext cx="11521440" cy="880692"/>
          </a:xfrm>
        </p:spPr>
        <p:txBody>
          <a:bodyPr>
            <a:normAutofit/>
          </a:bodyPr>
          <a:lstStyle>
            <a:lvl1pPr>
              <a:defRPr sz="3800">
                <a:solidFill>
                  <a:srgbClr val="0079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1361070"/>
            <a:ext cx="11521440" cy="5364216"/>
          </a:xfrm>
        </p:spPr>
        <p:txBody>
          <a:bodyPr/>
          <a:lstStyle>
            <a:lvl1pPr marL="360114" indent="-360114">
              <a:buFont typeface="Arial"/>
              <a:buChar char="•"/>
              <a:defRPr>
                <a:solidFill>
                  <a:schemeClr val="tx1">
                    <a:lumMod val="50000"/>
                  </a:schemeClr>
                </a:solidFill>
              </a:defRPr>
            </a:lvl1pPr>
            <a:lvl2pPr marL="960303" indent="-480151">
              <a:buFont typeface="Courier New" panose="02070309020205020404" pitchFamily="49" charset="0"/>
              <a:buChar char="o"/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" y="6616316"/>
            <a:ext cx="1946910" cy="43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640080" y="1040818"/>
            <a:ext cx="115214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5906135" y="6870513"/>
            <a:ext cx="853440" cy="320252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rgbClr val="007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9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715000" y="6756976"/>
            <a:ext cx="853440" cy="320252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2" descr="Logos_2">
            <a:extLst>
              <a:ext uri="{FF2B5EF4-FFF2-40B4-BE49-F238E27FC236}">
                <a16:creationId xmlns:a16="http://schemas.microsoft.com/office/drawing/2014/main" id="{E6E5B1CB-2CAE-83BB-013E-60A94F7B03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4062" y="6557171"/>
            <a:ext cx="2117538" cy="62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CB042ED5-2999-92B0-253C-DBB6EA77DF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" y="6616316"/>
            <a:ext cx="1946910" cy="43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273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4630311"/>
            <a:ext cx="10881360" cy="1431125"/>
          </a:xfrm>
        </p:spPr>
        <p:txBody>
          <a:bodyPr anchor="t"/>
          <a:lstStyle>
            <a:lvl1pPr algn="l">
              <a:defRPr sz="4200" b="1" cap="all">
                <a:solidFill>
                  <a:srgbClr val="0079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120" y="3054068"/>
            <a:ext cx="10881360" cy="1576238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01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030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404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20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00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809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610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412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40080" y="4630306"/>
            <a:ext cx="115214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5791200" y="6805348"/>
            <a:ext cx="853440" cy="320252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>
                <a:solidFill>
                  <a:srgbClr val="007900"/>
                </a:solidFill>
              </a:defRPr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" y="6725285"/>
            <a:ext cx="1600200" cy="400315"/>
          </a:xfrm>
          <a:prstGeom prst="rect">
            <a:avLst/>
          </a:prstGeom>
        </p:spPr>
      </p:pic>
      <p:pic>
        <p:nvPicPr>
          <p:cNvPr id="5" name="Picture 2" descr="Logos_2">
            <a:extLst>
              <a:ext uri="{FF2B5EF4-FFF2-40B4-BE49-F238E27FC236}">
                <a16:creationId xmlns:a16="http://schemas.microsoft.com/office/drawing/2014/main" id="{97667368-7C9D-0F1E-DADE-5856048A25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4062" y="6557171"/>
            <a:ext cx="2117538" cy="62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4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20252"/>
            <a:ext cx="11521440" cy="560440"/>
          </a:xfrm>
        </p:spPr>
        <p:txBody>
          <a:bodyPr>
            <a:normAutofit/>
          </a:bodyPr>
          <a:lstStyle>
            <a:lvl1pPr>
              <a:defRPr sz="3800">
                <a:solidFill>
                  <a:srgbClr val="0079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1120881"/>
            <a:ext cx="5654040" cy="5364216"/>
          </a:xfrm>
        </p:spPr>
        <p:txBody>
          <a:bodyPr/>
          <a:lstStyle>
            <a:lvl1pPr marL="360114" indent="-360114">
              <a:buFont typeface="Arial"/>
              <a:buChar char="•"/>
              <a:defRPr sz="29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5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9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900">
                <a:solidFill>
                  <a:schemeClr val="tx1">
                    <a:lumMod val="50000"/>
                  </a:schemeClr>
                </a:solidFill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1120881"/>
            <a:ext cx="5654040" cy="5364216"/>
          </a:xfrm>
        </p:spPr>
        <p:txBody>
          <a:bodyPr/>
          <a:lstStyle>
            <a:lvl1pPr marL="360114" indent="-360114">
              <a:buFont typeface="Arial"/>
              <a:buChar char="•"/>
              <a:defRPr sz="29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5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9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900">
                <a:solidFill>
                  <a:schemeClr val="tx1">
                    <a:lumMod val="50000"/>
                  </a:schemeClr>
                </a:solidFill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5867400" y="6755510"/>
            <a:ext cx="853440" cy="320252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>
                <a:solidFill>
                  <a:srgbClr val="007900"/>
                </a:solidFill>
              </a:defRPr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40080" y="960755"/>
            <a:ext cx="115214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" y="6616316"/>
            <a:ext cx="2346960" cy="43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Logos_2">
            <a:extLst>
              <a:ext uri="{FF2B5EF4-FFF2-40B4-BE49-F238E27FC236}">
                <a16:creationId xmlns:a16="http://schemas.microsoft.com/office/drawing/2014/main" id="{967446EE-D04F-5E25-30BA-427A7B7E08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4062" y="6557171"/>
            <a:ext cx="2117538" cy="62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193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40189"/>
            <a:ext cx="11521440" cy="800629"/>
          </a:xfrm>
        </p:spPr>
        <p:txBody>
          <a:bodyPr>
            <a:normAutofit/>
          </a:bodyPr>
          <a:lstStyle>
            <a:lvl1pPr>
              <a:defRPr sz="3800">
                <a:solidFill>
                  <a:srgbClr val="0079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1361070"/>
            <a:ext cx="5656263" cy="672194"/>
          </a:xfrm>
        </p:spPr>
        <p:txBody>
          <a:bodyPr anchor="b"/>
          <a:lstStyle>
            <a:lvl1pPr marL="0" indent="0">
              <a:buNone/>
              <a:defRPr sz="2500" b="1">
                <a:solidFill>
                  <a:schemeClr val="tx1">
                    <a:lumMod val="50000"/>
                  </a:schemeClr>
                </a:solidFill>
              </a:defRPr>
            </a:lvl1pPr>
            <a:lvl2pPr marL="480151" indent="0">
              <a:buNone/>
              <a:defRPr sz="2100" b="1"/>
            </a:lvl2pPr>
            <a:lvl3pPr marL="960303" indent="0">
              <a:buNone/>
              <a:defRPr sz="1900" b="1"/>
            </a:lvl3pPr>
            <a:lvl4pPr marL="1440454" indent="0">
              <a:buNone/>
              <a:defRPr sz="1700" b="1"/>
            </a:lvl4pPr>
            <a:lvl5pPr marL="1920606" indent="0">
              <a:buNone/>
              <a:defRPr sz="1700" b="1"/>
            </a:lvl5pPr>
            <a:lvl6pPr marL="2400757" indent="0">
              <a:buNone/>
              <a:defRPr sz="1700" b="1"/>
            </a:lvl6pPr>
            <a:lvl7pPr marL="2880909" indent="0">
              <a:buNone/>
              <a:defRPr sz="1700" b="1"/>
            </a:lvl7pPr>
            <a:lvl8pPr marL="3361060" indent="0">
              <a:buNone/>
              <a:defRPr sz="1700" b="1"/>
            </a:lvl8pPr>
            <a:lvl9pPr marL="384121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" y="2081642"/>
            <a:ext cx="5656263" cy="4680345"/>
          </a:xfrm>
        </p:spPr>
        <p:txBody>
          <a:bodyPr/>
          <a:lstStyle>
            <a:lvl1pPr marL="360114" indent="-360114">
              <a:buFont typeface="Arial"/>
              <a:buChar char="•"/>
              <a:defRPr sz="25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1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9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7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700">
                <a:solidFill>
                  <a:schemeClr val="tx1">
                    <a:lumMod val="50000"/>
                  </a:schemeClr>
                </a:solidFill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3039" y="1361070"/>
            <a:ext cx="5658485" cy="672194"/>
          </a:xfrm>
        </p:spPr>
        <p:txBody>
          <a:bodyPr anchor="b"/>
          <a:lstStyle>
            <a:lvl1pPr marL="0" indent="0">
              <a:buNone/>
              <a:defRPr sz="2500" b="1">
                <a:solidFill>
                  <a:schemeClr val="tx1">
                    <a:lumMod val="50000"/>
                  </a:schemeClr>
                </a:solidFill>
              </a:defRPr>
            </a:lvl1pPr>
            <a:lvl2pPr marL="480151" indent="0">
              <a:buNone/>
              <a:defRPr sz="2100" b="1"/>
            </a:lvl2pPr>
            <a:lvl3pPr marL="960303" indent="0">
              <a:buNone/>
              <a:defRPr sz="1900" b="1"/>
            </a:lvl3pPr>
            <a:lvl4pPr marL="1440454" indent="0">
              <a:buNone/>
              <a:defRPr sz="1700" b="1"/>
            </a:lvl4pPr>
            <a:lvl5pPr marL="1920606" indent="0">
              <a:buNone/>
              <a:defRPr sz="1700" b="1"/>
            </a:lvl5pPr>
            <a:lvl6pPr marL="2400757" indent="0">
              <a:buNone/>
              <a:defRPr sz="1700" b="1"/>
            </a:lvl6pPr>
            <a:lvl7pPr marL="2880909" indent="0">
              <a:buNone/>
              <a:defRPr sz="1700" b="1"/>
            </a:lvl7pPr>
            <a:lvl8pPr marL="3361060" indent="0">
              <a:buNone/>
              <a:defRPr sz="1700" b="1"/>
            </a:lvl8pPr>
            <a:lvl9pPr marL="384121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9" y="2081642"/>
            <a:ext cx="5658485" cy="4760408"/>
          </a:xfrm>
        </p:spPr>
        <p:txBody>
          <a:bodyPr/>
          <a:lstStyle>
            <a:lvl1pPr marL="360114" indent="-360114">
              <a:buFont typeface="Arial"/>
              <a:buChar char="•"/>
              <a:defRPr sz="25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1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9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7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700">
                <a:solidFill>
                  <a:schemeClr val="tx1">
                    <a:lumMod val="50000"/>
                  </a:schemeClr>
                </a:solidFill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40080" y="2081636"/>
            <a:ext cx="56562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6507480" y="2081636"/>
            <a:ext cx="56562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640080" y="1040818"/>
            <a:ext cx="115214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" y="6616316"/>
            <a:ext cx="2346960" cy="43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5974080" y="6945661"/>
            <a:ext cx="853440" cy="320252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>
                <a:solidFill>
                  <a:srgbClr val="007900"/>
                </a:solidFill>
              </a:defRPr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2" descr="Logos_2">
            <a:extLst>
              <a:ext uri="{FF2B5EF4-FFF2-40B4-BE49-F238E27FC236}">
                <a16:creationId xmlns:a16="http://schemas.microsoft.com/office/drawing/2014/main" id="{D439A720-8DFF-9810-FCB7-4AC7337A956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4062" y="6557171"/>
            <a:ext cx="2117538" cy="62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137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20252"/>
            <a:ext cx="11521440" cy="720566"/>
          </a:xfrm>
        </p:spPr>
        <p:txBody>
          <a:bodyPr>
            <a:normAutofit/>
          </a:bodyPr>
          <a:lstStyle>
            <a:lvl1pPr>
              <a:defRPr sz="3800">
                <a:solidFill>
                  <a:srgbClr val="0079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40080" y="1040818"/>
            <a:ext cx="115214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" y="6616316"/>
            <a:ext cx="2346960" cy="43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5974080" y="6834265"/>
            <a:ext cx="853440" cy="320252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>
                <a:solidFill>
                  <a:srgbClr val="007900"/>
                </a:solidFill>
              </a:defRPr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" name="Picture 2" descr="Logos_2">
            <a:extLst>
              <a:ext uri="{FF2B5EF4-FFF2-40B4-BE49-F238E27FC236}">
                <a16:creationId xmlns:a16="http://schemas.microsoft.com/office/drawing/2014/main" id="{915E4E5B-3FA3-305F-E069-7B1BEC6EDB6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4062" y="6557171"/>
            <a:ext cx="2117538" cy="62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80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" y="6616316"/>
            <a:ext cx="2346960" cy="43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6400800" y="6892088"/>
            <a:ext cx="853440" cy="320252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>
                <a:solidFill>
                  <a:srgbClr val="007900"/>
                </a:solidFill>
              </a:defRPr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2" descr="Logos_2">
            <a:extLst>
              <a:ext uri="{FF2B5EF4-FFF2-40B4-BE49-F238E27FC236}">
                <a16:creationId xmlns:a16="http://schemas.microsoft.com/office/drawing/2014/main" id="{06498BDA-9278-E291-DB8D-07EDB27A15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4062" y="6557171"/>
            <a:ext cx="2117538" cy="62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977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862" y="286892"/>
            <a:ext cx="4211638" cy="1220960"/>
          </a:xfrm>
        </p:spPr>
        <p:txBody>
          <a:bodyPr anchor="b"/>
          <a:lstStyle>
            <a:lvl1pPr algn="l">
              <a:defRPr sz="2100" b="1">
                <a:solidFill>
                  <a:srgbClr val="0079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3962" y="320251"/>
            <a:ext cx="7156450" cy="6645223"/>
          </a:xfrm>
        </p:spPr>
        <p:txBody>
          <a:bodyPr/>
          <a:lstStyle>
            <a:lvl1pPr marL="360114" indent="-360114">
              <a:buFont typeface="Arial"/>
              <a:buChar char="•"/>
              <a:defRPr sz="3400">
                <a:solidFill>
                  <a:schemeClr val="tx1">
                    <a:lumMod val="50000"/>
                  </a:schemeClr>
                </a:solidFill>
              </a:defRPr>
            </a:lvl1pPr>
            <a:lvl2pPr>
              <a:buClrTx/>
              <a:defRPr sz="2900">
                <a:solidFill>
                  <a:sysClr val="windowText" lastClr="000000"/>
                </a:solidFill>
              </a:defRPr>
            </a:lvl2pPr>
            <a:lvl3pPr>
              <a:defRPr sz="2500">
                <a:solidFill>
                  <a:sysClr val="windowText" lastClr="000000"/>
                </a:solidFill>
              </a:defRPr>
            </a:lvl3pPr>
            <a:lvl4pPr>
              <a:defRPr sz="2100">
                <a:solidFill>
                  <a:sysClr val="windowText" lastClr="000000"/>
                </a:solidFill>
              </a:defRPr>
            </a:lvl4pPr>
            <a:lvl5pPr>
              <a:defRPr sz="2100">
                <a:solidFill>
                  <a:sysClr val="windowText" lastClr="000000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7862" y="1507851"/>
            <a:ext cx="4211638" cy="5457623"/>
          </a:xfrm>
        </p:spPr>
        <p:txBody>
          <a:bodyPr/>
          <a:lstStyle>
            <a:lvl1pPr marL="0" indent="0">
              <a:buNone/>
              <a:defRPr sz="1500">
                <a:solidFill>
                  <a:schemeClr val="tx1">
                    <a:lumMod val="50000"/>
                  </a:schemeClr>
                </a:solidFill>
              </a:defRPr>
            </a:lvl1pPr>
            <a:lvl2pPr marL="480151" indent="0">
              <a:buNone/>
              <a:defRPr sz="1300"/>
            </a:lvl2pPr>
            <a:lvl3pPr marL="960303" indent="0">
              <a:buNone/>
              <a:defRPr sz="1100"/>
            </a:lvl3pPr>
            <a:lvl4pPr marL="1440454" indent="0">
              <a:buNone/>
              <a:defRPr sz="900"/>
            </a:lvl4pPr>
            <a:lvl5pPr marL="1920606" indent="0">
              <a:buNone/>
              <a:defRPr sz="900"/>
            </a:lvl5pPr>
            <a:lvl6pPr marL="2400757" indent="0">
              <a:buNone/>
              <a:defRPr sz="900"/>
            </a:lvl6pPr>
            <a:lvl7pPr marL="2880909" indent="0">
              <a:buNone/>
              <a:defRPr sz="900"/>
            </a:lvl7pPr>
            <a:lvl8pPr marL="3361060" indent="0">
              <a:buNone/>
              <a:defRPr sz="900"/>
            </a:lvl8pPr>
            <a:lvl9pPr marL="384121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40080" y="1521196"/>
            <a:ext cx="426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" y="6616316"/>
            <a:ext cx="2346960" cy="43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5715000" y="6892088"/>
            <a:ext cx="853440" cy="320252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>
                <a:solidFill>
                  <a:srgbClr val="007900"/>
                </a:solidFill>
              </a:defRPr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2" descr="Logos_2">
            <a:extLst>
              <a:ext uri="{FF2B5EF4-FFF2-40B4-BE49-F238E27FC236}">
                <a16:creationId xmlns:a16="http://schemas.microsoft.com/office/drawing/2014/main" id="{5665A467-D011-416A-02D9-F0D1D4E2D9C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4062" y="6557171"/>
            <a:ext cx="2117538" cy="62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066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080" y="288561"/>
            <a:ext cx="11521440" cy="752257"/>
          </a:xfrm>
          <a:prstGeom prst="rect">
            <a:avLst/>
          </a:prstGeom>
        </p:spPr>
        <p:txBody>
          <a:bodyPr vert="horz" lIns="96030" tIns="48015" rIns="96030" bIns="480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1281011"/>
            <a:ext cx="11521440" cy="4755405"/>
          </a:xfrm>
          <a:prstGeom prst="rect">
            <a:avLst/>
          </a:prstGeom>
        </p:spPr>
        <p:txBody>
          <a:bodyPr vert="horz" lIns="96030" tIns="48015" rIns="96030" bIns="480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5974080" y="6885411"/>
            <a:ext cx="853440" cy="320252"/>
          </a:xfrm>
          <a:prstGeom prst="rect">
            <a:avLst/>
          </a:prstGeom>
          <a:ln>
            <a:noFill/>
          </a:ln>
        </p:spPr>
        <p:txBody>
          <a:bodyPr lIns="96030" tIns="48015" rIns="96030" bIns="48015"/>
          <a:lstStyle>
            <a:lvl1pPr algn="ctr">
              <a:defRPr sz="1300">
                <a:solidFill>
                  <a:srgbClr val="007900"/>
                </a:solidFill>
              </a:defRPr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2" descr="Logos_2">
            <a:extLst>
              <a:ext uri="{FF2B5EF4-FFF2-40B4-BE49-F238E27FC236}">
                <a16:creationId xmlns:a16="http://schemas.microsoft.com/office/drawing/2014/main" id="{081E68CA-180F-A83C-0D1C-BFCFA40488E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4062" y="6557171"/>
            <a:ext cx="2117538" cy="62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09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5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3" r:id="rId11"/>
    <p:sldLayoutId id="2147483750" r:id="rId12"/>
    <p:sldLayoutId id="2147483751" r:id="rId13"/>
    <p:sldLayoutId id="2147483686" r:id="rId14"/>
  </p:sldLayoutIdLst>
  <p:hf hdr="0" ftr="0" dt="0"/>
  <p:txStyles>
    <p:titleStyle>
      <a:lvl1pPr algn="ctr" defTabSz="960303" rtl="0" eaLnBrk="1" latinLnBrk="0" hangingPunct="1">
        <a:spcBef>
          <a:spcPct val="0"/>
        </a:spcBef>
        <a:buNone/>
        <a:defRPr sz="3400" kern="1200">
          <a:solidFill>
            <a:srgbClr val="00790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60114" indent="-360114" algn="l" defTabSz="960303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80246" indent="-300095" algn="l" defTabSz="960303" rtl="0" eaLnBrk="1" latinLnBrk="0" hangingPunct="1">
        <a:spcBef>
          <a:spcPct val="20000"/>
        </a:spcBef>
        <a:buClrTx/>
        <a:buSzPct val="75000"/>
        <a:buFont typeface="Wingdings 2" pitchFamily="18" charset="2"/>
        <a:buChar char=""/>
        <a:defRPr sz="2900" kern="1200">
          <a:solidFill>
            <a:schemeClr val="tx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200379" indent="-240076" algn="l" defTabSz="960303" rtl="0" eaLnBrk="1" latinLnBrk="0" hangingPunct="1">
        <a:spcBef>
          <a:spcPct val="20000"/>
        </a:spcBef>
        <a:buFont typeface="Wingdings" pitchFamily="2" charset="2"/>
        <a:buChar char="§"/>
        <a:defRPr sz="2500" kern="1200">
          <a:solidFill>
            <a:schemeClr val="tx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85532" indent="-235075" algn="l" defTabSz="96030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160681" indent="-240076" algn="l" defTabSz="960303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640833" indent="-240076" algn="l" defTabSz="96030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0984" indent="-240076" algn="l" defTabSz="96030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01136" indent="-240076" algn="l" defTabSz="96030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81287" indent="-240076" algn="l" defTabSz="96030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151" algn="l" defTabSz="960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0303" algn="l" defTabSz="960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454" algn="l" defTabSz="960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606" algn="l" defTabSz="960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757" algn="l" defTabSz="960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0909" algn="l" defTabSz="960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1060" algn="l" defTabSz="960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1212" algn="l" defTabSz="960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bai2@utk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19.png"/><Relationship Id="rId7" Type="http://schemas.openxmlformats.org/officeDocument/2006/relationships/package" Target="../embeddings/Microsoft_Visio_Drawing1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emf"/><Relationship Id="rId5" Type="http://schemas.openxmlformats.org/officeDocument/2006/relationships/package" Target="../embeddings/Microsoft_Visio_Drawing.vsdx"/><Relationship Id="rId4" Type="http://schemas.openxmlformats.org/officeDocument/2006/relationships/image" Target="../media/image34.pn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	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960120" y="1697831"/>
            <a:ext cx="10881360" cy="1207962"/>
          </a:xfrm>
          <a:prstGeom prst="rect">
            <a:avLst/>
          </a:prstGeom>
        </p:spPr>
        <p:txBody>
          <a:bodyPr vert="horz" lIns="96030" tIns="48015" rIns="96030" bIns="4801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79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US" b="1" dirty="0"/>
              <a:t>Patent Your Ideas in Electric Vehicle Related Power Electronics Domain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9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505200" y="3296243"/>
            <a:ext cx="8286521" cy="1371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100" b="1" dirty="0"/>
              <a:t>Kevin Bai</a:t>
            </a:r>
            <a:br>
              <a:rPr lang="en-US" sz="2800" dirty="0"/>
            </a:br>
            <a:r>
              <a:rPr lang="en-US" sz="2000" dirty="0"/>
              <a:t>The University of Tennessee, Knoxville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262626"/>
                </a:solidFill>
                <a:hlinkClick r:id="rId3"/>
              </a:rPr>
              <a:t>hbai2@utk.edu</a:t>
            </a:r>
            <a:r>
              <a:rPr lang="en-US" sz="2000" dirty="0">
                <a:solidFill>
                  <a:srgbClr val="262626"/>
                </a:solidFill>
              </a:rPr>
              <a:t> </a:t>
            </a:r>
            <a:endParaRPr lang="en-US" sz="2800" dirty="0">
              <a:solidFill>
                <a:srgbClr val="262626"/>
              </a:solidFill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5153139" y="4991012"/>
            <a:ext cx="5438661" cy="1371600"/>
          </a:xfrm>
          <a:prstGeom prst="rect">
            <a:avLst/>
          </a:prstGeom>
        </p:spPr>
        <p:txBody>
          <a:bodyPr lIns="96030" tIns="48015" rIns="96030" bIns="48015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Tx/>
              <a:buSzPct val="75000"/>
              <a:buFont typeface="Wingdings 2" pitchFamily="18" charset="2"/>
              <a:buChar char=""/>
              <a:defRPr sz="2800" kern="120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4963" indent="-22383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fontAlgn="auto">
              <a:lnSpc>
                <a:spcPct val="110000"/>
              </a:lnSpc>
              <a:spcAft>
                <a:spcPts val="600"/>
              </a:spcAft>
              <a:buNone/>
              <a:defRPr/>
            </a:pPr>
            <a:r>
              <a:rPr lang="en-US" sz="2400" b="1" dirty="0">
                <a:solidFill>
                  <a:srgbClr val="000000"/>
                </a:solidFill>
              </a:rPr>
              <a:t>Power and Energy Seminar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lvl="0" indent="0" algn="ctr" fontAlgn="auto">
              <a:lnSpc>
                <a:spcPct val="110000"/>
              </a:lnSpc>
              <a:spcAft>
                <a:spcPts val="600"/>
              </a:spcAft>
              <a:buNone/>
              <a:defRPr/>
            </a:pPr>
            <a:endParaRPr lang="en-US" sz="2400" dirty="0">
              <a:solidFill>
                <a:srgbClr val="000000"/>
              </a:solidFill>
            </a:endParaRPr>
          </a:p>
          <a:p>
            <a:pPr marL="0" indent="0" algn="ctr" fontAlgn="auto">
              <a:lnSpc>
                <a:spcPct val="110000"/>
              </a:lnSpc>
              <a:spcAft>
                <a:spcPts val="600"/>
              </a:spcAft>
              <a:buNone/>
              <a:defRPr/>
            </a:pPr>
            <a:r>
              <a:rPr lang="en-US" sz="2400" dirty="0">
                <a:solidFill>
                  <a:srgbClr val="000000"/>
                </a:solidFill>
              </a:rPr>
              <a:t>February 2</a:t>
            </a:r>
            <a:r>
              <a:rPr lang="en-US" sz="2400" baseline="30000" dirty="0">
                <a:solidFill>
                  <a:srgbClr val="000000"/>
                </a:solidFill>
              </a:rPr>
              <a:t>nd </a:t>
            </a:r>
            <a:r>
              <a:rPr lang="en-US" sz="2400" dirty="0">
                <a:solidFill>
                  <a:srgbClr val="000000"/>
                </a:solidFill>
              </a:rPr>
              <a:t>, 2024</a:t>
            </a:r>
          </a:p>
          <a:p>
            <a:pPr marL="0" lvl="0" indent="0" algn="ctr" fontAlgn="auto">
              <a:lnSpc>
                <a:spcPct val="110000"/>
              </a:lnSpc>
              <a:spcAft>
                <a:spcPts val="600"/>
              </a:spcAft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211B86B1-9C43-49D8-00D9-C103B7CA5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7" b="26215"/>
          <a:stretch>
            <a:fillRect/>
          </a:stretch>
        </p:blipFill>
        <p:spPr bwMode="auto">
          <a:xfrm>
            <a:off x="485661" y="3526571"/>
            <a:ext cx="4619739" cy="2939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453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BF3AE-32AF-483F-A868-81CC22D50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4FEC7A-71C6-45BC-9136-6E589A36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801600" cy="1070143"/>
          </a:xfrm>
        </p:spPr>
        <p:txBody>
          <a:bodyPr>
            <a:noAutofit/>
          </a:bodyPr>
          <a:lstStyle/>
          <a:p>
            <a:pPr algn="ctr"/>
            <a:r>
              <a:rPr lang="en-US" sz="4200" b="1" dirty="0"/>
              <a:t>Case Study (2.2)</a:t>
            </a:r>
            <a:endParaRPr lang="en-US" sz="4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459DD-062E-D3D2-CDB2-C66206150A9F}"/>
              </a:ext>
            </a:extLst>
          </p:cNvPr>
          <p:cNvSpPr txBox="1"/>
          <p:nvPr/>
        </p:nvSpPr>
        <p:spPr>
          <a:xfrm>
            <a:off x="2133600" y="6224182"/>
            <a:ext cx="9829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US Patent.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Liyan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Zhu and Hua Bai*, “An Integrated on-board charger and auxiliary power module using a triple active bridge for electric vehicles,” US 17/928,006, 2021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5320E3E5-2AB2-FB0F-1261-F809823A5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25186" r="40630" b="19792"/>
          <a:stretch>
            <a:fillRect/>
          </a:stretch>
        </p:blipFill>
        <p:spPr bwMode="auto">
          <a:xfrm>
            <a:off x="10896600" y="104065"/>
            <a:ext cx="13239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71C6FE-1CD9-1A41-5245-0F55DE6560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05" t="14828" r="30357" b="11905"/>
          <a:stretch/>
        </p:blipFill>
        <p:spPr>
          <a:xfrm>
            <a:off x="7924800" y="1316831"/>
            <a:ext cx="4441825" cy="4046583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FEB08675-10BA-C753-1CE4-77B2B1305D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488500"/>
              </p:ext>
            </p:extLst>
          </p:nvPr>
        </p:nvGraphicFramePr>
        <p:xfrm>
          <a:off x="152400" y="3644749"/>
          <a:ext cx="4490901" cy="2421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Visio" r:id="rId5" imgW="7978334" imgH="4305341" progId="Visio.Drawing.15">
                  <p:embed/>
                </p:oleObj>
              </mc:Choice>
              <mc:Fallback>
                <p:oleObj name="Visio" r:id="rId5" imgW="7978334" imgH="4305341" progId="Visio.Drawing.15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0DA556C-6557-451D-A216-9FCF5961BD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644749"/>
                        <a:ext cx="4490901" cy="24212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2">
            <a:extLst>
              <a:ext uri="{FF2B5EF4-FFF2-40B4-BE49-F238E27FC236}">
                <a16:creationId xmlns:a16="http://schemas.microsoft.com/office/drawing/2014/main" id="{27D888C1-96EC-C3B1-20D9-EE1AEDE2F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1125504"/>
            <a:ext cx="128016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3C2F9F6-D447-B382-A398-7CFC82FBB1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1749505"/>
              </p:ext>
            </p:extLst>
          </p:nvPr>
        </p:nvGraphicFramePr>
        <p:xfrm>
          <a:off x="24765" y="1136775"/>
          <a:ext cx="588645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r:id="rId7" imgW="4614810" imgH="1643161" progId="Visio.Drawing.15">
                  <p:embed/>
                </p:oleObj>
              </mc:Choice>
              <mc:Fallback>
                <p:oleObj r:id="rId7" imgW="4614810" imgH="1643161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" y="1136775"/>
                        <a:ext cx="5886450" cy="213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B932701-1D6F-A3C9-B3C0-03B197649265}"/>
              </a:ext>
            </a:extLst>
          </p:cNvPr>
          <p:cNvSpPr/>
          <p:nvPr/>
        </p:nvSpPr>
        <p:spPr>
          <a:xfrm>
            <a:off x="5029200" y="6041231"/>
            <a:ext cx="3847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Final Prototype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0080DB-7DB4-342D-7330-EC1A04849943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141" y="3907657"/>
            <a:ext cx="3281499" cy="213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53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BF3AE-32AF-483F-A868-81CC22D50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4FEC7A-71C6-45BC-9136-6E589A36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801600" cy="1070143"/>
          </a:xfrm>
        </p:spPr>
        <p:txBody>
          <a:bodyPr>
            <a:noAutofit/>
          </a:bodyPr>
          <a:lstStyle/>
          <a:p>
            <a:pPr algn="ctr"/>
            <a:r>
              <a:rPr lang="en-US" sz="4200" b="1" dirty="0"/>
              <a:t>Case Study (2.3)</a:t>
            </a:r>
            <a:endParaRPr lang="en-US" sz="420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7D888C1-96EC-C3B1-20D9-EE1AEDE2F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1125504"/>
            <a:ext cx="128016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DD0F3F-B9B4-A244-4EBD-5190048D3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1631"/>
            <a:ext cx="7105650" cy="3578396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AC2B9FBB-2865-F43C-E01F-3CACA284F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9630" r="65417" b="84444"/>
          <a:stretch>
            <a:fillRect/>
          </a:stretch>
        </p:blipFill>
        <p:spPr bwMode="auto">
          <a:xfrm>
            <a:off x="10287000" y="179540"/>
            <a:ext cx="2459700" cy="75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E4AD73-BB2B-73E3-9C31-91B6BE720D70}"/>
              </a:ext>
            </a:extLst>
          </p:cNvPr>
          <p:cNvSpPr txBox="1"/>
          <p:nvPr/>
        </p:nvSpPr>
        <p:spPr>
          <a:xfrm>
            <a:off x="2209800" y="6066023"/>
            <a:ext cx="9220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228600" algn="l"/>
                <a:tab pos="4572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Global PCT.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Liyan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Zhu,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Ziwei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Liang, Yue Sun, Hua Bai* and Headley Phillips, “A Smart and Highly Compact Power Electronics Box to Provide Universal Charging Technologies (OBC, Wireless) Along with DCDC,” US 63/215,667, 2022.</a:t>
            </a:r>
            <a:endParaRPr lang="en-US" sz="11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21EB21-D1E4-4B2A-AD84-1EE5801EA1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17" t="20371" r="53096" b="59524"/>
          <a:stretch/>
        </p:blipFill>
        <p:spPr>
          <a:xfrm>
            <a:off x="7293900" y="2559188"/>
            <a:ext cx="5507700" cy="264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26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186B8B-2C4F-465E-80C6-009DC879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801600" cy="1002327"/>
          </a:xfrm>
        </p:spPr>
        <p:txBody>
          <a:bodyPr>
            <a:noAutofit/>
          </a:bodyPr>
          <a:lstStyle/>
          <a:p>
            <a:pPr algn="ctr"/>
            <a:r>
              <a:rPr lang="en-US" sz="4200" b="1" dirty="0"/>
              <a:t>Case Study (3.1): E Alternator</a:t>
            </a:r>
            <a:endParaRPr lang="en-US" sz="4200" dirty="0"/>
          </a:p>
        </p:txBody>
      </p:sp>
      <p:pic>
        <p:nvPicPr>
          <p:cNvPr id="5124" name="Picture 16">
            <a:extLst>
              <a:ext uri="{FF2B5EF4-FFF2-40B4-BE49-F238E27FC236}">
                <a16:creationId xmlns:a16="http://schemas.microsoft.com/office/drawing/2014/main" id="{92798ACD-B862-8ED8-6407-4AB45D65C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66606"/>
            <a:ext cx="4191000" cy="213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5">
            <a:extLst>
              <a:ext uri="{FF2B5EF4-FFF2-40B4-BE49-F238E27FC236}">
                <a16:creationId xmlns:a16="http://schemas.microsoft.com/office/drawing/2014/main" id="{A29E827C-E2E2-532A-115D-D3DC56151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37555"/>
            <a:ext cx="4800598" cy="229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2">
            <a:extLst>
              <a:ext uri="{FF2B5EF4-FFF2-40B4-BE49-F238E27FC236}">
                <a16:creationId xmlns:a16="http://schemas.microsoft.com/office/drawing/2014/main" id="{85BCF8F4-DA33-E4A1-9B12-05FE90572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679031"/>
            <a:ext cx="4724400" cy="24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" descr="C:\Users\Processing\Desktop\Thesis_Chen Duan\Important Files\DIODE_SR.bmp">
            <a:extLst>
              <a:ext uri="{FF2B5EF4-FFF2-40B4-BE49-F238E27FC236}">
                <a16:creationId xmlns:a16="http://schemas.microsoft.com/office/drawing/2014/main" id="{9EF0925E-FA54-C692-A9D2-E9C1EFA6C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r="4747" b="2113"/>
          <a:stretch>
            <a:fillRect/>
          </a:stretch>
        </p:blipFill>
        <p:spPr bwMode="auto">
          <a:xfrm>
            <a:off x="3820268" y="3525419"/>
            <a:ext cx="3566160" cy="28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EB47AE-0F3A-B9E1-B34A-4722267500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643" t="11905" r="20833" b="5422"/>
          <a:stretch/>
        </p:blipFill>
        <p:spPr>
          <a:xfrm>
            <a:off x="272996" y="3666172"/>
            <a:ext cx="3316186" cy="259080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F5C42BBF-1683-D886-F5D8-72C1A247B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8" t="6033" r="67555" b="85567"/>
          <a:stretch>
            <a:fillRect/>
          </a:stretch>
        </p:blipFill>
        <p:spPr bwMode="auto">
          <a:xfrm>
            <a:off x="10668000" y="27729"/>
            <a:ext cx="1676400" cy="102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028182-9AE5-E24F-7E6F-DEC27C431262}"/>
              </a:ext>
            </a:extLst>
          </p:cNvPr>
          <p:cNvSpPr txBox="1"/>
          <p:nvPr/>
        </p:nvSpPr>
        <p:spPr>
          <a:xfrm>
            <a:off x="2057400" y="6346031"/>
            <a:ext cx="883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U.S. Patent. Zhong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Nie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Mengyang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Zhang, Dennis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Krozek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Fred Householder, Hua Bai*, Wei Guo and Chen Duan, “Techniques for Synchronous Rectification Control of DC-DC Converters in Electrified Vehicles,” US 9315166 B2, 2014.</a:t>
            </a:r>
            <a:endParaRPr lang="en-US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09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BF3AE-32AF-483F-A868-81CC22D50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4FEC7A-71C6-45BC-9136-6E589A36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0744199" cy="1070143"/>
          </a:xfrm>
        </p:spPr>
        <p:txBody>
          <a:bodyPr>
            <a:noAutofit/>
          </a:bodyPr>
          <a:lstStyle/>
          <a:p>
            <a:pPr algn="ctr"/>
            <a:r>
              <a:rPr lang="en-US" sz="4200" b="1" dirty="0"/>
              <a:t>Case Study (3.2) EV Drive CM Reduction</a:t>
            </a:r>
            <a:endParaRPr lang="en-US" sz="4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459DD-062E-D3D2-CDB2-C66206150A9F}"/>
              </a:ext>
            </a:extLst>
          </p:cNvPr>
          <p:cNvSpPr txBox="1"/>
          <p:nvPr/>
        </p:nvSpPr>
        <p:spPr>
          <a:xfrm>
            <a:off x="2209799" y="6184701"/>
            <a:ext cx="89916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UK/German Patent. Yang Huang,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Ximu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Zhang, Hua Bai*, Bing Cheng, “</a:t>
            </a:r>
            <a:r>
              <a:rPr lang="en-US" sz="1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 Novel Zero Common-mode Voltage Modulation Scheme for Dual-three-phase Motor,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 </a:t>
            </a:r>
            <a:r>
              <a:rPr lang="en-US" sz="1800" dirty="0">
                <a:solidFill>
                  <a:srgbClr val="201F1E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WO 2023/152367 A1, with Mercedes Benz, 2023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4" descr="“Daimler AG logo”的图片搜索结果">
            <a:extLst>
              <a:ext uri="{FF2B5EF4-FFF2-40B4-BE49-F238E27FC236}">
                <a16:creationId xmlns:a16="http://schemas.microsoft.com/office/drawing/2014/main" id="{A43E0481-E01E-B79F-23EA-AC5B6C8F0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-12859"/>
            <a:ext cx="2043113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36F05D-A137-DAE1-F0BA-96D3BA408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19" t="13986" r="47198" b="8730"/>
          <a:stretch/>
        </p:blipFill>
        <p:spPr>
          <a:xfrm>
            <a:off x="8583613" y="1169253"/>
            <a:ext cx="3379788" cy="4867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E3D849-E8F0-E317-78C1-55CD221E1D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00843"/>
            <a:ext cx="4215070" cy="232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557483-6D00-DFC0-D089-DE5059BDCF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073" y="1182128"/>
            <a:ext cx="3874540" cy="2365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948B1A-6A0F-BE45-71F6-C98A1BDE9A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" y="3679033"/>
            <a:ext cx="3194685" cy="23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CA2219-35DD-4F0D-47B6-22B97DAC9D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4491"/>
          <a:stretch/>
        </p:blipFill>
        <p:spPr bwMode="auto">
          <a:xfrm>
            <a:off x="4803457" y="3653958"/>
            <a:ext cx="3379788" cy="2471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793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68506-B21D-437D-993D-53FAB8D3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207"/>
            <a:ext cx="12220469" cy="1200944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defRPr/>
            </a:pPr>
            <a:r>
              <a:rPr lang="en-US" sz="4203" b="1" kern="1200" dirty="0">
                <a:solidFill>
                  <a:srgbClr val="0066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A59F9-B8DB-4A4F-A0BE-183B4E64E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64431"/>
            <a:ext cx="11763269" cy="5266280"/>
          </a:xfrm>
        </p:spPr>
        <p:txBody>
          <a:bodyPr>
            <a:normAutofit fontScale="85000" lnSpcReduction="10000"/>
          </a:bodyPr>
          <a:lstStyle/>
          <a:p>
            <a:pPr marL="192152" indent="-384304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AutoNum type="arabicPeriod"/>
            </a:pPr>
            <a:r>
              <a:rPr lang="en-US" sz="3000" dirty="0"/>
              <a:t>Patent is not necessarily used to block your competitors, but more to prevent them from blocking you in the future;</a:t>
            </a:r>
          </a:p>
          <a:p>
            <a:pPr marL="192152" indent="-384304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AutoNum type="arabicPeriod"/>
            </a:pPr>
            <a:r>
              <a:rPr lang="en-US" sz="3000" dirty="0"/>
              <a:t>Various approaches can be adopted to file a patent;</a:t>
            </a:r>
          </a:p>
          <a:p>
            <a:pPr marL="192152" indent="-384304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Font typeface="Arial"/>
              <a:buAutoNum type="arabicPeriod"/>
            </a:pPr>
            <a:r>
              <a:rPr lang="en-US" sz="3000" dirty="0"/>
              <a:t>The multi-disciplinary nature of vehicles yields abundant patent opportunities (charger, inverter, dc-dc, power module, BMS, </a:t>
            </a:r>
            <a:r>
              <a:rPr lang="en-US" sz="3000" dirty="0" err="1"/>
              <a:t>etc</a:t>
            </a:r>
            <a:r>
              <a:rPr lang="en-US" sz="3000" dirty="0"/>
              <a:t>);</a:t>
            </a:r>
          </a:p>
          <a:p>
            <a:pPr marL="192152" indent="-384304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AutoNum type="arabicPeriod"/>
            </a:pPr>
            <a:r>
              <a:rPr lang="en-US" sz="3000" dirty="0"/>
              <a:t>Think widely and wildly, then act fast.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0C5ACAD-3A30-4B43-AEB8-832B6490E9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06135" y="6870513"/>
            <a:ext cx="853440" cy="320252"/>
          </a:xfrm>
        </p:spPr>
        <p:txBody>
          <a:bodyPr/>
          <a:lstStyle/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151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19FB96-7E6C-46F0-28FE-9A3E84375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2" t="5555" r="6547" b="7672"/>
          <a:stretch/>
        </p:blipFill>
        <p:spPr>
          <a:xfrm>
            <a:off x="228600" y="250031"/>
            <a:ext cx="116586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88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4100D-0325-4DC2-9B88-6CA3F473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98"/>
            <a:ext cx="12801600" cy="1025920"/>
          </a:xfrm>
        </p:spPr>
        <p:txBody>
          <a:bodyPr>
            <a:normAutofit/>
          </a:bodyPr>
          <a:lstStyle/>
          <a:p>
            <a:r>
              <a:rPr lang="en-US" sz="4200" b="1" dirty="0"/>
              <a:t>Paper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DABF57-B644-4763-A647-EBF6D640EA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E286B0B-071E-7FE3-702E-4BE806769F82}"/>
              </a:ext>
            </a:extLst>
          </p:cNvPr>
          <p:cNvCxnSpPr>
            <a:cxnSpLocks/>
          </p:cNvCxnSpPr>
          <p:nvPr/>
        </p:nvCxnSpPr>
        <p:spPr>
          <a:xfrm>
            <a:off x="7200433" y="1800105"/>
            <a:ext cx="1186858" cy="1421726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F281CC0-ACED-B0CB-70AC-98AA376914D6}"/>
              </a:ext>
            </a:extLst>
          </p:cNvPr>
          <p:cNvCxnSpPr>
            <a:cxnSpLocks/>
          </p:cNvCxnSpPr>
          <p:nvPr/>
        </p:nvCxnSpPr>
        <p:spPr>
          <a:xfrm flipH="1">
            <a:off x="7396056" y="3873087"/>
            <a:ext cx="991235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381C060-9FC8-8F80-C059-987F1F054E8A}"/>
              </a:ext>
            </a:extLst>
          </p:cNvPr>
          <p:cNvCxnSpPr>
            <a:cxnSpLocks/>
          </p:cNvCxnSpPr>
          <p:nvPr/>
        </p:nvCxnSpPr>
        <p:spPr>
          <a:xfrm flipH="1">
            <a:off x="3257202" y="3907631"/>
            <a:ext cx="1238598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EF16A3C-CADD-F204-C8B9-9442A7FF7201}"/>
              </a:ext>
            </a:extLst>
          </p:cNvPr>
          <p:cNvCxnSpPr>
            <a:cxnSpLocks/>
          </p:cNvCxnSpPr>
          <p:nvPr/>
        </p:nvCxnSpPr>
        <p:spPr>
          <a:xfrm>
            <a:off x="2812650" y="4186725"/>
            <a:ext cx="958427" cy="822304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DC1E502-CB13-502E-CFCA-B1EF335086AE}"/>
              </a:ext>
            </a:extLst>
          </p:cNvPr>
          <p:cNvCxnSpPr>
            <a:cxnSpLocks/>
          </p:cNvCxnSpPr>
          <p:nvPr/>
        </p:nvCxnSpPr>
        <p:spPr>
          <a:xfrm flipH="1" flipV="1">
            <a:off x="2345725" y="4447989"/>
            <a:ext cx="787808" cy="661956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F15A0CE-8FAA-4269-6E62-01CE6C4B4C61}"/>
              </a:ext>
            </a:extLst>
          </p:cNvPr>
          <p:cNvCxnSpPr>
            <a:cxnSpLocks/>
          </p:cNvCxnSpPr>
          <p:nvPr/>
        </p:nvCxnSpPr>
        <p:spPr>
          <a:xfrm>
            <a:off x="4324351" y="1930430"/>
            <a:ext cx="877464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42D5D9C-0EDF-47E8-856A-9F48E04CB0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64" t="45518" r="27488" b="30735"/>
          <a:stretch/>
        </p:blipFill>
        <p:spPr>
          <a:xfrm>
            <a:off x="890308" y="1118621"/>
            <a:ext cx="2995892" cy="1623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F52DEF-17D4-4637-BA37-AE5B3E2FE6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428" t="60252" r="4085" b="16667"/>
          <a:stretch/>
        </p:blipFill>
        <p:spPr>
          <a:xfrm>
            <a:off x="5358784" y="905214"/>
            <a:ext cx="1283162" cy="2225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2DE209-E349-46B4-B693-11CE3EDD5D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684" t="45064" r="2976" b="32008"/>
          <a:stretch/>
        </p:blipFill>
        <p:spPr>
          <a:xfrm>
            <a:off x="8462539" y="2851751"/>
            <a:ext cx="2847886" cy="18991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A26B2B-49A7-4FF7-884B-A7152FDB00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476" t="45064" r="41935" b="30735"/>
          <a:stretch/>
        </p:blipFill>
        <p:spPr>
          <a:xfrm>
            <a:off x="4763083" y="3332575"/>
            <a:ext cx="2632973" cy="20377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883C7-A50D-4603-A64A-2266702C65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714" t="52088" r="5716" b="29122"/>
          <a:stretch/>
        </p:blipFill>
        <p:spPr>
          <a:xfrm>
            <a:off x="703543" y="2800662"/>
            <a:ext cx="2396690" cy="1626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F1CE16-DB8B-42E3-A23A-7E0A4DD33E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860" t="57406" r="21573" b="16641"/>
          <a:stretch/>
        </p:blipFill>
        <p:spPr>
          <a:xfrm>
            <a:off x="2226232" y="5440276"/>
            <a:ext cx="2396690" cy="17010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8E7ABE-261D-4F95-A2ED-E45E225049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037" t="36854" r="1864" b="38359"/>
          <a:stretch/>
        </p:blipFill>
        <p:spPr>
          <a:xfrm>
            <a:off x="7491945" y="5156751"/>
            <a:ext cx="4672175" cy="209462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6B63BC3-20FD-4B79-BCB4-159636B51392}"/>
              </a:ext>
            </a:extLst>
          </p:cNvPr>
          <p:cNvCxnSpPr>
            <a:cxnSpLocks/>
          </p:cNvCxnSpPr>
          <p:nvPr/>
        </p:nvCxnSpPr>
        <p:spPr>
          <a:xfrm flipV="1">
            <a:off x="4914433" y="6216250"/>
            <a:ext cx="2286000" cy="18561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A36DC9BA-3021-4C17-ACE6-F155435DF28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124" t="43662" r="43652" b="29587"/>
          <a:stretch/>
        </p:blipFill>
        <p:spPr>
          <a:xfrm>
            <a:off x="9504581" y="-22064"/>
            <a:ext cx="3253513" cy="254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3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4100D-0325-4DC2-9B88-6CA3F473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98"/>
            <a:ext cx="12801600" cy="1025920"/>
          </a:xfrm>
        </p:spPr>
        <p:txBody>
          <a:bodyPr>
            <a:normAutofit/>
          </a:bodyPr>
          <a:lstStyle/>
          <a:p>
            <a:r>
              <a:rPr lang="en-US" sz="4200" b="1" dirty="0"/>
              <a:t>Patent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DABF57-B644-4763-A647-EBF6D640EA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E286B0B-071E-7FE3-702E-4BE806769F82}"/>
              </a:ext>
            </a:extLst>
          </p:cNvPr>
          <p:cNvCxnSpPr>
            <a:cxnSpLocks/>
          </p:cNvCxnSpPr>
          <p:nvPr/>
        </p:nvCxnSpPr>
        <p:spPr>
          <a:xfrm>
            <a:off x="4642274" y="2429678"/>
            <a:ext cx="0" cy="41115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838C795-05E5-9391-2F1C-E27E4B6DB0A1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8136276" y="2590460"/>
            <a:ext cx="1126609" cy="446901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F281CC0-ACED-B0CB-70AC-98AA376914D6}"/>
              </a:ext>
            </a:extLst>
          </p:cNvPr>
          <p:cNvCxnSpPr>
            <a:cxnSpLocks/>
          </p:cNvCxnSpPr>
          <p:nvPr/>
        </p:nvCxnSpPr>
        <p:spPr>
          <a:xfrm>
            <a:off x="5339616" y="2041741"/>
            <a:ext cx="1485053" cy="27139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EF16A3C-CADD-F204-C8B9-9442A7FF7201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5318016" y="2739366"/>
            <a:ext cx="1949852" cy="59224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DC1E502-CB13-502E-CFCA-B1EF335086AE}"/>
              </a:ext>
            </a:extLst>
          </p:cNvPr>
          <p:cNvCxnSpPr>
            <a:cxnSpLocks/>
          </p:cNvCxnSpPr>
          <p:nvPr/>
        </p:nvCxnSpPr>
        <p:spPr>
          <a:xfrm flipH="1" flipV="1">
            <a:off x="5354596" y="3442503"/>
            <a:ext cx="2570204" cy="65853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FB36A93-C853-8792-B9FB-4869978498D6}"/>
              </a:ext>
            </a:extLst>
          </p:cNvPr>
          <p:cNvCxnSpPr>
            <a:cxnSpLocks/>
          </p:cNvCxnSpPr>
          <p:nvPr/>
        </p:nvCxnSpPr>
        <p:spPr>
          <a:xfrm flipH="1">
            <a:off x="4495800" y="5355431"/>
            <a:ext cx="7620" cy="6096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4DB6AC-E2C3-C291-9B0E-9F45D81ECD6F}"/>
              </a:ext>
            </a:extLst>
          </p:cNvPr>
          <p:cNvCxnSpPr>
            <a:cxnSpLocks/>
          </p:cNvCxnSpPr>
          <p:nvPr/>
        </p:nvCxnSpPr>
        <p:spPr>
          <a:xfrm>
            <a:off x="3354073" y="1952318"/>
            <a:ext cx="642299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DE36E47-4D20-25CF-EE0A-A8230C83F27C}"/>
              </a:ext>
            </a:extLst>
          </p:cNvPr>
          <p:cNvCxnSpPr>
            <a:cxnSpLocks/>
          </p:cNvCxnSpPr>
          <p:nvPr/>
        </p:nvCxnSpPr>
        <p:spPr>
          <a:xfrm>
            <a:off x="4649894" y="3780520"/>
            <a:ext cx="0" cy="508111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C5EA0DE5-D33C-4A72-ADE6-2F062B664B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24" t="43662" r="43652" b="29587"/>
          <a:stretch/>
        </p:blipFill>
        <p:spPr>
          <a:xfrm>
            <a:off x="9504581" y="-22064"/>
            <a:ext cx="3253513" cy="254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5BD2F84-0072-446E-B472-812E31B381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864" t="45518" r="27488" b="30735"/>
          <a:stretch/>
        </p:blipFill>
        <p:spPr>
          <a:xfrm>
            <a:off x="646093" y="1218514"/>
            <a:ext cx="2587270" cy="14021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9BC77E6-95D6-4571-B2B0-6A5CA274C7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428" t="60252" r="4085" b="16667"/>
          <a:stretch/>
        </p:blipFill>
        <p:spPr>
          <a:xfrm>
            <a:off x="4093705" y="381788"/>
            <a:ext cx="1128096" cy="1956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86F59A-D633-496B-AA50-2D3AB948CF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200" t="45459" r="53968" b="30953"/>
          <a:stretch/>
        </p:blipFill>
        <p:spPr>
          <a:xfrm>
            <a:off x="3823911" y="2831797"/>
            <a:ext cx="1494105" cy="999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DBC511-35AF-4623-9CEA-BAE7E15F49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46327" r="30300" b="30848"/>
          <a:stretch/>
        </p:blipFill>
        <p:spPr>
          <a:xfrm>
            <a:off x="3868935" y="4288631"/>
            <a:ext cx="1610892" cy="10498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428C1B1-6A8C-45AD-8A6D-2E409CFE37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860" t="57406" r="21573" b="16641"/>
          <a:stretch/>
        </p:blipFill>
        <p:spPr>
          <a:xfrm>
            <a:off x="3697194" y="5923560"/>
            <a:ext cx="1840297" cy="130615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4A7E7DC-40C1-4063-A55B-699837248B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6136" t="21428" r="24405" b="10847"/>
          <a:stretch/>
        </p:blipFill>
        <p:spPr>
          <a:xfrm>
            <a:off x="7267868" y="4992145"/>
            <a:ext cx="1736815" cy="224595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5CC9126-DD9B-402F-99DA-AFFA77242AF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7684" t="45064" r="2976" b="32008"/>
          <a:stretch/>
        </p:blipFill>
        <p:spPr>
          <a:xfrm>
            <a:off x="7115994" y="1229695"/>
            <a:ext cx="2040564" cy="136076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BDE7756-B54A-4255-8C97-9ADA88B6D29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0476" t="45064" r="41935" b="30735"/>
          <a:stretch/>
        </p:blipFill>
        <p:spPr>
          <a:xfrm>
            <a:off x="7997960" y="3124082"/>
            <a:ext cx="2317195" cy="1793348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0CA07C8-DC22-4484-800F-B9F17E39423A}"/>
              </a:ext>
            </a:extLst>
          </p:cNvPr>
          <p:cNvCxnSpPr>
            <a:cxnSpLocks/>
          </p:cNvCxnSpPr>
          <p:nvPr/>
        </p:nvCxnSpPr>
        <p:spPr>
          <a:xfrm>
            <a:off x="5897541" y="6084808"/>
            <a:ext cx="1485053" cy="27139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4FB3169-CED8-4C24-CFBE-AB89A83E2971}"/>
              </a:ext>
            </a:extLst>
          </p:cNvPr>
          <p:cNvCxnSpPr>
            <a:cxnSpLocks/>
          </p:cNvCxnSpPr>
          <p:nvPr/>
        </p:nvCxnSpPr>
        <p:spPr>
          <a:xfrm flipV="1">
            <a:off x="4882726" y="5279231"/>
            <a:ext cx="0" cy="685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40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4100D-0325-4DC2-9B88-6CA3F473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98"/>
            <a:ext cx="12801600" cy="1025920"/>
          </a:xfrm>
        </p:spPr>
        <p:txBody>
          <a:bodyPr>
            <a:normAutofit/>
          </a:bodyPr>
          <a:lstStyle/>
          <a:p>
            <a:r>
              <a:rPr lang="en-US" sz="4200" b="1" dirty="0"/>
              <a:t>Paper      vs        Patent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DABF57-B644-4763-A647-EBF6D640EA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623FD-5FEB-9EF8-DAFB-3B62EFCC333A}"/>
              </a:ext>
            </a:extLst>
          </p:cNvPr>
          <p:cNvSpPr txBox="1"/>
          <p:nvPr/>
        </p:nvSpPr>
        <p:spPr>
          <a:xfrm>
            <a:off x="2701271" y="1262407"/>
            <a:ext cx="22288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Abstract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E2440-4F42-A600-1C58-CDEB2D4A3D8B}"/>
              </a:ext>
            </a:extLst>
          </p:cNvPr>
          <p:cNvSpPr txBox="1"/>
          <p:nvPr/>
        </p:nvSpPr>
        <p:spPr>
          <a:xfrm>
            <a:off x="1752600" y="3254593"/>
            <a:ext cx="46939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Modeling, Analysis,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68D8C4-40FC-8A27-D11F-A71AEAFD2A42}"/>
              </a:ext>
            </a:extLst>
          </p:cNvPr>
          <p:cNvSpPr txBox="1"/>
          <p:nvPr/>
        </p:nvSpPr>
        <p:spPr>
          <a:xfrm>
            <a:off x="2493860" y="4598983"/>
            <a:ext cx="27413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F1EC553-84F3-04B2-C180-628DC514B6D1}"/>
              </a:ext>
            </a:extLst>
          </p:cNvPr>
          <p:cNvCxnSpPr>
            <a:cxnSpLocks/>
          </p:cNvCxnSpPr>
          <p:nvPr/>
        </p:nvCxnSpPr>
        <p:spPr>
          <a:xfrm>
            <a:off x="3682366" y="1893562"/>
            <a:ext cx="0" cy="41115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78A8B8-39C4-AF15-AEDF-118586C4573C}"/>
              </a:ext>
            </a:extLst>
          </p:cNvPr>
          <p:cNvCxnSpPr>
            <a:cxnSpLocks/>
          </p:cNvCxnSpPr>
          <p:nvPr/>
        </p:nvCxnSpPr>
        <p:spPr>
          <a:xfrm flipH="1">
            <a:off x="3682366" y="3916570"/>
            <a:ext cx="7620" cy="6096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6D0A49C-F3CE-6A8C-671B-DC13092F1BB9}"/>
              </a:ext>
            </a:extLst>
          </p:cNvPr>
          <p:cNvCxnSpPr>
            <a:cxnSpLocks/>
          </p:cNvCxnSpPr>
          <p:nvPr/>
        </p:nvCxnSpPr>
        <p:spPr>
          <a:xfrm>
            <a:off x="3683424" y="5326725"/>
            <a:ext cx="6562" cy="61179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2936632-EEBA-A3E6-3287-4DAAB3F1E865}"/>
              </a:ext>
            </a:extLst>
          </p:cNvPr>
          <p:cNvSpPr txBox="1"/>
          <p:nvPr/>
        </p:nvSpPr>
        <p:spPr>
          <a:xfrm>
            <a:off x="2493860" y="2339118"/>
            <a:ext cx="411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D3ADBA9-D23B-64C2-3E7B-BC8391490761}"/>
              </a:ext>
            </a:extLst>
          </p:cNvPr>
          <p:cNvCxnSpPr>
            <a:cxnSpLocks/>
          </p:cNvCxnSpPr>
          <p:nvPr/>
        </p:nvCxnSpPr>
        <p:spPr>
          <a:xfrm>
            <a:off x="3689986" y="2797208"/>
            <a:ext cx="0" cy="508111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BD536CB-0E3C-A654-1E0A-A49E51D079CF}"/>
              </a:ext>
            </a:extLst>
          </p:cNvPr>
          <p:cNvSpPr txBox="1"/>
          <p:nvPr/>
        </p:nvSpPr>
        <p:spPr>
          <a:xfrm>
            <a:off x="2493860" y="6096833"/>
            <a:ext cx="27413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5420D8-D272-E87F-E3EB-5AD37A235B5D}"/>
              </a:ext>
            </a:extLst>
          </p:cNvPr>
          <p:cNvSpPr txBox="1"/>
          <p:nvPr/>
        </p:nvSpPr>
        <p:spPr>
          <a:xfrm>
            <a:off x="7566425" y="1261453"/>
            <a:ext cx="2644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DDB6A8-588D-59B5-ED5D-859E7A45156D}"/>
              </a:ext>
            </a:extLst>
          </p:cNvPr>
          <p:cNvSpPr txBox="1"/>
          <p:nvPr/>
        </p:nvSpPr>
        <p:spPr>
          <a:xfrm>
            <a:off x="6617755" y="3253639"/>
            <a:ext cx="46939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Description of Drawings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87EE7F-2501-F978-D4C7-1C45CA9DE8D1}"/>
              </a:ext>
            </a:extLst>
          </p:cNvPr>
          <p:cNvSpPr txBox="1"/>
          <p:nvPr/>
        </p:nvSpPr>
        <p:spPr>
          <a:xfrm>
            <a:off x="6729095" y="4517231"/>
            <a:ext cx="39526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Detailed Description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BE898CD-5E9F-B8E0-0414-C6224B822F84}"/>
              </a:ext>
            </a:extLst>
          </p:cNvPr>
          <p:cNvCxnSpPr>
            <a:cxnSpLocks/>
          </p:cNvCxnSpPr>
          <p:nvPr/>
        </p:nvCxnSpPr>
        <p:spPr>
          <a:xfrm>
            <a:off x="8547521" y="1820210"/>
            <a:ext cx="0" cy="41115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6F0BAE9-A5C5-3769-496F-180BDA3B6EB0}"/>
              </a:ext>
            </a:extLst>
          </p:cNvPr>
          <p:cNvCxnSpPr>
            <a:cxnSpLocks/>
          </p:cNvCxnSpPr>
          <p:nvPr/>
        </p:nvCxnSpPr>
        <p:spPr>
          <a:xfrm flipH="1">
            <a:off x="8547521" y="3915616"/>
            <a:ext cx="7620" cy="6096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35D5DB5-5A6E-90CE-AD64-41B71E63285E}"/>
              </a:ext>
            </a:extLst>
          </p:cNvPr>
          <p:cNvCxnSpPr>
            <a:cxnSpLocks/>
          </p:cNvCxnSpPr>
          <p:nvPr/>
        </p:nvCxnSpPr>
        <p:spPr>
          <a:xfrm>
            <a:off x="8555141" y="4974431"/>
            <a:ext cx="6562" cy="61179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0F8D194-3DC8-A78F-AA03-869C33F6446D}"/>
              </a:ext>
            </a:extLst>
          </p:cNvPr>
          <p:cNvSpPr txBox="1"/>
          <p:nvPr/>
        </p:nvSpPr>
        <p:spPr>
          <a:xfrm>
            <a:off x="7691317" y="2176085"/>
            <a:ext cx="23945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45354B9-AA82-6B6E-3FF4-6E1889313F81}"/>
              </a:ext>
            </a:extLst>
          </p:cNvPr>
          <p:cNvCxnSpPr>
            <a:cxnSpLocks/>
          </p:cNvCxnSpPr>
          <p:nvPr/>
        </p:nvCxnSpPr>
        <p:spPr>
          <a:xfrm>
            <a:off x="8555141" y="2796254"/>
            <a:ext cx="0" cy="508111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C11224C-BE04-9DA4-DAC2-D7A0E2CB7197}"/>
              </a:ext>
            </a:extLst>
          </p:cNvPr>
          <p:cNvSpPr txBox="1"/>
          <p:nvPr/>
        </p:nvSpPr>
        <p:spPr>
          <a:xfrm>
            <a:off x="7740958" y="5619420"/>
            <a:ext cx="27413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Claims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9AF10C4-374C-52E6-72C6-4B6C5611500D}"/>
              </a:ext>
            </a:extLst>
          </p:cNvPr>
          <p:cNvSpPr txBox="1"/>
          <p:nvPr/>
        </p:nvSpPr>
        <p:spPr>
          <a:xfrm>
            <a:off x="7740958" y="6536058"/>
            <a:ext cx="27413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Abstract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537B6A2-6C0D-FCDB-7B71-E4380E81DA5B}"/>
              </a:ext>
            </a:extLst>
          </p:cNvPr>
          <p:cNvCxnSpPr>
            <a:cxnSpLocks/>
          </p:cNvCxnSpPr>
          <p:nvPr/>
        </p:nvCxnSpPr>
        <p:spPr>
          <a:xfrm>
            <a:off x="8540959" y="6067933"/>
            <a:ext cx="6562" cy="61179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94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3" grpId="0"/>
      <p:bldP spid="35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4100D-0325-4DC2-9B88-6CA3F473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98"/>
            <a:ext cx="12801600" cy="1025920"/>
          </a:xfrm>
        </p:spPr>
        <p:txBody>
          <a:bodyPr>
            <a:normAutofit/>
          </a:bodyPr>
          <a:lstStyle/>
          <a:p>
            <a:r>
              <a:rPr lang="en-US" sz="4200" b="1" dirty="0"/>
              <a:t>Electric Vehicles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DABF57-B644-4763-A647-EBF6D640EA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Picture 4" descr="All electric sedan image">
            <a:extLst>
              <a:ext uri="{FF2B5EF4-FFF2-40B4-BE49-F238E27FC236}">
                <a16:creationId xmlns:a16="http://schemas.microsoft.com/office/drawing/2014/main" id="{A3D97C8B-B2A4-5124-03A0-C71321806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6"/>
          <a:stretch/>
        </p:blipFill>
        <p:spPr bwMode="auto">
          <a:xfrm>
            <a:off x="1981200" y="1099335"/>
            <a:ext cx="9372600" cy="53091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5196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186B8B-2C4F-465E-80C6-009DC879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801600" cy="1070143"/>
          </a:xfrm>
        </p:spPr>
        <p:txBody>
          <a:bodyPr>
            <a:noAutofit/>
          </a:bodyPr>
          <a:lstStyle/>
          <a:p>
            <a:pPr algn="ctr"/>
            <a:r>
              <a:rPr lang="en-US" sz="4200" b="1" dirty="0"/>
              <a:t>Case Study (1.1)</a:t>
            </a:r>
            <a:endParaRPr lang="en-US" sz="4200" dirty="0"/>
          </a:p>
        </p:txBody>
      </p:sp>
      <p:pic>
        <p:nvPicPr>
          <p:cNvPr id="7170" name="Picture 5">
            <a:extLst>
              <a:ext uri="{FF2B5EF4-FFF2-40B4-BE49-F238E27FC236}">
                <a16:creationId xmlns:a16="http://schemas.microsoft.com/office/drawing/2014/main" id="{EF625405-9CF7-7D16-ACF7-AAF2922C2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4" y="2311956"/>
            <a:ext cx="35465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BDF71C-54E1-BE21-E71D-7BDA0740EB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28" t="10846" r="33929" b="10846"/>
          <a:stretch/>
        </p:blipFill>
        <p:spPr>
          <a:xfrm>
            <a:off x="8256441" y="1070143"/>
            <a:ext cx="3964134" cy="5432332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D1E720BB-ED54-78D0-912D-0D561A47C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25186" r="40630" b="19792"/>
          <a:stretch>
            <a:fillRect/>
          </a:stretch>
        </p:blipFill>
        <p:spPr bwMode="auto">
          <a:xfrm>
            <a:off x="10896600" y="104065"/>
            <a:ext cx="13239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820209-027E-4B71-405C-E6512DF3F8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905" t="37302" r="42262" b="34127"/>
          <a:stretch/>
        </p:blipFill>
        <p:spPr>
          <a:xfrm>
            <a:off x="4419600" y="2310527"/>
            <a:ext cx="3200400" cy="2468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381635-FC44-1474-C584-366DCA34CB98}"/>
              </a:ext>
            </a:extLst>
          </p:cNvPr>
          <p:cNvSpPr txBox="1"/>
          <p:nvPr/>
        </p:nvSpPr>
        <p:spPr>
          <a:xfrm>
            <a:off x="2209800" y="6393631"/>
            <a:ext cx="784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228600" algn="l"/>
                <a:tab pos="4572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US Patent.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Juncheng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Lu, Hua Bai*, Alan Brown and Matt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McAmmond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“Gate-drive Circuit,” US 9484908 B1. </a:t>
            </a:r>
            <a:endParaRPr lang="en-US" sz="11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32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BF3AE-32AF-483F-A868-81CC22D50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4FEC7A-71C6-45BC-9136-6E589A36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801600" cy="1070143"/>
          </a:xfrm>
        </p:spPr>
        <p:txBody>
          <a:bodyPr>
            <a:noAutofit/>
          </a:bodyPr>
          <a:lstStyle/>
          <a:p>
            <a:pPr algn="ctr"/>
            <a:r>
              <a:rPr lang="en-US" sz="4200" b="1" dirty="0"/>
              <a:t>Case Study (1.2)</a:t>
            </a:r>
            <a:endParaRPr lang="en-US" sz="4200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F0A0DCCF-B738-11BB-3621-160493638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25186" r="40630" b="19792"/>
          <a:stretch>
            <a:fillRect/>
          </a:stretch>
        </p:blipFill>
        <p:spPr bwMode="auto">
          <a:xfrm>
            <a:off x="10896600" y="104065"/>
            <a:ext cx="13239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DA8EA962-CCDD-2E1E-70F6-95ECEA2A99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2221719"/>
              </p:ext>
            </p:extLst>
          </p:nvPr>
        </p:nvGraphicFramePr>
        <p:xfrm>
          <a:off x="838200" y="2840831"/>
          <a:ext cx="536713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4" imgW="3063829" imgH="1087832" progId="Visio.Drawing.11">
                  <p:embed/>
                </p:oleObj>
              </mc:Choice>
              <mc:Fallback>
                <p:oleObj r:id="rId4" imgW="3063829" imgH="1087832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840831"/>
                        <a:ext cx="5367130" cy="1905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30EA078F-A26C-340E-AA4B-B20C226374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136" t="21428" r="24405" b="10847"/>
          <a:stretch/>
        </p:blipFill>
        <p:spPr>
          <a:xfrm>
            <a:off x="7848600" y="1132811"/>
            <a:ext cx="4114800" cy="53210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59A524-9F3F-4C7B-6207-4FFD7BA946AD}"/>
              </a:ext>
            </a:extLst>
          </p:cNvPr>
          <p:cNvSpPr txBox="1"/>
          <p:nvPr/>
        </p:nvSpPr>
        <p:spPr>
          <a:xfrm>
            <a:off x="2128630" y="6384308"/>
            <a:ext cx="838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228600" algn="l"/>
                <a:tab pos="4572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US Patent.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Juncheng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Lu, Hua Bai* and Alan Brown, “Hybrid Switch Including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GaN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HEMT and MOSFET,” US 9735771 B1, 2016.</a:t>
            </a:r>
            <a:endParaRPr lang="en-US" sz="11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id="{55C3EB15-2E1D-4B66-BEBD-221B184EE3D1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995530" y="1092750"/>
            <a:ext cx="2209800" cy="1774031"/>
          </a:xfrm>
          <a:prstGeom prst="rect">
            <a:avLst/>
          </a:prstGeom>
          <a:noFill/>
          <a:ln w="9525">
            <a:noFill/>
            <a:miter/>
          </a:ln>
        </p:spPr>
      </p:pic>
    </p:spTree>
    <p:extLst>
      <p:ext uri="{BB962C8B-B14F-4D97-AF65-F5344CB8AC3E}">
        <p14:creationId xmlns:p14="http://schemas.microsoft.com/office/powerpoint/2010/main" val="115238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BF3AE-32AF-483F-A868-81CC22D50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4FEC7A-71C6-45BC-9136-6E589A36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801600" cy="1070143"/>
          </a:xfrm>
        </p:spPr>
        <p:txBody>
          <a:bodyPr>
            <a:noAutofit/>
          </a:bodyPr>
          <a:lstStyle/>
          <a:p>
            <a:pPr algn="ctr"/>
            <a:r>
              <a:rPr lang="en-US" sz="4200" b="1" dirty="0"/>
              <a:t>Case Study (1.3)</a:t>
            </a:r>
            <a:endParaRPr lang="en-US" sz="4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59A524-9F3F-4C7B-6207-4FFD7BA946AD}"/>
              </a:ext>
            </a:extLst>
          </p:cNvPr>
          <p:cNvSpPr txBox="1"/>
          <p:nvPr/>
        </p:nvSpPr>
        <p:spPr>
          <a:xfrm>
            <a:off x="2128630" y="6117431"/>
            <a:ext cx="105205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 Patent. Yue Sun, Hua Bai* and Ruediger Kusch, “Chip on ceramics power module with low inductance and very compact chip arrangement,” With Volkswagen Group of America, US 17/863,953 2022.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6374C-2ADC-277C-52F2-DF23916490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62" t="16136" r="33333" b="14281"/>
          <a:stretch/>
        </p:blipFill>
        <p:spPr>
          <a:xfrm>
            <a:off x="8061960" y="1106814"/>
            <a:ext cx="4724400" cy="5010617"/>
          </a:xfrm>
          <a:prstGeom prst="rect">
            <a:avLst/>
          </a:prstGeom>
        </p:spPr>
      </p:pic>
      <p:pic>
        <p:nvPicPr>
          <p:cNvPr id="1026" name="Grafik 1">
            <a:extLst>
              <a:ext uri="{FF2B5EF4-FFF2-40B4-BE49-F238E27FC236}">
                <a16:creationId xmlns:a16="http://schemas.microsoft.com/office/drawing/2014/main" id="{9C70BD19-3390-32C3-59A5-77ED61979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88992"/>
            <a:ext cx="3109759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B2EE80-E507-A91E-E465-80F292C061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71" t="36243" r="44643" b="37824"/>
          <a:stretch/>
        </p:blipFill>
        <p:spPr>
          <a:xfrm>
            <a:off x="15240" y="1164431"/>
            <a:ext cx="4099560" cy="2232592"/>
          </a:xfrm>
          <a:prstGeom prst="rect">
            <a:avLst/>
          </a:prstGeom>
        </p:spPr>
      </p:pic>
      <p:pic>
        <p:nvPicPr>
          <p:cNvPr id="1027" name="Picture 1">
            <a:extLst>
              <a:ext uri="{FF2B5EF4-FFF2-40B4-BE49-F238E27FC236}">
                <a16:creationId xmlns:a16="http://schemas.microsoft.com/office/drawing/2014/main" id="{B94628B5-8D1B-EA1B-8EAE-91DE586D5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450431"/>
            <a:ext cx="5718605" cy="246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E93794-2119-E381-7F6C-2C90FDC40D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667" t="21415" r="14758" b="57859"/>
          <a:stretch/>
        </p:blipFill>
        <p:spPr>
          <a:xfrm>
            <a:off x="11560265" y="22178"/>
            <a:ext cx="1241334" cy="106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9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BF3AE-32AF-483F-A868-81CC22D50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4FEC7A-71C6-45BC-9136-6E589A36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801600" cy="1070143"/>
          </a:xfrm>
        </p:spPr>
        <p:txBody>
          <a:bodyPr>
            <a:noAutofit/>
          </a:bodyPr>
          <a:lstStyle/>
          <a:p>
            <a:pPr algn="ctr"/>
            <a:r>
              <a:rPr lang="en-US" sz="4200" b="1" dirty="0"/>
              <a:t>Case Study (2.1)</a:t>
            </a:r>
            <a:endParaRPr lang="en-US" sz="4200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F0A0DCCF-B738-11BB-3621-160493638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25186" r="40630" b="19792"/>
          <a:stretch>
            <a:fillRect/>
          </a:stretch>
        </p:blipFill>
        <p:spPr bwMode="auto">
          <a:xfrm>
            <a:off x="10896600" y="104065"/>
            <a:ext cx="13239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8459DD-062E-D3D2-CDB2-C66206150A9F}"/>
              </a:ext>
            </a:extLst>
          </p:cNvPr>
          <p:cNvSpPr txBox="1"/>
          <p:nvPr/>
        </p:nvSpPr>
        <p:spPr>
          <a:xfrm>
            <a:off x="2133600" y="6309300"/>
            <a:ext cx="10553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US Patent. Hua Bai and Alan Brown, “Apparatus to realize fast battery charging and motor driving for electric vehicles using one AC/DC converter,” US  10/686,385, 2020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21DD332-DA68-C9E6-5632-ADEA31C4B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7" t="18120" r="25526" b="58271"/>
          <a:stretch/>
        </p:blipFill>
        <p:spPr bwMode="auto">
          <a:xfrm>
            <a:off x="1" y="1157414"/>
            <a:ext cx="5359372" cy="137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B8A57AA-B58D-96D5-DD8E-A63A5C840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7" t="18120" r="25526" b="9702"/>
          <a:stretch>
            <a:fillRect/>
          </a:stretch>
        </p:blipFill>
        <p:spPr bwMode="auto">
          <a:xfrm>
            <a:off x="8541" y="1173387"/>
            <a:ext cx="5342291" cy="420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9F1CFF-F2F6-5117-3C05-934D1BDD14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27" t="20371" r="26904" b="32112"/>
          <a:stretch/>
        </p:blipFill>
        <p:spPr>
          <a:xfrm>
            <a:off x="9389432" y="1798336"/>
            <a:ext cx="3183568" cy="342163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4BBDA2D-35FB-357C-B519-3AEFFE974EF8}"/>
              </a:ext>
            </a:extLst>
          </p:cNvPr>
          <p:cNvGrpSpPr/>
          <p:nvPr/>
        </p:nvGrpSpPr>
        <p:grpSpPr>
          <a:xfrm>
            <a:off x="5350832" y="3739021"/>
            <a:ext cx="3894303" cy="2149685"/>
            <a:chOff x="5974751" y="2081635"/>
            <a:chExt cx="5233794" cy="2952560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D5924655-700E-E11E-210B-0AF95292E8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3" t="20709" r="23428" b="11940"/>
            <a:stretch/>
          </p:blipFill>
          <p:spPr bwMode="auto">
            <a:xfrm>
              <a:off x="5974751" y="2171468"/>
              <a:ext cx="5233794" cy="2862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4-Point Star 1">
              <a:extLst>
                <a:ext uri="{FF2B5EF4-FFF2-40B4-BE49-F238E27FC236}">
                  <a16:creationId xmlns:a16="http://schemas.microsoft.com/office/drawing/2014/main" id="{440930BD-13F9-65FD-67E5-6E16C844F033}"/>
                </a:ext>
              </a:extLst>
            </p:cNvPr>
            <p:cNvSpPr/>
            <p:nvPr/>
          </p:nvSpPr>
          <p:spPr>
            <a:xfrm>
              <a:off x="10888292" y="2081635"/>
              <a:ext cx="320252" cy="320252"/>
            </a:xfrm>
            <a:prstGeom prst="star4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3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2AD48E1-343C-1A25-F4A6-DE304FC22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250" t="18148" r="22083" b="20370"/>
          <a:stretch/>
        </p:blipFill>
        <p:spPr>
          <a:xfrm>
            <a:off x="5495129" y="1173017"/>
            <a:ext cx="3344071" cy="204086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BC8C1C8-47A4-95D7-1F37-F73715C398D9}"/>
              </a:ext>
            </a:extLst>
          </p:cNvPr>
          <p:cNvSpPr/>
          <p:nvPr/>
        </p:nvSpPr>
        <p:spPr>
          <a:xfrm>
            <a:off x="6553200" y="3265146"/>
            <a:ext cx="213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Final OBC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4DFC54-25F5-A7AE-FCA9-3F9244EFFC2E}"/>
              </a:ext>
            </a:extLst>
          </p:cNvPr>
          <p:cNvSpPr/>
          <p:nvPr/>
        </p:nvSpPr>
        <p:spPr>
          <a:xfrm>
            <a:off x="5495129" y="5889500"/>
            <a:ext cx="419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Efficiency &amp; Power Density</a:t>
            </a:r>
          </a:p>
        </p:txBody>
      </p:sp>
    </p:spTree>
    <p:extLst>
      <p:ext uri="{BB962C8B-B14F-4D97-AF65-F5344CB8AC3E}">
        <p14:creationId xmlns:p14="http://schemas.microsoft.com/office/powerpoint/2010/main" val="322026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CURENT PPT Template_v2">
  <a:themeElements>
    <a:clrScheme name="CURENT">
      <a:dk1>
        <a:srgbClr val="4C4C4C"/>
      </a:dk1>
      <a:lt1>
        <a:sysClr val="window" lastClr="FFFFFF"/>
      </a:lt1>
      <a:dk2>
        <a:srgbClr val="4C4C4C"/>
      </a:dk2>
      <a:lt2>
        <a:srgbClr val="FFFFFF"/>
      </a:lt2>
      <a:accent1>
        <a:srgbClr val="007900"/>
      </a:accent1>
      <a:accent2>
        <a:srgbClr val="F77F00"/>
      </a:accent2>
      <a:accent3>
        <a:srgbClr val="7992B1"/>
      </a:accent3>
      <a:accent4>
        <a:srgbClr val="999999"/>
      </a:accent4>
      <a:accent5>
        <a:srgbClr val="9FFF9F"/>
      </a:accent5>
      <a:accent6>
        <a:srgbClr val="FFC789"/>
      </a:accent6>
      <a:hlink>
        <a:srgbClr val="F77F00"/>
      </a:hlink>
      <a:folHlink>
        <a:srgbClr val="FFC789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URENT template.potx" id="{05BAFA04-18ED-48EB-8627-B8C86F03E168}" vid="{3EEEC8F3-6E94-402D-B824-C3AE4C7E30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CURENT template</Template>
  <TotalTime>68651</TotalTime>
  <Words>445</Words>
  <Application>Microsoft Office PowerPoint</Application>
  <PresentationFormat>Custom</PresentationFormat>
  <Paragraphs>60</Paragraphs>
  <Slides>15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SimSun</vt:lpstr>
      <vt:lpstr>SimSun</vt:lpstr>
      <vt:lpstr>Arial</vt:lpstr>
      <vt:lpstr>Calibri</vt:lpstr>
      <vt:lpstr>Century Gothic</vt:lpstr>
      <vt:lpstr>Courier New</vt:lpstr>
      <vt:lpstr>Wingdings</vt:lpstr>
      <vt:lpstr>Wingdings 2</vt:lpstr>
      <vt:lpstr>CURENT PPT Template_v2</vt:lpstr>
      <vt:lpstr>Microsoft Visio 2003-2010 Drawing</vt:lpstr>
      <vt:lpstr>Visio</vt:lpstr>
      <vt:lpstr>Microsoft Visio Drawing</vt:lpstr>
      <vt:lpstr>  </vt:lpstr>
      <vt:lpstr>Paper</vt:lpstr>
      <vt:lpstr>Patent</vt:lpstr>
      <vt:lpstr>Paper      vs        Patent</vt:lpstr>
      <vt:lpstr>Electric Vehicles</vt:lpstr>
      <vt:lpstr>Case Study (1.1)</vt:lpstr>
      <vt:lpstr>Case Study (1.2)</vt:lpstr>
      <vt:lpstr>Case Study (1.3)</vt:lpstr>
      <vt:lpstr>Case Study (2.1)</vt:lpstr>
      <vt:lpstr>Case Study (2.2)</vt:lpstr>
      <vt:lpstr>Case Study (2.3)</vt:lpstr>
      <vt:lpstr>Case Study (3.1): E Alternator</vt:lpstr>
      <vt:lpstr>Case Study (3.2) EV Drive CM Reduction</vt:lpstr>
      <vt:lpstr>Conclusion</vt:lpstr>
      <vt:lpstr>PowerPoint Presentation</vt:lpstr>
    </vt:vector>
  </TitlesOfParts>
  <Company>University of Tennessee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Smith, Wendy Kathryn</dc:creator>
  <cp:lastModifiedBy>Bai, Kevin</cp:lastModifiedBy>
  <cp:revision>361</cp:revision>
  <cp:lastPrinted>2015-10-01T13:16:29Z</cp:lastPrinted>
  <dcterms:created xsi:type="dcterms:W3CDTF">2015-07-06T19:51:45Z</dcterms:created>
  <dcterms:modified xsi:type="dcterms:W3CDTF">2024-02-02T14:46:48Z</dcterms:modified>
</cp:coreProperties>
</file>