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0" r:id="rId1"/>
    <p:sldMasterId id="2147483776" r:id="rId2"/>
    <p:sldMasterId id="2147483800" r:id="rId3"/>
    <p:sldMasterId id="2147483826" r:id="rId4"/>
  </p:sldMasterIdLst>
  <p:notesMasterIdLst>
    <p:notesMasterId r:id="rId46"/>
  </p:notesMasterIdLst>
  <p:handoutMasterIdLst>
    <p:handoutMasterId r:id="rId47"/>
  </p:handoutMasterIdLst>
  <p:sldIdLst>
    <p:sldId id="774" r:id="rId5"/>
    <p:sldId id="940" r:id="rId6"/>
    <p:sldId id="1212" r:id="rId7"/>
    <p:sldId id="260" r:id="rId8"/>
    <p:sldId id="1206" r:id="rId9"/>
    <p:sldId id="262" r:id="rId10"/>
    <p:sldId id="1144" r:id="rId11"/>
    <p:sldId id="1160" r:id="rId12"/>
    <p:sldId id="1145" r:id="rId13"/>
    <p:sldId id="1211" r:id="rId14"/>
    <p:sldId id="1185" r:id="rId15"/>
    <p:sldId id="1177" r:id="rId16"/>
    <p:sldId id="1197" r:id="rId17"/>
    <p:sldId id="1100" r:id="rId18"/>
    <p:sldId id="1198" r:id="rId19"/>
    <p:sldId id="258" r:id="rId20"/>
    <p:sldId id="1341" r:id="rId21"/>
    <p:sldId id="1204" r:id="rId22"/>
    <p:sldId id="1210" r:id="rId23"/>
    <p:sldId id="1139" r:id="rId24"/>
    <p:sldId id="1099" r:id="rId25"/>
    <p:sldId id="1140" r:id="rId26"/>
    <p:sldId id="1342" r:id="rId27"/>
    <p:sldId id="1343" r:id="rId28"/>
    <p:sldId id="268" r:id="rId29"/>
    <p:sldId id="1241" r:id="rId30"/>
    <p:sldId id="1246" r:id="rId31"/>
    <p:sldId id="1245" r:id="rId32"/>
    <p:sldId id="1275" r:id="rId33"/>
    <p:sldId id="1261" r:id="rId34"/>
    <p:sldId id="1194" r:id="rId35"/>
    <p:sldId id="1207" r:id="rId36"/>
    <p:sldId id="1344" r:id="rId37"/>
    <p:sldId id="318" r:id="rId38"/>
    <p:sldId id="993" r:id="rId39"/>
    <p:sldId id="1202" r:id="rId40"/>
    <p:sldId id="257" r:id="rId41"/>
    <p:sldId id="1025" r:id="rId42"/>
    <p:sldId id="1037" r:id="rId43"/>
    <p:sldId id="1195" r:id="rId44"/>
    <p:sldId id="1152" r:id="rId4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extLst>
    <p:ext uri="{521415D9-36F7-43E2-AB2F-B90AF26B5E84}">
      <p14:sectionLst xmlns:p14="http://schemas.microsoft.com/office/powerpoint/2010/main">
        <p14:section name="Default Section" id="{7C7EE60E-513C-6E43-A436-53F02EFE578D}">
          <p14:sldIdLst>
            <p14:sldId id="774"/>
          </p14:sldIdLst>
        </p14:section>
        <p14:section name="Energy Justice" id="{B3A1FEE1-B74D-C74F-9741-BBD997B13AD3}">
          <p14:sldIdLst>
            <p14:sldId id="940"/>
            <p14:sldId id="1212"/>
            <p14:sldId id="260"/>
            <p14:sldId id="1206"/>
            <p14:sldId id="262"/>
            <p14:sldId id="1144"/>
            <p14:sldId id="1160"/>
            <p14:sldId id="1145"/>
            <p14:sldId id="1211"/>
            <p14:sldId id="1185"/>
            <p14:sldId id="1177"/>
            <p14:sldId id="1197"/>
            <p14:sldId id="1100"/>
            <p14:sldId id="1198"/>
            <p14:sldId id="258"/>
            <p14:sldId id="1341"/>
            <p14:sldId id="1204"/>
            <p14:sldId id="1210"/>
            <p14:sldId id="1139"/>
            <p14:sldId id="1099"/>
            <p14:sldId id="1140"/>
            <p14:sldId id="1342"/>
            <p14:sldId id="1343"/>
            <p14:sldId id="268"/>
            <p14:sldId id="1241"/>
            <p14:sldId id="1246"/>
            <p14:sldId id="1245"/>
            <p14:sldId id="1275"/>
            <p14:sldId id="1261"/>
            <p14:sldId id="1194"/>
            <p14:sldId id="1207"/>
            <p14:sldId id="1344"/>
            <p14:sldId id="318"/>
            <p14:sldId id="993"/>
            <p14:sldId id="1202"/>
            <p14:sldId id="257"/>
            <p14:sldId id="1025"/>
            <p14:sldId id="1037"/>
            <p14:sldId id="1195"/>
            <p14:sldId id="11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chke, Laurie L" initials="MLL" lastIdx="26" clrIdx="0">
    <p:extLst>
      <p:ext uri="{19B8F6BF-5375-455C-9EA6-DF929625EA0E}">
        <p15:presenceInfo xmlns:p15="http://schemas.microsoft.com/office/powerpoint/2012/main" userId="S-1-5-21-1126177620-2786831117-424237298-239826" providerId="AD"/>
      </p:ext>
    </p:extLst>
  </p:cmAuthor>
  <p:cmAuthor id="2" name="Chen, Chien-fei" initials="CCf" lastIdx="6" clrIdx="1">
    <p:extLst>
      <p:ext uri="{19B8F6BF-5375-455C-9EA6-DF929625EA0E}">
        <p15:presenceInfo xmlns:p15="http://schemas.microsoft.com/office/powerpoint/2012/main" userId="S::cchen26@utk.edu::dd5037d9-1769-4724-89ce-c83caa3fb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00"/>
    <a:srgbClr val="1616EA"/>
    <a:srgbClr val="000000"/>
    <a:srgbClr val="00B0F0"/>
    <a:srgbClr val="5BD4FF"/>
    <a:srgbClr val="2108B8"/>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9918" autoAdjust="0"/>
  </p:normalViewPr>
  <p:slideViewPr>
    <p:cSldViewPr>
      <p:cViewPr varScale="1">
        <p:scale>
          <a:sx n="134" d="100"/>
          <a:sy n="134" d="100"/>
        </p:scale>
        <p:origin x="216" y="184"/>
      </p:cViewPr>
      <p:guideLst>
        <p:guide orient="horz" pos="2160"/>
        <p:guide pos="3840"/>
      </p:guideLst>
    </p:cSldViewPr>
  </p:slideViewPr>
  <p:outlineViewPr>
    <p:cViewPr>
      <p:scale>
        <a:sx n="33" d="100"/>
        <a:sy n="33" d="100"/>
      </p:scale>
      <p:origin x="0" y="-6558"/>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xxu20\Downloads\RECS%20EP_Figs%20in%20Excel_New_Graphs%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xiaojing:Downloads:RECS%20EP_Figs%20in%20Excel.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xxu20\Downloads\RECS_EP_Figures%20(1).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nna\Documents\12.9%20EB_chen%20conc%20disadvantage%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6478307858599"/>
          <c:y val="5.2235584566180999E-2"/>
          <c:w val="0.55659377668152898"/>
          <c:h val="0.84081059345016596"/>
        </c:manualLayout>
      </c:layout>
      <c:barChart>
        <c:barDir val="col"/>
        <c:grouping val="stacked"/>
        <c:varyColors val="0"/>
        <c:ser>
          <c:idx val="1"/>
          <c:order val="0"/>
          <c:tx>
            <c:v>Set one and leave it</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'C:\Users\sislam7\Downloads\[RECS Stuff_new.xlsx]Sheet4'!$M$12:$M$14</c:f>
              <c:strCache>
                <c:ptCount val="3"/>
                <c:pt idx="0">
                  <c:v>LIHs</c:v>
                </c:pt>
                <c:pt idx="1">
                  <c:v>MIHs</c:v>
                </c:pt>
                <c:pt idx="2">
                  <c:v>HIHs</c:v>
                </c:pt>
              </c:strCache>
            </c:strRef>
          </c:cat>
          <c:val>
            <c:numRef>
              <c:f>('C:\Users\sislam7\Downloads\[RECS Stuff_new.xlsx]Sheet4'!$D$31,'C:\Users\sislam7\Downloads\[RECS Stuff_new.xlsx]Sheet4'!$K$31,'C:\Users\sislam7\Downloads\[RECS Stuff_new.xlsx]Sheet4'!$R$31)</c:f>
              <c:numCache>
                <c:formatCode>General</c:formatCode>
                <c:ptCount val="3"/>
                <c:pt idx="0">
                  <c:v>44.492467439051183</c:v>
                </c:pt>
                <c:pt idx="1">
                  <c:v>37.482494535455999</c:v>
                </c:pt>
                <c:pt idx="2">
                  <c:v>26.822295291962689</c:v>
                </c:pt>
              </c:numCache>
            </c:numRef>
          </c:val>
          <c:extLst>
            <c:ext xmlns:c16="http://schemas.microsoft.com/office/drawing/2014/chart" uri="{C3380CC4-5D6E-409C-BE32-E72D297353CC}">
              <c16:uniqueId val="{00000000-15CC-461D-B681-A33DC82198F5}"/>
            </c:ext>
          </c:extLst>
        </c:ser>
        <c:ser>
          <c:idx val="4"/>
          <c:order val="1"/>
          <c:tx>
            <c:v>Turn on/off as needed</c:v>
          </c:tx>
          <c:spPr>
            <a:solidFill>
              <a:srgbClr val="2108B8"/>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'C:\Users\sislam7\Downloads\[RECS Stuff_new.xlsx]Sheet4'!$M$12:$M$14</c:f>
              <c:strCache>
                <c:ptCount val="3"/>
                <c:pt idx="0">
                  <c:v>LIHs</c:v>
                </c:pt>
                <c:pt idx="1">
                  <c:v>MIHs</c:v>
                </c:pt>
                <c:pt idx="2">
                  <c:v>HIHs</c:v>
                </c:pt>
              </c:strCache>
            </c:strRef>
          </c:cat>
          <c:val>
            <c:numRef>
              <c:f>('C:\Users\sislam7\Downloads\[RECS Stuff_new.xlsx]Sheet4'!$D$34,'C:\Users\sislam7\Downloads\[RECS Stuff_new.xlsx]Sheet4'!$K$34,'C:\Users\sislam7\Downloads\[RECS Stuff_new.xlsx]Sheet4'!$R$34)</c:f>
              <c:numCache>
                <c:formatCode>General</c:formatCode>
                <c:ptCount val="3"/>
                <c:pt idx="0">
                  <c:v>18.20052317290445</c:v>
                </c:pt>
                <c:pt idx="1">
                  <c:v>10.812130248068151</c:v>
                </c:pt>
                <c:pt idx="2">
                  <c:v>10.440623077272219</c:v>
                </c:pt>
              </c:numCache>
            </c:numRef>
          </c:val>
          <c:extLst>
            <c:ext xmlns:c16="http://schemas.microsoft.com/office/drawing/2014/chart" uri="{C3380CC4-5D6E-409C-BE32-E72D297353CC}">
              <c16:uniqueId val="{00000001-15CC-461D-B681-A33DC82198F5}"/>
            </c:ext>
          </c:extLst>
        </c:ser>
        <c:ser>
          <c:idx val="2"/>
          <c:order val="2"/>
          <c:tx>
            <c:strRef>
              <c:f>'[RECS EP_Figs in Excel.xlsx]Fig. 3 &amp; 4'!$H$58</c:f>
              <c:strCache>
                <c:ptCount val="1"/>
                <c:pt idx="0">
                  <c:v>Manually adjust</c:v>
                </c:pt>
              </c:strCache>
            </c:strRef>
          </c:tx>
          <c:spPr>
            <a:solidFill>
              <a:schemeClr val="accent3"/>
            </a:solidFill>
            <a:ln>
              <a:noFill/>
            </a:ln>
            <a:effectLst/>
          </c:spPr>
          <c:invertIfNegative val="0"/>
          <c:dLbls>
            <c:dLbl>
              <c:idx val="0"/>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9DF-A84A-BB01-513442D4A15A}"/>
                </c:ext>
              </c:extLst>
            </c:dLbl>
            <c:dLbl>
              <c:idx val="1"/>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9DF-A84A-BB01-513442D4A15A}"/>
                </c:ext>
              </c:extLst>
            </c:dLbl>
            <c:dLbl>
              <c:idx val="2"/>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9DF-A84A-BB01-513442D4A15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'C:\Users\sislam7\Downloads\[RECS Stuff_new.xlsx]Sheet4'!$M$12:$M$14</c:f>
              <c:strCache>
                <c:ptCount val="3"/>
                <c:pt idx="0">
                  <c:v>LIHs</c:v>
                </c:pt>
                <c:pt idx="1">
                  <c:v>MIHs</c:v>
                </c:pt>
                <c:pt idx="2">
                  <c:v>HIHs</c:v>
                </c:pt>
              </c:strCache>
            </c:strRef>
          </c:cat>
          <c:val>
            <c:numRef>
              <c:f>('C:\Users\sislam7\Downloads\[RECS Stuff_new.xlsx]Sheet4'!$D$32,'C:\Users\sislam7\Downloads\[RECS Stuff_new.xlsx]Sheet4'!$K$32,'C:\Users\sislam7\Downloads\[RECS Stuff_new.xlsx]Sheet4'!$R$32)</c:f>
              <c:numCache>
                <c:formatCode>General</c:formatCode>
                <c:ptCount val="3"/>
                <c:pt idx="0">
                  <c:v>22.297108025682199</c:v>
                </c:pt>
                <c:pt idx="1">
                  <c:v>27.717466048601992</c:v>
                </c:pt>
                <c:pt idx="2">
                  <c:v>24.22243426565645</c:v>
                </c:pt>
              </c:numCache>
            </c:numRef>
          </c:val>
          <c:extLst>
            <c:ext xmlns:c16="http://schemas.microsoft.com/office/drawing/2014/chart" uri="{C3380CC4-5D6E-409C-BE32-E72D297353CC}">
              <c16:uniqueId val="{00000002-15CC-461D-B681-A33DC82198F5}"/>
            </c:ext>
          </c:extLst>
        </c:ser>
        <c:ser>
          <c:idx val="3"/>
          <c:order val="3"/>
          <c:tx>
            <c:strRef>
              <c:f>'[RECS EP_Figs in Excel.xlsx]Fig. 3 &amp; 4'!$H$62</c:f>
              <c:strCache>
                <c:ptCount val="1"/>
                <c:pt idx="0">
                  <c:v>Automatically adjust</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'C:\Users\sislam7\Downloads\[RECS Stuff_new.xlsx]Sheet4'!$M$12:$M$14</c:f>
              <c:strCache>
                <c:ptCount val="3"/>
                <c:pt idx="0">
                  <c:v>LIHs</c:v>
                </c:pt>
                <c:pt idx="1">
                  <c:v>MIHs</c:v>
                </c:pt>
                <c:pt idx="2">
                  <c:v>HIHs</c:v>
                </c:pt>
              </c:strCache>
            </c:strRef>
          </c:cat>
          <c:val>
            <c:numRef>
              <c:f>('C:\Users\sislam7\Downloads\[RECS Stuff_new.xlsx]Sheet4'!$D$33,'C:\Users\sislam7\Downloads\[RECS Stuff_new.xlsx]Sheet4'!$K$33,'C:\Users\sislam7\Downloads\[RECS Stuff_new.xlsx]Sheet4'!$R$33)</c:f>
              <c:numCache>
                <c:formatCode>General</c:formatCode>
                <c:ptCount val="3"/>
                <c:pt idx="0">
                  <c:v>7.1288480314086318</c:v>
                </c:pt>
                <c:pt idx="1">
                  <c:v>17.86067814250049</c:v>
                </c:pt>
                <c:pt idx="2">
                  <c:v>32.545825740300103</c:v>
                </c:pt>
              </c:numCache>
            </c:numRef>
          </c:val>
          <c:extLst>
            <c:ext xmlns:c16="http://schemas.microsoft.com/office/drawing/2014/chart" uri="{C3380CC4-5D6E-409C-BE32-E72D297353CC}">
              <c16:uniqueId val="{00000003-15CC-461D-B681-A33DC82198F5}"/>
            </c:ext>
          </c:extLst>
        </c:ser>
        <c:ser>
          <c:idx val="0"/>
          <c:order val="4"/>
          <c:tx>
            <c:strRef>
              <c:f>'[RECS EP_Figs in Excel.xlsx]Fig. 3 &amp; 4'!$H$60</c:f>
              <c:strCache>
                <c:ptCount val="1"/>
                <c:pt idx="0">
                  <c:v>Not applicable/No heater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'C:\Users\sislam7\Downloads\[RECS Stuff_new.xlsx]Sheet4'!$M$12:$M$14</c:f>
              <c:strCache>
                <c:ptCount val="3"/>
                <c:pt idx="0">
                  <c:v>LIHs</c:v>
                </c:pt>
                <c:pt idx="1">
                  <c:v>MIHs</c:v>
                </c:pt>
                <c:pt idx="2">
                  <c:v>HIHs</c:v>
                </c:pt>
              </c:strCache>
            </c:strRef>
          </c:cat>
          <c:val>
            <c:numRef>
              <c:f>('C:\Users\sislam7\Downloads\[RECS Stuff_new.xlsx]Sheet4'!$D$27,'C:\Users\sislam7\Downloads\[RECS Stuff_new.xlsx]Sheet4'!$K$27,'C:\Users\sislam7\Downloads\[RECS Stuff_new.xlsx]Sheet4'!$R$27)</c:f>
              <c:numCache>
                <c:formatCode>General</c:formatCode>
                <c:ptCount val="3"/>
                <c:pt idx="0">
                  <c:v>7.9</c:v>
                </c:pt>
                <c:pt idx="1">
                  <c:v>6.2</c:v>
                </c:pt>
                <c:pt idx="2">
                  <c:v>5.9</c:v>
                </c:pt>
              </c:numCache>
            </c:numRef>
          </c:val>
          <c:extLst>
            <c:ext xmlns:c16="http://schemas.microsoft.com/office/drawing/2014/chart" uri="{C3380CC4-5D6E-409C-BE32-E72D297353CC}">
              <c16:uniqueId val="{00000004-15CC-461D-B681-A33DC82198F5}"/>
            </c:ext>
          </c:extLst>
        </c:ser>
        <c:dLbls>
          <c:showLegendKey val="0"/>
          <c:showVal val="0"/>
          <c:showCatName val="0"/>
          <c:showSerName val="0"/>
          <c:showPercent val="0"/>
          <c:showBubbleSize val="0"/>
        </c:dLbls>
        <c:gapWidth val="150"/>
        <c:overlap val="100"/>
        <c:serLines>
          <c:spPr>
            <a:ln w="9525" cap="flat" cmpd="sng" algn="ctr">
              <a:solidFill>
                <a:schemeClr val="tx1"/>
              </a:solidFill>
              <a:prstDash val="solid"/>
              <a:round/>
            </a:ln>
            <a:effectLst/>
          </c:spPr>
        </c:serLines>
        <c:axId val="1425698832"/>
        <c:axId val="1425701152"/>
      </c:barChart>
      <c:catAx>
        <c:axId val="1425698832"/>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25701152"/>
        <c:crosses val="autoZero"/>
        <c:auto val="1"/>
        <c:lblAlgn val="ctr"/>
        <c:lblOffset val="100"/>
        <c:noMultiLvlLbl val="0"/>
      </c:catAx>
      <c:valAx>
        <c:axId val="1425701152"/>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Percentage of households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25698832"/>
        <c:crosses val="autoZero"/>
        <c:crossBetween val="between"/>
      </c:valAx>
      <c:spPr>
        <a:noFill/>
        <a:ln>
          <a:noFill/>
        </a:ln>
        <a:effectLst/>
      </c:spPr>
    </c:plotArea>
    <c:legend>
      <c:legendPos val="r"/>
      <c:layout>
        <c:manualLayout>
          <c:xMode val="edge"/>
          <c:yMode val="edge"/>
          <c:x val="0.68052621471096597"/>
          <c:y val="0.27660639642266899"/>
          <c:w val="0.31947377849724501"/>
          <c:h val="0.5023427627102170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600" b="1">
          <a:solidFill>
            <a:schemeClr val="tx1"/>
          </a:solidFill>
          <a:latin typeface="+mj-lt"/>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0019587103901"/>
          <c:y val="4.9682402139923899E-2"/>
          <c:w val="0.73093195440122205"/>
          <c:h val="0.83682485137191598"/>
        </c:manualLayout>
      </c:layout>
      <c:barChart>
        <c:barDir val="col"/>
        <c:grouping val="stacked"/>
        <c:varyColors val="0"/>
        <c:ser>
          <c:idx val="1"/>
          <c:order val="0"/>
          <c:tx>
            <c:v>Set one and leave it</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'[RECS EP_Figs in Excel_New_Graphs (2).xlsx]Fig. 5 &amp; 6'!$C$24:$E$24</c:f>
              <c:strCache>
                <c:ptCount val="3"/>
                <c:pt idx="0">
                  <c:v>LIHs</c:v>
                </c:pt>
                <c:pt idx="1">
                  <c:v>MIHs</c:v>
                </c:pt>
                <c:pt idx="2">
                  <c:v>HIHs</c:v>
                </c:pt>
              </c:strCache>
            </c:strRef>
          </c:cat>
          <c:val>
            <c:numRef>
              <c:f>('[RECS_EP_Figures (1).xlsx]Sheet6'!$C$1,'[RECS_EP_Figures (1).xlsx]Sheet6'!$C$5,'[RECS_EP_Figures (1).xlsx]Sheet6'!$C$9)</c:f>
              <c:numCache>
                <c:formatCode>General</c:formatCode>
                <c:ptCount val="3"/>
                <c:pt idx="0">
                  <c:v>51.5</c:v>
                </c:pt>
                <c:pt idx="1">
                  <c:v>36.6</c:v>
                </c:pt>
                <c:pt idx="2">
                  <c:v>23.5</c:v>
                </c:pt>
              </c:numCache>
            </c:numRef>
          </c:val>
          <c:extLst>
            <c:ext xmlns:c16="http://schemas.microsoft.com/office/drawing/2014/chart" uri="{C3380CC4-5D6E-409C-BE32-E72D297353CC}">
              <c16:uniqueId val="{00000000-A8B1-4AC9-BDFA-09D23522D1FD}"/>
            </c:ext>
          </c:extLst>
        </c:ser>
        <c:ser>
          <c:idx val="4"/>
          <c:order val="1"/>
          <c:tx>
            <c:v>Turn on/off as needed</c:v>
          </c:tx>
          <c:spPr>
            <a:solidFill>
              <a:srgbClr val="2108B8"/>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'[RECS EP_Figs in Excel_New_Graphs (2).xlsx]Fig. 5 &amp; 6'!$C$24:$E$24</c:f>
              <c:strCache>
                <c:ptCount val="3"/>
                <c:pt idx="0">
                  <c:v>LIHs</c:v>
                </c:pt>
                <c:pt idx="1">
                  <c:v>MIHs</c:v>
                </c:pt>
                <c:pt idx="2">
                  <c:v>HIHs</c:v>
                </c:pt>
              </c:strCache>
            </c:strRef>
          </c:cat>
          <c:val>
            <c:numRef>
              <c:f>('[RECS_EP_Figures (1).xlsx]Sheet6'!$C$4,'[RECS_EP_Figures (1).xlsx]Sheet6'!$C$8,'[RECS_EP_Figures (1).xlsx]Sheet6'!$C$12)</c:f>
              <c:numCache>
                <c:formatCode>General</c:formatCode>
                <c:ptCount val="3"/>
                <c:pt idx="0">
                  <c:v>17.3</c:v>
                </c:pt>
                <c:pt idx="1">
                  <c:v>34.5</c:v>
                </c:pt>
                <c:pt idx="2">
                  <c:v>48.3</c:v>
                </c:pt>
              </c:numCache>
            </c:numRef>
          </c:val>
          <c:extLst>
            <c:ext xmlns:c16="http://schemas.microsoft.com/office/drawing/2014/chart" uri="{C3380CC4-5D6E-409C-BE32-E72D297353CC}">
              <c16:uniqueId val="{00000001-A8B1-4AC9-BDFA-09D23522D1FD}"/>
            </c:ext>
          </c:extLst>
        </c:ser>
        <c:ser>
          <c:idx val="2"/>
          <c:order val="2"/>
          <c:tx>
            <c:strRef>
              <c:f>'[RECS EP_Figs in Excel_New_Graphs (2).xlsx]Fig. 5 &amp; 6'!$J$12</c:f>
              <c:strCache>
                <c:ptCount val="1"/>
                <c:pt idx="0">
                  <c:v>Manually adjust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'[RECS EP_Figs in Excel_New_Graphs (2).xlsx]Fig. 5 &amp; 6'!$C$24:$E$24</c:f>
              <c:strCache>
                <c:ptCount val="3"/>
                <c:pt idx="0">
                  <c:v>LIHs</c:v>
                </c:pt>
                <c:pt idx="1">
                  <c:v>MIHs</c:v>
                </c:pt>
                <c:pt idx="2">
                  <c:v>HIHs</c:v>
                </c:pt>
              </c:strCache>
            </c:strRef>
          </c:cat>
          <c:val>
            <c:numRef>
              <c:f>('[RECS_EP_Figures (1).xlsx]Sheet6'!$C$2,'[RECS_EP_Figures (1).xlsx]Sheet6'!$C$6,'[RECS_EP_Figures (1).xlsx]Sheet6'!$C$10)</c:f>
              <c:numCache>
                <c:formatCode>General</c:formatCode>
                <c:ptCount val="3"/>
                <c:pt idx="0">
                  <c:v>12.7</c:v>
                </c:pt>
                <c:pt idx="1">
                  <c:v>7.7</c:v>
                </c:pt>
                <c:pt idx="2">
                  <c:v>7.2</c:v>
                </c:pt>
              </c:numCache>
            </c:numRef>
          </c:val>
          <c:extLst>
            <c:ext xmlns:c16="http://schemas.microsoft.com/office/drawing/2014/chart" uri="{C3380CC4-5D6E-409C-BE32-E72D297353CC}">
              <c16:uniqueId val="{00000002-A8B1-4AC9-BDFA-09D23522D1FD}"/>
            </c:ext>
          </c:extLst>
        </c:ser>
        <c:ser>
          <c:idx val="3"/>
          <c:order val="3"/>
          <c:tx>
            <c:strRef>
              <c:f>'[RECS EP_Figs in Excel_New_Graphs (2).xlsx]Fig. 5 &amp; 6'!$J$11</c:f>
              <c:strCache>
                <c:ptCount val="1"/>
                <c:pt idx="0">
                  <c:v>Automatically adjust</c:v>
                </c:pt>
              </c:strCache>
            </c:strRef>
          </c:tx>
          <c:spPr>
            <a:solidFill>
              <a:schemeClr val="accent4"/>
            </a:solidFill>
            <a:ln>
              <a:noFill/>
            </a:ln>
            <a:effectLst/>
          </c:spPr>
          <c:invertIfNegative val="0"/>
          <c:dLbls>
            <c:dLbl>
              <c:idx val="2"/>
              <c:tx>
                <c:rich>
                  <a:bodyPr/>
                  <a:lstStyle/>
                  <a:p>
                    <a:r>
                      <a:rPr lang="en-US"/>
                      <a:t>21.0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B1-4AC9-BDFA-09D23522D1F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'[RECS EP_Figs in Excel_New_Graphs (2).xlsx]Fig. 5 &amp; 6'!$C$24:$E$24</c:f>
              <c:strCache>
                <c:ptCount val="3"/>
                <c:pt idx="0">
                  <c:v>LIHs</c:v>
                </c:pt>
                <c:pt idx="1">
                  <c:v>MIHs</c:v>
                </c:pt>
                <c:pt idx="2">
                  <c:v>HIHs</c:v>
                </c:pt>
              </c:strCache>
            </c:strRef>
          </c:cat>
          <c:val>
            <c:numRef>
              <c:f>('[RECS_EP_Figures (1).xlsx]Sheet6'!$C$3,'[RECS_EP_Figures (1).xlsx]Sheet6'!$C$7,'[RECS_EP_Figures (1).xlsx]Sheet6'!$C$11)</c:f>
              <c:numCache>
                <c:formatCode>General</c:formatCode>
                <c:ptCount val="3"/>
                <c:pt idx="0">
                  <c:v>18.5</c:v>
                </c:pt>
                <c:pt idx="1">
                  <c:v>21.2</c:v>
                </c:pt>
                <c:pt idx="2">
                  <c:v>21</c:v>
                </c:pt>
              </c:numCache>
            </c:numRef>
          </c:val>
          <c:extLst>
            <c:ext xmlns:c16="http://schemas.microsoft.com/office/drawing/2014/chart" uri="{C3380CC4-5D6E-409C-BE32-E72D297353CC}">
              <c16:uniqueId val="{00000004-A8B1-4AC9-BDFA-09D23522D1FD}"/>
            </c:ext>
          </c:extLst>
        </c:ser>
        <c:dLbls>
          <c:showLegendKey val="0"/>
          <c:showVal val="0"/>
          <c:showCatName val="0"/>
          <c:showSerName val="0"/>
          <c:showPercent val="0"/>
          <c:showBubbleSize val="0"/>
        </c:dLbls>
        <c:gapWidth val="150"/>
        <c:overlap val="100"/>
        <c:serLines>
          <c:spPr>
            <a:ln w="9525" cap="flat" cmpd="sng" algn="ctr">
              <a:solidFill>
                <a:schemeClr val="tx1"/>
              </a:solidFill>
              <a:prstDash val="solid"/>
              <a:round/>
            </a:ln>
            <a:effectLst/>
          </c:spPr>
        </c:serLines>
        <c:axId val="1425726160"/>
        <c:axId val="1425728480"/>
      </c:barChart>
      <c:catAx>
        <c:axId val="1425726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25728480"/>
        <c:crosses val="autoZero"/>
        <c:auto val="1"/>
        <c:lblAlgn val="ctr"/>
        <c:lblOffset val="100"/>
        <c:noMultiLvlLbl val="0"/>
      </c:catAx>
      <c:valAx>
        <c:axId val="1425728480"/>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charset="0"/>
                    <a:ea typeface="Arial" charset="0"/>
                    <a:cs typeface="Arial" charset="0"/>
                  </a:defRPr>
                </a:pPr>
                <a:r>
                  <a:rPr lang="en-US">
                    <a:latin typeface="Arial" charset="0"/>
                    <a:ea typeface="Arial" charset="0"/>
                    <a:cs typeface="Arial" charset="0"/>
                  </a:rPr>
                  <a:t>Percentage of Households</a:t>
                </a:r>
              </a:p>
            </c:rich>
          </c:tx>
          <c:layout>
            <c:manualLayout>
              <c:xMode val="edge"/>
              <c:yMode val="edge"/>
              <c:x val="0"/>
              <c:y val="0.228072965879265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charset="0"/>
                  <a:ea typeface="Arial" charset="0"/>
                  <a:cs typeface="Arial" charset="0"/>
                </a:defRPr>
              </a:pPr>
              <a:endParaRPr lang="en-US"/>
            </a:p>
          </c:txPr>
        </c:title>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Arial" charset="0"/>
                <a:ea typeface="Arial" charset="0"/>
                <a:cs typeface="Arial" charset="0"/>
              </a:defRPr>
            </a:pPr>
            <a:endParaRPr lang="en-US"/>
          </a:p>
        </c:txPr>
        <c:crossAx val="1425726160"/>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sz="1600" b="1">
          <a:solidFill>
            <a:schemeClr val="tx1"/>
          </a:solidFill>
          <a:latin typeface="+mj-lt"/>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Renters</c:v>
          </c:tx>
          <c:spPr>
            <a:ln w="28575" cap="rnd">
              <a:solidFill>
                <a:schemeClr val="accent1"/>
              </a:solidFill>
              <a:round/>
            </a:ln>
            <a:effectLst/>
          </c:spPr>
          <c:marker>
            <c:symbol val="diamond"/>
            <c:size val="9"/>
            <c:spPr>
              <a:solidFill>
                <a:schemeClr val="accent1"/>
              </a:solidFill>
              <a:ln w="9525">
                <a:solidFill>
                  <a:schemeClr val="accent1"/>
                </a:solidFill>
              </a:ln>
              <a:effectLst/>
            </c:spPr>
          </c:marker>
          <c:dLbls>
            <c:spPr>
              <a:noFill/>
              <a:ln>
                <a:noFill/>
              </a:ln>
              <a:effectLst/>
            </c:spPr>
            <c:txPr>
              <a:bodyPr rot="0" vert="horz"/>
              <a:lstStyle/>
              <a:p>
                <a:pPr>
                  <a:defRPr>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'C:\Users\sislam7\Downloads\[RECS 2-Way ANOVA graph_4 interactions.xlsx]Income x Ownership Heater at H'!$C$3:$C$5</c:f>
              <c:strCache>
                <c:ptCount val="3"/>
                <c:pt idx="0">
                  <c:v>LIHs</c:v>
                </c:pt>
                <c:pt idx="1">
                  <c:v>MIHs</c:v>
                </c:pt>
                <c:pt idx="2">
                  <c:v>HIHs</c:v>
                </c:pt>
              </c:strCache>
            </c:strRef>
          </c:cat>
          <c:val>
            <c:numRef>
              <c:f>'C:\Users\sislam7\Downloads\[RECS 2-Way ANOVA graph_4 interactions.xlsx]Income x Ownership Heater at H'!$D$3:$D$5</c:f>
              <c:numCache>
                <c:formatCode>General</c:formatCode>
                <c:ptCount val="3"/>
                <c:pt idx="0">
                  <c:v>71.22</c:v>
                </c:pt>
                <c:pt idx="1">
                  <c:v>70.38</c:v>
                </c:pt>
                <c:pt idx="2">
                  <c:v>70.069999999999993</c:v>
                </c:pt>
              </c:numCache>
            </c:numRef>
          </c:val>
          <c:smooth val="0"/>
          <c:extLst>
            <c:ext xmlns:c16="http://schemas.microsoft.com/office/drawing/2014/chart" uri="{C3380CC4-5D6E-409C-BE32-E72D297353CC}">
              <c16:uniqueId val="{00000000-FECA-4E08-AB10-60C2B3D1ADE4}"/>
            </c:ext>
          </c:extLst>
        </c:ser>
        <c:ser>
          <c:idx val="1"/>
          <c:order val="1"/>
          <c:tx>
            <c:v>Homeowners</c:v>
          </c:tx>
          <c:spPr>
            <a:ln w="28575" cap="rnd">
              <a:solidFill>
                <a:schemeClr val="accent2"/>
              </a:solidFill>
              <a:round/>
            </a:ln>
            <a:effectLst/>
          </c:spPr>
          <c:marker>
            <c:symbol val="diamond"/>
            <c:size val="9"/>
            <c:spPr>
              <a:solidFill>
                <a:schemeClr val="accent2"/>
              </a:solidFill>
              <a:ln w="9525">
                <a:solidFill>
                  <a:schemeClr val="accent2"/>
                </a:solidFill>
              </a:ln>
              <a:effectLst/>
            </c:spPr>
          </c:marker>
          <c:dLbls>
            <c:spPr>
              <a:noFill/>
              <a:ln>
                <a:noFill/>
              </a:ln>
              <a:effectLst/>
            </c:spPr>
            <c:txPr>
              <a:bodyPr rot="0" vert="horz"/>
              <a:lstStyle/>
              <a:p>
                <a:pPr>
                  <a:defRPr>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'C:\Users\sislam7\Downloads\[RECS 2-Way ANOVA graph_4 interactions.xlsx]Income x Ownership Heater at H'!$C$3:$C$5</c:f>
              <c:strCache>
                <c:ptCount val="3"/>
                <c:pt idx="0">
                  <c:v>LIHs</c:v>
                </c:pt>
                <c:pt idx="1">
                  <c:v>MIHs</c:v>
                </c:pt>
                <c:pt idx="2">
                  <c:v>HIHs</c:v>
                </c:pt>
              </c:strCache>
            </c:strRef>
          </c:cat>
          <c:val>
            <c:numRef>
              <c:f>'C:\Users\sislam7\Downloads\[RECS 2-Way ANOVA graph_4 interactions.xlsx]Income x Ownership Heater at H'!$E$3:$E$5</c:f>
              <c:numCache>
                <c:formatCode>General</c:formatCode>
                <c:ptCount val="3"/>
                <c:pt idx="0">
                  <c:v>70.22</c:v>
                </c:pt>
                <c:pt idx="1">
                  <c:v>69.87</c:v>
                </c:pt>
                <c:pt idx="2">
                  <c:v>69.45</c:v>
                </c:pt>
              </c:numCache>
            </c:numRef>
          </c:val>
          <c:smooth val="0"/>
          <c:extLst>
            <c:ext xmlns:c16="http://schemas.microsoft.com/office/drawing/2014/chart" uri="{C3380CC4-5D6E-409C-BE32-E72D297353CC}">
              <c16:uniqueId val="{00000001-FECA-4E08-AB10-60C2B3D1ADE4}"/>
            </c:ext>
          </c:extLst>
        </c:ser>
        <c:dLbls>
          <c:dLblPos val="t"/>
          <c:showLegendKey val="0"/>
          <c:showVal val="1"/>
          <c:showCatName val="0"/>
          <c:showSerName val="0"/>
          <c:showPercent val="0"/>
          <c:showBubbleSize val="0"/>
        </c:dLbls>
        <c:marker val="1"/>
        <c:smooth val="0"/>
        <c:axId val="1510182752"/>
        <c:axId val="1510185072"/>
      </c:lineChart>
      <c:catAx>
        <c:axId val="151018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Arial" panose="020B0604020202020204" pitchFamily="34" charset="0"/>
                <a:cs typeface="Arial" panose="020B0604020202020204" pitchFamily="34" charset="0"/>
              </a:defRPr>
            </a:pPr>
            <a:endParaRPr lang="en-US"/>
          </a:p>
        </c:txPr>
        <c:crossAx val="1510185072"/>
        <c:crosses val="autoZero"/>
        <c:auto val="1"/>
        <c:lblAlgn val="ctr"/>
        <c:lblOffset val="100"/>
        <c:noMultiLvlLbl val="0"/>
      </c:catAx>
      <c:valAx>
        <c:axId val="1510185072"/>
        <c:scaling>
          <c:orientation val="minMax"/>
          <c:min val="69"/>
        </c:scaling>
        <c:delete val="0"/>
        <c:axPos val="l"/>
        <c:majorGridlines>
          <c:spPr>
            <a:ln w="9525" cap="flat" cmpd="sng" algn="ctr">
              <a:solidFill>
                <a:schemeClr val="tx1">
                  <a:lumMod val="15000"/>
                  <a:lumOff val="85000"/>
                </a:schemeClr>
              </a:solidFill>
              <a:round/>
            </a:ln>
            <a:effectLst/>
          </c:spPr>
        </c:majorGridlines>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Thermostat Set-point (℉)</a:t>
                </a:r>
              </a:p>
            </c:rich>
          </c:tx>
          <c:layout>
            <c:manualLayout>
              <c:xMode val="edge"/>
              <c:yMode val="edge"/>
              <c:x val="2.70999394306481E-2"/>
              <c:y val="0.17667114781384"/>
            </c:manualLayout>
          </c:layout>
          <c:overlay val="0"/>
        </c:title>
        <c:numFmt formatCode="General" sourceLinked="1"/>
        <c:majorTickMark val="none"/>
        <c:minorTickMark val="none"/>
        <c:tickLblPos val="nextTo"/>
        <c:spPr>
          <a:noFill/>
          <a:ln>
            <a:noFill/>
          </a:ln>
          <a:effectLst/>
        </c:spPr>
        <c:txPr>
          <a:bodyPr rot="-60000000" vert="horz"/>
          <a:lstStyle/>
          <a:p>
            <a:pPr>
              <a:defRPr>
                <a:latin typeface="Arial" panose="020B0604020202020204" pitchFamily="34" charset="0"/>
                <a:cs typeface="Arial" panose="020B0604020202020204" pitchFamily="34" charset="0"/>
              </a:defRPr>
            </a:pPr>
            <a:endParaRPr lang="en-US"/>
          </a:p>
        </c:txPr>
        <c:crossAx val="1510182752"/>
        <c:crosses val="autoZero"/>
        <c:crossBetween val="between"/>
      </c:valAx>
      <c:spPr>
        <a:noFill/>
        <a:ln>
          <a:noFill/>
        </a:ln>
        <a:effectLst/>
      </c:spPr>
    </c:plotArea>
    <c:legend>
      <c:legendPos val="b"/>
      <c:overlay val="0"/>
      <c:spPr>
        <a:noFill/>
        <a:ln>
          <a:noFill/>
        </a:ln>
        <a:effectLst/>
      </c:spPr>
      <c:txPr>
        <a:bodyPr rot="0" vert="horz"/>
        <a:lstStyle/>
        <a:p>
          <a:pPr>
            <a:defRPr>
              <a:latin typeface="Arial" panose="020B060402020202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b="1">
          <a:solidFill>
            <a:srgbClr val="000000"/>
          </a:solidFill>
          <a:latin typeface="+mj-lt"/>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84813609199"/>
          <c:y val="3.0811112674914501E-2"/>
          <c:w val="0.862650371828521"/>
          <c:h val="0.49311575841093003"/>
        </c:manualLayout>
      </c:layout>
      <c:barChart>
        <c:barDir val="col"/>
        <c:grouping val="stacked"/>
        <c:varyColors val="0"/>
        <c:ser>
          <c:idx val="0"/>
          <c:order val="0"/>
          <c:tx>
            <c:strRef>
              <c:f>Sheet1!$C$1</c:f>
              <c:strCache>
                <c:ptCount val="1"/>
                <c:pt idx="0">
                  <c:v>Almost all</c:v>
                </c:pt>
              </c:strCache>
            </c:strRef>
          </c:tx>
          <c:spPr>
            <a:solidFill>
              <a:schemeClr val="accent1"/>
            </a:solidFill>
            <a:ln>
              <a:noFill/>
            </a:ln>
            <a:effectLst/>
          </c:spPr>
          <c:invertIfNegative val="0"/>
          <c:cat>
            <c:multiLvlStrRef>
              <c:f>Sheet1!$A$2:$B$10</c:f>
              <c:multiLvlStrCache>
                <c:ptCount val="9"/>
                <c:lvl>
                  <c:pt idx="0">
                    <c:v>LIHs</c:v>
                  </c:pt>
                  <c:pt idx="1">
                    <c:v>MIHs</c:v>
                  </c:pt>
                  <c:pt idx="2">
                    <c:v>HIHs</c:v>
                  </c:pt>
                  <c:pt idx="3">
                    <c:v>LIHs</c:v>
                  </c:pt>
                  <c:pt idx="4">
                    <c:v>MIHs</c:v>
                  </c:pt>
                  <c:pt idx="5">
                    <c:v>HIHs</c:v>
                  </c:pt>
                  <c:pt idx="6">
                    <c:v>LIHs</c:v>
                  </c:pt>
                  <c:pt idx="7">
                    <c:v>MIHs</c:v>
                  </c:pt>
                  <c:pt idx="8">
                    <c:v>HIHs</c:v>
                  </c:pt>
                </c:lvl>
                <c:lvl>
                  <c:pt idx="0">
                    <c:v>No sufficient heating or cooling</c:v>
                  </c:pt>
                  <c:pt idx="3">
                    <c:v>Receiving a disconnection notice</c:v>
                  </c:pt>
                  <c:pt idx="6">
                    <c:v>Reducing or foregoing expense for basic household necessities</c:v>
                  </c:pt>
                </c:lvl>
              </c:multiLvlStrCache>
            </c:multiLvlStrRef>
          </c:cat>
          <c:val>
            <c:numRef>
              <c:f>Sheet1!$C$2:$C$10</c:f>
              <c:numCache>
                <c:formatCode>0.00%</c:formatCode>
                <c:ptCount val="9"/>
                <c:pt idx="0">
                  <c:v>2.5999999999999999E-2</c:v>
                </c:pt>
                <c:pt idx="1">
                  <c:v>1.2E-2</c:v>
                </c:pt>
                <c:pt idx="2">
                  <c:v>4.0000000000000001E-3</c:v>
                </c:pt>
                <c:pt idx="3">
                  <c:v>3.7999999999999999E-2</c:v>
                </c:pt>
                <c:pt idx="4">
                  <c:v>1.2E-2</c:v>
                </c:pt>
                <c:pt idx="5">
                  <c:v>2E-3</c:v>
                </c:pt>
                <c:pt idx="6">
                  <c:v>0.126</c:v>
                </c:pt>
                <c:pt idx="7">
                  <c:v>3.5000000000000003E-2</c:v>
                </c:pt>
                <c:pt idx="8">
                  <c:v>6.0000000000000001E-3</c:v>
                </c:pt>
              </c:numCache>
            </c:numRef>
          </c:val>
          <c:extLst>
            <c:ext xmlns:c16="http://schemas.microsoft.com/office/drawing/2014/chart" uri="{C3380CC4-5D6E-409C-BE32-E72D297353CC}">
              <c16:uniqueId val="{00000000-7ED9-472C-A3A5-17CC95DC9A48}"/>
            </c:ext>
          </c:extLst>
        </c:ser>
        <c:ser>
          <c:idx val="1"/>
          <c:order val="1"/>
          <c:tx>
            <c:strRef>
              <c:f>Sheet1!$D$1</c:f>
              <c:strCache>
                <c:ptCount val="1"/>
                <c:pt idx="0">
                  <c:v>Some months</c:v>
                </c:pt>
              </c:strCache>
            </c:strRef>
          </c:tx>
          <c:spPr>
            <a:solidFill>
              <a:schemeClr val="accent2"/>
            </a:solidFill>
            <a:ln>
              <a:noFill/>
            </a:ln>
            <a:effectLst/>
          </c:spPr>
          <c:invertIfNegative val="0"/>
          <c:cat>
            <c:multiLvlStrRef>
              <c:f>Sheet1!$A$2:$B$10</c:f>
              <c:multiLvlStrCache>
                <c:ptCount val="9"/>
                <c:lvl>
                  <c:pt idx="0">
                    <c:v>LIHs</c:v>
                  </c:pt>
                  <c:pt idx="1">
                    <c:v>MIHs</c:v>
                  </c:pt>
                  <c:pt idx="2">
                    <c:v>HIHs</c:v>
                  </c:pt>
                  <c:pt idx="3">
                    <c:v>LIHs</c:v>
                  </c:pt>
                  <c:pt idx="4">
                    <c:v>MIHs</c:v>
                  </c:pt>
                  <c:pt idx="5">
                    <c:v>HIHs</c:v>
                  </c:pt>
                  <c:pt idx="6">
                    <c:v>LIHs</c:v>
                  </c:pt>
                  <c:pt idx="7">
                    <c:v>MIHs</c:v>
                  </c:pt>
                  <c:pt idx="8">
                    <c:v>HIHs</c:v>
                  </c:pt>
                </c:lvl>
                <c:lvl>
                  <c:pt idx="0">
                    <c:v>No sufficient heating or cooling</c:v>
                  </c:pt>
                  <c:pt idx="3">
                    <c:v>Receiving a disconnection notice</c:v>
                  </c:pt>
                  <c:pt idx="6">
                    <c:v>Reducing or foregoing expense for basic household necessities</c:v>
                  </c:pt>
                </c:lvl>
              </c:multiLvlStrCache>
            </c:multiLvlStrRef>
          </c:cat>
          <c:val>
            <c:numRef>
              <c:f>Sheet1!$D$2:$D$10</c:f>
              <c:numCache>
                <c:formatCode>0.00%</c:formatCode>
                <c:ptCount val="9"/>
                <c:pt idx="0">
                  <c:v>8.5000000000000006E-2</c:v>
                </c:pt>
                <c:pt idx="1">
                  <c:v>3.5999999999999997E-2</c:v>
                </c:pt>
                <c:pt idx="2">
                  <c:v>7.0000000000000001E-3</c:v>
                </c:pt>
                <c:pt idx="3">
                  <c:v>7.3999999999999996E-2</c:v>
                </c:pt>
                <c:pt idx="4">
                  <c:v>4.2999999999999997E-2</c:v>
                </c:pt>
                <c:pt idx="5">
                  <c:v>5.0000000000000001E-3</c:v>
                </c:pt>
                <c:pt idx="6">
                  <c:v>0.153</c:v>
                </c:pt>
                <c:pt idx="7">
                  <c:v>7.3999999999999996E-2</c:v>
                </c:pt>
                <c:pt idx="8">
                  <c:v>1.4999999999999999E-2</c:v>
                </c:pt>
              </c:numCache>
            </c:numRef>
          </c:val>
          <c:extLst>
            <c:ext xmlns:c16="http://schemas.microsoft.com/office/drawing/2014/chart" uri="{C3380CC4-5D6E-409C-BE32-E72D297353CC}">
              <c16:uniqueId val="{00000001-7ED9-472C-A3A5-17CC95DC9A48}"/>
            </c:ext>
          </c:extLst>
        </c:ser>
        <c:ser>
          <c:idx val="2"/>
          <c:order val="2"/>
          <c:tx>
            <c:strRef>
              <c:f>Sheet1!$E$1</c:f>
              <c:strCache>
                <c:ptCount val="1"/>
                <c:pt idx="0">
                  <c:v>1-2 months</c:v>
                </c:pt>
              </c:strCache>
            </c:strRef>
          </c:tx>
          <c:spPr>
            <a:solidFill>
              <a:schemeClr val="accent3"/>
            </a:solidFill>
            <a:ln>
              <a:noFill/>
            </a:ln>
            <a:effectLst/>
          </c:spPr>
          <c:invertIfNegative val="0"/>
          <c:cat>
            <c:multiLvlStrRef>
              <c:f>Sheet1!$A$2:$B$10</c:f>
              <c:multiLvlStrCache>
                <c:ptCount val="9"/>
                <c:lvl>
                  <c:pt idx="0">
                    <c:v>LIHs</c:v>
                  </c:pt>
                  <c:pt idx="1">
                    <c:v>MIHs</c:v>
                  </c:pt>
                  <c:pt idx="2">
                    <c:v>HIHs</c:v>
                  </c:pt>
                  <c:pt idx="3">
                    <c:v>LIHs</c:v>
                  </c:pt>
                  <c:pt idx="4">
                    <c:v>MIHs</c:v>
                  </c:pt>
                  <c:pt idx="5">
                    <c:v>HIHs</c:v>
                  </c:pt>
                  <c:pt idx="6">
                    <c:v>LIHs</c:v>
                  </c:pt>
                  <c:pt idx="7">
                    <c:v>MIHs</c:v>
                  </c:pt>
                  <c:pt idx="8">
                    <c:v>HIHs</c:v>
                  </c:pt>
                </c:lvl>
                <c:lvl>
                  <c:pt idx="0">
                    <c:v>No sufficient heating or cooling</c:v>
                  </c:pt>
                  <c:pt idx="3">
                    <c:v>Receiving a disconnection notice</c:v>
                  </c:pt>
                  <c:pt idx="6">
                    <c:v>Reducing or foregoing expense for basic household necessities</c:v>
                  </c:pt>
                </c:lvl>
              </c:multiLvlStrCache>
            </c:multiLvlStrRef>
          </c:cat>
          <c:val>
            <c:numRef>
              <c:f>Sheet1!$E$2:$E$10</c:f>
              <c:numCache>
                <c:formatCode>0.00%</c:formatCode>
                <c:ptCount val="9"/>
                <c:pt idx="0">
                  <c:v>6.3E-2</c:v>
                </c:pt>
                <c:pt idx="1">
                  <c:v>3.4000000000000002E-2</c:v>
                </c:pt>
                <c:pt idx="2">
                  <c:v>1.6E-2</c:v>
                </c:pt>
                <c:pt idx="3">
                  <c:v>0.125</c:v>
                </c:pt>
                <c:pt idx="4">
                  <c:v>5.8999999999999997E-2</c:v>
                </c:pt>
                <c:pt idx="5">
                  <c:v>2.1000000000000001E-2</c:v>
                </c:pt>
                <c:pt idx="6">
                  <c:v>9.5000000000000001E-2</c:v>
                </c:pt>
                <c:pt idx="7">
                  <c:v>4.9000000000000002E-2</c:v>
                </c:pt>
                <c:pt idx="8">
                  <c:v>8.9999999999999993E-3</c:v>
                </c:pt>
              </c:numCache>
            </c:numRef>
          </c:val>
          <c:extLst>
            <c:ext xmlns:c16="http://schemas.microsoft.com/office/drawing/2014/chart" uri="{C3380CC4-5D6E-409C-BE32-E72D297353CC}">
              <c16:uniqueId val="{00000002-7ED9-472C-A3A5-17CC95DC9A48}"/>
            </c:ext>
          </c:extLst>
        </c:ser>
        <c:dLbls>
          <c:showLegendKey val="0"/>
          <c:showVal val="0"/>
          <c:showCatName val="0"/>
          <c:showSerName val="0"/>
          <c:showPercent val="0"/>
          <c:showBubbleSize val="0"/>
        </c:dLbls>
        <c:gapWidth val="150"/>
        <c:overlap val="100"/>
        <c:axId val="1440894800"/>
        <c:axId val="1322224768"/>
      </c:barChart>
      <c:catAx>
        <c:axId val="144089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a:lstStyle/>
          <a:p>
            <a:pPr>
              <a:defRPr sz="1400" b="1">
                <a:solidFill>
                  <a:schemeClr val="tx1">
                    <a:lumMod val="50000"/>
                  </a:schemeClr>
                </a:solidFill>
              </a:defRPr>
            </a:pPr>
            <a:endParaRPr lang="en-US"/>
          </a:p>
        </c:txPr>
        <c:crossAx val="1322224768"/>
        <c:crosses val="autoZero"/>
        <c:auto val="1"/>
        <c:lblAlgn val="ctr"/>
        <c:lblOffset val="100"/>
        <c:noMultiLvlLbl val="0"/>
      </c:catAx>
      <c:valAx>
        <c:axId val="1322224768"/>
        <c:scaling>
          <c:orientation val="minMax"/>
        </c:scaling>
        <c:delete val="0"/>
        <c:axPos val="l"/>
        <c:numFmt formatCode="0%" sourceLinked="0"/>
        <c:majorTickMark val="none"/>
        <c:minorTickMark val="none"/>
        <c:tickLblPos val="nextTo"/>
        <c:spPr>
          <a:noFill/>
          <a:ln>
            <a:noFill/>
          </a:ln>
          <a:effectLst/>
        </c:spPr>
        <c:txPr>
          <a:bodyPr rot="-60000000" vert="horz"/>
          <a:lstStyle/>
          <a:p>
            <a:pPr>
              <a:defRPr>
                <a:solidFill>
                  <a:schemeClr val="tx1">
                    <a:lumMod val="50000"/>
                  </a:schemeClr>
                </a:solidFill>
              </a:defRPr>
            </a:pPr>
            <a:endParaRPr lang="en-US"/>
          </a:p>
        </c:txPr>
        <c:crossAx val="1440894800"/>
        <c:crosses val="autoZero"/>
        <c:crossBetween val="between"/>
      </c:valAx>
      <c:spPr>
        <a:noFill/>
        <a:ln w="25400">
          <a:noFill/>
        </a:ln>
        <a:effectLst/>
      </c:spPr>
    </c:plotArea>
    <c:legend>
      <c:legendPos val="b"/>
      <c:legendEntry>
        <c:idx val="0"/>
        <c:txPr>
          <a:bodyPr rot="0" vert="horz"/>
          <a:lstStyle/>
          <a:p>
            <a:pPr>
              <a:defRPr/>
            </a:pPr>
            <a:endParaRPr lang="en-US"/>
          </a:p>
        </c:txPr>
      </c:legendEntry>
      <c:legendEntry>
        <c:idx val="1"/>
        <c:txPr>
          <a:bodyPr rot="0" vert="horz"/>
          <a:lstStyle/>
          <a:p>
            <a:pPr>
              <a:defRPr/>
            </a:pPr>
            <a:endParaRPr lang="en-US"/>
          </a:p>
        </c:txPr>
      </c:legendEntry>
      <c:legendEntry>
        <c:idx val="2"/>
        <c:txPr>
          <a:bodyPr rot="0" vert="horz"/>
          <a:lstStyle/>
          <a:p>
            <a:pPr>
              <a:defRPr/>
            </a:pPr>
            <a:endParaRPr lang="en-US"/>
          </a:p>
        </c:txPr>
      </c:legendEntry>
      <c:layout>
        <c:manualLayout>
          <c:xMode val="edge"/>
          <c:yMode val="edge"/>
          <c:x val="0.129653417087957"/>
          <c:y val="0.90286116019607798"/>
          <c:w val="0.52237613385834802"/>
          <c:h val="9.1172355559426196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38063387237901E-2"/>
          <c:y val="4.4513888888888901E-2"/>
          <c:w val="0.91914867496401698"/>
          <c:h val="0.66321631671041104"/>
        </c:manualLayout>
      </c:layout>
      <c:barChart>
        <c:barDir val="col"/>
        <c:grouping val="clustered"/>
        <c:varyColors val="0"/>
        <c:ser>
          <c:idx val="0"/>
          <c:order val="0"/>
          <c:tx>
            <c:strRef>
              <c:f>'[RECS_EP_Figures (1).xlsx]Sheet5'!$D$45</c:f>
              <c:strCache>
                <c:ptCount val="1"/>
                <c:pt idx="0">
                  <c:v>LIHs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'[RECS_EP_Figures (1).xlsx]Sheet5'!$E$44:$H$44</c:f>
              <c:strCache>
                <c:ptCount val="4"/>
                <c:pt idx="0">
                  <c:v>Smart Meter</c:v>
                </c:pt>
                <c:pt idx="1">
                  <c:v>Access to Smart Meter Data</c:v>
                </c:pt>
                <c:pt idx="2">
                  <c:v>Have Viewed Smart Meter Data</c:v>
                </c:pt>
                <c:pt idx="3">
                  <c:v>Smart Thermostat</c:v>
                </c:pt>
              </c:strCache>
            </c:strRef>
          </c:cat>
          <c:val>
            <c:numRef>
              <c:f>'[RECS_EP_Figures (1).xlsx]Sheet5'!$E$45:$H$45</c:f>
              <c:numCache>
                <c:formatCode>General</c:formatCode>
                <c:ptCount val="4"/>
                <c:pt idx="0">
                  <c:v>18</c:v>
                </c:pt>
                <c:pt idx="1">
                  <c:v>7.3</c:v>
                </c:pt>
                <c:pt idx="2">
                  <c:v>3.4</c:v>
                </c:pt>
                <c:pt idx="3">
                  <c:v>1.4</c:v>
                </c:pt>
              </c:numCache>
            </c:numRef>
          </c:val>
          <c:extLst>
            <c:ext xmlns:c16="http://schemas.microsoft.com/office/drawing/2014/chart" uri="{C3380CC4-5D6E-409C-BE32-E72D297353CC}">
              <c16:uniqueId val="{00000000-7D86-4B8A-B7F5-5EF4144E428A}"/>
            </c:ext>
          </c:extLst>
        </c:ser>
        <c:ser>
          <c:idx val="1"/>
          <c:order val="1"/>
          <c:tx>
            <c:strRef>
              <c:f>'[RECS_EP_Figures (1).xlsx]Sheet5'!$D$46</c:f>
              <c:strCache>
                <c:ptCount val="1"/>
                <c:pt idx="0">
                  <c:v>MIHs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'[RECS_EP_Figures (1).xlsx]Sheet5'!$E$44:$H$44</c:f>
              <c:strCache>
                <c:ptCount val="4"/>
                <c:pt idx="0">
                  <c:v>Smart Meter</c:v>
                </c:pt>
                <c:pt idx="1">
                  <c:v>Access to Smart Meter Data</c:v>
                </c:pt>
                <c:pt idx="2">
                  <c:v>Have Viewed Smart Meter Data</c:v>
                </c:pt>
                <c:pt idx="3">
                  <c:v>Smart Thermostat</c:v>
                </c:pt>
              </c:strCache>
            </c:strRef>
          </c:cat>
          <c:val>
            <c:numRef>
              <c:f>'[RECS_EP_Figures (1).xlsx]Sheet5'!$E$46:$H$46</c:f>
              <c:numCache>
                <c:formatCode>General</c:formatCode>
                <c:ptCount val="4"/>
                <c:pt idx="0">
                  <c:v>23.2</c:v>
                </c:pt>
                <c:pt idx="1">
                  <c:v>7.4</c:v>
                </c:pt>
                <c:pt idx="2">
                  <c:v>3.7</c:v>
                </c:pt>
                <c:pt idx="3">
                  <c:v>3.5</c:v>
                </c:pt>
              </c:numCache>
            </c:numRef>
          </c:val>
          <c:extLst>
            <c:ext xmlns:c16="http://schemas.microsoft.com/office/drawing/2014/chart" uri="{C3380CC4-5D6E-409C-BE32-E72D297353CC}">
              <c16:uniqueId val="{00000001-7D86-4B8A-B7F5-5EF4144E428A}"/>
            </c:ext>
          </c:extLst>
        </c:ser>
        <c:ser>
          <c:idx val="2"/>
          <c:order val="2"/>
          <c:tx>
            <c:strRef>
              <c:f>'[RECS_EP_Figures (1).xlsx]Sheet5'!$D$47</c:f>
              <c:strCache>
                <c:ptCount val="1"/>
                <c:pt idx="0">
                  <c:v>HIHs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'[RECS_EP_Figures (1).xlsx]Sheet5'!$E$44:$H$44</c:f>
              <c:strCache>
                <c:ptCount val="4"/>
                <c:pt idx="0">
                  <c:v>Smart Meter</c:v>
                </c:pt>
                <c:pt idx="1">
                  <c:v>Access to Smart Meter Data</c:v>
                </c:pt>
                <c:pt idx="2">
                  <c:v>Have Viewed Smart Meter Data</c:v>
                </c:pt>
                <c:pt idx="3">
                  <c:v>Smart Thermostat</c:v>
                </c:pt>
              </c:strCache>
            </c:strRef>
          </c:cat>
          <c:val>
            <c:numRef>
              <c:f>'[RECS_EP_Figures (1).xlsx]Sheet5'!$E$47:$H$47</c:f>
              <c:numCache>
                <c:formatCode>General</c:formatCode>
                <c:ptCount val="4"/>
                <c:pt idx="0">
                  <c:v>26.8</c:v>
                </c:pt>
                <c:pt idx="1">
                  <c:v>11.5</c:v>
                </c:pt>
                <c:pt idx="2">
                  <c:v>7</c:v>
                </c:pt>
                <c:pt idx="3">
                  <c:v>7.7</c:v>
                </c:pt>
              </c:numCache>
            </c:numRef>
          </c:val>
          <c:extLst>
            <c:ext xmlns:c16="http://schemas.microsoft.com/office/drawing/2014/chart" uri="{C3380CC4-5D6E-409C-BE32-E72D297353CC}">
              <c16:uniqueId val="{00000002-7D86-4B8A-B7F5-5EF4144E428A}"/>
            </c:ext>
          </c:extLst>
        </c:ser>
        <c:dLbls>
          <c:showLegendKey val="0"/>
          <c:showVal val="0"/>
          <c:showCatName val="0"/>
          <c:showSerName val="0"/>
          <c:showPercent val="0"/>
          <c:showBubbleSize val="0"/>
        </c:dLbls>
        <c:gapWidth val="219"/>
        <c:overlap val="-27"/>
        <c:axId val="1425835312"/>
        <c:axId val="1425567504"/>
      </c:barChart>
      <c:catAx>
        <c:axId val="142583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425567504"/>
        <c:crosses val="autoZero"/>
        <c:auto val="1"/>
        <c:lblAlgn val="ctr"/>
        <c:lblOffset val="100"/>
        <c:noMultiLvlLbl val="0"/>
      </c:catAx>
      <c:valAx>
        <c:axId val="142556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25835312"/>
        <c:crosses val="autoZero"/>
        <c:crossBetween val="between"/>
      </c:valAx>
      <c:spPr>
        <a:noFill/>
        <a:ln w="25400">
          <a:noFill/>
        </a:ln>
        <a:effectLst/>
      </c:spPr>
    </c:plotArea>
    <c:legend>
      <c:legendPos val="b"/>
      <c:layout>
        <c:manualLayout>
          <c:xMode val="edge"/>
          <c:yMode val="edge"/>
          <c:x val="0.35140704339266299"/>
          <c:y val="0.88372710593842796"/>
          <c:w val="0.29300696108638602"/>
          <c:h val="7.783921031610180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mj-lt"/>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330532212885146E-2"/>
          <c:y val="1.4736667116026283E-2"/>
          <c:w val="0.89326330532212883"/>
          <c:h val="0.76843183505661583"/>
        </c:manualLayout>
      </c:layout>
      <c:lineChart>
        <c:grouping val="standard"/>
        <c:varyColors val="0"/>
        <c:ser>
          <c:idx val="2"/>
          <c:order val="0"/>
          <c:tx>
            <c:strRef>
              <c:f>'ER3_LIH women'!$F$4</c:f>
              <c:strCache>
                <c:ptCount val="1"/>
                <c:pt idx="0">
                  <c:v>Non-LIH woman</c:v>
                </c:pt>
              </c:strCache>
            </c:strRef>
          </c:tx>
          <c:spPr>
            <a:ln w="28575" cap="rnd">
              <a:noFill/>
              <a:round/>
            </a:ln>
            <a:effectLst/>
          </c:spPr>
          <c:marker>
            <c:symbol val="circle"/>
            <c:size val="5"/>
            <c:spPr>
              <a:solidFill>
                <a:schemeClr val="accent4"/>
              </a:solidFill>
              <a:ln w="9525">
                <a:solidFill>
                  <a:schemeClr val="accent4"/>
                </a:solidFill>
              </a:ln>
              <a:effectLst/>
            </c:spPr>
          </c:marker>
          <c:trendline>
            <c:spPr>
              <a:ln w="38100" cap="rnd">
                <a:solidFill>
                  <a:schemeClr val="accent4"/>
                </a:solidFill>
                <a:prstDash val="sysDot"/>
              </a:ln>
              <a:effectLst/>
            </c:spPr>
            <c:trendlineType val="linear"/>
            <c:dispRSqr val="0"/>
            <c:dispEq val="0"/>
          </c:trendline>
          <c:cat>
            <c:strRef>
              <c:f>'ER3_LIH women'!$D$6:$D$9</c:f>
              <c:strCache>
                <c:ptCount val="4"/>
                <c:pt idx="0">
                  <c:v>No EMN</c:v>
                </c:pt>
                <c:pt idx="1">
                  <c:v>One EMN</c:v>
                </c:pt>
                <c:pt idx="2">
                  <c:v>Two EMNs</c:v>
                </c:pt>
                <c:pt idx="3">
                  <c:v>Three EMNs</c:v>
                </c:pt>
              </c:strCache>
            </c:strRef>
          </c:cat>
          <c:val>
            <c:numRef>
              <c:f>'ER3_LIH women'!$F$11:$F$14</c:f>
              <c:numCache>
                <c:formatCode>0.00%</c:formatCode>
                <c:ptCount val="4"/>
                <c:pt idx="0">
                  <c:v>-5.5999999999999999E-3</c:v>
                </c:pt>
                <c:pt idx="1">
                  <c:v>-3.3E-3</c:v>
                </c:pt>
                <c:pt idx="2">
                  <c:v>-8.9999999999999998E-4</c:v>
                </c:pt>
                <c:pt idx="3">
                  <c:v>1.4E-3</c:v>
                </c:pt>
              </c:numCache>
            </c:numRef>
          </c:val>
          <c:smooth val="0"/>
          <c:extLst>
            <c:ext xmlns:c16="http://schemas.microsoft.com/office/drawing/2014/chart" uri="{C3380CC4-5D6E-409C-BE32-E72D297353CC}">
              <c16:uniqueId val="{00000001-0CF0-2446-967C-B3BB37320EDC}"/>
            </c:ext>
          </c:extLst>
        </c:ser>
        <c:ser>
          <c:idx val="3"/>
          <c:order val="1"/>
          <c:tx>
            <c:strRef>
              <c:f>'ER3_LIH women'!$G$4</c:f>
              <c:strCache>
                <c:ptCount val="1"/>
                <c:pt idx="0">
                  <c:v>LIH woman</c:v>
                </c:pt>
              </c:strCache>
            </c:strRef>
          </c:tx>
          <c:spPr>
            <a:ln w="28575" cap="rnd">
              <a:noFill/>
              <a:round/>
            </a:ln>
            <a:effectLst/>
          </c:spPr>
          <c:marker>
            <c:symbol val="square"/>
            <c:size val="5"/>
            <c:spPr>
              <a:solidFill>
                <a:schemeClr val="accent4"/>
              </a:solidFill>
              <a:ln w="9525">
                <a:solidFill>
                  <a:schemeClr val="accent4"/>
                </a:solidFill>
              </a:ln>
              <a:effectLst/>
            </c:spPr>
          </c:marker>
          <c:trendline>
            <c:spPr>
              <a:ln w="41275" cap="rnd">
                <a:solidFill>
                  <a:schemeClr val="accent4"/>
                </a:solidFill>
                <a:prstDash val="dash"/>
              </a:ln>
              <a:effectLst/>
            </c:spPr>
            <c:trendlineType val="linear"/>
            <c:dispRSqr val="0"/>
            <c:dispEq val="0"/>
          </c:trendline>
          <c:cat>
            <c:strRef>
              <c:f>'ER3_LIH women'!$D$6:$D$9</c:f>
              <c:strCache>
                <c:ptCount val="4"/>
                <c:pt idx="0">
                  <c:v>No EMN</c:v>
                </c:pt>
                <c:pt idx="1">
                  <c:v>One EMN</c:v>
                </c:pt>
                <c:pt idx="2">
                  <c:v>Two EMNs</c:v>
                </c:pt>
                <c:pt idx="3">
                  <c:v>Three EMNs</c:v>
                </c:pt>
              </c:strCache>
            </c:strRef>
          </c:cat>
          <c:val>
            <c:numRef>
              <c:f>'ER3_LIH women'!$G$11:$G$14</c:f>
              <c:numCache>
                <c:formatCode>0.00%</c:formatCode>
                <c:ptCount val="4"/>
                <c:pt idx="0">
                  <c:v>1.43E-2</c:v>
                </c:pt>
                <c:pt idx="1">
                  <c:v>2.4400000000000002E-2</c:v>
                </c:pt>
                <c:pt idx="2">
                  <c:v>3.4500000000000003E-2</c:v>
                </c:pt>
                <c:pt idx="3">
                  <c:v>4.4699999999999997E-2</c:v>
                </c:pt>
              </c:numCache>
            </c:numRef>
          </c:val>
          <c:smooth val="0"/>
          <c:extLst>
            <c:ext xmlns:c16="http://schemas.microsoft.com/office/drawing/2014/chart" uri="{C3380CC4-5D6E-409C-BE32-E72D297353CC}">
              <c16:uniqueId val="{00000003-0CF0-2446-967C-B3BB37320EDC}"/>
            </c:ext>
          </c:extLst>
        </c:ser>
        <c:ser>
          <c:idx val="4"/>
          <c:order val="2"/>
          <c:tx>
            <c:strRef>
              <c:f>'NEW LIH owners_ER3'!$F$3</c:f>
              <c:strCache>
                <c:ptCount val="1"/>
                <c:pt idx="0">
                  <c:v>Non-LIH owner</c:v>
                </c:pt>
              </c:strCache>
            </c:strRef>
          </c:tx>
          <c:spPr>
            <a:ln w="28575" cap="rnd">
              <a:noFill/>
              <a:round/>
            </a:ln>
            <a:effectLst/>
          </c:spPr>
          <c:marker>
            <c:symbol val="circle"/>
            <c:size val="5"/>
            <c:spPr>
              <a:solidFill>
                <a:schemeClr val="accent6"/>
              </a:solidFill>
              <a:ln w="9525">
                <a:solidFill>
                  <a:schemeClr val="accent6"/>
                </a:solidFill>
              </a:ln>
              <a:effectLst/>
            </c:spPr>
          </c:marker>
          <c:trendline>
            <c:spPr>
              <a:ln w="38100" cap="rnd">
                <a:solidFill>
                  <a:schemeClr val="accent6"/>
                </a:solidFill>
                <a:prstDash val="sysDot"/>
              </a:ln>
              <a:effectLst/>
            </c:spPr>
            <c:trendlineType val="linear"/>
            <c:dispRSqr val="0"/>
            <c:dispEq val="0"/>
          </c:trendline>
          <c:cat>
            <c:strRef>
              <c:f>'NEW LIH owners_ER3'!$D$5:$D$8</c:f>
              <c:strCache>
                <c:ptCount val="4"/>
                <c:pt idx="0">
                  <c:v>No EMN</c:v>
                </c:pt>
                <c:pt idx="1">
                  <c:v>One EMN</c:v>
                </c:pt>
                <c:pt idx="2">
                  <c:v>Two EMNs</c:v>
                </c:pt>
                <c:pt idx="3">
                  <c:v>Three EMNs</c:v>
                </c:pt>
              </c:strCache>
            </c:strRef>
          </c:cat>
          <c:val>
            <c:numRef>
              <c:f>'NEW LIH owners_ER3'!$F$10:$F$13</c:f>
              <c:numCache>
                <c:formatCode>0.00%</c:formatCode>
                <c:ptCount val="4"/>
                <c:pt idx="0">
                  <c:v>-4.8999999999999998E-3</c:v>
                </c:pt>
                <c:pt idx="1">
                  <c:v>-2E-3</c:v>
                </c:pt>
                <c:pt idx="2">
                  <c:v>1E-3</c:v>
                </c:pt>
                <c:pt idx="3">
                  <c:v>4.0000000000000001E-3</c:v>
                </c:pt>
              </c:numCache>
            </c:numRef>
          </c:val>
          <c:smooth val="0"/>
          <c:extLst>
            <c:ext xmlns:c16="http://schemas.microsoft.com/office/drawing/2014/chart" uri="{C3380CC4-5D6E-409C-BE32-E72D297353CC}">
              <c16:uniqueId val="{00000005-0CF0-2446-967C-B3BB37320EDC}"/>
            </c:ext>
          </c:extLst>
        </c:ser>
        <c:ser>
          <c:idx val="5"/>
          <c:order val="3"/>
          <c:tx>
            <c:strRef>
              <c:f>'NEW LIH owners_ER3'!$G$3</c:f>
              <c:strCache>
                <c:ptCount val="1"/>
                <c:pt idx="0">
                  <c:v>LIH owner</c:v>
                </c:pt>
              </c:strCache>
            </c:strRef>
          </c:tx>
          <c:spPr>
            <a:ln w="28575" cap="rnd">
              <a:noFill/>
              <a:round/>
            </a:ln>
            <a:effectLst/>
          </c:spPr>
          <c:marker>
            <c:symbol val="square"/>
            <c:size val="5"/>
            <c:spPr>
              <a:solidFill>
                <a:schemeClr val="accent6"/>
              </a:solidFill>
              <a:ln w="9525">
                <a:solidFill>
                  <a:schemeClr val="accent6"/>
                </a:solidFill>
              </a:ln>
              <a:effectLst/>
            </c:spPr>
          </c:marker>
          <c:trendline>
            <c:spPr>
              <a:ln w="38100" cap="rnd">
                <a:solidFill>
                  <a:schemeClr val="accent6"/>
                </a:solidFill>
                <a:prstDash val="dash"/>
              </a:ln>
              <a:effectLst/>
            </c:spPr>
            <c:trendlineType val="linear"/>
            <c:dispRSqr val="0"/>
            <c:dispEq val="0"/>
          </c:trendline>
          <c:cat>
            <c:strRef>
              <c:f>'NEW LIH owners_ER3'!$D$5:$D$8</c:f>
              <c:strCache>
                <c:ptCount val="4"/>
                <c:pt idx="0">
                  <c:v>No EMN</c:v>
                </c:pt>
                <c:pt idx="1">
                  <c:v>One EMN</c:v>
                </c:pt>
                <c:pt idx="2">
                  <c:v>Two EMNs</c:v>
                </c:pt>
                <c:pt idx="3">
                  <c:v>Three EMNs</c:v>
                </c:pt>
              </c:strCache>
            </c:strRef>
          </c:cat>
          <c:val>
            <c:numRef>
              <c:f>'NEW LIH owners_ER3'!$G$10:$G$13</c:f>
              <c:numCache>
                <c:formatCode>0.00%</c:formatCode>
                <c:ptCount val="4"/>
                <c:pt idx="0">
                  <c:v>1.83E-2</c:v>
                </c:pt>
                <c:pt idx="1">
                  <c:v>2.86E-2</c:v>
                </c:pt>
                <c:pt idx="2">
                  <c:v>3.8899999999999997E-2</c:v>
                </c:pt>
                <c:pt idx="3">
                  <c:v>4.9200000000000001E-2</c:v>
                </c:pt>
              </c:numCache>
            </c:numRef>
          </c:val>
          <c:smooth val="0"/>
          <c:extLst>
            <c:ext xmlns:c16="http://schemas.microsoft.com/office/drawing/2014/chart" uri="{C3380CC4-5D6E-409C-BE32-E72D297353CC}">
              <c16:uniqueId val="{00000007-0CF0-2446-967C-B3BB37320EDC}"/>
            </c:ext>
          </c:extLst>
        </c:ser>
        <c:ser>
          <c:idx val="0"/>
          <c:order val="4"/>
          <c:tx>
            <c:strRef>
              <c:f>'ER3_POC owner'!$G$3</c:f>
              <c:strCache>
                <c:ptCount val="1"/>
                <c:pt idx="0">
                  <c:v>Non-POC owner</c:v>
                </c:pt>
              </c:strCache>
            </c:strRef>
          </c:tx>
          <c:spPr>
            <a:ln w="28575" cap="rnd">
              <a:noFill/>
              <a:round/>
            </a:ln>
            <a:effectLst/>
          </c:spPr>
          <c:marker>
            <c:symbol val="circle"/>
            <c:size val="5"/>
            <c:spPr>
              <a:solidFill>
                <a:schemeClr val="accent1"/>
              </a:solidFill>
              <a:ln w="9525">
                <a:solidFill>
                  <a:schemeClr val="accent1"/>
                </a:solidFill>
              </a:ln>
              <a:effectLst/>
            </c:spPr>
          </c:marker>
          <c:trendline>
            <c:spPr>
              <a:ln w="38100" cap="rnd">
                <a:solidFill>
                  <a:schemeClr val="accent1"/>
                </a:solidFill>
                <a:prstDash val="sysDot"/>
              </a:ln>
              <a:effectLst/>
            </c:spPr>
            <c:trendlineType val="linear"/>
            <c:dispRSqr val="0"/>
            <c:dispEq val="0"/>
          </c:trendline>
          <c:cat>
            <c:strRef>
              <c:f>'ER3_POC owner'!$E$5:$E$8</c:f>
              <c:strCache>
                <c:ptCount val="4"/>
                <c:pt idx="0">
                  <c:v>No EMN</c:v>
                </c:pt>
                <c:pt idx="1">
                  <c:v>One EMN</c:v>
                </c:pt>
                <c:pt idx="2">
                  <c:v>Two EMNs</c:v>
                </c:pt>
                <c:pt idx="3">
                  <c:v>Three EMNs</c:v>
                </c:pt>
              </c:strCache>
            </c:strRef>
          </c:cat>
          <c:val>
            <c:numRef>
              <c:f>'ER3_POC owner'!$G$10:$G$13</c:f>
              <c:numCache>
                <c:formatCode>0.00%</c:formatCode>
                <c:ptCount val="4"/>
                <c:pt idx="0">
                  <c:v>-3.5000000000000001E-3</c:v>
                </c:pt>
                <c:pt idx="1">
                  <c:v>4.1999999999999997E-3</c:v>
                </c:pt>
                <c:pt idx="2">
                  <c:v>1.1900000000000001E-2</c:v>
                </c:pt>
                <c:pt idx="3">
                  <c:v>1.9599999999999999E-2</c:v>
                </c:pt>
              </c:numCache>
            </c:numRef>
          </c:val>
          <c:smooth val="0"/>
          <c:extLst>
            <c:ext xmlns:c16="http://schemas.microsoft.com/office/drawing/2014/chart" uri="{C3380CC4-5D6E-409C-BE32-E72D297353CC}">
              <c16:uniqueId val="{00000009-0CF0-2446-967C-B3BB37320EDC}"/>
            </c:ext>
          </c:extLst>
        </c:ser>
        <c:ser>
          <c:idx val="1"/>
          <c:order val="5"/>
          <c:tx>
            <c:strRef>
              <c:f>'ER3_POC owner'!$H$3</c:f>
              <c:strCache>
                <c:ptCount val="1"/>
                <c:pt idx="0">
                  <c:v>POC owner</c:v>
                </c:pt>
              </c:strCache>
            </c:strRef>
          </c:tx>
          <c:spPr>
            <a:ln w="28575" cap="rnd">
              <a:noFill/>
              <a:round/>
            </a:ln>
            <a:effectLst/>
          </c:spPr>
          <c:marker>
            <c:symbol val="square"/>
            <c:size val="5"/>
            <c:spPr>
              <a:solidFill>
                <a:schemeClr val="accent1"/>
              </a:solidFill>
              <a:ln w="9525">
                <a:solidFill>
                  <a:schemeClr val="accent1"/>
                </a:solidFill>
              </a:ln>
              <a:effectLst/>
            </c:spPr>
          </c:marker>
          <c:trendline>
            <c:spPr>
              <a:ln w="38100" cap="rnd">
                <a:solidFill>
                  <a:schemeClr val="accent1">
                    <a:lumMod val="75000"/>
                  </a:schemeClr>
                </a:solidFill>
                <a:prstDash val="dash"/>
              </a:ln>
              <a:effectLst/>
            </c:spPr>
            <c:trendlineType val="linear"/>
            <c:dispRSqr val="0"/>
            <c:dispEq val="0"/>
          </c:trendline>
          <c:cat>
            <c:strRef>
              <c:f>'ER3_POC owner'!$E$5:$E$8</c:f>
              <c:strCache>
                <c:ptCount val="4"/>
                <c:pt idx="0">
                  <c:v>No EMN</c:v>
                </c:pt>
                <c:pt idx="1">
                  <c:v>One EMN</c:v>
                </c:pt>
                <c:pt idx="2">
                  <c:v>Two EMNs</c:v>
                </c:pt>
                <c:pt idx="3">
                  <c:v>Three EMNs</c:v>
                </c:pt>
              </c:strCache>
            </c:strRef>
          </c:cat>
          <c:val>
            <c:numRef>
              <c:f>'ER3_POC owner'!$H$10:$H$13</c:f>
              <c:numCache>
                <c:formatCode>0.00%</c:formatCode>
                <c:ptCount val="4"/>
                <c:pt idx="0">
                  <c:v>-6.4999999999999997E-3</c:v>
                </c:pt>
                <c:pt idx="1">
                  <c:v>3.0700000000000002E-2</c:v>
                </c:pt>
                <c:pt idx="2">
                  <c:v>6.7900000000000002E-2</c:v>
                </c:pt>
                <c:pt idx="3">
                  <c:v>0.1051</c:v>
                </c:pt>
              </c:numCache>
            </c:numRef>
          </c:val>
          <c:smooth val="0"/>
          <c:extLst>
            <c:ext xmlns:c16="http://schemas.microsoft.com/office/drawing/2014/chart" uri="{C3380CC4-5D6E-409C-BE32-E72D297353CC}">
              <c16:uniqueId val="{0000000B-0CF0-2446-967C-B3BB37320EDC}"/>
            </c:ext>
          </c:extLst>
        </c:ser>
        <c:dLbls>
          <c:showLegendKey val="0"/>
          <c:showVal val="0"/>
          <c:showCatName val="0"/>
          <c:showSerName val="0"/>
          <c:showPercent val="0"/>
          <c:showBubbleSize val="0"/>
        </c:dLbls>
        <c:marker val="1"/>
        <c:smooth val="0"/>
        <c:axId val="1272898895"/>
        <c:axId val="1272900143"/>
      </c:lineChart>
      <c:catAx>
        <c:axId val="127289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72900143"/>
        <c:crosses val="autoZero"/>
        <c:auto val="1"/>
        <c:lblAlgn val="ctr"/>
        <c:lblOffset val="100"/>
        <c:noMultiLvlLbl val="0"/>
      </c:catAx>
      <c:valAx>
        <c:axId val="1272900143"/>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a:t>Standardized Predicted Values for EB</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72898895"/>
        <c:crosses val="autoZero"/>
        <c:crossBetween val="between"/>
      </c:valAx>
      <c:spPr>
        <a:noFill/>
        <a:ln>
          <a:noFill/>
        </a:ln>
        <a:effectLst/>
      </c:spPr>
    </c:plotArea>
    <c:legend>
      <c:legendPos val="b"/>
      <c:layout>
        <c:manualLayout>
          <c:xMode val="edge"/>
          <c:yMode val="edge"/>
          <c:x val="7.3122494631352911E-2"/>
          <c:y val="0.76124650494842705"/>
          <c:w val="0.92342295991410162"/>
          <c:h val="0.1988349944505251"/>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80E5F-4752-0D4A-898A-56AD3062DD10}"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61D8D5F8-CC55-534A-AA8E-9E4150C0706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a:solidFill>
                <a:srgbClr val="007900"/>
              </a:solidFill>
              <a:latin typeface="Arial"/>
              <a:cs typeface="Arial"/>
            </a:rPr>
            <a:t>Energy Efficiency, Housing &amp; Health Equity</a:t>
          </a:r>
        </a:p>
      </dgm:t>
    </dgm:pt>
    <dgm:pt modelId="{BDF5A29F-D383-6D41-A825-9A450C62312E}" type="parTrans" cxnId="{E18065E6-2605-C24E-AF22-A15FF25FDDFD}">
      <dgm:prSet/>
      <dgm:spPr/>
      <dgm:t>
        <a:bodyPr/>
        <a:lstStyle/>
        <a:p>
          <a:endParaRPr lang="en-US"/>
        </a:p>
      </dgm:t>
    </dgm:pt>
    <dgm:pt modelId="{8DB609EE-7EFE-FF44-8F2B-05EA54C0D1CB}" type="sibTrans" cxnId="{E18065E6-2605-C24E-AF22-A15FF25FDDFD}">
      <dgm:prSet/>
      <dgm:spPr/>
      <dgm:t>
        <a:bodyPr/>
        <a:lstStyle/>
        <a:p>
          <a:endParaRPr lang="en-US"/>
        </a:p>
      </dgm:t>
    </dgm:pt>
    <dgm:pt modelId="{B841CD1E-87DC-D748-A5CE-ED2B8F35726A}">
      <dgm:prSet phldrT="[Text]" custT="1">
        <dgm:style>
          <a:lnRef idx="1">
            <a:schemeClr val="accent6"/>
          </a:lnRef>
          <a:fillRef idx="3">
            <a:schemeClr val="accent6"/>
          </a:fillRef>
          <a:effectRef idx="2">
            <a:schemeClr val="accent6"/>
          </a:effectRef>
          <a:fontRef idx="minor">
            <a:schemeClr val="lt1"/>
          </a:fontRef>
        </dgm:style>
      </dgm:prSet>
      <dgm:spPr>
        <a:solidFill>
          <a:schemeClr val="accent2"/>
        </a:solidFill>
      </dgm:spPr>
      <dgm:t>
        <a:bodyPr/>
        <a:lstStyle/>
        <a:p>
          <a:r>
            <a:rPr lang="en-US" sz="1800" b="1" dirty="0">
              <a:solidFill>
                <a:schemeClr val="bg1"/>
              </a:solidFill>
              <a:latin typeface="Arial"/>
              <a:cs typeface="Arial"/>
            </a:rPr>
            <a:t>Accessibility&amp; Affordability</a:t>
          </a:r>
        </a:p>
      </dgm:t>
    </dgm:pt>
    <dgm:pt modelId="{EBF98CDA-731B-0241-8C99-F10AF93FF08B}" type="parTrans" cxnId="{213DD365-64B5-B045-8556-9DE038CDE7E7}">
      <dgm:prSet/>
      <dgm:sp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dgm:spPr>
      <dgm:t>
        <a:bodyPr/>
        <a:lstStyle/>
        <a:p>
          <a:endParaRPr lang="en-US"/>
        </a:p>
      </dgm:t>
    </dgm:pt>
    <dgm:pt modelId="{0DFE4C9D-43F7-254C-BD55-23AE2AA3E00E}" type="sibTrans" cxnId="{213DD365-64B5-B045-8556-9DE038CDE7E7}">
      <dgm:prSet/>
      <dgm:spPr/>
      <dgm:t>
        <a:bodyPr/>
        <a:lstStyle/>
        <a:p>
          <a:endParaRPr lang="en-US"/>
        </a:p>
      </dgm:t>
    </dgm:pt>
    <dgm:pt modelId="{BD6D671D-466B-A444-876C-BBBC0364A837}">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00B0F0"/>
        </a:solidFill>
      </dgm:spPr>
      <dgm:t>
        <a:bodyPr/>
        <a:lstStyle/>
        <a:p>
          <a:r>
            <a:rPr lang="en-US" sz="1800" b="1" dirty="0">
              <a:solidFill>
                <a:schemeClr val="bg1"/>
              </a:solidFill>
              <a:latin typeface="Arial"/>
              <a:cs typeface="Arial"/>
            </a:rPr>
            <a:t>Extreme Events&amp; Resilience</a:t>
          </a:r>
        </a:p>
      </dgm:t>
    </dgm:pt>
    <dgm:pt modelId="{150075F6-8043-B347-A9EF-F1DE462D3EE6}" type="parTrans" cxnId="{B6FD9E81-11FA-1D4C-B7BD-28A13AE082AF}">
      <dgm:prSet/>
      <dgm:spPr>
        <a:solidFill>
          <a:srgbClr val="00B0F0"/>
        </a:solidFill>
      </dgm:spPr>
      <dgm:t>
        <a:bodyPr/>
        <a:lstStyle/>
        <a:p>
          <a:endParaRPr lang="en-US"/>
        </a:p>
      </dgm:t>
    </dgm:pt>
    <dgm:pt modelId="{CE181036-65C2-6648-B062-29D9AA0BFC9B}" type="sibTrans" cxnId="{B6FD9E81-11FA-1D4C-B7BD-28A13AE082AF}">
      <dgm:prSet/>
      <dgm:spPr/>
      <dgm:t>
        <a:bodyPr/>
        <a:lstStyle/>
        <a:p>
          <a:endParaRPr lang="en-US"/>
        </a:p>
      </dgm:t>
    </dgm:pt>
    <dgm:pt modelId="{414AB01B-22B3-C543-B857-5D1F7CAA29EB}">
      <dgm:prSet phldrT="[Text]" custT="1"/>
      <dgm:spPr>
        <a:solidFill>
          <a:schemeClr val="accent5">
            <a:lumMod val="50000"/>
          </a:schemeClr>
        </a:solidFill>
      </dgm:spPr>
      <dgm:t>
        <a:bodyPr/>
        <a:lstStyle/>
        <a:p>
          <a:r>
            <a:rPr lang="en-US" sz="1800" b="1" dirty="0">
              <a:latin typeface="Arial"/>
              <a:cs typeface="Arial"/>
            </a:rPr>
            <a:t>Sustainability &amp; Fair Infrastructure Transparency</a:t>
          </a:r>
        </a:p>
      </dgm:t>
    </dgm:pt>
    <dgm:pt modelId="{F4ED9C9E-B7C7-8B42-8925-518171841780}" type="parTrans" cxnId="{994AC7CA-4D95-2F4D-BF21-2073CDB2D4C8}">
      <dgm:prSet/>
      <dgm:spPr>
        <a:solidFill>
          <a:srgbClr val="00B050"/>
        </a:solidFill>
      </dgm:spPr>
      <dgm:t>
        <a:bodyPr/>
        <a:lstStyle/>
        <a:p>
          <a:endParaRPr lang="en-US"/>
        </a:p>
      </dgm:t>
    </dgm:pt>
    <dgm:pt modelId="{16FF19C2-B1E6-C14B-B67A-0B50A2CE751E}" type="sibTrans" cxnId="{994AC7CA-4D95-2F4D-BF21-2073CDB2D4C8}">
      <dgm:prSet/>
      <dgm:spPr/>
      <dgm:t>
        <a:bodyPr/>
        <a:lstStyle/>
        <a:p>
          <a:endParaRPr lang="en-US"/>
        </a:p>
      </dgm:t>
    </dgm:pt>
    <dgm:pt modelId="{F56CDC1C-B7DD-E743-A837-4D41C66D8EC4}">
      <dgm:prSet custT="1"/>
      <dgm:spPr/>
      <dgm:t>
        <a:bodyPr/>
        <a:lstStyle/>
        <a:p>
          <a:r>
            <a:rPr lang="en-US" sz="1800" b="1" dirty="0">
              <a:latin typeface="Arial" panose="020B0604020202020204" pitchFamily="34" charset="0"/>
              <a:cs typeface="Arial" panose="020B0604020202020204" pitchFamily="34" charset="0"/>
            </a:rPr>
            <a:t>Social-psychological Behavioral &amp; Policy Factors</a:t>
          </a:r>
        </a:p>
      </dgm:t>
    </dgm:pt>
    <dgm:pt modelId="{AA4D37D8-2F89-544D-919B-283D9A23EF64}" type="parTrans" cxnId="{EA72DC5B-29CB-3046-BB34-3C7E73DBA28C}">
      <dgm:prSet/>
      <dgm:spPr>
        <a:gradFill flip="none" rotWithShape="0">
          <a:gsLst>
            <a:gs pos="0">
              <a:schemeClr val="accent3">
                <a:lumMod val="0"/>
                <a:lumOff val="100000"/>
              </a:schemeClr>
            </a:gs>
            <a:gs pos="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a:p>
      </dgm:t>
    </dgm:pt>
    <dgm:pt modelId="{2B8D4B48-2D1B-C846-AC78-B88123A943BA}" type="sibTrans" cxnId="{EA72DC5B-29CB-3046-BB34-3C7E73DBA28C}">
      <dgm:prSet/>
      <dgm:spPr/>
      <dgm:t>
        <a:bodyPr/>
        <a:lstStyle/>
        <a:p>
          <a:endParaRPr lang="en-US"/>
        </a:p>
      </dgm:t>
    </dgm:pt>
    <dgm:pt modelId="{620C4C0D-2FAF-BC49-966E-8A2F037C77C0}">
      <dgm:prSet/>
      <dgm:spPr/>
      <dgm:t>
        <a:bodyPr/>
        <a:lstStyle/>
        <a:p>
          <a:endParaRPr lang="en-US"/>
        </a:p>
      </dgm:t>
    </dgm:pt>
    <dgm:pt modelId="{413E91D0-7335-B744-8CDD-4AC510CCC9B3}" type="parTrans" cxnId="{E9924581-3E12-CE45-9EFB-B2C82236ECB0}">
      <dgm:prSet/>
      <dgm:spPr/>
      <dgm:t>
        <a:bodyPr/>
        <a:lstStyle/>
        <a:p>
          <a:endParaRPr lang="en-US"/>
        </a:p>
      </dgm:t>
    </dgm:pt>
    <dgm:pt modelId="{BF8DB7E7-98C4-0B42-AAE4-E4B843EC48E0}" type="sibTrans" cxnId="{E9924581-3E12-CE45-9EFB-B2C82236ECB0}">
      <dgm:prSet/>
      <dgm:spPr/>
      <dgm:t>
        <a:bodyPr/>
        <a:lstStyle/>
        <a:p>
          <a:endParaRPr lang="en-US"/>
        </a:p>
      </dgm:t>
    </dgm:pt>
    <dgm:pt modelId="{A1F5BF49-3812-D649-A511-7DDED53A12F6}">
      <dgm:prSet custT="1"/>
      <dgm:spPr/>
      <dgm:t>
        <a:bodyPr/>
        <a:lstStyle/>
        <a:p>
          <a:r>
            <a:rPr lang="en-US" sz="1800" b="1" dirty="0">
              <a:latin typeface="Arial" panose="020B0604020202020204" pitchFamily="34" charset="0"/>
              <a:cs typeface="Arial" panose="020B0604020202020204" pitchFamily="34" charset="0"/>
            </a:rPr>
            <a:t>Community Engagement</a:t>
          </a:r>
        </a:p>
      </dgm:t>
    </dgm:pt>
    <dgm:pt modelId="{6E46EA18-0D4F-B842-AC6C-98FE99BDBACC}" type="parTrans" cxnId="{4C839045-6B20-0342-ADAB-14D92046E61F}">
      <dgm:prSet/>
      <dgm:spPr/>
      <dgm:t>
        <a:bodyPr/>
        <a:lstStyle/>
        <a:p>
          <a:endParaRPr lang="en-US"/>
        </a:p>
      </dgm:t>
    </dgm:pt>
    <dgm:pt modelId="{074943E9-963B-A94C-A261-AA1D78B68613}" type="sibTrans" cxnId="{4C839045-6B20-0342-ADAB-14D92046E61F}">
      <dgm:prSet/>
      <dgm:spPr/>
      <dgm:t>
        <a:bodyPr/>
        <a:lstStyle/>
        <a:p>
          <a:endParaRPr lang="en-US"/>
        </a:p>
      </dgm:t>
    </dgm:pt>
    <dgm:pt modelId="{A16BD9F4-1401-5340-B196-BEE9A1129203}" type="pres">
      <dgm:prSet presAssocID="{FDD80E5F-4752-0D4A-898A-56AD3062DD10}" presName="cycle" presStyleCnt="0">
        <dgm:presLayoutVars>
          <dgm:chMax val="1"/>
          <dgm:dir/>
          <dgm:animLvl val="ctr"/>
          <dgm:resizeHandles val="exact"/>
        </dgm:presLayoutVars>
      </dgm:prSet>
      <dgm:spPr/>
    </dgm:pt>
    <dgm:pt modelId="{CA8AABD4-26FC-0841-B446-0E071D9EE1B1}" type="pres">
      <dgm:prSet presAssocID="{61D8D5F8-CC55-534A-AA8E-9E4150C07061}" presName="centerShape" presStyleLbl="node0" presStyleIdx="0" presStyleCnt="1" custLinFactNeighborX="357" custLinFactNeighborY="-58"/>
      <dgm:spPr/>
    </dgm:pt>
    <dgm:pt modelId="{5841F5A2-57A3-8A4E-9C1D-443EB0A5E8BB}" type="pres">
      <dgm:prSet presAssocID="{EBF98CDA-731B-0241-8C99-F10AF93FF08B}" presName="parTrans" presStyleLbl="bgSibTrans2D1" presStyleIdx="0" presStyleCnt="5" custScaleY="67216" custLinFactNeighborX="7725" custLinFactNeighborY="7545"/>
      <dgm:spPr/>
    </dgm:pt>
    <dgm:pt modelId="{7F2F8BF7-65DF-B74C-BACE-CAA4E02C6151}" type="pres">
      <dgm:prSet presAssocID="{B841CD1E-87DC-D748-A5CE-ED2B8F35726A}" presName="node" presStyleLbl="node1" presStyleIdx="0" presStyleCnt="5" custRadScaleRad="112705" custRadScaleInc="-11705">
        <dgm:presLayoutVars>
          <dgm:bulletEnabled val="1"/>
        </dgm:presLayoutVars>
      </dgm:prSet>
      <dgm:spPr/>
    </dgm:pt>
    <dgm:pt modelId="{1C735F4F-FD9C-9D48-87BF-6AD075B2DE70}" type="pres">
      <dgm:prSet presAssocID="{AA4D37D8-2F89-544D-919B-283D9A23EF64}" presName="parTrans" presStyleLbl="bgSibTrans2D1" presStyleIdx="1" presStyleCnt="5" custScaleX="112677" custScaleY="66117"/>
      <dgm:spPr/>
    </dgm:pt>
    <dgm:pt modelId="{A8B2E2F7-14BE-2844-B46D-55CDD877B2C8}" type="pres">
      <dgm:prSet presAssocID="{F56CDC1C-B7DD-E743-A837-4D41C66D8EC4}" presName="node" presStyleLbl="node1" presStyleIdx="1" presStyleCnt="5" custScaleX="98570" custScaleY="110677">
        <dgm:presLayoutVars>
          <dgm:bulletEnabled val="1"/>
        </dgm:presLayoutVars>
      </dgm:prSet>
      <dgm:spPr/>
    </dgm:pt>
    <dgm:pt modelId="{5FCB2688-7D5E-4740-BA31-E56074010ADB}" type="pres">
      <dgm:prSet presAssocID="{6E46EA18-0D4F-B842-AC6C-98FE99BDBACC}" presName="parTrans" presStyleLbl="bgSibTrans2D1" presStyleIdx="2" presStyleCnt="5"/>
      <dgm:spPr/>
    </dgm:pt>
    <dgm:pt modelId="{C12A4316-5E0E-1941-A58C-1018FF784634}" type="pres">
      <dgm:prSet presAssocID="{A1F5BF49-3812-D649-A511-7DDED53A12F6}" presName="node" presStyleLbl="node1" presStyleIdx="2" presStyleCnt="5">
        <dgm:presLayoutVars>
          <dgm:bulletEnabled val="1"/>
        </dgm:presLayoutVars>
      </dgm:prSet>
      <dgm:spPr/>
    </dgm:pt>
    <dgm:pt modelId="{C273511A-9C3F-2B4C-8E94-432D887AF142}" type="pres">
      <dgm:prSet presAssocID="{F4ED9C9E-B7C7-8B42-8925-518171841780}" presName="parTrans" presStyleLbl="bgSibTrans2D1" presStyleIdx="3" presStyleCnt="5" custScaleY="61670" custLinFactNeighborX="2054" custLinFactNeighborY="15130"/>
      <dgm:spPr/>
    </dgm:pt>
    <dgm:pt modelId="{3D81BB27-6C57-6740-B9F1-070CE983B29F}" type="pres">
      <dgm:prSet presAssocID="{414AB01B-22B3-C543-B857-5D1F7CAA29EB}" presName="node" presStyleLbl="node1" presStyleIdx="3" presStyleCnt="5" custRadScaleRad="114770" custRadScaleInc="16270">
        <dgm:presLayoutVars>
          <dgm:bulletEnabled val="1"/>
        </dgm:presLayoutVars>
      </dgm:prSet>
      <dgm:spPr/>
    </dgm:pt>
    <dgm:pt modelId="{6D8FBED0-C6BD-A34B-86F4-1F058EE1D788}" type="pres">
      <dgm:prSet presAssocID="{150075F6-8043-B347-A9EF-F1DE462D3EE6}" presName="parTrans" presStyleLbl="bgSibTrans2D1" presStyleIdx="4" presStyleCnt="5" custScaleY="62839" custLinFactNeighborX="-6200" custLinFactNeighborY="4733"/>
      <dgm:spPr/>
    </dgm:pt>
    <dgm:pt modelId="{F6B2D99B-41BB-E145-9E42-03752BF0CC7A}" type="pres">
      <dgm:prSet presAssocID="{BD6D671D-466B-A444-876C-BBBC0364A837}" presName="node" presStyleLbl="node1" presStyleIdx="4" presStyleCnt="5" custRadScaleRad="117558" custRadScaleInc="2241">
        <dgm:presLayoutVars>
          <dgm:bulletEnabled val="1"/>
        </dgm:presLayoutVars>
      </dgm:prSet>
      <dgm:spPr/>
    </dgm:pt>
  </dgm:ptLst>
  <dgm:cxnLst>
    <dgm:cxn modelId="{CFB1B307-9C2A-5344-87E4-E744D252CFA8}" type="presOf" srcId="{150075F6-8043-B347-A9EF-F1DE462D3EE6}" destId="{6D8FBED0-C6BD-A34B-86F4-1F058EE1D788}" srcOrd="0" destOrd="0" presId="urn:microsoft.com/office/officeart/2005/8/layout/radial4"/>
    <dgm:cxn modelId="{9835890E-2532-4646-9714-B8C2684AEDFA}" type="presOf" srcId="{EBF98CDA-731B-0241-8C99-F10AF93FF08B}" destId="{5841F5A2-57A3-8A4E-9C1D-443EB0A5E8BB}" srcOrd="0" destOrd="0" presId="urn:microsoft.com/office/officeart/2005/8/layout/radial4"/>
    <dgm:cxn modelId="{A55A5E1D-B889-9C40-94E5-41D9835D46F0}" type="presOf" srcId="{6E46EA18-0D4F-B842-AC6C-98FE99BDBACC}" destId="{5FCB2688-7D5E-4740-BA31-E56074010ADB}" srcOrd="0" destOrd="0" presId="urn:microsoft.com/office/officeart/2005/8/layout/radial4"/>
    <dgm:cxn modelId="{948B8B2D-22B4-134D-B11A-05BD658F3192}" type="presOf" srcId="{F56CDC1C-B7DD-E743-A837-4D41C66D8EC4}" destId="{A8B2E2F7-14BE-2844-B46D-55CDD877B2C8}" srcOrd="0" destOrd="0" presId="urn:microsoft.com/office/officeart/2005/8/layout/radial4"/>
    <dgm:cxn modelId="{DA991030-C5E5-4E47-B48A-36325E043C38}" type="presOf" srcId="{B841CD1E-87DC-D748-A5CE-ED2B8F35726A}" destId="{7F2F8BF7-65DF-B74C-BACE-CAA4E02C6151}" srcOrd="0" destOrd="0" presId="urn:microsoft.com/office/officeart/2005/8/layout/radial4"/>
    <dgm:cxn modelId="{67671A33-CAAD-5B41-9D76-B5FBFC1DDB9B}" type="presOf" srcId="{A1F5BF49-3812-D649-A511-7DDED53A12F6}" destId="{C12A4316-5E0E-1941-A58C-1018FF784634}" srcOrd="0" destOrd="0" presId="urn:microsoft.com/office/officeart/2005/8/layout/radial4"/>
    <dgm:cxn modelId="{4C839045-6B20-0342-ADAB-14D92046E61F}" srcId="{61D8D5F8-CC55-534A-AA8E-9E4150C07061}" destId="{A1F5BF49-3812-D649-A511-7DDED53A12F6}" srcOrd="2" destOrd="0" parTransId="{6E46EA18-0D4F-B842-AC6C-98FE99BDBACC}" sibTransId="{074943E9-963B-A94C-A261-AA1D78B68613}"/>
    <dgm:cxn modelId="{BC99E34E-EC7A-EA4F-B960-F85745F24E2F}" type="presOf" srcId="{AA4D37D8-2F89-544D-919B-283D9A23EF64}" destId="{1C735F4F-FD9C-9D48-87BF-6AD075B2DE70}" srcOrd="0" destOrd="0" presId="urn:microsoft.com/office/officeart/2005/8/layout/radial4"/>
    <dgm:cxn modelId="{4E483D52-DEF5-6B4E-8897-24A690F1FF7F}" type="presOf" srcId="{FDD80E5F-4752-0D4A-898A-56AD3062DD10}" destId="{A16BD9F4-1401-5340-B196-BEE9A1129203}" srcOrd="0" destOrd="0" presId="urn:microsoft.com/office/officeart/2005/8/layout/radial4"/>
    <dgm:cxn modelId="{EA72DC5B-29CB-3046-BB34-3C7E73DBA28C}" srcId="{61D8D5F8-CC55-534A-AA8E-9E4150C07061}" destId="{F56CDC1C-B7DD-E743-A837-4D41C66D8EC4}" srcOrd="1" destOrd="0" parTransId="{AA4D37D8-2F89-544D-919B-283D9A23EF64}" sibTransId="{2B8D4B48-2D1B-C846-AC78-B88123A943BA}"/>
    <dgm:cxn modelId="{763B5B5F-9148-FC48-A454-E23B8B3A69B3}" type="presOf" srcId="{61D8D5F8-CC55-534A-AA8E-9E4150C07061}" destId="{CA8AABD4-26FC-0841-B446-0E071D9EE1B1}" srcOrd="0" destOrd="0" presId="urn:microsoft.com/office/officeart/2005/8/layout/radial4"/>
    <dgm:cxn modelId="{213DD365-64B5-B045-8556-9DE038CDE7E7}" srcId="{61D8D5F8-CC55-534A-AA8E-9E4150C07061}" destId="{B841CD1E-87DC-D748-A5CE-ED2B8F35726A}" srcOrd="0" destOrd="0" parTransId="{EBF98CDA-731B-0241-8C99-F10AF93FF08B}" sibTransId="{0DFE4C9D-43F7-254C-BD55-23AE2AA3E00E}"/>
    <dgm:cxn modelId="{E9924581-3E12-CE45-9EFB-B2C82236ECB0}" srcId="{FDD80E5F-4752-0D4A-898A-56AD3062DD10}" destId="{620C4C0D-2FAF-BC49-966E-8A2F037C77C0}" srcOrd="1" destOrd="0" parTransId="{413E91D0-7335-B744-8CDD-4AC510CCC9B3}" sibTransId="{BF8DB7E7-98C4-0B42-AAE4-E4B843EC48E0}"/>
    <dgm:cxn modelId="{B6FD9E81-11FA-1D4C-B7BD-28A13AE082AF}" srcId="{61D8D5F8-CC55-534A-AA8E-9E4150C07061}" destId="{BD6D671D-466B-A444-876C-BBBC0364A837}" srcOrd="4" destOrd="0" parTransId="{150075F6-8043-B347-A9EF-F1DE462D3EE6}" sibTransId="{CE181036-65C2-6648-B062-29D9AA0BFC9B}"/>
    <dgm:cxn modelId="{B1C162A8-641B-AD45-8704-188E50D67691}" type="presOf" srcId="{F4ED9C9E-B7C7-8B42-8925-518171841780}" destId="{C273511A-9C3F-2B4C-8E94-432D887AF142}" srcOrd="0" destOrd="0" presId="urn:microsoft.com/office/officeart/2005/8/layout/radial4"/>
    <dgm:cxn modelId="{04FFB7B9-656D-1346-B4A7-53C452097030}" type="presOf" srcId="{BD6D671D-466B-A444-876C-BBBC0364A837}" destId="{F6B2D99B-41BB-E145-9E42-03752BF0CC7A}" srcOrd="0" destOrd="0" presId="urn:microsoft.com/office/officeart/2005/8/layout/radial4"/>
    <dgm:cxn modelId="{994AC7CA-4D95-2F4D-BF21-2073CDB2D4C8}" srcId="{61D8D5F8-CC55-534A-AA8E-9E4150C07061}" destId="{414AB01B-22B3-C543-B857-5D1F7CAA29EB}" srcOrd="3" destOrd="0" parTransId="{F4ED9C9E-B7C7-8B42-8925-518171841780}" sibTransId="{16FF19C2-B1E6-C14B-B67A-0B50A2CE751E}"/>
    <dgm:cxn modelId="{E18065E6-2605-C24E-AF22-A15FF25FDDFD}" srcId="{FDD80E5F-4752-0D4A-898A-56AD3062DD10}" destId="{61D8D5F8-CC55-534A-AA8E-9E4150C07061}" srcOrd="0" destOrd="0" parTransId="{BDF5A29F-D383-6D41-A825-9A450C62312E}" sibTransId="{8DB609EE-7EFE-FF44-8F2B-05EA54C0D1CB}"/>
    <dgm:cxn modelId="{E2BFCDE7-D0FA-E44D-9052-46B8B68767AC}" type="presOf" srcId="{414AB01B-22B3-C543-B857-5D1F7CAA29EB}" destId="{3D81BB27-6C57-6740-B9F1-070CE983B29F}" srcOrd="0" destOrd="0" presId="urn:microsoft.com/office/officeart/2005/8/layout/radial4"/>
    <dgm:cxn modelId="{975A2FCD-7118-374E-B43E-C4D3582F4A75}" type="presParOf" srcId="{A16BD9F4-1401-5340-B196-BEE9A1129203}" destId="{CA8AABD4-26FC-0841-B446-0E071D9EE1B1}" srcOrd="0" destOrd="0" presId="urn:microsoft.com/office/officeart/2005/8/layout/radial4"/>
    <dgm:cxn modelId="{A6CE311D-20CF-354A-AC70-2FCAF6BB1EDB}" type="presParOf" srcId="{A16BD9F4-1401-5340-B196-BEE9A1129203}" destId="{5841F5A2-57A3-8A4E-9C1D-443EB0A5E8BB}" srcOrd="1" destOrd="0" presId="urn:microsoft.com/office/officeart/2005/8/layout/radial4"/>
    <dgm:cxn modelId="{B1A4E7E6-0326-B048-846C-2BEEAA5B265C}" type="presParOf" srcId="{A16BD9F4-1401-5340-B196-BEE9A1129203}" destId="{7F2F8BF7-65DF-B74C-BACE-CAA4E02C6151}" srcOrd="2" destOrd="0" presId="urn:microsoft.com/office/officeart/2005/8/layout/radial4"/>
    <dgm:cxn modelId="{AB78AB3E-221C-864F-9A9E-9332F998F496}" type="presParOf" srcId="{A16BD9F4-1401-5340-B196-BEE9A1129203}" destId="{1C735F4F-FD9C-9D48-87BF-6AD075B2DE70}" srcOrd="3" destOrd="0" presId="urn:microsoft.com/office/officeart/2005/8/layout/radial4"/>
    <dgm:cxn modelId="{8890B650-FD6C-554F-9858-719F060B8F56}" type="presParOf" srcId="{A16BD9F4-1401-5340-B196-BEE9A1129203}" destId="{A8B2E2F7-14BE-2844-B46D-55CDD877B2C8}" srcOrd="4" destOrd="0" presId="urn:microsoft.com/office/officeart/2005/8/layout/radial4"/>
    <dgm:cxn modelId="{59BB9E1C-3B8F-DF4A-A084-5C1DBE0772DF}" type="presParOf" srcId="{A16BD9F4-1401-5340-B196-BEE9A1129203}" destId="{5FCB2688-7D5E-4740-BA31-E56074010ADB}" srcOrd="5" destOrd="0" presId="urn:microsoft.com/office/officeart/2005/8/layout/radial4"/>
    <dgm:cxn modelId="{0687499E-45BC-0947-8384-48C06ADD1A75}" type="presParOf" srcId="{A16BD9F4-1401-5340-B196-BEE9A1129203}" destId="{C12A4316-5E0E-1941-A58C-1018FF784634}" srcOrd="6" destOrd="0" presId="urn:microsoft.com/office/officeart/2005/8/layout/radial4"/>
    <dgm:cxn modelId="{6B0788B6-D355-0442-A570-21460DCA7166}" type="presParOf" srcId="{A16BD9F4-1401-5340-B196-BEE9A1129203}" destId="{C273511A-9C3F-2B4C-8E94-432D887AF142}" srcOrd="7" destOrd="0" presId="urn:microsoft.com/office/officeart/2005/8/layout/radial4"/>
    <dgm:cxn modelId="{13DA56AF-2B9D-0248-97B8-339F68F109C3}" type="presParOf" srcId="{A16BD9F4-1401-5340-B196-BEE9A1129203}" destId="{3D81BB27-6C57-6740-B9F1-070CE983B29F}" srcOrd="8" destOrd="0" presId="urn:microsoft.com/office/officeart/2005/8/layout/radial4"/>
    <dgm:cxn modelId="{F7EC4BBB-BB8A-0D4C-BD05-4C637E0439E4}" type="presParOf" srcId="{A16BD9F4-1401-5340-B196-BEE9A1129203}" destId="{6D8FBED0-C6BD-A34B-86F4-1F058EE1D788}" srcOrd="9" destOrd="0" presId="urn:microsoft.com/office/officeart/2005/8/layout/radial4"/>
    <dgm:cxn modelId="{BCF758E4-8E63-2D40-B106-4C164B930AC6}" type="presParOf" srcId="{A16BD9F4-1401-5340-B196-BEE9A1129203}" destId="{F6B2D99B-41BB-E145-9E42-03752BF0CC7A}"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AABD4-26FC-0841-B446-0E071D9EE1B1}">
      <dsp:nvSpPr>
        <dsp:cNvPr id="0" name=""/>
        <dsp:cNvSpPr/>
      </dsp:nvSpPr>
      <dsp:spPr>
        <a:xfrm>
          <a:off x="3589727" y="2433054"/>
          <a:ext cx="1807460" cy="1807460"/>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900"/>
              </a:solidFill>
              <a:latin typeface="Arial"/>
              <a:cs typeface="Arial"/>
            </a:rPr>
            <a:t>Energy Efficiency, Housing &amp; Health Equity</a:t>
          </a:r>
        </a:p>
      </dsp:txBody>
      <dsp:txXfrm>
        <a:off x="3854423" y="2697750"/>
        <a:ext cx="1278068" cy="1278068"/>
      </dsp:txXfrm>
    </dsp:sp>
    <dsp:sp modelId="{5841F5A2-57A3-8A4E-9C1D-443EB0A5E8BB}">
      <dsp:nvSpPr>
        <dsp:cNvPr id="0" name=""/>
        <dsp:cNvSpPr/>
      </dsp:nvSpPr>
      <dsp:spPr>
        <a:xfrm rot="10548077">
          <a:off x="1643849" y="3349991"/>
          <a:ext cx="1989175" cy="346247"/>
        </a:xfrm>
        <a:prstGeom prst="leftArrow">
          <a:avLst>
            <a:gd name="adj1" fmla="val 60000"/>
            <a:gd name="adj2" fmla="val 50000"/>
          </a:avLst>
        </a:prstGeom>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2F8BF7-65DF-B74C-BACE-CAA4E02C6151}">
      <dsp:nvSpPr>
        <dsp:cNvPr id="0" name=""/>
        <dsp:cNvSpPr/>
      </dsp:nvSpPr>
      <dsp:spPr>
        <a:xfrm>
          <a:off x="634311" y="2870233"/>
          <a:ext cx="1717087" cy="1373669"/>
        </a:xfrm>
        <a:prstGeom prst="roundRect">
          <a:avLst>
            <a:gd name="adj" fmla="val 10000"/>
          </a:avLst>
        </a:prstGeom>
        <a:solidFill>
          <a:schemeClr val="accent2"/>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a:cs typeface="Arial"/>
            </a:rPr>
            <a:t>Accessibility&amp; Affordability</a:t>
          </a:r>
        </a:p>
      </dsp:txBody>
      <dsp:txXfrm>
        <a:off x="674544" y="2910466"/>
        <a:ext cx="1636621" cy="1293203"/>
      </dsp:txXfrm>
    </dsp:sp>
    <dsp:sp modelId="{1C735F4F-FD9C-9D48-87BF-6AD075B2DE70}">
      <dsp:nvSpPr>
        <dsp:cNvPr id="0" name=""/>
        <dsp:cNvSpPr/>
      </dsp:nvSpPr>
      <dsp:spPr>
        <a:xfrm rot="13479909">
          <a:off x="2253149" y="1878481"/>
          <a:ext cx="1874309" cy="340585"/>
        </a:xfrm>
        <a:prstGeom prst="leftArrow">
          <a:avLst>
            <a:gd name="adj1" fmla="val 60000"/>
            <a:gd name="adj2" fmla="val 50000"/>
          </a:avLst>
        </a:prstGeom>
        <a:gradFill flip="none" rotWithShape="0">
          <a:gsLst>
            <a:gs pos="0">
              <a:schemeClr val="accent3">
                <a:lumMod val="0"/>
                <a:lumOff val="100000"/>
              </a:schemeClr>
            </a:gs>
            <a:gs pos="0">
              <a:schemeClr val="accent3">
                <a:lumMod val="0"/>
                <a:lumOff val="100000"/>
              </a:schemeClr>
            </a:gs>
            <a:gs pos="100000">
              <a:schemeClr val="accent3">
                <a:lumMod val="100000"/>
              </a:schemeClr>
            </a:gs>
          </a:gsLst>
          <a:path path="circle">
            <a:fillToRect l="50000" t="-80000" r="50000" b="18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B2E2F7-14BE-2844-B46D-55CDD877B2C8}">
      <dsp:nvSpPr>
        <dsp:cNvPr id="0" name=""/>
        <dsp:cNvSpPr/>
      </dsp:nvSpPr>
      <dsp:spPr>
        <a:xfrm>
          <a:off x="1752496" y="703939"/>
          <a:ext cx="1692533" cy="15203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Social-psychological Behavioral &amp; Policy Factors</a:t>
          </a:r>
        </a:p>
      </dsp:txBody>
      <dsp:txXfrm>
        <a:off x="1797025" y="748468"/>
        <a:ext cx="1603475" cy="1431278"/>
      </dsp:txXfrm>
    </dsp:sp>
    <dsp:sp modelId="{5FCB2688-7D5E-4740-BA31-E56074010ADB}">
      <dsp:nvSpPr>
        <dsp:cNvPr id="0" name=""/>
        <dsp:cNvSpPr/>
      </dsp:nvSpPr>
      <dsp:spPr>
        <a:xfrm rot="16175426">
          <a:off x="3655440" y="1254535"/>
          <a:ext cx="1649948" cy="51512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2A4316-5E0E-1941-A58C-1018FF784634}">
      <dsp:nvSpPr>
        <dsp:cNvPr id="0" name=""/>
        <dsp:cNvSpPr/>
      </dsp:nvSpPr>
      <dsp:spPr>
        <a:xfrm>
          <a:off x="3615973" y="310"/>
          <a:ext cx="1717087" cy="137366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Community Engagement</a:t>
          </a:r>
        </a:p>
      </dsp:txBody>
      <dsp:txXfrm>
        <a:off x="3656206" y="40543"/>
        <a:ext cx="1636621" cy="1293203"/>
      </dsp:txXfrm>
    </dsp:sp>
    <dsp:sp modelId="{C273511A-9C3F-2B4C-8E94-432D887AF142}">
      <dsp:nvSpPr>
        <dsp:cNvPr id="0" name=""/>
        <dsp:cNvSpPr/>
      </dsp:nvSpPr>
      <dsp:spPr>
        <a:xfrm rot="19240567">
          <a:off x="5096913" y="1973121"/>
          <a:ext cx="2007346" cy="317678"/>
        </a:xfrm>
        <a:prstGeom prst="leftArrow">
          <a:avLst>
            <a:gd name="adj1" fmla="val 60000"/>
            <a:gd name="adj2" fmla="val 50000"/>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81BB27-6C57-6740-B9F1-070CE983B29F}">
      <dsp:nvSpPr>
        <dsp:cNvPr id="0" name=""/>
        <dsp:cNvSpPr/>
      </dsp:nvSpPr>
      <dsp:spPr>
        <a:xfrm>
          <a:off x="5977230" y="731155"/>
          <a:ext cx="1717087" cy="1373669"/>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cs typeface="Arial"/>
            </a:rPr>
            <a:t>Sustainability &amp; Fair Infrastructure Transparency</a:t>
          </a:r>
        </a:p>
      </dsp:txBody>
      <dsp:txXfrm>
        <a:off x="6017463" y="771388"/>
        <a:ext cx="1636621" cy="1293203"/>
      </dsp:txXfrm>
    </dsp:sp>
    <dsp:sp modelId="{6D8FBED0-C6BD-A34B-86F4-1F058EE1D788}">
      <dsp:nvSpPr>
        <dsp:cNvPr id="0" name=""/>
        <dsp:cNvSpPr/>
      </dsp:nvSpPr>
      <dsp:spPr>
        <a:xfrm rot="52114">
          <a:off x="5389068" y="3230574"/>
          <a:ext cx="2075085" cy="323700"/>
        </a:xfrm>
        <a:prstGeom prst="leftArrow">
          <a:avLst>
            <a:gd name="adj1" fmla="val 60000"/>
            <a:gd name="adj2" fmla="val 50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B2D99B-41BB-E145-9E42-03752BF0CC7A}">
      <dsp:nvSpPr>
        <dsp:cNvPr id="0" name=""/>
        <dsp:cNvSpPr/>
      </dsp:nvSpPr>
      <dsp:spPr>
        <a:xfrm>
          <a:off x="6734145" y="2696936"/>
          <a:ext cx="1717087" cy="1373669"/>
        </a:xfrm>
        <a:prstGeom prst="roundRect">
          <a:avLst>
            <a:gd name="adj" fmla="val 10000"/>
          </a:avLst>
        </a:prstGeom>
        <a:solidFill>
          <a:srgbClr val="00B0F0"/>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a:cs typeface="Arial"/>
            </a:rPr>
            <a:t>Extreme Events&amp; Resilience</a:t>
          </a:r>
        </a:p>
      </dsp:txBody>
      <dsp:txXfrm>
        <a:off x="6774378" y="2737169"/>
        <a:ext cx="1636621" cy="12932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8B805A-FC60-B441-B85E-81C701C3F6C4}" type="datetimeFigureOut">
              <a:rPr lang="en-US" smtClean="0"/>
              <a:pPr/>
              <a:t>2/18/24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2A613-92F4-6A49-8104-EE80192F5BEC}" type="slidenum">
              <a:rPr lang="en-US" smtClean="0"/>
              <a:pPr/>
              <a:t>‹#›</a:t>
            </a:fld>
            <a:endParaRPr lang="en-US"/>
          </a:p>
        </p:txBody>
      </p:sp>
    </p:spTree>
    <p:extLst>
      <p:ext uri="{BB962C8B-B14F-4D97-AF65-F5344CB8AC3E}">
        <p14:creationId xmlns:p14="http://schemas.microsoft.com/office/powerpoint/2010/main" val="279787152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3:31:37.191"/>
    </inkml:context>
    <inkml:brush xml:id="br0">
      <inkml:brushProperty name="width" value="0.05" units="cm"/>
      <inkml:brushProperty name="height" value="0.05" units="cm"/>
      <inkml:brushProperty name="color" value="#E71224"/>
    </inkml:brush>
  </inkml:definitions>
  <inkml:trace contextRef="#ctx0" brushRef="#br0">31 1 24575,'0'26'0,"0"6"0,0 15 0,0 9 0,0 0 0,0-5 0,0-8 0,0-7 0,0-4 0,0-3 0,0-3 0,0 1 0,-1 6 0,0 2 0,0-1 0,-1-2 0,-1 3 0,1-1 0,-1-1 0,2-1 0,-1-7 0,2-2 0,0-4 0,-1-1 0,0-1 0,1 4 0,-1 0 0,0 2 0,0 0 0,1 2 0,-1 3 0,1-1 0,0-2 0,0-5 0,0-2 0,0-1 0,0 1 0,0-4 0,0-2 0,0-1 0,0-2 0,0 3 0,-1 3 0,0 1 0,0 1 0,1-2 0,0 1 0,0 0 0,0 0 0,0-2 0,0-3 0,-1 0 0,1-1 0,-1-1 0,0 2 0,1 1 0,0 0 0,0 1 0,0 2 0,0 1 0,0 1 0,-1-1 0,0 0 0,1 2 0,-1 0 0,1 2 0,0 1 0,0-2 0,0-1 0,0-2 0,0-5 0,0 1 0,0-3 0,0-1 0,0 1 0,0-2 0,0-1 0,0 2 0,0-2 0,0 1 0,0-1 0,0-1 0,0-1 0,0 0 0,0-1 0,0 1 0,0-1 0,0 1 0,0 2 0,0 3 0,0 2 0,0 2 0,0 0 0,0 2 0,0 0 0,0 0 0,0-3 0,0-2 0,0-1 0,0-1 0,0-2 0,0-1 0,0-1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3:31:39.082"/>
    </inkml:context>
    <inkml:brush xml:id="br0">
      <inkml:brushProperty name="width" value="0.05" units="cm"/>
      <inkml:brushProperty name="height" value="0.05" units="cm"/>
      <inkml:brushProperty name="color" value="#E71224"/>
    </inkml:brush>
  </inkml:definitions>
  <inkml:trace contextRef="#ctx0" brushRef="#br0">1 166 24575,'2'8'0,"1"0"0,1 2 0,2-1 0,1 5 0,3 2 0,2 3 0,1 0 0,-2-2 0,0-1 0,-1-1 0,0-1 0,-2-2 0,-2-3 0,-2-2 0,-1-2 0,0-2 0,-2-1 0,0 0 0,0 0 0,1 0 0,0 0 0,1 1 0,0 1 0,-1-1 0,1 1 0,-1-1 0,0 0 0,1-1 0,-1 0 0,0 0 0,0 0 0,0-1 0,1 1 0,0-1 0,0-1 0,0 1 0,0 1 0,-1-1 0,0 0 0,0 0 0,1 0 0,1 1 0,3 2 0,-1 0 0,3 2 0,0 0 0,-1-1 0,0 0 0,-2-2 0,-3-2 0,0 0 0,-1 0 0,-1 0 0,1 0 0,2 2 0,0 0 0,1 0 0,-2-1 0,-1 0 0,0-1 0,0-1 0,-1 1 0,0-1 0,1 0 0,0 0 0,4 0 0,1-1 0,3-1 0,2-1 0,2-4 0,6-3 0,0-1 0,9-5 0,6-6 0,3-4 0,-3 1 0,-6 2 0,-7 2 0,-2 0 0,0-2 0,-6 4 0,-2 3 0,-2 0 0,-1 3 0,-1-2 0,0 1 0,0-1 0,-1 1 0,0 0 0,-2 1 0,0 1 0,-1 1 0,-2 4 0,-1 2 0,1 1 0,-1 0 0,-1 0 0,1 0 0,0-1 0,1 1 0,-1-1 0,1 1 0,0-1 0,-1 0 0,0 2 0,0 0 0,0 1 0,0-1 0,0 0 0,1 0 0,0 0 0,-1 0 0,0 1 0,0 0 0,-1 0 0,1 1 0,-1 0 0,1 5 0,0-2 0,0 4 0,0-4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3:31:51.823"/>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30C58-32B0-4292-88EC-853D1012220C}" type="datetimeFigureOut">
              <a:rPr lang="en-US" smtClean="0"/>
              <a:pPr/>
              <a:t>2/18/24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B4C88-242B-4A4C-8F58-46F070C01A36}" type="slidenum">
              <a:rPr lang="en-US" smtClean="0"/>
              <a:pPr/>
              <a:t>‹#›</a:t>
            </a:fld>
            <a:endParaRPr lang="en-US"/>
          </a:p>
        </p:txBody>
      </p:sp>
    </p:spTree>
    <p:extLst>
      <p:ext uri="{BB962C8B-B14F-4D97-AF65-F5344CB8AC3E}">
        <p14:creationId xmlns:p14="http://schemas.microsoft.com/office/powerpoint/2010/main" val="2746266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Utility hardship - kept housing at an unsafe temperature, reduced expenses on other necessities to afford energy bills, received disconnection threat due to nonpayment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2000" dirty="0"/>
              <a:t>Concentrated disadvantaged groups were more likely to experience utility hardship than their non-concentrated disadvantaged counterparts </a:t>
            </a:r>
          </a:p>
          <a:p>
            <a:pPr lvl="1"/>
            <a:r>
              <a:rPr lang="en-US" sz="2000" dirty="0"/>
              <a:t>E.g., </a:t>
            </a:r>
            <a:r>
              <a:rPr lang="en-US" sz="2000" b="1" dirty="0"/>
              <a:t>low-income women</a:t>
            </a:r>
            <a:r>
              <a:rPr lang="en-US" sz="2000" b="1" dirty="0">
                <a:solidFill>
                  <a:srgbClr val="1616EA"/>
                </a:solidFill>
              </a:rPr>
              <a:t> </a:t>
            </a:r>
            <a:r>
              <a:rPr lang="en-US" sz="2000" dirty="0"/>
              <a:t>were more likely to have issues than low-income men</a:t>
            </a:r>
          </a:p>
          <a:p>
            <a:r>
              <a:rPr lang="en-US" sz="2000" b="1" dirty="0">
                <a:solidFill>
                  <a:srgbClr val="1616EA"/>
                </a:solidFill>
              </a:rPr>
              <a:t>POC and people with energy medical needs were more likely to experience utility hardship regardless income levels.</a:t>
            </a:r>
          </a:p>
          <a:p>
            <a:pPr lvl="1"/>
            <a:r>
              <a:rPr lang="en-US" sz="2000" dirty="0"/>
              <a:t>E.g., </a:t>
            </a:r>
            <a:r>
              <a:rPr lang="en-US" sz="2000" b="1" dirty="0"/>
              <a:t>low-income POC and higher income POC </a:t>
            </a:r>
            <a:r>
              <a:rPr lang="en-US" sz="2000" dirty="0"/>
              <a:t>were statistically likely to have utility hardship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DB4C88-242B-4A4C-8F58-46F070C01A36}" type="slidenum">
              <a:rPr kumimoji="0" lang="en-US" sz="1200" b="0" i="0" u="none" strike="noStrike" kern="1200" cap="none" spc="0" normalizeH="0" baseline="0" noProof="0" smtClean="0">
                <a:ln>
                  <a:noFill/>
                </a:ln>
                <a:solidFill>
                  <a:prstClr val="black"/>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pitchFamily="34" charset="0"/>
              <a:ea typeface="+mn-ea"/>
              <a:cs typeface="Arial" charset="0"/>
            </a:endParaRPr>
          </a:p>
        </p:txBody>
      </p:sp>
    </p:spTree>
    <p:extLst>
      <p:ext uri="{BB962C8B-B14F-4D97-AF65-F5344CB8AC3E}">
        <p14:creationId xmlns:p14="http://schemas.microsoft.com/office/powerpoint/2010/main" val="187782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DB4C88-242B-4A4C-8F58-46F070C01A36}" type="slidenum">
              <a:rPr kumimoji="0" lang="en-US" sz="1200" b="0" i="0" u="none" strike="noStrike" kern="1200" cap="none" spc="0" normalizeH="0" baseline="0" noProof="0" smtClean="0">
                <a:ln>
                  <a:noFill/>
                </a:ln>
                <a:solidFill>
                  <a:prstClr val="black"/>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entury Gothic" pitchFamily="34" charset="0"/>
              <a:ea typeface="+mn-ea"/>
              <a:cs typeface="Arial" charset="0"/>
            </a:endParaRPr>
          </a:p>
        </p:txBody>
      </p:sp>
    </p:spTree>
    <p:extLst>
      <p:ext uri="{BB962C8B-B14F-4D97-AF65-F5344CB8AC3E}">
        <p14:creationId xmlns:p14="http://schemas.microsoft.com/office/powerpoint/2010/main" val="388804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09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696913"/>
            <a:ext cx="5667375" cy="3189287"/>
          </a:xfrm>
        </p:spPr>
      </p:sp>
      <p:sp>
        <p:nvSpPr>
          <p:cNvPr id="3" name="Notes Placeholder 2"/>
          <p:cNvSpPr>
            <a:spLocks noGrp="1"/>
          </p:cNvSpPr>
          <p:nvPr>
            <p:ph type="body" idx="1"/>
          </p:nvPr>
        </p:nvSpPr>
        <p:spPr>
          <a:xfrm>
            <a:off x="701675" y="4416427"/>
            <a:ext cx="5607050" cy="418306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V2G is defined as technologies that allow EV owners not only to charge an EV, but also to store electricity in its battery and return it back to the electricity grid when the vehicle is connected to a home, work or public charging station </a:t>
            </a:r>
            <a:endParaRPr lang="en-US" dirty="0"/>
          </a:p>
          <a:p>
            <a:endParaRPr lang="en-US" dirty="0"/>
          </a:p>
        </p:txBody>
      </p:sp>
      <p:sp>
        <p:nvSpPr>
          <p:cNvPr id="4" name="Slide Number Placeholder 3"/>
          <p:cNvSpPr>
            <a:spLocks noGrp="1"/>
          </p:cNvSpPr>
          <p:nvPr>
            <p:ph type="sldNum" sz="quarter" idx="10"/>
          </p:nvPr>
        </p:nvSpPr>
        <p:spPr>
          <a:xfrm>
            <a:off x="3970339" y="8829823"/>
            <a:ext cx="3038475" cy="46498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B4C88-242B-4A4C-8F58-46F070C01A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26821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DB4C88-242B-4A4C-8F58-46F070C01A36}" type="slidenum">
              <a:rPr kumimoji="0" lang="en-US" sz="1200" b="0" i="0" u="none" strike="noStrike" kern="1200" cap="none" spc="0" normalizeH="0" baseline="0" noProof="0" smtClean="0">
                <a:ln>
                  <a:noFill/>
                </a:ln>
                <a:solidFill>
                  <a:prstClr val="black"/>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entury Gothic" pitchFamily="34" charset="0"/>
              <a:ea typeface="+mn-ea"/>
              <a:cs typeface="Arial" charset="0"/>
            </a:endParaRPr>
          </a:p>
        </p:txBody>
      </p:sp>
    </p:spTree>
    <p:extLst>
      <p:ext uri="{BB962C8B-B14F-4D97-AF65-F5344CB8AC3E}">
        <p14:creationId xmlns:p14="http://schemas.microsoft.com/office/powerpoint/2010/main" val="109860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4D49-6654-8678-A16D-348C57D2C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E7C0D-1820-7710-C66C-19CA63A1E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941F0-193F-6CD3-2A4B-525A50263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EDD797-FF47-B1A7-A82E-C1154B39A91E}"/>
              </a:ext>
            </a:extLst>
          </p:cNvPr>
          <p:cNvSpPr>
            <a:spLocks noGrp="1"/>
          </p:cNvSpPr>
          <p:nvPr>
            <p:ph type="sldNum" sz="quarter" idx="5"/>
          </p:nvPr>
        </p:nvSpPr>
        <p:spPr/>
        <p:txBody>
          <a:bodyPr/>
          <a:lstStyle/>
          <a:p>
            <a:fld id="{18DB4C88-242B-4A4C-8F58-46F070C01A36}" type="slidenum">
              <a:rPr lang="en-US" smtClean="0"/>
              <a:pPr/>
              <a:t>41</a:t>
            </a:fld>
            <a:endParaRPr lang="en-US"/>
          </a:p>
        </p:txBody>
      </p:sp>
    </p:spTree>
    <p:extLst>
      <p:ext uri="{BB962C8B-B14F-4D97-AF65-F5344CB8AC3E}">
        <p14:creationId xmlns:p14="http://schemas.microsoft.com/office/powerpoint/2010/main" val="159121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Behavior patterns are different when looking closely on subgroups: People are not just one kind…</a:t>
            </a:r>
            <a:endParaRPr lang="en-US" dirty="0"/>
          </a:p>
        </p:txBody>
      </p:sp>
      <p:sp>
        <p:nvSpPr>
          <p:cNvPr id="4" name="Slide Number Placeholder 3"/>
          <p:cNvSpPr>
            <a:spLocks noGrp="1"/>
          </p:cNvSpPr>
          <p:nvPr>
            <p:ph type="sldNum" sz="quarter" idx="5"/>
          </p:nvPr>
        </p:nvSpPr>
        <p:spPr/>
        <p:txBody>
          <a:bodyPr/>
          <a:lstStyle/>
          <a:p>
            <a:fld id="{18DB4C88-242B-4A4C-8F58-46F070C01A36}" type="slidenum">
              <a:rPr lang="en-US" smtClean="0"/>
              <a:pPr/>
              <a:t>7</a:t>
            </a:fld>
            <a:endParaRPr lang="en-US"/>
          </a:p>
        </p:txBody>
      </p:sp>
    </p:spTree>
    <p:extLst>
      <p:ext uri="{BB962C8B-B14F-4D97-AF65-F5344CB8AC3E}">
        <p14:creationId xmlns:p14="http://schemas.microsoft.com/office/powerpoint/2010/main" val="346492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8DB4C88-242B-4A4C-8F58-46F070C01A36}" type="slidenum">
              <a:rPr lang="en-US" smtClean="0"/>
              <a:pPr/>
              <a:t>8</a:t>
            </a:fld>
            <a:endParaRPr lang="en-US"/>
          </a:p>
        </p:txBody>
      </p:sp>
    </p:spTree>
    <p:extLst>
      <p:ext uri="{BB962C8B-B14F-4D97-AF65-F5344CB8AC3E}">
        <p14:creationId xmlns:p14="http://schemas.microsoft.com/office/powerpoint/2010/main" val="51310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B4C88-242B-4A4C-8F58-46F070C01A36}" type="slidenum">
              <a:rPr lang="en-US" smtClean="0"/>
              <a:pPr/>
              <a:t>9</a:t>
            </a:fld>
            <a:endParaRPr lang="en-US"/>
          </a:p>
        </p:txBody>
      </p:sp>
    </p:spTree>
    <p:extLst>
      <p:ext uri="{BB962C8B-B14F-4D97-AF65-F5344CB8AC3E}">
        <p14:creationId xmlns:p14="http://schemas.microsoft.com/office/powerpoint/2010/main" val="346283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97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MS Mincho" panose="02020609040205080304" pitchFamily="49" charset="-128"/>
                <a:cs typeface="Arial" panose="020B0604020202020204" pitchFamily="34" charset="0"/>
              </a:rPr>
              <a:t>Counties are identified as urban if they, in any way, spatially intersect “urbanized areas (UA) and urban clusters (UC)” as classified by the 2010 U.S. Census. UAs are comprised of contiguous census blocks that contain at least 50,000 people, whereas a UC contains between 2,500 and 50,000 people</a:t>
            </a:r>
            <a:endParaRPr lang="en-US" dirty="0"/>
          </a:p>
        </p:txBody>
      </p:sp>
      <p:sp>
        <p:nvSpPr>
          <p:cNvPr id="4" name="Slide Number Placeholder 3"/>
          <p:cNvSpPr>
            <a:spLocks noGrp="1"/>
          </p:cNvSpPr>
          <p:nvPr>
            <p:ph type="sldNum" sz="quarter" idx="5"/>
          </p:nvPr>
        </p:nvSpPr>
        <p:spPr/>
        <p:txBody>
          <a:bodyPr/>
          <a:lstStyle/>
          <a:p>
            <a:fld id="{18DB4C88-242B-4A4C-8F58-46F070C01A36}" type="slidenum">
              <a:rPr lang="en-US" smtClean="0"/>
              <a:pPr/>
              <a:t>20</a:t>
            </a:fld>
            <a:endParaRPr lang="en-US"/>
          </a:p>
        </p:txBody>
      </p:sp>
    </p:spTree>
    <p:extLst>
      <p:ext uri="{BB962C8B-B14F-4D97-AF65-F5344CB8AC3E}">
        <p14:creationId xmlns:p14="http://schemas.microsoft.com/office/powerpoint/2010/main" val="231928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15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DB4C88-242B-4A4C-8F58-46F070C01A36}" type="slidenum">
              <a:rPr kumimoji="0" lang="en-US" sz="1200" b="0" i="0" u="none" strike="noStrike" kern="1200" cap="none" spc="0" normalizeH="0" baseline="0" noProof="0" smtClean="0">
                <a:ln>
                  <a:noFill/>
                </a:ln>
                <a:solidFill>
                  <a:prstClr val="black"/>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entury Gothic" pitchFamily="34" charset="0"/>
              <a:ea typeface="+mn-ea"/>
              <a:cs typeface="Arial" charset="0"/>
            </a:endParaRPr>
          </a:p>
        </p:txBody>
      </p:sp>
    </p:spTree>
    <p:extLst>
      <p:ext uri="{BB962C8B-B14F-4D97-AF65-F5344CB8AC3E}">
        <p14:creationId xmlns:p14="http://schemas.microsoft.com/office/powerpoint/2010/main" val="139667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DB4C88-242B-4A4C-8F58-46F070C01A36}" type="slidenum">
              <a:rPr kumimoji="0" lang="en-US" sz="1200" b="0" i="0" u="none" strike="noStrike" kern="1200" cap="none" spc="0" normalizeH="0" baseline="0" noProof="0" smtClean="0">
                <a:ln>
                  <a:noFill/>
                </a:ln>
                <a:solidFill>
                  <a:prstClr val="black"/>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pitchFamily="34" charset="0"/>
              <a:ea typeface="+mn-ea"/>
              <a:cs typeface="Arial" charset="0"/>
            </a:endParaRPr>
          </a:p>
        </p:txBody>
      </p:sp>
    </p:spTree>
    <p:extLst>
      <p:ext uri="{BB962C8B-B14F-4D97-AF65-F5344CB8AC3E}">
        <p14:creationId xmlns:p14="http://schemas.microsoft.com/office/powerpoint/2010/main" val="9684555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34397"/>
            <a:ext cx="10363200" cy="2275603"/>
          </a:xfrm>
        </p:spPr>
        <p:txBody>
          <a:bodyPr>
            <a:normAutofit/>
          </a:bodyPr>
          <a:lstStyle>
            <a:lvl1pPr>
              <a:defRPr sz="3600">
                <a:solidFill>
                  <a:srgbClr val="007900"/>
                </a:solidFill>
              </a:defRPr>
            </a:lvl1pPr>
          </a:lstStyle>
          <a:p>
            <a:endParaRPr lang="en-US" dirty="0"/>
          </a:p>
        </p:txBody>
      </p:sp>
      <p:sp>
        <p:nvSpPr>
          <p:cNvPr id="3" name="Subtitle 2"/>
          <p:cNvSpPr>
            <a:spLocks noGrp="1"/>
          </p:cNvSpPr>
          <p:nvPr>
            <p:ph type="subTitle" idx="1"/>
          </p:nvPr>
        </p:nvSpPr>
        <p:spPr>
          <a:xfrm>
            <a:off x="1828800" y="3962400"/>
            <a:ext cx="8534400" cy="1905000"/>
          </a:xfrm>
        </p:spPr>
        <p:txBody>
          <a:bodyPr>
            <a:normAutofit/>
          </a:bodyPr>
          <a:lstStyle>
            <a:lvl1pPr marL="0" indent="0" algn="ctr">
              <a:buNone/>
              <a:defRPr sz="1800" baseline="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sz="2900" dirty="0">
              <a:solidFill>
                <a:srgbClr val="262626"/>
              </a:solidFill>
            </a:endParaRPr>
          </a:p>
        </p:txBody>
      </p:sp>
      <p:cxnSp>
        <p:nvCxnSpPr>
          <p:cNvPr id="7" name="Straight Connector 6"/>
          <p:cNvCxnSpPr/>
          <p:nvPr userDrawn="1"/>
        </p:nvCxnSpPr>
        <p:spPr>
          <a:xfrm>
            <a:off x="609600" y="137160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4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
            <a:ext cx="1213742" cy="1181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55937" y="152400"/>
            <a:ext cx="4680125" cy="1245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566400" y="152400"/>
            <a:ext cx="1108306" cy="1108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Group 13"/>
          <p:cNvGrpSpPr/>
          <p:nvPr userDrawn="1"/>
        </p:nvGrpSpPr>
        <p:grpSpPr>
          <a:xfrm>
            <a:off x="1368402" y="6149009"/>
            <a:ext cx="9360122" cy="523875"/>
            <a:chOff x="1933886" y="6114092"/>
            <a:chExt cx="9360122" cy="523875"/>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85844" y="6149164"/>
              <a:ext cx="2408164" cy="437840"/>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15827" y="6127500"/>
              <a:ext cx="2143855" cy="441059"/>
            </a:xfrm>
            <a:prstGeom prst="rect">
              <a:avLst/>
            </a:prstGeom>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44138" y="6149276"/>
              <a:ext cx="1820807" cy="367473"/>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33886" y="6114092"/>
              <a:ext cx="2066925" cy="523875"/>
            </a:xfrm>
            <a:prstGeom prst="rect">
              <a:avLst/>
            </a:prstGeom>
          </p:spPr>
        </p:pic>
      </p:grpSp>
    </p:spTree>
    <p:extLst>
      <p:ext uri="{BB962C8B-B14F-4D97-AF65-F5344CB8AC3E}">
        <p14:creationId xmlns:p14="http://schemas.microsoft.com/office/powerpoint/2010/main" val="53044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62000"/>
          </a:xfrm>
        </p:spPr>
        <p:txBody>
          <a:bodyPr>
            <a:normAutofit/>
          </a:bodyPr>
          <a:lstStyle>
            <a:lvl1pPr>
              <a:defRPr sz="3600">
                <a:solidFill>
                  <a:srgbClr val="007900"/>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0"/>
            <a:ext cx="10972800" cy="4696878"/>
          </a:xfrm>
        </p:spPr>
        <p:txBody>
          <a:bodyPr vert="eaVert"/>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609600" y="106680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326657"/>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sz="1200">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414743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354762"/>
          </a:xfrm>
        </p:spPr>
        <p:txBody>
          <a:bodyPr vert="eaVert"/>
          <a:lstStyle>
            <a:lvl1pPr>
              <a:defRPr>
                <a:solidFill>
                  <a:srgbClr val="007900"/>
                </a:solidFill>
              </a:defRPr>
            </a:lvl1pPr>
          </a:lstStyle>
          <a:p>
            <a:r>
              <a:rPr lang="en-US"/>
              <a:t>Click to edit Master title style</a:t>
            </a:r>
          </a:p>
        </p:txBody>
      </p:sp>
      <p:sp>
        <p:nvSpPr>
          <p:cNvPr id="3" name="Vertical Text Placeholder 2"/>
          <p:cNvSpPr>
            <a:spLocks noGrp="1"/>
          </p:cNvSpPr>
          <p:nvPr>
            <p:ph type="body" orient="vert" idx="1"/>
          </p:nvPr>
        </p:nvSpPr>
        <p:spPr>
          <a:xfrm>
            <a:off x="609600" y="274638"/>
            <a:ext cx="8026400" cy="6354762"/>
          </a:xfrm>
        </p:spPr>
        <p:txBody>
          <a:bodyPr vert="eaVert"/>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536384" y="765003"/>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userDrawn="1"/>
        </p:nvCxnSpPr>
        <p:spPr>
          <a:xfrm flipV="1">
            <a:off x="8839201" y="304800"/>
            <a:ext cx="1" cy="632460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sz="1200">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43273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3376"/>
            <a:ext cx="4511040" cy="877824"/>
          </a:xfrm>
        </p:spPr>
        <p:txBody>
          <a:bodyPr anchor="b"/>
          <a:lstStyle>
            <a:lvl1pPr algn="l">
              <a:buNone/>
              <a:defRPr sz="1800" b="1">
                <a:solidFill>
                  <a:srgbClr val="007900"/>
                </a:solidFill>
              </a:defRPr>
            </a:lvl1pPr>
          </a:lstStyle>
          <a:p>
            <a:r>
              <a:rPr lang="en-US"/>
              <a:t>Click to edit Master title style</a:t>
            </a:r>
            <a:endParaRPr lang="en-US" dirty="0"/>
          </a:p>
        </p:txBody>
      </p:sp>
      <p:sp>
        <p:nvSpPr>
          <p:cNvPr id="3" name="Text Placeholder 2"/>
          <p:cNvSpPr>
            <a:spLocks noGrp="1"/>
          </p:cNvSpPr>
          <p:nvPr>
            <p:ph type="body" idx="2"/>
          </p:nvPr>
        </p:nvSpPr>
        <p:spPr>
          <a:xfrm>
            <a:off x="7137995" y="2010727"/>
            <a:ext cx="4511040" cy="4315930"/>
          </a:xfrm>
        </p:spPr>
        <p:txBody>
          <a:bodyPr/>
          <a:lstStyle>
            <a:lvl1pPr marL="9144" indent="0">
              <a:buNone/>
              <a:defRPr sz="1400">
                <a:solidFill>
                  <a:schemeClr val="tx1">
                    <a:lumMod val="50000"/>
                  </a:schemeClr>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203200" y="776287"/>
            <a:ext cx="6803136" cy="5550370"/>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000">
                <a:solidFill>
                  <a:schemeClr val="tx1">
                    <a:lumMod val="50000"/>
                  </a:schemeClr>
                </a:solidFill>
              </a:defRPr>
            </a:lvl4pPr>
            <a:lvl5pPr>
              <a:defRPr sz="20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7112000" y="1981200"/>
            <a:ext cx="457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326657"/>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sz="1200">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194781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tlin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1E9CB9F0-9DC6-C816-FE15-FD16F15D56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8F9930B-3159-E540-9475-A38C19A8C769}" type="datetimeFigureOut">
              <a:rPr kumimoji="0" lang="en-US" sz="1800" b="0" i="0" u="none" strike="noStrike" kern="1200" cap="none" spc="0" normalizeH="0" baseline="0" noProof="0" smtClean="0">
                <a:ln>
                  <a:noFill/>
                </a:ln>
                <a:solidFill>
                  <a:srgbClr val="4C4C4C"/>
                </a:solidFill>
                <a:effectLst/>
                <a:uLnTx/>
                <a:uFillTx/>
                <a:latin typeface="Century Gothic"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2/18/24</a:t>
            </a:fld>
            <a:endParaRPr kumimoji="0" lang="en-US" sz="1800" b="0" i="0" u="none" strike="noStrike" kern="1200" cap="none" spc="0" normalizeH="0" baseline="0" noProof="0">
              <a:ln>
                <a:noFill/>
              </a:ln>
              <a:solidFill>
                <a:srgbClr val="4C4C4C"/>
              </a:solidFill>
              <a:effectLst/>
              <a:uLnTx/>
              <a:uFillTx/>
              <a:latin typeface="Century Gothic" pitchFamily="34" charset="0"/>
              <a:ea typeface="+mn-ea"/>
              <a:cs typeface="Arial" charset="0"/>
            </a:endParaRPr>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Century Gothic" pitchFamily="34" charset="0"/>
              <a:ea typeface="+mn-ea"/>
              <a:cs typeface="Arial" charset="0"/>
            </a:endParaRPr>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8DD9060-538D-6748-9546-F4DF75D7DA81}"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07900"/>
              </a:solidFill>
              <a:effectLst/>
              <a:uLnTx/>
              <a:uFillTx/>
              <a:latin typeface="Century Gothic" pitchFamily="34" charset="0"/>
              <a:ea typeface="+mn-ea"/>
              <a:cs typeface="Arial" charset="0"/>
            </a:endParaRPr>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251281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609600" y="152400"/>
            <a:ext cx="10972800" cy="838200"/>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600"/>
              <a:buFont typeface="Arial"/>
              <a:buNone/>
              <a:defRPr sz="36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609600" y="1295400"/>
            <a:ext cx="10972800" cy="510540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Font typeface="Arial"/>
              <a:buChar char="•"/>
              <a:defRPr>
                <a:solidFill>
                  <a:srgbClr val="262626"/>
                </a:solidFill>
              </a:defRPr>
            </a:lvl1pPr>
            <a:lvl2pPr marL="914400" lvl="1" indent="-361950" algn="l">
              <a:spcBef>
                <a:spcPts val="560"/>
              </a:spcBef>
              <a:spcAft>
                <a:spcPts val="0"/>
              </a:spcAft>
              <a:buClr>
                <a:srgbClr val="262626"/>
              </a:buClr>
              <a:buSzPts val="2100"/>
              <a:buChar char="◖"/>
              <a:defRPr>
                <a:solidFill>
                  <a:srgbClr val="262626"/>
                </a:solidFill>
              </a:defRPr>
            </a:lvl2pPr>
            <a:lvl3pPr marL="1371600" lvl="2" indent="-381000" algn="l">
              <a:spcBef>
                <a:spcPts val="480"/>
              </a:spcBef>
              <a:spcAft>
                <a:spcPts val="0"/>
              </a:spcAft>
              <a:buClr>
                <a:srgbClr val="262626"/>
              </a:buClr>
              <a:buSzPts val="2400"/>
              <a:buChar char="▪"/>
              <a:defRPr>
                <a:solidFill>
                  <a:srgbClr val="262626"/>
                </a:solidFill>
              </a:defRPr>
            </a:lvl3pPr>
            <a:lvl4pPr marL="1828800" lvl="3" indent="-355600" algn="l">
              <a:spcBef>
                <a:spcPts val="400"/>
              </a:spcBef>
              <a:spcAft>
                <a:spcPts val="0"/>
              </a:spcAft>
              <a:buClr>
                <a:srgbClr val="262626"/>
              </a:buClr>
              <a:buSzPts val="2000"/>
              <a:buChar char="•"/>
              <a:defRPr>
                <a:solidFill>
                  <a:srgbClr val="262626"/>
                </a:solidFill>
              </a:defRPr>
            </a:lvl4pPr>
            <a:lvl5pPr marL="2286000" lvl="4" indent="-355600" algn="l">
              <a:spcBef>
                <a:spcPts val="400"/>
              </a:spcBef>
              <a:spcAft>
                <a:spcPts val="0"/>
              </a:spcAft>
              <a:buClr>
                <a:srgbClr val="262626"/>
              </a:buClr>
              <a:buSzPts val="2000"/>
              <a:buChar char="»"/>
              <a:defRPr>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1" name="Google Shape;81;p13"/>
          <p:cNvPicPr preferRelativeResize="0"/>
          <p:nvPr/>
        </p:nvPicPr>
        <p:blipFill rotWithShape="1">
          <a:blip r:embed="rId2">
            <a:alphaModFix/>
          </a:blip>
          <a:srcRect/>
          <a:stretch/>
        </p:blipFill>
        <p:spPr>
          <a:xfrm>
            <a:off x="203200" y="6297215"/>
            <a:ext cx="1854200" cy="414867"/>
          </a:xfrm>
          <a:prstGeom prst="rect">
            <a:avLst/>
          </a:prstGeom>
          <a:noFill/>
          <a:ln>
            <a:noFill/>
          </a:ln>
        </p:spPr>
      </p:pic>
      <p:cxnSp>
        <p:nvCxnSpPr>
          <p:cNvPr id="82" name="Google Shape;82;p13"/>
          <p:cNvCxnSpPr/>
          <p:nvPr/>
        </p:nvCxnSpPr>
        <p:spPr>
          <a:xfrm>
            <a:off x="609600" y="990600"/>
            <a:ext cx="10972800" cy="0"/>
          </a:xfrm>
          <a:prstGeom prst="straightConnector1">
            <a:avLst/>
          </a:prstGeom>
          <a:noFill/>
          <a:ln w="9525" cap="flat" cmpd="sng">
            <a:solidFill>
              <a:srgbClr val="007800"/>
            </a:solidFill>
            <a:prstDash val="solid"/>
            <a:round/>
            <a:headEnd type="none" w="sm" len="sm"/>
            <a:tailEnd type="none" w="sm" len="sm"/>
          </a:ln>
        </p:spPr>
      </p:cxnSp>
      <p:sp>
        <p:nvSpPr>
          <p:cNvPr id="83" name="Google Shape;83;p13"/>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r>
              <a:rPr lang="en-US"/>
              <a:t>9-</a:t>
            </a:r>
            <a:fld id="{00000000-1234-1234-1234-123412341234}" type="slidenum">
              <a:rPr lang="en-US"/>
              <a:t>‹#›</a:t>
            </a:fld>
            <a:endParaRPr/>
          </a:p>
        </p:txBody>
      </p:sp>
    </p:spTree>
    <p:extLst>
      <p:ext uri="{BB962C8B-B14F-4D97-AF65-F5344CB8AC3E}">
        <p14:creationId xmlns:p14="http://schemas.microsoft.com/office/powerpoint/2010/main" val="37016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609600" y="304923"/>
            <a:ext cx="10972800" cy="533401"/>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600"/>
              <a:buFont typeface="Arial"/>
              <a:buNone/>
              <a:defRPr sz="3600">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609600" y="1066800"/>
            <a:ext cx="5384800" cy="5105400"/>
          </a:xfrm>
          <a:prstGeom prst="rect">
            <a:avLst/>
          </a:prstGeom>
          <a:noFill/>
          <a:ln>
            <a:noFill/>
          </a:ln>
        </p:spPr>
        <p:txBody>
          <a:bodyPr spcFirstLastPara="1" wrap="square" lIns="64700" tIns="32425" rIns="64700" bIns="32425" anchor="t" anchorCtr="0">
            <a:normAutofit/>
          </a:bodyPr>
          <a:lstStyle>
            <a:lvl1pPr marL="457200" lvl="0" indent="-406400" algn="l">
              <a:spcBef>
                <a:spcPts val="560"/>
              </a:spcBef>
              <a:spcAft>
                <a:spcPts val="0"/>
              </a:spcAft>
              <a:buClr>
                <a:srgbClr val="262626"/>
              </a:buClr>
              <a:buSzPts val="2800"/>
              <a:buFont typeface="Arial"/>
              <a:buChar char="•"/>
              <a:defRPr sz="2800">
                <a:solidFill>
                  <a:srgbClr val="262626"/>
                </a:solidFill>
              </a:defRPr>
            </a:lvl1pPr>
            <a:lvl2pPr marL="914400" lvl="1" indent="-342900" algn="l">
              <a:spcBef>
                <a:spcPts val="480"/>
              </a:spcBef>
              <a:spcAft>
                <a:spcPts val="0"/>
              </a:spcAft>
              <a:buClr>
                <a:srgbClr val="262626"/>
              </a:buClr>
              <a:buSzPts val="1800"/>
              <a:buChar char="◖"/>
              <a:defRPr sz="2400">
                <a:solidFill>
                  <a:srgbClr val="262626"/>
                </a:solidFill>
              </a:defRPr>
            </a:lvl2pPr>
            <a:lvl3pPr marL="1371600" lvl="2" indent="-355600" algn="l">
              <a:spcBef>
                <a:spcPts val="400"/>
              </a:spcBef>
              <a:spcAft>
                <a:spcPts val="0"/>
              </a:spcAft>
              <a:buClr>
                <a:srgbClr val="262626"/>
              </a:buClr>
              <a:buSzPts val="2000"/>
              <a:buChar char="▪"/>
              <a:defRPr sz="2000">
                <a:solidFill>
                  <a:srgbClr val="262626"/>
                </a:solidFill>
              </a:defRPr>
            </a:lvl3pPr>
            <a:lvl4pPr marL="1828800" lvl="3" indent="-349250" algn="l">
              <a:spcBef>
                <a:spcPts val="380"/>
              </a:spcBef>
              <a:spcAft>
                <a:spcPts val="0"/>
              </a:spcAft>
              <a:buClr>
                <a:srgbClr val="262626"/>
              </a:buClr>
              <a:buSzPts val="1900"/>
              <a:buChar char="•"/>
              <a:defRPr sz="1900">
                <a:solidFill>
                  <a:srgbClr val="262626"/>
                </a:solidFill>
              </a:defRPr>
            </a:lvl4pPr>
            <a:lvl5pPr marL="2286000" lvl="4" indent="-349250" algn="l">
              <a:spcBef>
                <a:spcPts val="380"/>
              </a:spcBef>
              <a:spcAft>
                <a:spcPts val="0"/>
              </a:spcAft>
              <a:buClr>
                <a:srgbClr val="262626"/>
              </a:buClr>
              <a:buSzPts val="1900"/>
              <a:buChar char="»"/>
              <a:defRPr sz="1900">
                <a:solidFill>
                  <a:srgbClr val="262626"/>
                </a:solidFill>
              </a:defRPr>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87" name="Google Shape;87;p14"/>
          <p:cNvSpPr txBox="1">
            <a:spLocks noGrp="1"/>
          </p:cNvSpPr>
          <p:nvPr>
            <p:ph type="body" idx="2"/>
          </p:nvPr>
        </p:nvSpPr>
        <p:spPr>
          <a:xfrm>
            <a:off x="6197600" y="1066800"/>
            <a:ext cx="5384800" cy="5105400"/>
          </a:xfrm>
          <a:prstGeom prst="rect">
            <a:avLst/>
          </a:prstGeom>
          <a:noFill/>
          <a:ln>
            <a:noFill/>
          </a:ln>
        </p:spPr>
        <p:txBody>
          <a:bodyPr spcFirstLastPara="1" wrap="square" lIns="64700" tIns="32425" rIns="64700" bIns="32425" anchor="t" anchorCtr="0">
            <a:normAutofit/>
          </a:bodyPr>
          <a:lstStyle>
            <a:lvl1pPr marL="457200" lvl="0" indent="-406400" algn="l">
              <a:spcBef>
                <a:spcPts val="560"/>
              </a:spcBef>
              <a:spcAft>
                <a:spcPts val="0"/>
              </a:spcAft>
              <a:buClr>
                <a:srgbClr val="262626"/>
              </a:buClr>
              <a:buSzPts val="2800"/>
              <a:buFont typeface="Arial"/>
              <a:buChar char="•"/>
              <a:defRPr sz="2800">
                <a:solidFill>
                  <a:srgbClr val="262626"/>
                </a:solidFill>
              </a:defRPr>
            </a:lvl1pPr>
            <a:lvl2pPr marL="914400" lvl="1" indent="-342900" algn="l">
              <a:spcBef>
                <a:spcPts val="480"/>
              </a:spcBef>
              <a:spcAft>
                <a:spcPts val="0"/>
              </a:spcAft>
              <a:buClr>
                <a:srgbClr val="262626"/>
              </a:buClr>
              <a:buSzPts val="1800"/>
              <a:buChar char="◖"/>
              <a:defRPr sz="2400">
                <a:solidFill>
                  <a:srgbClr val="262626"/>
                </a:solidFill>
              </a:defRPr>
            </a:lvl2pPr>
            <a:lvl3pPr marL="1371600" lvl="2" indent="-355600" algn="l">
              <a:spcBef>
                <a:spcPts val="400"/>
              </a:spcBef>
              <a:spcAft>
                <a:spcPts val="0"/>
              </a:spcAft>
              <a:buClr>
                <a:srgbClr val="262626"/>
              </a:buClr>
              <a:buSzPts val="2000"/>
              <a:buChar char="▪"/>
              <a:defRPr sz="2000">
                <a:solidFill>
                  <a:srgbClr val="262626"/>
                </a:solidFill>
              </a:defRPr>
            </a:lvl3pPr>
            <a:lvl4pPr marL="1828800" lvl="3" indent="-349250" algn="l">
              <a:spcBef>
                <a:spcPts val="380"/>
              </a:spcBef>
              <a:spcAft>
                <a:spcPts val="0"/>
              </a:spcAft>
              <a:buClr>
                <a:srgbClr val="262626"/>
              </a:buClr>
              <a:buSzPts val="1900"/>
              <a:buChar char="•"/>
              <a:defRPr sz="1900">
                <a:solidFill>
                  <a:srgbClr val="262626"/>
                </a:solidFill>
              </a:defRPr>
            </a:lvl4pPr>
            <a:lvl5pPr marL="2286000" lvl="4" indent="-349250" algn="l">
              <a:spcBef>
                <a:spcPts val="380"/>
              </a:spcBef>
              <a:spcAft>
                <a:spcPts val="0"/>
              </a:spcAft>
              <a:buClr>
                <a:srgbClr val="262626"/>
              </a:buClr>
              <a:buSzPts val="1900"/>
              <a:buChar char="»"/>
              <a:defRPr sz="1900">
                <a:solidFill>
                  <a:srgbClr val="262626"/>
                </a:solidFill>
              </a:defRPr>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88" name="Google Shape;88;p14"/>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89" name="Google Shape;89;p14"/>
          <p:cNvCxnSpPr/>
          <p:nvPr/>
        </p:nvCxnSpPr>
        <p:spPr>
          <a:xfrm>
            <a:off x="609600" y="914400"/>
            <a:ext cx="10972800" cy="0"/>
          </a:xfrm>
          <a:prstGeom prst="straightConnector1">
            <a:avLst/>
          </a:prstGeom>
          <a:noFill/>
          <a:ln w="9525" cap="flat" cmpd="sng">
            <a:solidFill>
              <a:srgbClr val="007800"/>
            </a:solidFill>
            <a:prstDash val="solid"/>
            <a:round/>
            <a:headEnd type="none" w="sm" len="sm"/>
            <a:tailEnd type="none" w="sm" len="sm"/>
          </a:ln>
        </p:spPr>
      </p:cxnSp>
      <p:pic>
        <p:nvPicPr>
          <p:cNvPr id="90" name="Google Shape;90;p14"/>
          <p:cNvPicPr preferRelativeResize="0"/>
          <p:nvPr/>
        </p:nvPicPr>
        <p:blipFill rotWithShape="1">
          <a:blip r:embed="rId2">
            <a:alphaModFix/>
          </a:blip>
          <a:srcRect/>
          <a:stretch/>
        </p:blipFill>
        <p:spPr>
          <a:xfrm>
            <a:off x="203200" y="6297215"/>
            <a:ext cx="2235200" cy="414867"/>
          </a:xfrm>
          <a:prstGeom prst="rect">
            <a:avLst/>
          </a:prstGeom>
          <a:noFill/>
          <a:ln>
            <a:noFill/>
          </a:ln>
        </p:spPr>
      </p:pic>
    </p:spTree>
    <p:extLst>
      <p:ext uri="{BB962C8B-B14F-4D97-AF65-F5344CB8AC3E}">
        <p14:creationId xmlns:p14="http://schemas.microsoft.com/office/powerpoint/2010/main" val="322022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914410" y="4407086"/>
            <a:ext cx="10363200" cy="1362075"/>
          </a:xfrm>
          <a:prstGeom prst="rect">
            <a:avLst/>
          </a:prstGeom>
          <a:noFill/>
          <a:ln>
            <a:noFill/>
          </a:ln>
        </p:spPr>
        <p:txBody>
          <a:bodyPr spcFirstLastPara="1" wrap="square" lIns="64700" tIns="32425" rIns="64700" bIns="32425" anchor="t" anchorCtr="0">
            <a:normAutofit/>
          </a:bodyPr>
          <a:lstStyle>
            <a:lvl1pPr lvl="0" algn="l">
              <a:spcBef>
                <a:spcPts val="0"/>
              </a:spcBef>
              <a:spcAft>
                <a:spcPts val="0"/>
              </a:spcAft>
              <a:buClr>
                <a:srgbClr val="007900"/>
              </a:buClr>
              <a:buSzPts val="4000"/>
              <a:buFont typeface="Arial"/>
              <a:buNone/>
              <a:defRPr sz="4000" b="1" cap="none">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5"/>
          <p:cNvSpPr txBox="1">
            <a:spLocks noGrp="1"/>
          </p:cNvSpPr>
          <p:nvPr>
            <p:ph type="body" idx="1"/>
          </p:nvPr>
        </p:nvSpPr>
        <p:spPr>
          <a:xfrm>
            <a:off x="914410" y="2906713"/>
            <a:ext cx="10363200" cy="1500187"/>
          </a:xfrm>
          <a:prstGeom prst="rect">
            <a:avLst/>
          </a:prstGeom>
          <a:noFill/>
          <a:ln>
            <a:noFill/>
          </a:ln>
        </p:spPr>
        <p:txBody>
          <a:bodyPr spcFirstLastPara="1" wrap="square" lIns="64700" tIns="32425" rIns="64700" bIns="32425" anchor="b" anchorCtr="0">
            <a:normAutofit/>
          </a:bodyPr>
          <a:lstStyle>
            <a:lvl1pPr marL="457200" lvl="0" indent="-228600" algn="l">
              <a:spcBef>
                <a:spcPts val="400"/>
              </a:spcBef>
              <a:spcAft>
                <a:spcPts val="0"/>
              </a:spcAft>
              <a:buClr>
                <a:srgbClr val="949494"/>
              </a:buClr>
              <a:buSzPts val="2000"/>
              <a:buNone/>
              <a:defRPr sz="2000">
                <a:solidFill>
                  <a:srgbClr val="949494"/>
                </a:solidFill>
              </a:defRPr>
            </a:lvl1pPr>
            <a:lvl2pPr marL="914400" lvl="1" indent="-228600" algn="l">
              <a:spcBef>
                <a:spcPts val="380"/>
              </a:spcBef>
              <a:spcAft>
                <a:spcPts val="0"/>
              </a:spcAft>
              <a:buClr>
                <a:srgbClr val="949494"/>
              </a:buClr>
              <a:buSzPts val="1425"/>
              <a:buNone/>
              <a:defRPr sz="1900">
                <a:solidFill>
                  <a:srgbClr val="949494"/>
                </a:solidFill>
              </a:defRPr>
            </a:lvl2pPr>
            <a:lvl3pPr marL="1371600" lvl="2" indent="-228600" algn="l">
              <a:spcBef>
                <a:spcPts val="320"/>
              </a:spcBef>
              <a:spcAft>
                <a:spcPts val="0"/>
              </a:spcAft>
              <a:buClr>
                <a:srgbClr val="949494"/>
              </a:buClr>
              <a:buSzPts val="1600"/>
              <a:buNone/>
              <a:defRPr sz="1600">
                <a:solidFill>
                  <a:srgbClr val="949494"/>
                </a:solidFill>
              </a:defRPr>
            </a:lvl3pPr>
            <a:lvl4pPr marL="1828800" lvl="3" indent="-228600" algn="l">
              <a:spcBef>
                <a:spcPts val="300"/>
              </a:spcBef>
              <a:spcAft>
                <a:spcPts val="0"/>
              </a:spcAft>
              <a:buClr>
                <a:srgbClr val="949494"/>
              </a:buClr>
              <a:buSzPts val="1500"/>
              <a:buNone/>
              <a:defRPr sz="1500">
                <a:solidFill>
                  <a:srgbClr val="949494"/>
                </a:solidFill>
              </a:defRPr>
            </a:lvl4pPr>
            <a:lvl5pPr marL="2286000" lvl="4" indent="-228600" algn="l">
              <a:spcBef>
                <a:spcPts val="300"/>
              </a:spcBef>
              <a:spcAft>
                <a:spcPts val="0"/>
              </a:spcAft>
              <a:buClr>
                <a:srgbClr val="949494"/>
              </a:buClr>
              <a:buSzPts val="1500"/>
              <a:buNone/>
              <a:defRPr sz="1500">
                <a:solidFill>
                  <a:srgbClr val="949494"/>
                </a:solidFill>
              </a:defRPr>
            </a:lvl5pPr>
            <a:lvl6pPr marL="2743200" lvl="5" indent="-228600" algn="l">
              <a:spcBef>
                <a:spcPts val="300"/>
              </a:spcBef>
              <a:spcAft>
                <a:spcPts val="0"/>
              </a:spcAft>
              <a:buClr>
                <a:srgbClr val="949494"/>
              </a:buClr>
              <a:buSzPts val="1500"/>
              <a:buNone/>
              <a:defRPr sz="1500">
                <a:solidFill>
                  <a:srgbClr val="949494"/>
                </a:solidFill>
              </a:defRPr>
            </a:lvl6pPr>
            <a:lvl7pPr marL="3200400" lvl="6" indent="-228600" algn="l">
              <a:spcBef>
                <a:spcPts val="300"/>
              </a:spcBef>
              <a:spcAft>
                <a:spcPts val="0"/>
              </a:spcAft>
              <a:buClr>
                <a:srgbClr val="949494"/>
              </a:buClr>
              <a:buSzPts val="1500"/>
              <a:buNone/>
              <a:defRPr sz="1500">
                <a:solidFill>
                  <a:srgbClr val="949494"/>
                </a:solidFill>
              </a:defRPr>
            </a:lvl7pPr>
            <a:lvl8pPr marL="3657600" lvl="7" indent="-228600" algn="l">
              <a:spcBef>
                <a:spcPts val="300"/>
              </a:spcBef>
              <a:spcAft>
                <a:spcPts val="0"/>
              </a:spcAft>
              <a:buClr>
                <a:srgbClr val="949494"/>
              </a:buClr>
              <a:buSzPts val="1500"/>
              <a:buNone/>
              <a:defRPr sz="1500">
                <a:solidFill>
                  <a:srgbClr val="949494"/>
                </a:solidFill>
              </a:defRPr>
            </a:lvl8pPr>
            <a:lvl9pPr marL="4114800" lvl="8" indent="-228600" algn="l">
              <a:spcBef>
                <a:spcPts val="300"/>
              </a:spcBef>
              <a:spcAft>
                <a:spcPts val="0"/>
              </a:spcAft>
              <a:buClr>
                <a:srgbClr val="949494"/>
              </a:buClr>
              <a:buSzPts val="1500"/>
              <a:buNone/>
              <a:defRPr sz="1500">
                <a:solidFill>
                  <a:srgbClr val="949494"/>
                </a:solidFill>
              </a:defRPr>
            </a:lvl9pPr>
          </a:lstStyle>
          <a:p>
            <a:endParaRPr/>
          </a:p>
        </p:txBody>
      </p:sp>
      <p:cxnSp>
        <p:nvCxnSpPr>
          <p:cNvPr id="94" name="Google Shape;94;p15"/>
          <p:cNvCxnSpPr/>
          <p:nvPr/>
        </p:nvCxnSpPr>
        <p:spPr>
          <a:xfrm>
            <a:off x="609600" y="4406899"/>
            <a:ext cx="10972800" cy="0"/>
          </a:xfrm>
          <a:prstGeom prst="straightConnector1">
            <a:avLst/>
          </a:prstGeom>
          <a:noFill/>
          <a:ln w="9525" cap="flat" cmpd="sng">
            <a:solidFill>
              <a:srgbClr val="007800"/>
            </a:solidFill>
            <a:prstDash val="solid"/>
            <a:round/>
            <a:headEnd type="none" w="sm" len="sm"/>
            <a:tailEnd type="none" w="sm" len="sm"/>
          </a:ln>
        </p:spPr>
      </p:cxnSp>
      <p:sp>
        <p:nvSpPr>
          <p:cNvPr id="95" name="Google Shape;95;p15"/>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6" name="Google Shape;96;p15"/>
          <p:cNvPicPr preferRelativeResize="0"/>
          <p:nvPr/>
        </p:nvPicPr>
        <p:blipFill rotWithShape="1">
          <a:blip r:embed="rId2">
            <a:alphaModFix/>
          </a:blip>
          <a:srcRect/>
          <a:stretch/>
        </p:blipFill>
        <p:spPr>
          <a:xfrm>
            <a:off x="76200" y="6400927"/>
            <a:ext cx="1524000" cy="380999"/>
          </a:xfrm>
          <a:prstGeom prst="rect">
            <a:avLst/>
          </a:prstGeom>
          <a:noFill/>
          <a:ln>
            <a:noFill/>
          </a:ln>
        </p:spPr>
      </p:pic>
    </p:spTree>
    <p:extLst>
      <p:ext uri="{BB962C8B-B14F-4D97-AF65-F5344CB8AC3E}">
        <p14:creationId xmlns:p14="http://schemas.microsoft.com/office/powerpoint/2010/main" val="82136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636067" y="273049"/>
            <a:ext cx="4011084" cy="1162050"/>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2000"/>
              <a:buFont typeface="Arial"/>
              <a:buNone/>
              <a:defRPr sz="20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6"/>
          <p:cNvSpPr txBox="1">
            <a:spLocks noGrp="1"/>
          </p:cNvSpPr>
          <p:nvPr>
            <p:ph type="body" idx="1"/>
          </p:nvPr>
        </p:nvSpPr>
        <p:spPr>
          <a:xfrm>
            <a:off x="4775210" y="304865"/>
            <a:ext cx="6815667" cy="6324599"/>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Font typeface="Arial"/>
              <a:buChar char="•"/>
              <a:defRPr sz="3200">
                <a:solidFill>
                  <a:srgbClr val="262626"/>
                </a:solidFill>
              </a:defRPr>
            </a:lvl1pPr>
            <a:lvl2pPr marL="914400" lvl="1" indent="-361950" algn="l">
              <a:spcBef>
                <a:spcPts val="560"/>
              </a:spcBef>
              <a:spcAft>
                <a:spcPts val="0"/>
              </a:spcAft>
              <a:buClr>
                <a:srgbClr val="000000"/>
              </a:buClr>
              <a:buSzPts val="2100"/>
              <a:buChar char="◖"/>
              <a:defRPr sz="2800">
                <a:solidFill>
                  <a:srgbClr val="000000"/>
                </a:solidFill>
              </a:defRPr>
            </a:lvl2pPr>
            <a:lvl3pPr marL="1371600" lvl="2" indent="-381000" algn="l">
              <a:spcBef>
                <a:spcPts val="480"/>
              </a:spcBef>
              <a:spcAft>
                <a:spcPts val="0"/>
              </a:spcAft>
              <a:buClr>
                <a:srgbClr val="000000"/>
              </a:buClr>
              <a:buSzPts val="2400"/>
              <a:buChar char="▪"/>
              <a:defRPr sz="2400">
                <a:solidFill>
                  <a:srgbClr val="000000"/>
                </a:solidFill>
              </a:defRPr>
            </a:lvl3pPr>
            <a:lvl4pPr marL="1828800" lvl="3" indent="-355600" algn="l">
              <a:spcBef>
                <a:spcPts val="400"/>
              </a:spcBef>
              <a:spcAft>
                <a:spcPts val="0"/>
              </a:spcAft>
              <a:buClr>
                <a:srgbClr val="000000"/>
              </a:buClr>
              <a:buSzPts val="2000"/>
              <a:buChar char="•"/>
              <a:defRPr sz="2000">
                <a:solidFill>
                  <a:srgbClr val="000000"/>
                </a:solidFill>
              </a:defRPr>
            </a:lvl4pPr>
            <a:lvl5pPr marL="2286000" lvl="4" indent="-355600" algn="l">
              <a:spcBef>
                <a:spcPts val="400"/>
              </a:spcBef>
              <a:spcAft>
                <a:spcPts val="0"/>
              </a:spcAft>
              <a:buClr>
                <a:srgbClr val="000000"/>
              </a:buClr>
              <a:buSzPts val="2000"/>
              <a:buChar char="»"/>
              <a:defRPr sz="2000">
                <a:solidFill>
                  <a:srgbClr val="000000"/>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0" name="Google Shape;100;p16"/>
          <p:cNvSpPr txBox="1">
            <a:spLocks noGrp="1"/>
          </p:cNvSpPr>
          <p:nvPr>
            <p:ph type="body" idx="2"/>
          </p:nvPr>
        </p:nvSpPr>
        <p:spPr>
          <a:xfrm>
            <a:off x="636067" y="1435111"/>
            <a:ext cx="4011084" cy="519430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cxnSp>
        <p:nvCxnSpPr>
          <p:cNvPr id="101" name="Google Shape;101;p16"/>
          <p:cNvCxnSpPr/>
          <p:nvPr/>
        </p:nvCxnSpPr>
        <p:spPr>
          <a:xfrm>
            <a:off x="609600" y="1447800"/>
            <a:ext cx="4064000" cy="0"/>
          </a:xfrm>
          <a:prstGeom prst="straightConnector1">
            <a:avLst/>
          </a:prstGeom>
          <a:noFill/>
          <a:ln w="9525" cap="flat" cmpd="sng">
            <a:solidFill>
              <a:srgbClr val="007800"/>
            </a:solidFill>
            <a:prstDash val="solid"/>
            <a:round/>
            <a:headEnd type="none" w="sm" len="sm"/>
            <a:tailEnd type="none" w="sm" len="sm"/>
          </a:ln>
        </p:spPr>
      </p:cxnSp>
      <p:pic>
        <p:nvPicPr>
          <p:cNvPr id="102" name="Google Shape;102;p16"/>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03" name="Google Shape;103;p16"/>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4981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609600" y="304984"/>
            <a:ext cx="10972800" cy="685801"/>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600"/>
              <a:buFont typeface="Arial"/>
              <a:buNone/>
              <a:defRPr sz="3600">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6" name="Google Shape;106;p17"/>
          <p:cNvCxnSpPr/>
          <p:nvPr/>
        </p:nvCxnSpPr>
        <p:spPr>
          <a:xfrm>
            <a:off x="609600" y="990600"/>
            <a:ext cx="10972800" cy="0"/>
          </a:xfrm>
          <a:prstGeom prst="straightConnector1">
            <a:avLst/>
          </a:prstGeom>
          <a:noFill/>
          <a:ln w="9525" cap="flat" cmpd="sng">
            <a:solidFill>
              <a:srgbClr val="007800"/>
            </a:solidFill>
            <a:prstDash val="solid"/>
            <a:round/>
            <a:headEnd type="none" w="sm" len="sm"/>
            <a:tailEnd type="none" w="sm" len="sm"/>
          </a:ln>
        </p:spPr>
      </p:cxnSp>
      <p:pic>
        <p:nvPicPr>
          <p:cNvPr id="107" name="Google Shape;107;p17"/>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08" name="Google Shape;108;p17"/>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9446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914410" y="1219372"/>
            <a:ext cx="10363200" cy="2438399"/>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600"/>
              <a:buFont typeface="Arial"/>
              <a:buNone/>
              <a:defRPr sz="3600">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9"/>
          <p:cNvSpPr txBox="1">
            <a:spLocks noGrp="1"/>
          </p:cNvSpPr>
          <p:nvPr>
            <p:ph type="subTitle" idx="1"/>
          </p:nvPr>
        </p:nvSpPr>
        <p:spPr>
          <a:xfrm>
            <a:off x="1828810" y="3962401"/>
            <a:ext cx="8534400" cy="1905000"/>
          </a:xfrm>
          <a:prstGeom prst="rect">
            <a:avLst/>
          </a:prstGeom>
          <a:noFill/>
          <a:ln>
            <a:noFill/>
          </a:ln>
        </p:spPr>
        <p:txBody>
          <a:bodyPr spcFirstLastPara="1" wrap="square" lIns="64700" tIns="32425" rIns="64700" bIns="32425" anchor="t" anchorCtr="0">
            <a:normAutofit/>
          </a:bodyPr>
          <a:lstStyle>
            <a:lvl1pPr lvl="0" algn="ctr">
              <a:spcBef>
                <a:spcPts val="380"/>
              </a:spcBef>
              <a:spcAft>
                <a:spcPts val="0"/>
              </a:spcAft>
              <a:buClr>
                <a:srgbClr val="262626"/>
              </a:buClr>
              <a:buSzPts val="1900"/>
              <a:buNone/>
              <a:defRPr sz="1900">
                <a:solidFill>
                  <a:srgbClr val="262626"/>
                </a:solidFill>
              </a:defRPr>
            </a:lvl1pPr>
            <a:lvl2pPr lvl="1" algn="ctr">
              <a:spcBef>
                <a:spcPts val="560"/>
              </a:spcBef>
              <a:spcAft>
                <a:spcPts val="0"/>
              </a:spcAft>
              <a:buClr>
                <a:srgbClr val="949494"/>
              </a:buClr>
              <a:buSzPts val="2100"/>
              <a:buNone/>
              <a:defRPr>
                <a:solidFill>
                  <a:srgbClr val="949494"/>
                </a:solidFill>
              </a:defRPr>
            </a:lvl2pPr>
            <a:lvl3pPr lvl="2" algn="ctr">
              <a:spcBef>
                <a:spcPts val="480"/>
              </a:spcBef>
              <a:spcAft>
                <a:spcPts val="0"/>
              </a:spcAft>
              <a:buClr>
                <a:srgbClr val="949494"/>
              </a:buClr>
              <a:buSzPts val="2400"/>
              <a:buNone/>
              <a:defRPr>
                <a:solidFill>
                  <a:srgbClr val="949494"/>
                </a:solidFill>
              </a:defRPr>
            </a:lvl3pPr>
            <a:lvl4pPr lvl="3" algn="ctr">
              <a:spcBef>
                <a:spcPts val="400"/>
              </a:spcBef>
              <a:spcAft>
                <a:spcPts val="0"/>
              </a:spcAft>
              <a:buClr>
                <a:srgbClr val="949494"/>
              </a:buClr>
              <a:buSzPts val="2000"/>
              <a:buNone/>
              <a:defRPr>
                <a:solidFill>
                  <a:srgbClr val="949494"/>
                </a:solidFill>
              </a:defRPr>
            </a:lvl4pPr>
            <a:lvl5pPr lvl="4" algn="ctr">
              <a:spcBef>
                <a:spcPts val="400"/>
              </a:spcBef>
              <a:spcAft>
                <a:spcPts val="0"/>
              </a:spcAft>
              <a:buClr>
                <a:srgbClr val="949494"/>
              </a:buClr>
              <a:buSzPts val="2000"/>
              <a:buNone/>
              <a:defRPr>
                <a:solidFill>
                  <a:srgbClr val="949494"/>
                </a:solidFill>
              </a:defRPr>
            </a:lvl5pPr>
            <a:lvl6pPr lvl="5" algn="ctr">
              <a:spcBef>
                <a:spcPts val="400"/>
              </a:spcBef>
              <a:spcAft>
                <a:spcPts val="0"/>
              </a:spcAft>
              <a:buClr>
                <a:srgbClr val="949494"/>
              </a:buClr>
              <a:buSzPts val="2000"/>
              <a:buNone/>
              <a:defRPr>
                <a:solidFill>
                  <a:srgbClr val="949494"/>
                </a:solidFill>
              </a:defRPr>
            </a:lvl6pPr>
            <a:lvl7pPr lvl="6" algn="ctr">
              <a:spcBef>
                <a:spcPts val="400"/>
              </a:spcBef>
              <a:spcAft>
                <a:spcPts val="0"/>
              </a:spcAft>
              <a:buClr>
                <a:srgbClr val="949494"/>
              </a:buClr>
              <a:buSzPts val="2000"/>
              <a:buNone/>
              <a:defRPr>
                <a:solidFill>
                  <a:srgbClr val="949494"/>
                </a:solidFill>
              </a:defRPr>
            </a:lvl7pPr>
            <a:lvl8pPr lvl="7" algn="ctr">
              <a:spcBef>
                <a:spcPts val="400"/>
              </a:spcBef>
              <a:spcAft>
                <a:spcPts val="0"/>
              </a:spcAft>
              <a:buClr>
                <a:srgbClr val="949494"/>
              </a:buClr>
              <a:buSzPts val="2000"/>
              <a:buNone/>
              <a:defRPr>
                <a:solidFill>
                  <a:srgbClr val="949494"/>
                </a:solidFill>
              </a:defRPr>
            </a:lvl8pPr>
            <a:lvl9pPr lvl="8" algn="ctr">
              <a:spcBef>
                <a:spcPts val="400"/>
              </a:spcBef>
              <a:spcAft>
                <a:spcPts val="0"/>
              </a:spcAft>
              <a:buClr>
                <a:srgbClr val="949494"/>
              </a:buClr>
              <a:buSzPts val="2000"/>
              <a:buNone/>
              <a:defRPr>
                <a:solidFill>
                  <a:srgbClr val="949494"/>
                </a:solidFill>
              </a:defRPr>
            </a:lvl9pPr>
          </a:lstStyle>
          <a:p>
            <a:endParaRPr/>
          </a:p>
        </p:txBody>
      </p:sp>
      <p:cxnSp>
        <p:nvCxnSpPr>
          <p:cNvPr id="115" name="Google Shape;115;p19"/>
          <p:cNvCxnSpPr/>
          <p:nvPr/>
        </p:nvCxnSpPr>
        <p:spPr>
          <a:xfrm>
            <a:off x="609600" y="1143000"/>
            <a:ext cx="10972800" cy="0"/>
          </a:xfrm>
          <a:prstGeom prst="straightConnector1">
            <a:avLst/>
          </a:prstGeom>
          <a:noFill/>
          <a:ln w="9525" cap="flat" cmpd="sng">
            <a:solidFill>
              <a:srgbClr val="007800"/>
            </a:solidFill>
            <a:prstDash val="solid"/>
            <a:round/>
            <a:headEnd type="none" w="sm" len="sm"/>
            <a:tailEnd type="none" w="sm" len="sm"/>
          </a:ln>
        </p:spPr>
      </p:cxnSp>
      <p:pic>
        <p:nvPicPr>
          <p:cNvPr id="116" name="Google Shape;116;p19"/>
          <p:cNvPicPr preferRelativeResize="0"/>
          <p:nvPr/>
        </p:nvPicPr>
        <p:blipFill rotWithShape="1">
          <a:blip r:embed="rId2">
            <a:alphaModFix/>
          </a:blip>
          <a:srcRect/>
          <a:stretch/>
        </p:blipFill>
        <p:spPr>
          <a:xfrm>
            <a:off x="609602" y="152439"/>
            <a:ext cx="990600" cy="891822"/>
          </a:xfrm>
          <a:prstGeom prst="rect">
            <a:avLst/>
          </a:prstGeom>
          <a:noFill/>
          <a:ln>
            <a:noFill/>
          </a:ln>
        </p:spPr>
      </p:pic>
      <p:pic>
        <p:nvPicPr>
          <p:cNvPr id="117" name="Google Shape;117;p19"/>
          <p:cNvPicPr preferRelativeResize="0"/>
          <p:nvPr/>
        </p:nvPicPr>
        <p:blipFill rotWithShape="1">
          <a:blip r:embed="rId3">
            <a:alphaModFix/>
          </a:blip>
          <a:srcRect/>
          <a:stretch/>
        </p:blipFill>
        <p:spPr>
          <a:xfrm>
            <a:off x="4038715" y="158787"/>
            <a:ext cx="3735527" cy="946150"/>
          </a:xfrm>
          <a:prstGeom prst="rect">
            <a:avLst/>
          </a:prstGeom>
          <a:noFill/>
          <a:ln>
            <a:noFill/>
          </a:ln>
        </p:spPr>
      </p:pic>
      <p:pic>
        <p:nvPicPr>
          <p:cNvPr id="118" name="Google Shape;118;p19"/>
          <p:cNvPicPr preferRelativeResize="0"/>
          <p:nvPr/>
        </p:nvPicPr>
        <p:blipFill rotWithShape="1">
          <a:blip r:embed="rId4">
            <a:alphaModFix/>
          </a:blip>
          <a:srcRect/>
          <a:stretch/>
        </p:blipFill>
        <p:spPr>
          <a:xfrm>
            <a:off x="10744200" y="152400"/>
            <a:ext cx="838200" cy="838200"/>
          </a:xfrm>
          <a:prstGeom prst="rect">
            <a:avLst/>
          </a:prstGeom>
          <a:noFill/>
          <a:ln>
            <a:noFill/>
          </a:ln>
        </p:spPr>
      </p:pic>
      <p:pic>
        <p:nvPicPr>
          <p:cNvPr id="119" name="Google Shape;119;p19"/>
          <p:cNvPicPr preferRelativeResize="0"/>
          <p:nvPr/>
        </p:nvPicPr>
        <p:blipFill rotWithShape="1">
          <a:blip r:embed="rId5">
            <a:alphaModFix/>
          </a:blip>
          <a:srcRect/>
          <a:stretch/>
        </p:blipFill>
        <p:spPr>
          <a:xfrm>
            <a:off x="1143000" y="6172520"/>
            <a:ext cx="10058400" cy="551257"/>
          </a:xfrm>
          <a:prstGeom prst="rect">
            <a:avLst/>
          </a:prstGeom>
          <a:noFill/>
          <a:ln>
            <a:noFill/>
          </a:ln>
        </p:spPr>
      </p:pic>
    </p:spTree>
    <p:extLst>
      <p:ext uri="{BB962C8B-B14F-4D97-AF65-F5344CB8AC3E}">
        <p14:creationId xmlns:p14="http://schemas.microsoft.com/office/powerpoint/2010/main" val="298047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normAutofit/>
          </a:bodyPr>
          <a:lstStyle>
            <a:lvl1pPr>
              <a:defRPr sz="3200" b="1">
                <a:solidFill>
                  <a:srgbClr val="007900"/>
                </a:solidFill>
              </a:defRPr>
            </a:lvl1pPr>
          </a:lstStyle>
          <a:p>
            <a:r>
              <a:rPr lang="en-US" dirty="0"/>
              <a:t>Click to edit Master title style</a:t>
            </a:r>
          </a:p>
        </p:txBody>
      </p:sp>
      <p:sp>
        <p:nvSpPr>
          <p:cNvPr id="3" name="Content Placeholder 2"/>
          <p:cNvSpPr>
            <a:spLocks noGrp="1"/>
          </p:cNvSpPr>
          <p:nvPr>
            <p:ph idx="1"/>
          </p:nvPr>
        </p:nvSpPr>
        <p:spPr>
          <a:xfrm>
            <a:off x="609600" y="1066800"/>
            <a:ext cx="10972800" cy="5105400"/>
          </a:xfrm>
        </p:spPr>
        <p:txBody>
          <a:bodyPr/>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297079"/>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609600" y="8382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7"/>
          <p:cNvSpPr>
            <a:spLocks noGrp="1"/>
          </p:cNvSpPr>
          <p:nvPr>
            <p:ph type="sldNum" sz="quarter" idx="10"/>
          </p:nvPr>
        </p:nvSpPr>
        <p:spPr>
          <a:xfrm>
            <a:off x="2667000" y="6297079"/>
            <a:ext cx="8915400" cy="484721"/>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1617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609600" y="228602"/>
            <a:ext cx="10972800" cy="762000"/>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600"/>
              <a:buFont typeface="Arial"/>
              <a:buNone/>
              <a:defRPr sz="3600">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0"/>
          <p:cNvSpPr txBox="1">
            <a:spLocks noGrp="1"/>
          </p:cNvSpPr>
          <p:nvPr>
            <p:ph type="body" idx="1"/>
          </p:nvPr>
        </p:nvSpPr>
        <p:spPr>
          <a:xfrm>
            <a:off x="609657" y="1295586"/>
            <a:ext cx="5386917" cy="639763"/>
          </a:xfrm>
          <a:prstGeom prst="rect">
            <a:avLst/>
          </a:prstGeom>
          <a:noFill/>
          <a:ln>
            <a:noFill/>
          </a:ln>
        </p:spPr>
        <p:txBody>
          <a:bodyPr spcFirstLastPara="1" wrap="square" lIns="64700" tIns="32425" rIns="64700" bIns="32425" anchor="b" anchorCtr="0">
            <a:normAutofit/>
          </a:bodyPr>
          <a:lstStyle>
            <a:lvl1pPr marL="457200" lvl="0" indent="-228600" algn="l">
              <a:spcBef>
                <a:spcPts val="480"/>
              </a:spcBef>
              <a:spcAft>
                <a:spcPts val="0"/>
              </a:spcAft>
              <a:buClr>
                <a:srgbClr val="262626"/>
              </a:buClr>
              <a:buSzPts val="2400"/>
              <a:buNone/>
              <a:defRPr sz="2400" b="1">
                <a:solidFill>
                  <a:srgbClr val="262626"/>
                </a:solidFill>
              </a:defRPr>
            </a:lvl1pPr>
            <a:lvl2pPr marL="914400" lvl="1" indent="-228600" algn="l">
              <a:spcBef>
                <a:spcPts val="400"/>
              </a:spcBef>
              <a:spcAft>
                <a:spcPts val="0"/>
              </a:spcAft>
              <a:buClr>
                <a:srgbClr val="262626"/>
              </a:buClr>
              <a:buSzPts val="1500"/>
              <a:buNone/>
              <a:defRPr sz="2000" b="1"/>
            </a:lvl2pPr>
            <a:lvl3pPr marL="1371600" lvl="2" indent="-228600" algn="l">
              <a:spcBef>
                <a:spcPts val="380"/>
              </a:spcBef>
              <a:spcAft>
                <a:spcPts val="0"/>
              </a:spcAft>
              <a:buClr>
                <a:srgbClr val="262626"/>
              </a:buClr>
              <a:buSzPts val="1900"/>
              <a:buNone/>
              <a:defRPr sz="1900" b="1"/>
            </a:lvl3pPr>
            <a:lvl4pPr marL="1828800" lvl="3" indent="-228600" algn="l">
              <a:spcBef>
                <a:spcPts val="320"/>
              </a:spcBef>
              <a:spcAft>
                <a:spcPts val="0"/>
              </a:spcAft>
              <a:buClr>
                <a:srgbClr val="262626"/>
              </a:buClr>
              <a:buSzPts val="1600"/>
              <a:buNone/>
              <a:defRPr sz="1600" b="1"/>
            </a:lvl4pPr>
            <a:lvl5pPr marL="2286000" lvl="4" indent="-228600" algn="l">
              <a:spcBef>
                <a:spcPts val="320"/>
              </a:spcBef>
              <a:spcAft>
                <a:spcPts val="0"/>
              </a:spcAft>
              <a:buClr>
                <a:srgbClr val="262626"/>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20"/>
          <p:cNvSpPr txBox="1">
            <a:spLocks noGrp="1"/>
          </p:cNvSpPr>
          <p:nvPr>
            <p:ph type="body" idx="2"/>
          </p:nvPr>
        </p:nvSpPr>
        <p:spPr>
          <a:xfrm>
            <a:off x="609657" y="1981389"/>
            <a:ext cx="5386917" cy="4454525"/>
          </a:xfrm>
          <a:prstGeom prst="rect">
            <a:avLst/>
          </a:prstGeom>
          <a:noFill/>
          <a:ln>
            <a:noFill/>
          </a:ln>
        </p:spPr>
        <p:txBody>
          <a:bodyPr spcFirstLastPara="1" wrap="square" lIns="64700" tIns="32425" rIns="64700" bIns="32425" anchor="t" anchorCtr="0">
            <a:normAutofit/>
          </a:bodyPr>
          <a:lstStyle>
            <a:lvl1pPr marL="457200" lvl="0" indent="-381000" algn="l">
              <a:spcBef>
                <a:spcPts val="480"/>
              </a:spcBef>
              <a:spcAft>
                <a:spcPts val="0"/>
              </a:spcAft>
              <a:buClr>
                <a:srgbClr val="262626"/>
              </a:buClr>
              <a:buSzPts val="2400"/>
              <a:buFont typeface="Arial"/>
              <a:buChar char="•"/>
              <a:defRPr sz="2400">
                <a:solidFill>
                  <a:srgbClr val="262626"/>
                </a:solidFill>
              </a:defRPr>
            </a:lvl1pPr>
            <a:lvl2pPr marL="914400" lvl="1" indent="-323850" algn="l">
              <a:spcBef>
                <a:spcPts val="400"/>
              </a:spcBef>
              <a:spcAft>
                <a:spcPts val="0"/>
              </a:spcAft>
              <a:buClr>
                <a:srgbClr val="262626"/>
              </a:buClr>
              <a:buSzPts val="1500"/>
              <a:buChar char="◖"/>
              <a:defRPr sz="2000">
                <a:solidFill>
                  <a:srgbClr val="262626"/>
                </a:solidFill>
              </a:defRPr>
            </a:lvl2pPr>
            <a:lvl3pPr marL="1371600" lvl="2" indent="-349250" algn="l">
              <a:spcBef>
                <a:spcPts val="380"/>
              </a:spcBef>
              <a:spcAft>
                <a:spcPts val="0"/>
              </a:spcAft>
              <a:buClr>
                <a:srgbClr val="262626"/>
              </a:buClr>
              <a:buSzPts val="1900"/>
              <a:buChar char="▪"/>
              <a:defRPr sz="1900">
                <a:solidFill>
                  <a:srgbClr val="262626"/>
                </a:solidFill>
              </a:defRPr>
            </a:lvl3pPr>
            <a:lvl4pPr marL="1828800" lvl="3" indent="-330200" algn="l">
              <a:spcBef>
                <a:spcPts val="320"/>
              </a:spcBef>
              <a:spcAft>
                <a:spcPts val="0"/>
              </a:spcAft>
              <a:buClr>
                <a:srgbClr val="262626"/>
              </a:buClr>
              <a:buSzPts val="1600"/>
              <a:buChar char="•"/>
              <a:defRPr sz="1600">
                <a:solidFill>
                  <a:srgbClr val="262626"/>
                </a:solidFill>
              </a:defRPr>
            </a:lvl4pPr>
            <a:lvl5pPr marL="2286000" lvl="4" indent="-330200" algn="l">
              <a:spcBef>
                <a:spcPts val="320"/>
              </a:spcBef>
              <a:spcAft>
                <a:spcPts val="0"/>
              </a:spcAft>
              <a:buClr>
                <a:srgbClr val="262626"/>
              </a:buClr>
              <a:buSzPts val="1600"/>
              <a:buChar char="»"/>
              <a:defRPr sz="1600">
                <a:solidFill>
                  <a:srgbClr val="262626"/>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20"/>
          <p:cNvSpPr txBox="1">
            <a:spLocks noGrp="1"/>
          </p:cNvSpPr>
          <p:nvPr>
            <p:ph type="body" idx="3"/>
          </p:nvPr>
        </p:nvSpPr>
        <p:spPr>
          <a:xfrm>
            <a:off x="6193636" y="1295586"/>
            <a:ext cx="5389033" cy="639763"/>
          </a:xfrm>
          <a:prstGeom prst="rect">
            <a:avLst/>
          </a:prstGeom>
          <a:noFill/>
          <a:ln>
            <a:noFill/>
          </a:ln>
        </p:spPr>
        <p:txBody>
          <a:bodyPr spcFirstLastPara="1" wrap="square" lIns="64700" tIns="32425" rIns="64700" bIns="32425" anchor="b" anchorCtr="0">
            <a:normAutofit/>
          </a:bodyPr>
          <a:lstStyle>
            <a:lvl1pPr marL="457200" lvl="0" indent="-228600" algn="l">
              <a:spcBef>
                <a:spcPts val="480"/>
              </a:spcBef>
              <a:spcAft>
                <a:spcPts val="0"/>
              </a:spcAft>
              <a:buClr>
                <a:srgbClr val="262626"/>
              </a:buClr>
              <a:buSzPts val="2400"/>
              <a:buNone/>
              <a:defRPr sz="2400" b="1">
                <a:solidFill>
                  <a:srgbClr val="262626"/>
                </a:solidFill>
              </a:defRPr>
            </a:lvl1pPr>
            <a:lvl2pPr marL="914400" lvl="1" indent="-228600" algn="l">
              <a:spcBef>
                <a:spcPts val="400"/>
              </a:spcBef>
              <a:spcAft>
                <a:spcPts val="0"/>
              </a:spcAft>
              <a:buClr>
                <a:srgbClr val="262626"/>
              </a:buClr>
              <a:buSzPts val="1500"/>
              <a:buNone/>
              <a:defRPr sz="2000" b="1"/>
            </a:lvl2pPr>
            <a:lvl3pPr marL="1371600" lvl="2" indent="-228600" algn="l">
              <a:spcBef>
                <a:spcPts val="380"/>
              </a:spcBef>
              <a:spcAft>
                <a:spcPts val="0"/>
              </a:spcAft>
              <a:buClr>
                <a:srgbClr val="262626"/>
              </a:buClr>
              <a:buSzPts val="1900"/>
              <a:buNone/>
              <a:defRPr sz="1900" b="1"/>
            </a:lvl3pPr>
            <a:lvl4pPr marL="1828800" lvl="3" indent="-228600" algn="l">
              <a:spcBef>
                <a:spcPts val="320"/>
              </a:spcBef>
              <a:spcAft>
                <a:spcPts val="0"/>
              </a:spcAft>
              <a:buClr>
                <a:srgbClr val="262626"/>
              </a:buClr>
              <a:buSzPts val="1600"/>
              <a:buNone/>
              <a:defRPr sz="1600" b="1"/>
            </a:lvl4pPr>
            <a:lvl5pPr marL="2286000" lvl="4" indent="-228600" algn="l">
              <a:spcBef>
                <a:spcPts val="320"/>
              </a:spcBef>
              <a:spcAft>
                <a:spcPts val="0"/>
              </a:spcAft>
              <a:buClr>
                <a:srgbClr val="262626"/>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20"/>
          <p:cNvSpPr txBox="1">
            <a:spLocks noGrp="1"/>
          </p:cNvSpPr>
          <p:nvPr>
            <p:ph type="body" idx="4"/>
          </p:nvPr>
        </p:nvSpPr>
        <p:spPr>
          <a:xfrm>
            <a:off x="6193636" y="1981205"/>
            <a:ext cx="5389033" cy="4530726"/>
          </a:xfrm>
          <a:prstGeom prst="rect">
            <a:avLst/>
          </a:prstGeom>
          <a:noFill/>
          <a:ln>
            <a:noFill/>
          </a:ln>
        </p:spPr>
        <p:txBody>
          <a:bodyPr spcFirstLastPara="1" wrap="square" lIns="64700" tIns="32425" rIns="64700" bIns="32425" anchor="t" anchorCtr="0">
            <a:normAutofit/>
          </a:bodyPr>
          <a:lstStyle>
            <a:lvl1pPr marL="457200" lvl="0" indent="-381000" algn="l">
              <a:spcBef>
                <a:spcPts val="480"/>
              </a:spcBef>
              <a:spcAft>
                <a:spcPts val="0"/>
              </a:spcAft>
              <a:buClr>
                <a:srgbClr val="262626"/>
              </a:buClr>
              <a:buSzPts val="2400"/>
              <a:buFont typeface="Arial"/>
              <a:buChar char="•"/>
              <a:defRPr sz="2400">
                <a:solidFill>
                  <a:srgbClr val="262626"/>
                </a:solidFill>
              </a:defRPr>
            </a:lvl1pPr>
            <a:lvl2pPr marL="914400" lvl="1" indent="-323850" algn="l">
              <a:spcBef>
                <a:spcPts val="400"/>
              </a:spcBef>
              <a:spcAft>
                <a:spcPts val="0"/>
              </a:spcAft>
              <a:buClr>
                <a:srgbClr val="262626"/>
              </a:buClr>
              <a:buSzPts val="1500"/>
              <a:buChar char="◖"/>
              <a:defRPr sz="2000">
                <a:solidFill>
                  <a:srgbClr val="262626"/>
                </a:solidFill>
              </a:defRPr>
            </a:lvl2pPr>
            <a:lvl3pPr marL="1371600" lvl="2" indent="-349250" algn="l">
              <a:spcBef>
                <a:spcPts val="380"/>
              </a:spcBef>
              <a:spcAft>
                <a:spcPts val="0"/>
              </a:spcAft>
              <a:buClr>
                <a:srgbClr val="262626"/>
              </a:buClr>
              <a:buSzPts val="1900"/>
              <a:buChar char="▪"/>
              <a:defRPr sz="1900">
                <a:solidFill>
                  <a:srgbClr val="262626"/>
                </a:solidFill>
              </a:defRPr>
            </a:lvl3pPr>
            <a:lvl4pPr marL="1828800" lvl="3" indent="-330200" algn="l">
              <a:spcBef>
                <a:spcPts val="320"/>
              </a:spcBef>
              <a:spcAft>
                <a:spcPts val="0"/>
              </a:spcAft>
              <a:buClr>
                <a:srgbClr val="262626"/>
              </a:buClr>
              <a:buSzPts val="1600"/>
              <a:buChar char="•"/>
              <a:defRPr sz="1600">
                <a:solidFill>
                  <a:srgbClr val="262626"/>
                </a:solidFill>
              </a:defRPr>
            </a:lvl4pPr>
            <a:lvl5pPr marL="2286000" lvl="4" indent="-330200" algn="l">
              <a:spcBef>
                <a:spcPts val="320"/>
              </a:spcBef>
              <a:spcAft>
                <a:spcPts val="0"/>
              </a:spcAft>
              <a:buClr>
                <a:srgbClr val="262626"/>
              </a:buClr>
              <a:buSzPts val="1600"/>
              <a:buChar char="»"/>
              <a:defRPr sz="1600">
                <a:solidFill>
                  <a:srgbClr val="262626"/>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cxnSp>
        <p:nvCxnSpPr>
          <p:cNvPr id="126" name="Google Shape;126;p20"/>
          <p:cNvCxnSpPr/>
          <p:nvPr/>
        </p:nvCxnSpPr>
        <p:spPr>
          <a:xfrm>
            <a:off x="609657" y="1981200"/>
            <a:ext cx="5386917" cy="0"/>
          </a:xfrm>
          <a:prstGeom prst="straightConnector1">
            <a:avLst/>
          </a:prstGeom>
          <a:noFill/>
          <a:ln w="9525" cap="flat" cmpd="sng">
            <a:solidFill>
              <a:srgbClr val="007800"/>
            </a:solidFill>
            <a:prstDash val="solid"/>
            <a:round/>
            <a:headEnd type="none" w="sm" len="sm"/>
            <a:tailEnd type="none" w="sm" len="sm"/>
          </a:ln>
        </p:spPr>
      </p:cxnSp>
      <p:cxnSp>
        <p:nvCxnSpPr>
          <p:cNvPr id="127" name="Google Shape;127;p20"/>
          <p:cNvCxnSpPr/>
          <p:nvPr/>
        </p:nvCxnSpPr>
        <p:spPr>
          <a:xfrm>
            <a:off x="6197664" y="1981200"/>
            <a:ext cx="5386917" cy="0"/>
          </a:xfrm>
          <a:prstGeom prst="straightConnector1">
            <a:avLst/>
          </a:prstGeom>
          <a:noFill/>
          <a:ln w="9525" cap="flat" cmpd="sng">
            <a:solidFill>
              <a:srgbClr val="007800"/>
            </a:solidFill>
            <a:prstDash val="solid"/>
            <a:round/>
            <a:headEnd type="none" w="sm" len="sm"/>
            <a:tailEnd type="none" w="sm" len="sm"/>
          </a:ln>
        </p:spPr>
      </p:cxnSp>
      <p:cxnSp>
        <p:nvCxnSpPr>
          <p:cNvPr id="128" name="Google Shape;128;p20"/>
          <p:cNvCxnSpPr/>
          <p:nvPr/>
        </p:nvCxnSpPr>
        <p:spPr>
          <a:xfrm>
            <a:off x="609600" y="990600"/>
            <a:ext cx="10972800" cy="0"/>
          </a:xfrm>
          <a:prstGeom prst="straightConnector1">
            <a:avLst/>
          </a:prstGeom>
          <a:noFill/>
          <a:ln w="9525" cap="flat" cmpd="sng">
            <a:solidFill>
              <a:srgbClr val="007800"/>
            </a:solidFill>
            <a:prstDash val="solid"/>
            <a:round/>
            <a:headEnd type="none" w="sm" len="sm"/>
            <a:tailEnd type="none" w="sm" len="sm"/>
          </a:ln>
        </p:spPr>
      </p:cxnSp>
      <p:pic>
        <p:nvPicPr>
          <p:cNvPr id="129" name="Google Shape;129;p20"/>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30" name="Google Shape;130;p20"/>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6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33" name="Google Shape;133;p21"/>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050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2389724" y="4800603"/>
            <a:ext cx="7315200" cy="566738"/>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2000"/>
              <a:buFont typeface="Arial"/>
              <a:buNone/>
              <a:defRPr sz="20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2"/>
          <p:cNvSpPr>
            <a:spLocks noGrp="1"/>
          </p:cNvSpPr>
          <p:nvPr>
            <p:ph type="pic" idx="2"/>
          </p:nvPr>
        </p:nvSpPr>
        <p:spPr>
          <a:xfrm>
            <a:off x="2389724" y="612775"/>
            <a:ext cx="7315200" cy="4114800"/>
          </a:xfrm>
          <a:prstGeom prst="rect">
            <a:avLst/>
          </a:prstGeom>
          <a:noFill/>
          <a:ln>
            <a:noFill/>
          </a:ln>
        </p:spPr>
        <p:txBody>
          <a:bodyPr spcFirstLastPara="1" wrap="square" lIns="64700" tIns="32425" rIns="64700" bIns="32425" anchor="t" anchorCtr="0">
            <a:noAutofit/>
          </a:bodyPr>
          <a:lstStyle>
            <a:lvl1pPr marR="0" lvl="0" algn="l" rtl="0">
              <a:spcBef>
                <a:spcPts val="64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1pPr>
            <a:lvl2pPr marR="0" lvl="1" algn="l" rtl="0">
              <a:spcBef>
                <a:spcPts val="560"/>
              </a:spcBef>
              <a:spcAft>
                <a:spcPts val="0"/>
              </a:spcAft>
              <a:buClr>
                <a:srgbClr val="262626"/>
              </a:buClr>
              <a:buSzPts val="2100"/>
              <a:buFont typeface="Noto Sans Symbols"/>
              <a:buNone/>
              <a:defRPr sz="2800" b="0" i="0" u="none" strike="noStrike" cap="none">
                <a:solidFill>
                  <a:srgbClr val="262626"/>
                </a:solidFill>
                <a:latin typeface="Arial"/>
                <a:ea typeface="Arial"/>
                <a:cs typeface="Arial"/>
                <a:sym typeface="Arial"/>
              </a:defRPr>
            </a:lvl2pPr>
            <a:lvl3pPr marR="0" lvl="2" algn="l" rtl="0">
              <a:spcBef>
                <a:spcPts val="480"/>
              </a:spcBef>
              <a:spcAft>
                <a:spcPts val="0"/>
              </a:spcAft>
              <a:buClr>
                <a:srgbClr val="262626"/>
              </a:buClr>
              <a:buSzPts val="2400"/>
              <a:buFont typeface="Noto Sans Symbols"/>
              <a:buNone/>
              <a:defRPr sz="2400" b="0" i="0" u="none" strike="noStrike" cap="none">
                <a:solidFill>
                  <a:srgbClr val="262626"/>
                </a:solidFill>
                <a:latin typeface="Arial"/>
                <a:ea typeface="Arial"/>
                <a:cs typeface="Arial"/>
                <a:sym typeface="Arial"/>
              </a:defRPr>
            </a:lvl3pPr>
            <a:lvl4pPr marR="0" lvl="3" algn="l" rtl="0">
              <a:spcBef>
                <a:spcPts val="400"/>
              </a:spcBef>
              <a:spcAft>
                <a:spcPts val="0"/>
              </a:spcAft>
              <a:buClr>
                <a:srgbClr val="262626"/>
              </a:buClr>
              <a:buSzPts val="2000"/>
              <a:buFont typeface="Arial"/>
              <a:buNone/>
              <a:defRPr sz="2000" b="0" i="0" u="none" strike="noStrike" cap="none">
                <a:solidFill>
                  <a:srgbClr val="262626"/>
                </a:solidFill>
                <a:latin typeface="Arial"/>
                <a:ea typeface="Arial"/>
                <a:cs typeface="Arial"/>
                <a:sym typeface="Arial"/>
              </a:defRPr>
            </a:lvl4pPr>
            <a:lvl5pPr marR="0" lvl="4" algn="l" rtl="0">
              <a:spcBef>
                <a:spcPts val="400"/>
              </a:spcBef>
              <a:spcAft>
                <a:spcPts val="0"/>
              </a:spcAft>
              <a:buClr>
                <a:srgbClr val="262626"/>
              </a:buClr>
              <a:buSzPts val="2000"/>
              <a:buFont typeface="Arial"/>
              <a:buNone/>
              <a:defRPr sz="2000" b="0" i="0" u="none" strike="noStrike" cap="none">
                <a:solidFill>
                  <a:srgbClr val="262626"/>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22"/>
          <p:cNvSpPr txBox="1">
            <a:spLocks noGrp="1"/>
          </p:cNvSpPr>
          <p:nvPr>
            <p:ph type="body" idx="1"/>
          </p:nvPr>
        </p:nvSpPr>
        <p:spPr>
          <a:xfrm>
            <a:off x="2389724" y="5367473"/>
            <a:ext cx="7315200" cy="1262062"/>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cxnSp>
        <p:nvCxnSpPr>
          <p:cNvPr id="138" name="Google Shape;138;p22"/>
          <p:cNvCxnSpPr/>
          <p:nvPr/>
        </p:nvCxnSpPr>
        <p:spPr>
          <a:xfrm>
            <a:off x="2389724" y="5367338"/>
            <a:ext cx="7315200" cy="0"/>
          </a:xfrm>
          <a:prstGeom prst="straightConnector1">
            <a:avLst/>
          </a:prstGeom>
          <a:noFill/>
          <a:ln w="9525" cap="flat" cmpd="sng">
            <a:solidFill>
              <a:srgbClr val="007800"/>
            </a:solidFill>
            <a:prstDash val="solid"/>
            <a:round/>
            <a:headEnd type="none" w="sm" len="sm"/>
            <a:tailEnd type="none" w="sm" len="sm"/>
          </a:ln>
        </p:spPr>
      </p:cxnSp>
      <p:pic>
        <p:nvPicPr>
          <p:cNvPr id="139" name="Google Shape;139;p22"/>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40" name="Google Shape;140;p22"/>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9358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609600" y="274769"/>
            <a:ext cx="10972800" cy="715963"/>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3"/>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7401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609600" y="304804"/>
            <a:ext cx="10972800" cy="762000"/>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600"/>
              <a:buFont typeface="Arial"/>
              <a:buNone/>
              <a:defRPr sz="3600">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4"/>
          <p:cNvSpPr txBox="1">
            <a:spLocks noGrp="1"/>
          </p:cNvSpPr>
          <p:nvPr>
            <p:ph type="body" idx="1"/>
          </p:nvPr>
        </p:nvSpPr>
        <p:spPr>
          <a:xfrm rot="5400000">
            <a:off x="3581400" y="-1371599"/>
            <a:ext cx="5029200" cy="1097280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Font typeface="Arial"/>
              <a:buChar char="•"/>
              <a:defRPr>
                <a:solidFill>
                  <a:srgbClr val="262626"/>
                </a:solidFill>
              </a:defRPr>
            </a:lvl1pPr>
            <a:lvl2pPr marL="914400" lvl="1" indent="-361950" algn="l">
              <a:spcBef>
                <a:spcPts val="560"/>
              </a:spcBef>
              <a:spcAft>
                <a:spcPts val="0"/>
              </a:spcAft>
              <a:buClr>
                <a:srgbClr val="262626"/>
              </a:buClr>
              <a:buSzPts val="2100"/>
              <a:buChar char="◖"/>
              <a:defRPr>
                <a:solidFill>
                  <a:srgbClr val="262626"/>
                </a:solidFill>
              </a:defRPr>
            </a:lvl2pPr>
            <a:lvl3pPr marL="1371600" lvl="2" indent="-381000" algn="l">
              <a:spcBef>
                <a:spcPts val="480"/>
              </a:spcBef>
              <a:spcAft>
                <a:spcPts val="0"/>
              </a:spcAft>
              <a:buClr>
                <a:srgbClr val="262626"/>
              </a:buClr>
              <a:buSzPts val="2400"/>
              <a:buChar char="▪"/>
              <a:defRPr>
                <a:solidFill>
                  <a:srgbClr val="262626"/>
                </a:solidFill>
              </a:defRPr>
            </a:lvl3pPr>
            <a:lvl4pPr marL="1828800" lvl="3" indent="-355600" algn="l">
              <a:spcBef>
                <a:spcPts val="400"/>
              </a:spcBef>
              <a:spcAft>
                <a:spcPts val="0"/>
              </a:spcAft>
              <a:buClr>
                <a:srgbClr val="262626"/>
              </a:buClr>
              <a:buSzPts val="2000"/>
              <a:buChar char="•"/>
              <a:defRPr>
                <a:solidFill>
                  <a:srgbClr val="262626"/>
                </a:solidFill>
              </a:defRPr>
            </a:lvl4pPr>
            <a:lvl5pPr marL="2286000" lvl="4" indent="-355600" algn="l">
              <a:spcBef>
                <a:spcPts val="400"/>
              </a:spcBef>
              <a:spcAft>
                <a:spcPts val="0"/>
              </a:spcAft>
              <a:buClr>
                <a:srgbClr val="262626"/>
              </a:buClr>
              <a:buSzPts val="2000"/>
              <a:buChar char="»"/>
              <a:defRPr>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47" name="Google Shape;147;p24"/>
          <p:cNvCxnSpPr/>
          <p:nvPr/>
        </p:nvCxnSpPr>
        <p:spPr>
          <a:xfrm>
            <a:off x="609600" y="1066800"/>
            <a:ext cx="10972800" cy="0"/>
          </a:xfrm>
          <a:prstGeom prst="straightConnector1">
            <a:avLst/>
          </a:prstGeom>
          <a:noFill/>
          <a:ln w="9525" cap="flat" cmpd="sng">
            <a:solidFill>
              <a:srgbClr val="007800"/>
            </a:solidFill>
            <a:prstDash val="solid"/>
            <a:round/>
            <a:headEnd type="none" w="sm" len="sm"/>
            <a:tailEnd type="none" w="sm" len="sm"/>
          </a:ln>
        </p:spPr>
      </p:cxnSp>
      <p:pic>
        <p:nvPicPr>
          <p:cNvPr id="148" name="Google Shape;148;p24"/>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49" name="Google Shape;149;p24"/>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2340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rot="5400000">
            <a:off x="7033419" y="2080419"/>
            <a:ext cx="6354762" cy="2743200"/>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3200"/>
              <a:buFont typeface="Arial"/>
              <a:buNone/>
              <a:defRPr>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5"/>
          <p:cNvSpPr txBox="1">
            <a:spLocks noGrp="1"/>
          </p:cNvSpPr>
          <p:nvPr>
            <p:ph type="body" idx="1"/>
          </p:nvPr>
        </p:nvSpPr>
        <p:spPr>
          <a:xfrm rot="5400000">
            <a:off x="1445419" y="-561181"/>
            <a:ext cx="6354762" cy="802640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a:solidFill>
                  <a:srgbClr val="262626"/>
                </a:solidFill>
              </a:defRPr>
            </a:lvl1pPr>
            <a:lvl2pPr marL="914400" lvl="1" indent="-361950" algn="l">
              <a:spcBef>
                <a:spcPts val="560"/>
              </a:spcBef>
              <a:spcAft>
                <a:spcPts val="0"/>
              </a:spcAft>
              <a:buClr>
                <a:srgbClr val="262626"/>
              </a:buClr>
              <a:buSzPts val="2100"/>
              <a:buChar char="◖"/>
              <a:defRPr>
                <a:solidFill>
                  <a:srgbClr val="262626"/>
                </a:solidFill>
              </a:defRPr>
            </a:lvl2pPr>
            <a:lvl3pPr marL="1371600" lvl="2" indent="-381000" algn="l">
              <a:spcBef>
                <a:spcPts val="480"/>
              </a:spcBef>
              <a:spcAft>
                <a:spcPts val="0"/>
              </a:spcAft>
              <a:buClr>
                <a:srgbClr val="262626"/>
              </a:buClr>
              <a:buSzPts val="2400"/>
              <a:buChar char="▪"/>
              <a:defRPr>
                <a:solidFill>
                  <a:srgbClr val="262626"/>
                </a:solidFill>
              </a:defRPr>
            </a:lvl3pPr>
            <a:lvl4pPr marL="1828800" lvl="3" indent="-355600" algn="l">
              <a:spcBef>
                <a:spcPts val="400"/>
              </a:spcBef>
              <a:spcAft>
                <a:spcPts val="0"/>
              </a:spcAft>
              <a:buClr>
                <a:srgbClr val="262626"/>
              </a:buClr>
              <a:buSzPts val="2000"/>
              <a:buChar char="•"/>
              <a:defRPr>
                <a:solidFill>
                  <a:srgbClr val="262626"/>
                </a:solidFill>
              </a:defRPr>
            </a:lvl4pPr>
            <a:lvl5pPr marL="2286000" lvl="4" indent="-355600" algn="l">
              <a:spcBef>
                <a:spcPts val="400"/>
              </a:spcBef>
              <a:spcAft>
                <a:spcPts val="0"/>
              </a:spcAft>
              <a:buClr>
                <a:srgbClr val="262626"/>
              </a:buClr>
              <a:buSzPts val="2000"/>
              <a:buChar char="»"/>
              <a:defRPr>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53" name="Google Shape;153;p25"/>
          <p:cNvPicPr preferRelativeResize="0"/>
          <p:nvPr/>
        </p:nvPicPr>
        <p:blipFill rotWithShape="1">
          <a:blip r:embed="rId2">
            <a:alphaModFix/>
          </a:blip>
          <a:srcRect/>
          <a:stretch/>
        </p:blipFill>
        <p:spPr>
          <a:xfrm rot="5400000">
            <a:off x="-396712" y="676168"/>
            <a:ext cx="1790698" cy="590871"/>
          </a:xfrm>
          <a:prstGeom prst="rect">
            <a:avLst/>
          </a:prstGeom>
          <a:noFill/>
          <a:ln>
            <a:noFill/>
          </a:ln>
        </p:spPr>
      </p:pic>
      <p:cxnSp>
        <p:nvCxnSpPr>
          <p:cNvPr id="154" name="Google Shape;154;p25"/>
          <p:cNvCxnSpPr/>
          <p:nvPr/>
        </p:nvCxnSpPr>
        <p:spPr>
          <a:xfrm rot="10800000" flipH="1">
            <a:off x="8839496" y="304865"/>
            <a:ext cx="1" cy="6324599"/>
          </a:xfrm>
          <a:prstGeom prst="straightConnector1">
            <a:avLst/>
          </a:prstGeom>
          <a:noFill/>
          <a:ln w="9525" cap="flat" cmpd="sng">
            <a:solidFill>
              <a:srgbClr val="007800"/>
            </a:solidFill>
            <a:prstDash val="solid"/>
            <a:round/>
            <a:headEnd type="none" w="sm" len="sm"/>
            <a:tailEnd type="none" w="sm" len="sm"/>
          </a:ln>
        </p:spPr>
      </p:cxnSp>
      <p:sp>
        <p:nvSpPr>
          <p:cNvPr id="155" name="Google Shape;155;p25"/>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556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6"/>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60" name="Google Shape;160;p26"/>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161" name="Google Shape;161;p26"/>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62" name="Google Shape;162;p26"/>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8806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609600" y="274769"/>
            <a:ext cx="10972800" cy="715963"/>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27"/>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7928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609600" y="274769"/>
            <a:ext cx="10972800" cy="715963"/>
          </a:xfrm>
          <a:prstGeom prst="rect">
            <a:avLst/>
          </a:prstGeom>
          <a:noFill/>
          <a:ln>
            <a:noFill/>
          </a:ln>
        </p:spPr>
        <p:txBody>
          <a:bodyPr spcFirstLastPara="1" wrap="square" lIns="64700" tIns="32425" rIns="64700" bIns="32425" anchor="ctr" anchorCtr="0">
            <a:normAutofit/>
          </a:bodyPr>
          <a:lstStyle>
            <a:lvl1pPr lvl="0" algn="ctr">
              <a:spcBef>
                <a:spcPts val="0"/>
              </a:spcBef>
              <a:spcAft>
                <a:spcPts val="0"/>
              </a:spcAft>
              <a:buClr>
                <a:srgbClr val="0079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8"/>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489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9"/>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29"/>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73" name="Google Shape;173;p29"/>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174" name="Google Shape;174;p29"/>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75" name="Google Shape;175;p29"/>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234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06901"/>
            <a:ext cx="10363200" cy="1362075"/>
          </a:xfrm>
        </p:spPr>
        <p:txBody>
          <a:bodyPr anchor="t"/>
          <a:lstStyle>
            <a:lvl1pPr algn="l">
              <a:defRPr sz="4000" b="1" cap="all">
                <a:solidFill>
                  <a:srgbClr val="007900"/>
                </a:solidFill>
              </a:defRPr>
            </a:lvl1pPr>
          </a:lstStyle>
          <a:p>
            <a:r>
              <a:rPr lang="en-US"/>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609600" y="440690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297079"/>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1166845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30"/>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30"/>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80" name="Google Shape;180;p30"/>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181" name="Google Shape;181;p30"/>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82" name="Google Shape;182;p30"/>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8565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ontent with Caption">
  <p:cSld name="4_Content with Caption">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1"/>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1"/>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87" name="Google Shape;187;p31"/>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188" name="Google Shape;188;p31"/>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89" name="Google Shape;189;p31"/>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7605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Content with Caption">
  <p:cSld name="5_Content with Caption">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2"/>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32"/>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94" name="Google Shape;194;p32"/>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195" name="Google Shape;195;p32"/>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196" name="Google Shape;196;p32"/>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73160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Content with Caption">
  <p:cSld name="6_Content with Caption">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3"/>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0" name="Google Shape;200;p33"/>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01" name="Google Shape;201;p33"/>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202" name="Google Shape;202;p33"/>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203" name="Google Shape;203;p33"/>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304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_Content with Caption">
  <p:cSld name="7_Content with Caption">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4"/>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4"/>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08" name="Google Shape;208;p34"/>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209" name="Google Shape;209;p34"/>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210" name="Google Shape;210;p34"/>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5890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8_Content with Caption">
  <p:cSld name="8_Content with Caption">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5"/>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4" name="Google Shape;214;p35"/>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15" name="Google Shape;215;p35"/>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216" name="Google Shape;216;p35"/>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217" name="Google Shape;217;p35"/>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2017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Content with Caption">
  <p:cSld name="9_Content with Caption">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7137995" y="1103507"/>
            <a:ext cx="4511040" cy="877823"/>
          </a:xfrm>
          <a:prstGeom prst="rect">
            <a:avLst/>
          </a:prstGeom>
          <a:noFill/>
          <a:ln>
            <a:noFill/>
          </a:ln>
        </p:spPr>
        <p:txBody>
          <a:bodyPr spcFirstLastPara="1" wrap="square" lIns="64700" tIns="32425" rIns="64700" bIns="32425" anchor="b" anchorCtr="0">
            <a:normAutofit/>
          </a:bodyPr>
          <a:lstStyle>
            <a:lvl1pPr lvl="0" algn="l">
              <a:spcBef>
                <a:spcPts val="0"/>
              </a:spcBef>
              <a:spcAft>
                <a:spcPts val="0"/>
              </a:spcAft>
              <a:buClr>
                <a:srgbClr val="007900"/>
              </a:buClr>
              <a:buSzPts val="1900"/>
              <a:buFont typeface="Arial"/>
              <a:buNone/>
              <a:defRPr sz="1900" b="1">
                <a:solidFill>
                  <a:srgbClr val="0079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6"/>
          <p:cNvSpPr txBox="1">
            <a:spLocks noGrp="1"/>
          </p:cNvSpPr>
          <p:nvPr>
            <p:ph type="body" idx="1"/>
          </p:nvPr>
        </p:nvSpPr>
        <p:spPr>
          <a:xfrm>
            <a:off x="7137995" y="2010729"/>
            <a:ext cx="4511040" cy="4617720"/>
          </a:xfrm>
          <a:prstGeom prst="rect">
            <a:avLst/>
          </a:prstGeom>
          <a:noFill/>
          <a:ln>
            <a:noFill/>
          </a:ln>
        </p:spPr>
        <p:txBody>
          <a:bodyPr spcFirstLastPara="1" wrap="square" lIns="64700" tIns="32425" rIns="64700" bIns="32425" anchor="t" anchorCtr="0">
            <a:normAutofit/>
          </a:bodyPr>
          <a:lstStyle>
            <a:lvl1pPr marL="457200" lvl="0" indent="-228600" algn="l">
              <a:spcBef>
                <a:spcPts val="300"/>
              </a:spcBef>
              <a:spcAft>
                <a:spcPts val="0"/>
              </a:spcAft>
              <a:buClr>
                <a:srgbClr val="262626"/>
              </a:buClr>
              <a:buSzPts val="1500"/>
              <a:buNone/>
              <a:defRPr sz="1500">
                <a:solidFill>
                  <a:srgbClr val="262626"/>
                </a:solidFill>
              </a:defRPr>
            </a:lvl1pPr>
            <a:lvl2pPr marL="914400" lvl="1" indent="-228600" algn="l">
              <a:spcBef>
                <a:spcPts val="240"/>
              </a:spcBef>
              <a:spcAft>
                <a:spcPts val="0"/>
              </a:spcAft>
              <a:buClr>
                <a:srgbClr val="262626"/>
              </a:buClr>
              <a:buSzPts val="900"/>
              <a:buNone/>
              <a:defRPr sz="1200"/>
            </a:lvl2pPr>
            <a:lvl3pPr marL="1371600" lvl="2" indent="-228600" algn="l">
              <a:spcBef>
                <a:spcPts val="220"/>
              </a:spcBef>
              <a:spcAft>
                <a:spcPts val="0"/>
              </a:spcAft>
              <a:buClr>
                <a:srgbClr val="262626"/>
              </a:buClr>
              <a:buSzPts val="1100"/>
              <a:buNone/>
              <a:defRPr sz="1100"/>
            </a:lvl3pPr>
            <a:lvl4pPr marL="1828800" lvl="3" indent="-228600" algn="l">
              <a:spcBef>
                <a:spcPts val="180"/>
              </a:spcBef>
              <a:spcAft>
                <a:spcPts val="0"/>
              </a:spcAft>
              <a:buClr>
                <a:srgbClr val="262626"/>
              </a:buClr>
              <a:buSzPts val="900"/>
              <a:buNone/>
              <a:defRPr sz="900"/>
            </a:lvl4pPr>
            <a:lvl5pPr marL="2286000" lvl="4" indent="-228600" algn="l">
              <a:spcBef>
                <a:spcPts val="180"/>
              </a:spcBef>
              <a:spcAft>
                <a:spcPts val="0"/>
              </a:spcAft>
              <a:buClr>
                <a:srgbClr val="262626"/>
              </a:buClr>
              <a:buSzPts val="900"/>
              <a:buNone/>
              <a:defRPr sz="9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36"/>
          <p:cNvSpPr txBox="1">
            <a:spLocks noGrp="1"/>
          </p:cNvSpPr>
          <p:nvPr>
            <p:ph type="body" idx="2"/>
          </p:nvPr>
        </p:nvSpPr>
        <p:spPr>
          <a:xfrm>
            <a:off x="203203" y="776287"/>
            <a:ext cx="6803136" cy="5852160"/>
          </a:xfrm>
          <a:prstGeom prst="rect">
            <a:avLst/>
          </a:prstGeom>
          <a:noFill/>
          <a:ln>
            <a:noFill/>
          </a:ln>
        </p:spPr>
        <p:txBody>
          <a:bodyPr spcFirstLastPara="1" wrap="square" lIns="64700" tIns="32425" rIns="64700" bIns="32425" anchor="t" anchorCtr="0">
            <a:normAutofit/>
          </a:bodyPr>
          <a:lstStyle>
            <a:lvl1pPr marL="457200" lvl="0" indent="-431800" algn="l">
              <a:spcBef>
                <a:spcPts val="640"/>
              </a:spcBef>
              <a:spcAft>
                <a:spcPts val="0"/>
              </a:spcAft>
              <a:buClr>
                <a:srgbClr val="262626"/>
              </a:buClr>
              <a:buSzPts val="3200"/>
              <a:buChar char="•"/>
              <a:defRPr sz="3200">
                <a:solidFill>
                  <a:srgbClr val="262626"/>
                </a:solidFill>
              </a:defRPr>
            </a:lvl1pPr>
            <a:lvl2pPr marL="914400" lvl="1" indent="-361950" algn="l">
              <a:spcBef>
                <a:spcPts val="560"/>
              </a:spcBef>
              <a:spcAft>
                <a:spcPts val="0"/>
              </a:spcAft>
              <a:buClr>
                <a:srgbClr val="262626"/>
              </a:buClr>
              <a:buSzPts val="2100"/>
              <a:buChar char="◖"/>
              <a:defRPr sz="2800">
                <a:solidFill>
                  <a:srgbClr val="262626"/>
                </a:solidFill>
              </a:defRPr>
            </a:lvl2pPr>
            <a:lvl3pPr marL="1371600" lvl="2" indent="-381000" algn="l">
              <a:spcBef>
                <a:spcPts val="480"/>
              </a:spcBef>
              <a:spcAft>
                <a:spcPts val="0"/>
              </a:spcAft>
              <a:buClr>
                <a:srgbClr val="262626"/>
              </a:buClr>
              <a:buSzPts val="2400"/>
              <a:buChar char="▪"/>
              <a:defRPr sz="2400">
                <a:solidFill>
                  <a:srgbClr val="262626"/>
                </a:solidFill>
              </a:defRPr>
            </a:lvl3pPr>
            <a:lvl4pPr marL="1828800" lvl="3" indent="-355600" algn="l">
              <a:spcBef>
                <a:spcPts val="400"/>
              </a:spcBef>
              <a:spcAft>
                <a:spcPts val="0"/>
              </a:spcAft>
              <a:buClr>
                <a:srgbClr val="262626"/>
              </a:buClr>
              <a:buSzPts val="2000"/>
              <a:buChar char="•"/>
              <a:defRPr sz="2000">
                <a:solidFill>
                  <a:srgbClr val="262626"/>
                </a:solidFill>
              </a:defRPr>
            </a:lvl4pPr>
            <a:lvl5pPr marL="2286000" lvl="4" indent="-355600" algn="l">
              <a:spcBef>
                <a:spcPts val="400"/>
              </a:spcBef>
              <a:spcAft>
                <a:spcPts val="0"/>
              </a:spcAft>
              <a:buClr>
                <a:srgbClr val="262626"/>
              </a:buClr>
              <a:buSzPts val="2000"/>
              <a:buChar char="»"/>
              <a:defRPr sz="2000">
                <a:solidFill>
                  <a:srgbClr val="26262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22" name="Google Shape;222;p36"/>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223" name="Google Shape;223;p36"/>
          <p:cNvPicPr preferRelativeResize="0"/>
          <p:nvPr/>
        </p:nvPicPr>
        <p:blipFill rotWithShape="1">
          <a:blip r:embed="rId2">
            <a:alphaModFix/>
          </a:blip>
          <a:srcRect/>
          <a:stretch/>
        </p:blipFill>
        <p:spPr>
          <a:xfrm>
            <a:off x="203200" y="6297215"/>
            <a:ext cx="2235200" cy="414867"/>
          </a:xfrm>
          <a:prstGeom prst="rect">
            <a:avLst/>
          </a:prstGeom>
          <a:noFill/>
          <a:ln>
            <a:noFill/>
          </a:ln>
        </p:spPr>
      </p:pic>
      <p:sp>
        <p:nvSpPr>
          <p:cNvPr id="224" name="Google Shape;224;p36"/>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a:spcBef>
                <a:spcPts val="0"/>
              </a:spcBef>
              <a:buNone/>
              <a:defRPr sz="1200" b="0" i="0" u="none" strike="noStrike" cap="none">
                <a:solidFill>
                  <a:srgbClr val="007900"/>
                </a:solidFill>
                <a:latin typeface="Arial"/>
                <a:ea typeface="Arial"/>
                <a:cs typeface="Arial"/>
                <a:sym typeface="Arial"/>
              </a:defRPr>
            </a:lvl1pPr>
            <a:lvl2pPr marL="0" marR="0" lvl="1" indent="0" algn="l">
              <a:spcBef>
                <a:spcPts val="0"/>
              </a:spcBef>
              <a:buNone/>
              <a:defRPr sz="1200" b="0" i="0" u="none" strike="noStrike" cap="none">
                <a:solidFill>
                  <a:srgbClr val="007900"/>
                </a:solidFill>
                <a:latin typeface="Arial"/>
                <a:ea typeface="Arial"/>
                <a:cs typeface="Arial"/>
                <a:sym typeface="Arial"/>
              </a:defRPr>
            </a:lvl2pPr>
            <a:lvl3pPr marL="0" marR="0" lvl="2" indent="0" algn="l">
              <a:spcBef>
                <a:spcPts val="0"/>
              </a:spcBef>
              <a:buNone/>
              <a:defRPr sz="1200" b="0" i="0" u="none" strike="noStrike" cap="none">
                <a:solidFill>
                  <a:srgbClr val="007900"/>
                </a:solidFill>
                <a:latin typeface="Arial"/>
                <a:ea typeface="Arial"/>
                <a:cs typeface="Arial"/>
                <a:sym typeface="Arial"/>
              </a:defRPr>
            </a:lvl3pPr>
            <a:lvl4pPr marL="0" marR="0" lvl="3" indent="0" algn="l">
              <a:spcBef>
                <a:spcPts val="0"/>
              </a:spcBef>
              <a:buNone/>
              <a:defRPr sz="1200" b="0" i="0" u="none" strike="noStrike" cap="none">
                <a:solidFill>
                  <a:srgbClr val="007900"/>
                </a:solidFill>
                <a:latin typeface="Arial"/>
                <a:ea typeface="Arial"/>
                <a:cs typeface="Arial"/>
                <a:sym typeface="Arial"/>
              </a:defRPr>
            </a:lvl4pPr>
            <a:lvl5pPr marL="0" marR="0" lvl="4" indent="0" algn="l">
              <a:spcBef>
                <a:spcPts val="0"/>
              </a:spcBef>
              <a:buNone/>
              <a:defRPr sz="1200" b="0" i="0" u="none" strike="noStrike" cap="none">
                <a:solidFill>
                  <a:srgbClr val="007900"/>
                </a:solidFill>
                <a:latin typeface="Arial"/>
                <a:ea typeface="Arial"/>
                <a:cs typeface="Arial"/>
                <a:sym typeface="Arial"/>
              </a:defRPr>
            </a:lvl5pPr>
            <a:lvl6pPr marL="0" marR="0" lvl="5" indent="0" algn="l">
              <a:spcBef>
                <a:spcPts val="0"/>
              </a:spcBef>
              <a:buNone/>
              <a:defRPr sz="1200" b="0" i="0" u="none" strike="noStrike" cap="none">
                <a:solidFill>
                  <a:srgbClr val="007900"/>
                </a:solidFill>
                <a:latin typeface="Arial"/>
                <a:ea typeface="Arial"/>
                <a:cs typeface="Arial"/>
                <a:sym typeface="Arial"/>
              </a:defRPr>
            </a:lvl6pPr>
            <a:lvl7pPr marL="0" marR="0" lvl="6" indent="0" algn="l">
              <a:spcBef>
                <a:spcPts val="0"/>
              </a:spcBef>
              <a:buNone/>
              <a:defRPr sz="1200" b="0" i="0" u="none" strike="noStrike" cap="none">
                <a:solidFill>
                  <a:srgbClr val="007900"/>
                </a:solidFill>
                <a:latin typeface="Arial"/>
                <a:ea typeface="Arial"/>
                <a:cs typeface="Arial"/>
                <a:sym typeface="Arial"/>
              </a:defRPr>
            </a:lvl7pPr>
            <a:lvl8pPr marL="0" marR="0" lvl="7" indent="0" algn="l">
              <a:spcBef>
                <a:spcPts val="0"/>
              </a:spcBef>
              <a:buNone/>
              <a:defRPr sz="1200" b="0" i="0" u="none" strike="noStrike" cap="none">
                <a:solidFill>
                  <a:srgbClr val="007900"/>
                </a:solidFill>
                <a:latin typeface="Arial"/>
                <a:ea typeface="Arial"/>
                <a:cs typeface="Arial"/>
                <a:sym typeface="Arial"/>
              </a:defRPr>
            </a:lvl8pPr>
            <a:lvl9pPr marL="0" marR="0" lvl="8" indent="0" algn="l">
              <a:spcBef>
                <a:spcPts val="0"/>
              </a:spcBef>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3717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59"/>
          <p:cNvSpPr txBox="1">
            <a:spLocks noGrp="1"/>
          </p:cNvSpPr>
          <p:nvPr>
            <p:ph type="ctrTitle"/>
          </p:nvPr>
        </p:nvSpPr>
        <p:spPr>
          <a:xfrm>
            <a:off x="914400" y="1534397"/>
            <a:ext cx="10363200" cy="227560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900"/>
              </a:buClr>
              <a:buSzPts val="3600"/>
              <a:buFont typeface="Arial"/>
              <a:buNone/>
              <a:defRPr sz="3600">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9"/>
          <p:cNvSpPr txBox="1">
            <a:spLocks noGrp="1"/>
          </p:cNvSpPr>
          <p:nvPr>
            <p:ph type="subTitle" idx="1"/>
          </p:nvPr>
        </p:nvSpPr>
        <p:spPr>
          <a:xfrm>
            <a:off x="1828800" y="3962400"/>
            <a:ext cx="8534400" cy="19050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60"/>
              </a:spcBef>
              <a:spcAft>
                <a:spcPts val="0"/>
              </a:spcAft>
              <a:buClr>
                <a:srgbClr val="262626"/>
              </a:buClr>
              <a:buSzPts val="1800"/>
              <a:buNone/>
              <a:defRPr sz="1800">
                <a:solidFill>
                  <a:srgbClr val="262626"/>
                </a:solidFill>
              </a:defRPr>
            </a:lvl1pPr>
            <a:lvl2pPr lvl="1" algn="ctr">
              <a:lnSpc>
                <a:spcPct val="100000"/>
              </a:lnSpc>
              <a:spcBef>
                <a:spcPts val="560"/>
              </a:spcBef>
              <a:spcAft>
                <a:spcPts val="0"/>
              </a:spcAft>
              <a:buClr>
                <a:srgbClr val="949494"/>
              </a:buClr>
              <a:buSzPts val="2100"/>
              <a:buNone/>
              <a:defRPr>
                <a:solidFill>
                  <a:srgbClr val="949494"/>
                </a:solidFill>
              </a:defRPr>
            </a:lvl2pPr>
            <a:lvl3pPr lvl="2" algn="ctr">
              <a:lnSpc>
                <a:spcPct val="100000"/>
              </a:lnSpc>
              <a:spcBef>
                <a:spcPts val="480"/>
              </a:spcBef>
              <a:spcAft>
                <a:spcPts val="0"/>
              </a:spcAft>
              <a:buClr>
                <a:srgbClr val="949494"/>
              </a:buClr>
              <a:buSzPts val="2400"/>
              <a:buNone/>
              <a:defRPr>
                <a:solidFill>
                  <a:srgbClr val="949494"/>
                </a:solidFill>
              </a:defRPr>
            </a:lvl3pPr>
            <a:lvl4pPr lvl="3" algn="ctr">
              <a:lnSpc>
                <a:spcPct val="100000"/>
              </a:lnSpc>
              <a:spcBef>
                <a:spcPts val="400"/>
              </a:spcBef>
              <a:spcAft>
                <a:spcPts val="0"/>
              </a:spcAft>
              <a:buClr>
                <a:srgbClr val="949494"/>
              </a:buClr>
              <a:buSzPts val="2000"/>
              <a:buNone/>
              <a:defRPr>
                <a:solidFill>
                  <a:srgbClr val="949494"/>
                </a:solidFill>
              </a:defRPr>
            </a:lvl4pPr>
            <a:lvl5pPr lvl="4" algn="ctr">
              <a:lnSpc>
                <a:spcPct val="100000"/>
              </a:lnSpc>
              <a:spcBef>
                <a:spcPts val="400"/>
              </a:spcBef>
              <a:spcAft>
                <a:spcPts val="0"/>
              </a:spcAft>
              <a:buClr>
                <a:srgbClr val="949494"/>
              </a:buClr>
              <a:buSzPts val="2000"/>
              <a:buNone/>
              <a:defRPr>
                <a:solidFill>
                  <a:srgbClr val="949494"/>
                </a:solidFill>
              </a:defRPr>
            </a:lvl5pPr>
            <a:lvl6pPr lvl="5" algn="ctr">
              <a:lnSpc>
                <a:spcPct val="100000"/>
              </a:lnSpc>
              <a:spcBef>
                <a:spcPts val="400"/>
              </a:spcBef>
              <a:spcAft>
                <a:spcPts val="0"/>
              </a:spcAft>
              <a:buClr>
                <a:srgbClr val="949494"/>
              </a:buClr>
              <a:buSzPts val="2000"/>
              <a:buNone/>
              <a:defRPr>
                <a:solidFill>
                  <a:srgbClr val="949494"/>
                </a:solidFill>
              </a:defRPr>
            </a:lvl6pPr>
            <a:lvl7pPr lvl="6" algn="ctr">
              <a:lnSpc>
                <a:spcPct val="100000"/>
              </a:lnSpc>
              <a:spcBef>
                <a:spcPts val="400"/>
              </a:spcBef>
              <a:spcAft>
                <a:spcPts val="0"/>
              </a:spcAft>
              <a:buClr>
                <a:srgbClr val="949494"/>
              </a:buClr>
              <a:buSzPts val="2000"/>
              <a:buNone/>
              <a:defRPr>
                <a:solidFill>
                  <a:srgbClr val="949494"/>
                </a:solidFill>
              </a:defRPr>
            </a:lvl7pPr>
            <a:lvl8pPr lvl="7" algn="ctr">
              <a:lnSpc>
                <a:spcPct val="100000"/>
              </a:lnSpc>
              <a:spcBef>
                <a:spcPts val="400"/>
              </a:spcBef>
              <a:spcAft>
                <a:spcPts val="0"/>
              </a:spcAft>
              <a:buClr>
                <a:srgbClr val="949494"/>
              </a:buClr>
              <a:buSzPts val="2000"/>
              <a:buNone/>
              <a:defRPr>
                <a:solidFill>
                  <a:srgbClr val="949494"/>
                </a:solidFill>
              </a:defRPr>
            </a:lvl8pPr>
            <a:lvl9pPr lvl="8" algn="ctr">
              <a:lnSpc>
                <a:spcPct val="100000"/>
              </a:lnSpc>
              <a:spcBef>
                <a:spcPts val="400"/>
              </a:spcBef>
              <a:spcAft>
                <a:spcPts val="0"/>
              </a:spcAft>
              <a:buClr>
                <a:srgbClr val="949494"/>
              </a:buClr>
              <a:buSzPts val="2000"/>
              <a:buNone/>
              <a:defRPr>
                <a:solidFill>
                  <a:srgbClr val="949494"/>
                </a:solidFill>
              </a:defRPr>
            </a:lvl9pPr>
          </a:lstStyle>
          <a:p>
            <a:endParaRPr/>
          </a:p>
        </p:txBody>
      </p:sp>
      <p:cxnSp>
        <p:nvCxnSpPr>
          <p:cNvPr id="16" name="Google Shape;16;p59"/>
          <p:cNvCxnSpPr/>
          <p:nvPr/>
        </p:nvCxnSpPr>
        <p:spPr>
          <a:xfrm>
            <a:off x="609600" y="1371600"/>
            <a:ext cx="10972800" cy="0"/>
          </a:xfrm>
          <a:prstGeom prst="straightConnector1">
            <a:avLst/>
          </a:prstGeom>
          <a:noFill/>
          <a:ln w="9525" cap="flat" cmpd="sng">
            <a:solidFill>
              <a:srgbClr val="007800"/>
            </a:solidFill>
            <a:prstDash val="solid"/>
            <a:round/>
            <a:headEnd type="none" w="sm" len="sm"/>
            <a:tailEnd type="none" w="sm" len="sm"/>
          </a:ln>
        </p:spPr>
      </p:cxnSp>
      <p:pic>
        <p:nvPicPr>
          <p:cNvPr id="17" name="Google Shape;17;p59"/>
          <p:cNvPicPr preferRelativeResize="0"/>
          <p:nvPr/>
        </p:nvPicPr>
        <p:blipFill rotWithShape="1">
          <a:blip r:embed="rId2">
            <a:alphaModFix/>
          </a:blip>
          <a:srcRect/>
          <a:stretch/>
        </p:blipFill>
        <p:spPr>
          <a:xfrm>
            <a:off x="609600" y="152400"/>
            <a:ext cx="1213742" cy="1181114"/>
          </a:xfrm>
          <a:prstGeom prst="rect">
            <a:avLst/>
          </a:prstGeom>
          <a:noFill/>
          <a:ln>
            <a:noFill/>
          </a:ln>
        </p:spPr>
      </p:pic>
      <p:pic>
        <p:nvPicPr>
          <p:cNvPr id="18" name="Google Shape;18;p59"/>
          <p:cNvPicPr preferRelativeResize="0"/>
          <p:nvPr/>
        </p:nvPicPr>
        <p:blipFill rotWithShape="1">
          <a:blip r:embed="rId3">
            <a:alphaModFix/>
          </a:blip>
          <a:srcRect/>
          <a:stretch/>
        </p:blipFill>
        <p:spPr>
          <a:xfrm>
            <a:off x="3755937" y="152400"/>
            <a:ext cx="4680125" cy="1245473"/>
          </a:xfrm>
          <a:prstGeom prst="rect">
            <a:avLst/>
          </a:prstGeom>
          <a:noFill/>
          <a:ln>
            <a:noFill/>
          </a:ln>
        </p:spPr>
      </p:pic>
      <p:pic>
        <p:nvPicPr>
          <p:cNvPr id="19" name="Google Shape;19;p59"/>
          <p:cNvPicPr preferRelativeResize="0"/>
          <p:nvPr/>
        </p:nvPicPr>
        <p:blipFill rotWithShape="1">
          <a:blip r:embed="rId4">
            <a:alphaModFix/>
          </a:blip>
          <a:srcRect/>
          <a:stretch/>
        </p:blipFill>
        <p:spPr>
          <a:xfrm>
            <a:off x="10566400" y="152400"/>
            <a:ext cx="1108306" cy="1108306"/>
          </a:xfrm>
          <a:prstGeom prst="rect">
            <a:avLst/>
          </a:prstGeom>
          <a:noFill/>
          <a:ln>
            <a:noFill/>
          </a:ln>
        </p:spPr>
      </p:pic>
      <p:grpSp>
        <p:nvGrpSpPr>
          <p:cNvPr id="20" name="Google Shape;20;p59"/>
          <p:cNvGrpSpPr/>
          <p:nvPr/>
        </p:nvGrpSpPr>
        <p:grpSpPr>
          <a:xfrm>
            <a:off x="1368402" y="6149009"/>
            <a:ext cx="9360122" cy="523875"/>
            <a:chOff x="1933886" y="6114092"/>
            <a:chExt cx="9360122" cy="523875"/>
          </a:xfrm>
        </p:grpSpPr>
        <p:pic>
          <p:nvPicPr>
            <p:cNvPr id="21" name="Google Shape;21;p59"/>
            <p:cNvPicPr preferRelativeResize="0"/>
            <p:nvPr/>
          </p:nvPicPr>
          <p:blipFill rotWithShape="1">
            <a:blip r:embed="rId5">
              <a:alphaModFix/>
            </a:blip>
            <a:srcRect/>
            <a:stretch/>
          </p:blipFill>
          <p:spPr>
            <a:xfrm>
              <a:off x="8885844" y="6149164"/>
              <a:ext cx="2408164" cy="437840"/>
            </a:xfrm>
            <a:prstGeom prst="rect">
              <a:avLst/>
            </a:prstGeom>
            <a:noFill/>
            <a:ln>
              <a:noFill/>
            </a:ln>
          </p:spPr>
        </p:pic>
        <p:pic>
          <p:nvPicPr>
            <p:cNvPr id="22" name="Google Shape;22;p59"/>
            <p:cNvPicPr preferRelativeResize="0"/>
            <p:nvPr/>
          </p:nvPicPr>
          <p:blipFill rotWithShape="1">
            <a:blip r:embed="rId6">
              <a:alphaModFix/>
            </a:blip>
            <a:srcRect/>
            <a:stretch/>
          </p:blipFill>
          <p:spPr>
            <a:xfrm>
              <a:off x="4315827" y="6127500"/>
              <a:ext cx="2143855" cy="441059"/>
            </a:xfrm>
            <a:prstGeom prst="rect">
              <a:avLst/>
            </a:prstGeom>
            <a:noFill/>
            <a:ln>
              <a:noFill/>
            </a:ln>
          </p:spPr>
        </p:pic>
        <p:pic>
          <p:nvPicPr>
            <p:cNvPr id="23" name="Google Shape;23;p59"/>
            <p:cNvPicPr preferRelativeResize="0"/>
            <p:nvPr/>
          </p:nvPicPr>
          <p:blipFill rotWithShape="1">
            <a:blip r:embed="rId7">
              <a:alphaModFix/>
            </a:blip>
            <a:srcRect/>
            <a:stretch/>
          </p:blipFill>
          <p:spPr>
            <a:xfrm>
              <a:off x="6744138" y="6149276"/>
              <a:ext cx="1820807" cy="367473"/>
            </a:xfrm>
            <a:prstGeom prst="rect">
              <a:avLst/>
            </a:prstGeom>
            <a:noFill/>
            <a:ln>
              <a:noFill/>
            </a:ln>
          </p:spPr>
        </p:pic>
        <p:pic>
          <p:nvPicPr>
            <p:cNvPr id="24" name="Google Shape;24;p59"/>
            <p:cNvPicPr preferRelativeResize="0"/>
            <p:nvPr/>
          </p:nvPicPr>
          <p:blipFill rotWithShape="1">
            <a:blip r:embed="rId8">
              <a:alphaModFix/>
            </a:blip>
            <a:srcRect/>
            <a:stretch/>
          </p:blipFill>
          <p:spPr>
            <a:xfrm>
              <a:off x="1933886" y="6114092"/>
              <a:ext cx="2066925" cy="523875"/>
            </a:xfrm>
            <a:prstGeom prst="rect">
              <a:avLst/>
            </a:prstGeom>
            <a:noFill/>
            <a:ln>
              <a:noFill/>
            </a:ln>
          </p:spPr>
        </p:pic>
      </p:grpSp>
    </p:spTree>
    <p:extLst>
      <p:ext uri="{BB962C8B-B14F-4D97-AF65-F5344CB8AC3E}">
        <p14:creationId xmlns:p14="http://schemas.microsoft.com/office/powerpoint/2010/main" val="1037006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pic>
        <p:nvPicPr>
          <p:cNvPr id="32" name="Google Shape;32;p61"/>
          <p:cNvPicPr preferRelativeResize="0"/>
          <p:nvPr/>
        </p:nvPicPr>
        <p:blipFill rotWithShape="1">
          <a:blip r:embed="rId2">
            <a:alphaModFix/>
          </a:blip>
          <a:srcRect/>
          <a:stretch/>
        </p:blipFill>
        <p:spPr>
          <a:xfrm>
            <a:off x="203189" y="6297074"/>
            <a:ext cx="1832712" cy="455143"/>
          </a:xfrm>
          <a:prstGeom prst="rect">
            <a:avLst/>
          </a:prstGeom>
          <a:noFill/>
          <a:ln>
            <a:noFill/>
          </a:ln>
        </p:spPr>
      </p:pic>
      <p:sp>
        <p:nvSpPr>
          <p:cNvPr id="33" name="Google Shape;33;p61"/>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7236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65"/>
          <p:cNvSpPr txBox="1">
            <a:spLocks noGrp="1"/>
          </p:cNvSpPr>
          <p:nvPr>
            <p:ph type="title"/>
          </p:nvPr>
        </p:nvSpPr>
        <p:spPr>
          <a:xfrm>
            <a:off x="914400"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07900"/>
              </a:buClr>
              <a:buSzPts val="4000"/>
              <a:buFont typeface="Arial"/>
              <a:buNone/>
              <a:defRPr sz="4000" b="1" cap="none">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5"/>
          <p:cNvSpPr txBox="1">
            <a:spLocks noGrp="1"/>
          </p:cNvSpPr>
          <p:nvPr>
            <p:ph type="body" idx="1"/>
          </p:nvPr>
        </p:nvSpPr>
        <p:spPr>
          <a:xfrm>
            <a:off x="914400"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949494"/>
              </a:buClr>
              <a:buSzPts val="2000"/>
              <a:buNone/>
              <a:defRPr sz="2000">
                <a:solidFill>
                  <a:srgbClr val="949494"/>
                </a:solidFill>
              </a:defRPr>
            </a:lvl1pPr>
            <a:lvl2pPr marL="914400" lvl="1" indent="-228600" algn="l">
              <a:lnSpc>
                <a:spcPct val="100000"/>
              </a:lnSpc>
              <a:spcBef>
                <a:spcPts val="360"/>
              </a:spcBef>
              <a:spcAft>
                <a:spcPts val="0"/>
              </a:spcAft>
              <a:buClr>
                <a:srgbClr val="949494"/>
              </a:buClr>
              <a:buSzPts val="1350"/>
              <a:buNone/>
              <a:defRPr sz="1800">
                <a:solidFill>
                  <a:srgbClr val="949494"/>
                </a:solidFill>
              </a:defRPr>
            </a:lvl2pPr>
            <a:lvl3pPr marL="1371600" lvl="2" indent="-228600" algn="l">
              <a:lnSpc>
                <a:spcPct val="100000"/>
              </a:lnSpc>
              <a:spcBef>
                <a:spcPts val="320"/>
              </a:spcBef>
              <a:spcAft>
                <a:spcPts val="0"/>
              </a:spcAft>
              <a:buClr>
                <a:srgbClr val="949494"/>
              </a:buClr>
              <a:buSzPts val="1600"/>
              <a:buNone/>
              <a:defRPr sz="1600">
                <a:solidFill>
                  <a:srgbClr val="949494"/>
                </a:solidFill>
              </a:defRPr>
            </a:lvl3pPr>
            <a:lvl4pPr marL="1828800" lvl="3" indent="-228600" algn="l">
              <a:lnSpc>
                <a:spcPct val="100000"/>
              </a:lnSpc>
              <a:spcBef>
                <a:spcPts val="280"/>
              </a:spcBef>
              <a:spcAft>
                <a:spcPts val="0"/>
              </a:spcAft>
              <a:buClr>
                <a:srgbClr val="949494"/>
              </a:buClr>
              <a:buSzPts val="1400"/>
              <a:buNone/>
              <a:defRPr sz="1400">
                <a:solidFill>
                  <a:srgbClr val="949494"/>
                </a:solidFill>
              </a:defRPr>
            </a:lvl4pPr>
            <a:lvl5pPr marL="2286000" lvl="4" indent="-228600" algn="l">
              <a:lnSpc>
                <a:spcPct val="100000"/>
              </a:lnSpc>
              <a:spcBef>
                <a:spcPts val="280"/>
              </a:spcBef>
              <a:spcAft>
                <a:spcPts val="0"/>
              </a:spcAft>
              <a:buClr>
                <a:srgbClr val="949494"/>
              </a:buClr>
              <a:buSzPts val="1400"/>
              <a:buNone/>
              <a:defRPr sz="1400">
                <a:solidFill>
                  <a:srgbClr val="949494"/>
                </a:solidFill>
              </a:defRPr>
            </a:lvl5pPr>
            <a:lvl6pPr marL="2743200" lvl="5" indent="-228600" algn="l">
              <a:lnSpc>
                <a:spcPct val="100000"/>
              </a:lnSpc>
              <a:spcBef>
                <a:spcPts val="280"/>
              </a:spcBef>
              <a:spcAft>
                <a:spcPts val="0"/>
              </a:spcAft>
              <a:buClr>
                <a:srgbClr val="949494"/>
              </a:buClr>
              <a:buSzPts val="1400"/>
              <a:buNone/>
              <a:defRPr sz="1400">
                <a:solidFill>
                  <a:srgbClr val="949494"/>
                </a:solidFill>
              </a:defRPr>
            </a:lvl6pPr>
            <a:lvl7pPr marL="3200400" lvl="6" indent="-228600" algn="l">
              <a:lnSpc>
                <a:spcPct val="100000"/>
              </a:lnSpc>
              <a:spcBef>
                <a:spcPts val="280"/>
              </a:spcBef>
              <a:spcAft>
                <a:spcPts val="0"/>
              </a:spcAft>
              <a:buClr>
                <a:srgbClr val="949494"/>
              </a:buClr>
              <a:buSzPts val="1400"/>
              <a:buNone/>
              <a:defRPr sz="1400">
                <a:solidFill>
                  <a:srgbClr val="949494"/>
                </a:solidFill>
              </a:defRPr>
            </a:lvl7pPr>
            <a:lvl8pPr marL="3657600" lvl="7" indent="-228600" algn="l">
              <a:lnSpc>
                <a:spcPct val="100000"/>
              </a:lnSpc>
              <a:spcBef>
                <a:spcPts val="280"/>
              </a:spcBef>
              <a:spcAft>
                <a:spcPts val="0"/>
              </a:spcAft>
              <a:buClr>
                <a:srgbClr val="949494"/>
              </a:buClr>
              <a:buSzPts val="1400"/>
              <a:buNone/>
              <a:defRPr sz="1400">
                <a:solidFill>
                  <a:srgbClr val="949494"/>
                </a:solidFill>
              </a:defRPr>
            </a:lvl8pPr>
            <a:lvl9pPr marL="4114800" lvl="8" indent="-228600" algn="l">
              <a:lnSpc>
                <a:spcPct val="100000"/>
              </a:lnSpc>
              <a:spcBef>
                <a:spcPts val="280"/>
              </a:spcBef>
              <a:spcAft>
                <a:spcPts val="0"/>
              </a:spcAft>
              <a:buClr>
                <a:srgbClr val="949494"/>
              </a:buClr>
              <a:buSzPts val="1400"/>
              <a:buNone/>
              <a:defRPr sz="1400">
                <a:solidFill>
                  <a:srgbClr val="949494"/>
                </a:solidFill>
              </a:defRPr>
            </a:lvl9pPr>
          </a:lstStyle>
          <a:p>
            <a:endParaRPr/>
          </a:p>
        </p:txBody>
      </p:sp>
      <p:cxnSp>
        <p:nvCxnSpPr>
          <p:cNvPr id="37" name="Google Shape;37;p65"/>
          <p:cNvCxnSpPr/>
          <p:nvPr/>
        </p:nvCxnSpPr>
        <p:spPr>
          <a:xfrm>
            <a:off x="609600" y="4406900"/>
            <a:ext cx="10972800" cy="0"/>
          </a:xfrm>
          <a:prstGeom prst="straightConnector1">
            <a:avLst/>
          </a:prstGeom>
          <a:noFill/>
          <a:ln w="9525" cap="flat" cmpd="sng">
            <a:solidFill>
              <a:srgbClr val="007800"/>
            </a:solidFill>
            <a:prstDash val="solid"/>
            <a:round/>
            <a:headEnd type="none" w="sm" len="sm"/>
            <a:tailEnd type="none" w="sm" len="sm"/>
          </a:ln>
        </p:spPr>
      </p:cxnSp>
      <p:pic>
        <p:nvPicPr>
          <p:cNvPr id="38" name="Google Shape;38;p65"/>
          <p:cNvPicPr preferRelativeResize="0"/>
          <p:nvPr/>
        </p:nvPicPr>
        <p:blipFill rotWithShape="1">
          <a:blip r:embed="rId2">
            <a:alphaModFix/>
          </a:blip>
          <a:srcRect/>
          <a:stretch/>
        </p:blipFill>
        <p:spPr>
          <a:xfrm>
            <a:off x="203195" y="6297079"/>
            <a:ext cx="1832712" cy="455143"/>
          </a:xfrm>
          <a:prstGeom prst="rect">
            <a:avLst/>
          </a:prstGeom>
          <a:noFill/>
          <a:ln>
            <a:noFill/>
          </a:ln>
        </p:spPr>
      </p:pic>
      <p:sp>
        <p:nvSpPr>
          <p:cNvPr id="39" name="Google Shape;39;p65"/>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989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533400"/>
          </a:xfrm>
        </p:spPr>
        <p:txBody>
          <a:bodyPr>
            <a:normAutofit/>
          </a:bodyPr>
          <a:lstStyle>
            <a:lvl1pPr>
              <a:defRPr sz="3600">
                <a:solidFill>
                  <a:srgbClr val="007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066800"/>
            <a:ext cx="53848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066800"/>
            <a:ext cx="53848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cxnSp>
        <p:nvCxnSpPr>
          <p:cNvPr id="9" name="Straight Connector 8"/>
          <p:cNvCxnSpPr/>
          <p:nvPr userDrawn="1"/>
        </p:nvCxnSpPr>
        <p:spPr>
          <a:xfrm>
            <a:off x="609600" y="91440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297079"/>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5193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66"/>
          <p:cNvSpPr txBox="1">
            <a:spLocks noGrp="1"/>
          </p:cNvSpPr>
          <p:nvPr>
            <p:ph type="title"/>
          </p:nvPr>
        </p:nvSpPr>
        <p:spPr>
          <a:xfrm>
            <a:off x="609600" y="304800"/>
            <a:ext cx="10972800" cy="533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900"/>
              </a:buClr>
              <a:buSzPts val="3600"/>
              <a:buFont typeface="Arial"/>
              <a:buNone/>
              <a:defRPr sz="3600">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6"/>
          <p:cNvSpPr txBox="1">
            <a:spLocks noGrp="1"/>
          </p:cNvSpPr>
          <p:nvPr>
            <p:ph type="body" idx="1"/>
          </p:nvPr>
        </p:nvSpPr>
        <p:spPr>
          <a:xfrm>
            <a:off x="609600" y="1066800"/>
            <a:ext cx="5384800" cy="51054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62626"/>
              </a:buClr>
              <a:buSzPts val="2800"/>
              <a:buFont typeface="Arial"/>
              <a:buChar char="•"/>
              <a:defRPr sz="2800">
                <a:solidFill>
                  <a:srgbClr val="262626"/>
                </a:solidFill>
              </a:defRPr>
            </a:lvl1pPr>
            <a:lvl2pPr marL="914400" lvl="1" indent="-342900" algn="l">
              <a:lnSpc>
                <a:spcPct val="100000"/>
              </a:lnSpc>
              <a:spcBef>
                <a:spcPts val="480"/>
              </a:spcBef>
              <a:spcAft>
                <a:spcPts val="0"/>
              </a:spcAft>
              <a:buClr>
                <a:srgbClr val="262626"/>
              </a:buClr>
              <a:buSzPts val="1800"/>
              <a:buChar char="◖"/>
              <a:defRPr sz="2400">
                <a:solidFill>
                  <a:srgbClr val="262626"/>
                </a:solidFill>
              </a:defRPr>
            </a:lvl2pPr>
            <a:lvl3pPr marL="1371600" lvl="2" indent="-355600" algn="l">
              <a:lnSpc>
                <a:spcPct val="100000"/>
              </a:lnSpc>
              <a:spcBef>
                <a:spcPts val="400"/>
              </a:spcBef>
              <a:spcAft>
                <a:spcPts val="0"/>
              </a:spcAft>
              <a:buClr>
                <a:srgbClr val="262626"/>
              </a:buClr>
              <a:buSzPts val="2000"/>
              <a:buChar char="▪"/>
              <a:defRPr sz="2000">
                <a:solidFill>
                  <a:srgbClr val="262626"/>
                </a:solidFill>
              </a:defRPr>
            </a:lvl3pPr>
            <a:lvl4pPr marL="1828800" lvl="3" indent="-342900" algn="l">
              <a:lnSpc>
                <a:spcPct val="100000"/>
              </a:lnSpc>
              <a:spcBef>
                <a:spcPts val="360"/>
              </a:spcBef>
              <a:spcAft>
                <a:spcPts val="0"/>
              </a:spcAft>
              <a:buClr>
                <a:srgbClr val="262626"/>
              </a:buClr>
              <a:buSzPts val="1800"/>
              <a:buChar char="•"/>
              <a:defRPr sz="1800">
                <a:solidFill>
                  <a:srgbClr val="262626"/>
                </a:solidFill>
              </a:defRPr>
            </a:lvl4pPr>
            <a:lvl5pPr marL="2286000" lvl="4" indent="-342900" algn="l">
              <a:lnSpc>
                <a:spcPct val="100000"/>
              </a:lnSpc>
              <a:spcBef>
                <a:spcPts val="360"/>
              </a:spcBef>
              <a:spcAft>
                <a:spcPts val="0"/>
              </a:spcAft>
              <a:buClr>
                <a:srgbClr val="262626"/>
              </a:buClr>
              <a:buSzPts val="1800"/>
              <a:buChar char="»"/>
              <a:defRPr sz="1800">
                <a:solidFill>
                  <a:srgbClr val="26262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66"/>
          <p:cNvSpPr txBox="1">
            <a:spLocks noGrp="1"/>
          </p:cNvSpPr>
          <p:nvPr>
            <p:ph type="body" idx="2"/>
          </p:nvPr>
        </p:nvSpPr>
        <p:spPr>
          <a:xfrm>
            <a:off x="6197600" y="1066800"/>
            <a:ext cx="5384800" cy="51054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262626"/>
              </a:buClr>
              <a:buSzPts val="2800"/>
              <a:buFont typeface="Arial"/>
              <a:buChar char="•"/>
              <a:defRPr sz="2800">
                <a:solidFill>
                  <a:srgbClr val="262626"/>
                </a:solidFill>
              </a:defRPr>
            </a:lvl1pPr>
            <a:lvl2pPr marL="914400" lvl="1" indent="-342900" algn="l">
              <a:lnSpc>
                <a:spcPct val="100000"/>
              </a:lnSpc>
              <a:spcBef>
                <a:spcPts val="480"/>
              </a:spcBef>
              <a:spcAft>
                <a:spcPts val="0"/>
              </a:spcAft>
              <a:buClr>
                <a:srgbClr val="262626"/>
              </a:buClr>
              <a:buSzPts val="1800"/>
              <a:buChar char="◖"/>
              <a:defRPr sz="2400">
                <a:solidFill>
                  <a:srgbClr val="262626"/>
                </a:solidFill>
              </a:defRPr>
            </a:lvl2pPr>
            <a:lvl3pPr marL="1371600" lvl="2" indent="-355600" algn="l">
              <a:lnSpc>
                <a:spcPct val="100000"/>
              </a:lnSpc>
              <a:spcBef>
                <a:spcPts val="400"/>
              </a:spcBef>
              <a:spcAft>
                <a:spcPts val="0"/>
              </a:spcAft>
              <a:buClr>
                <a:srgbClr val="262626"/>
              </a:buClr>
              <a:buSzPts val="2000"/>
              <a:buChar char="▪"/>
              <a:defRPr sz="2000">
                <a:solidFill>
                  <a:srgbClr val="262626"/>
                </a:solidFill>
              </a:defRPr>
            </a:lvl3pPr>
            <a:lvl4pPr marL="1828800" lvl="3" indent="-342900" algn="l">
              <a:lnSpc>
                <a:spcPct val="100000"/>
              </a:lnSpc>
              <a:spcBef>
                <a:spcPts val="360"/>
              </a:spcBef>
              <a:spcAft>
                <a:spcPts val="0"/>
              </a:spcAft>
              <a:buClr>
                <a:srgbClr val="262626"/>
              </a:buClr>
              <a:buSzPts val="1800"/>
              <a:buChar char="•"/>
              <a:defRPr sz="1800">
                <a:solidFill>
                  <a:srgbClr val="262626"/>
                </a:solidFill>
              </a:defRPr>
            </a:lvl4pPr>
            <a:lvl5pPr marL="2286000" lvl="4" indent="-342900" algn="l">
              <a:lnSpc>
                <a:spcPct val="100000"/>
              </a:lnSpc>
              <a:spcBef>
                <a:spcPts val="360"/>
              </a:spcBef>
              <a:spcAft>
                <a:spcPts val="0"/>
              </a:spcAft>
              <a:buClr>
                <a:srgbClr val="262626"/>
              </a:buClr>
              <a:buSzPts val="1800"/>
              <a:buChar char="»"/>
              <a:defRPr sz="1800">
                <a:solidFill>
                  <a:srgbClr val="262626"/>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66"/>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66"/>
          <p:cNvCxnSpPr/>
          <p:nvPr/>
        </p:nvCxnSpPr>
        <p:spPr>
          <a:xfrm>
            <a:off x="609600" y="914400"/>
            <a:ext cx="10972800" cy="0"/>
          </a:xfrm>
          <a:prstGeom prst="straightConnector1">
            <a:avLst/>
          </a:prstGeom>
          <a:noFill/>
          <a:ln w="9525" cap="flat" cmpd="sng">
            <a:solidFill>
              <a:srgbClr val="007800"/>
            </a:solidFill>
            <a:prstDash val="solid"/>
            <a:round/>
            <a:headEnd type="none" w="sm" len="sm"/>
            <a:tailEnd type="none" w="sm" len="sm"/>
          </a:ln>
        </p:spPr>
      </p:cxnSp>
      <p:pic>
        <p:nvPicPr>
          <p:cNvPr id="46" name="Google Shape;46;p66"/>
          <p:cNvPicPr preferRelativeResize="0"/>
          <p:nvPr/>
        </p:nvPicPr>
        <p:blipFill rotWithShape="1">
          <a:blip r:embed="rId2">
            <a:alphaModFix/>
          </a:blip>
          <a:srcRect/>
          <a:stretch/>
        </p:blipFill>
        <p:spPr>
          <a:xfrm>
            <a:off x="203195" y="6297079"/>
            <a:ext cx="1832712" cy="455143"/>
          </a:xfrm>
          <a:prstGeom prst="rect">
            <a:avLst/>
          </a:prstGeom>
          <a:noFill/>
          <a:ln>
            <a:noFill/>
          </a:ln>
        </p:spPr>
      </p:pic>
    </p:spTree>
    <p:extLst>
      <p:ext uri="{BB962C8B-B14F-4D97-AF65-F5344CB8AC3E}">
        <p14:creationId xmlns:p14="http://schemas.microsoft.com/office/powerpoint/2010/main" val="2052574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67"/>
          <p:cNvSpPr txBox="1">
            <a:spLocks noGrp="1"/>
          </p:cNvSpPr>
          <p:nvPr>
            <p:ph type="title"/>
          </p:nvPr>
        </p:nvSpPr>
        <p:spPr>
          <a:xfrm>
            <a:off x="609600" y="228600"/>
            <a:ext cx="109728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900"/>
              </a:buClr>
              <a:buSzPts val="3600"/>
              <a:buFont typeface="Arial"/>
              <a:buNone/>
              <a:defRPr sz="3600">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7"/>
          <p:cNvSpPr txBox="1">
            <a:spLocks noGrp="1"/>
          </p:cNvSpPr>
          <p:nvPr>
            <p:ph type="body" idx="1"/>
          </p:nvPr>
        </p:nvSpPr>
        <p:spPr>
          <a:xfrm>
            <a:off x="609600" y="1295400"/>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62626"/>
              </a:buClr>
              <a:buSzPts val="2400"/>
              <a:buNone/>
              <a:defRPr sz="2400" b="1">
                <a:solidFill>
                  <a:srgbClr val="262626"/>
                </a:solidFill>
              </a:defRPr>
            </a:lvl1pPr>
            <a:lvl2pPr marL="914400" lvl="1" indent="-228600" algn="l">
              <a:lnSpc>
                <a:spcPct val="100000"/>
              </a:lnSpc>
              <a:spcBef>
                <a:spcPts val="400"/>
              </a:spcBef>
              <a:spcAft>
                <a:spcPts val="0"/>
              </a:spcAft>
              <a:buClr>
                <a:srgbClr val="262626"/>
              </a:buClr>
              <a:buSzPts val="1500"/>
              <a:buNone/>
              <a:defRPr sz="2000" b="1"/>
            </a:lvl2pPr>
            <a:lvl3pPr marL="1371600" lvl="2" indent="-228600" algn="l">
              <a:lnSpc>
                <a:spcPct val="100000"/>
              </a:lnSpc>
              <a:spcBef>
                <a:spcPts val="360"/>
              </a:spcBef>
              <a:spcAft>
                <a:spcPts val="0"/>
              </a:spcAft>
              <a:buClr>
                <a:srgbClr val="262626"/>
              </a:buClr>
              <a:buSzPts val="1800"/>
              <a:buNone/>
              <a:defRPr sz="1800" b="1"/>
            </a:lvl3pPr>
            <a:lvl4pPr marL="1828800" lvl="3" indent="-228600" algn="l">
              <a:lnSpc>
                <a:spcPct val="100000"/>
              </a:lnSpc>
              <a:spcBef>
                <a:spcPts val="320"/>
              </a:spcBef>
              <a:spcAft>
                <a:spcPts val="0"/>
              </a:spcAft>
              <a:buClr>
                <a:srgbClr val="262626"/>
              </a:buClr>
              <a:buSzPts val="1600"/>
              <a:buNone/>
              <a:defRPr sz="1600" b="1"/>
            </a:lvl4pPr>
            <a:lvl5pPr marL="2286000" lvl="4" indent="-228600" algn="l">
              <a:lnSpc>
                <a:spcPct val="100000"/>
              </a:lnSpc>
              <a:spcBef>
                <a:spcPts val="32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67"/>
          <p:cNvSpPr txBox="1">
            <a:spLocks noGrp="1"/>
          </p:cNvSpPr>
          <p:nvPr>
            <p:ph type="body" idx="2"/>
          </p:nvPr>
        </p:nvSpPr>
        <p:spPr>
          <a:xfrm>
            <a:off x="609600" y="1981201"/>
            <a:ext cx="5386917" cy="434545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62626"/>
              </a:buClr>
              <a:buSzPts val="2400"/>
              <a:buFont typeface="Arial"/>
              <a:buChar char="•"/>
              <a:defRPr sz="2400">
                <a:solidFill>
                  <a:srgbClr val="262626"/>
                </a:solidFill>
              </a:defRPr>
            </a:lvl1pPr>
            <a:lvl2pPr marL="914400" lvl="1" indent="-323850" algn="l">
              <a:lnSpc>
                <a:spcPct val="100000"/>
              </a:lnSpc>
              <a:spcBef>
                <a:spcPts val="400"/>
              </a:spcBef>
              <a:spcAft>
                <a:spcPts val="0"/>
              </a:spcAft>
              <a:buClr>
                <a:srgbClr val="262626"/>
              </a:buClr>
              <a:buSzPts val="1500"/>
              <a:buChar char="◖"/>
              <a:defRPr sz="2000">
                <a:solidFill>
                  <a:srgbClr val="262626"/>
                </a:solidFill>
              </a:defRPr>
            </a:lvl2pPr>
            <a:lvl3pPr marL="1371600" lvl="2" indent="-342900" algn="l">
              <a:lnSpc>
                <a:spcPct val="100000"/>
              </a:lnSpc>
              <a:spcBef>
                <a:spcPts val="360"/>
              </a:spcBef>
              <a:spcAft>
                <a:spcPts val="0"/>
              </a:spcAft>
              <a:buClr>
                <a:srgbClr val="262626"/>
              </a:buClr>
              <a:buSzPts val="1800"/>
              <a:buChar char="▪"/>
              <a:defRPr sz="1800">
                <a:solidFill>
                  <a:srgbClr val="262626"/>
                </a:solidFill>
              </a:defRPr>
            </a:lvl3pPr>
            <a:lvl4pPr marL="1828800" lvl="3" indent="-330200" algn="l">
              <a:lnSpc>
                <a:spcPct val="100000"/>
              </a:lnSpc>
              <a:spcBef>
                <a:spcPts val="320"/>
              </a:spcBef>
              <a:spcAft>
                <a:spcPts val="0"/>
              </a:spcAft>
              <a:buClr>
                <a:srgbClr val="262626"/>
              </a:buClr>
              <a:buSzPts val="1600"/>
              <a:buChar char="•"/>
              <a:defRPr sz="1600">
                <a:solidFill>
                  <a:srgbClr val="262626"/>
                </a:solidFill>
              </a:defRPr>
            </a:lvl4pPr>
            <a:lvl5pPr marL="2286000" lvl="4" indent="-330200" algn="l">
              <a:lnSpc>
                <a:spcPct val="100000"/>
              </a:lnSpc>
              <a:spcBef>
                <a:spcPts val="320"/>
              </a:spcBef>
              <a:spcAft>
                <a:spcPts val="0"/>
              </a:spcAft>
              <a:buClr>
                <a:srgbClr val="262626"/>
              </a:buClr>
              <a:buSzPts val="1600"/>
              <a:buChar char="»"/>
              <a:defRPr sz="1600">
                <a:solidFill>
                  <a:srgbClr val="262626"/>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67"/>
          <p:cNvSpPr txBox="1">
            <a:spLocks noGrp="1"/>
          </p:cNvSpPr>
          <p:nvPr>
            <p:ph type="body" idx="3"/>
          </p:nvPr>
        </p:nvSpPr>
        <p:spPr>
          <a:xfrm>
            <a:off x="6193368" y="1295400"/>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262626"/>
              </a:buClr>
              <a:buSzPts val="2400"/>
              <a:buNone/>
              <a:defRPr sz="2400" b="1">
                <a:solidFill>
                  <a:srgbClr val="262626"/>
                </a:solidFill>
              </a:defRPr>
            </a:lvl1pPr>
            <a:lvl2pPr marL="914400" lvl="1" indent="-228600" algn="l">
              <a:lnSpc>
                <a:spcPct val="100000"/>
              </a:lnSpc>
              <a:spcBef>
                <a:spcPts val="400"/>
              </a:spcBef>
              <a:spcAft>
                <a:spcPts val="0"/>
              </a:spcAft>
              <a:buClr>
                <a:srgbClr val="262626"/>
              </a:buClr>
              <a:buSzPts val="1500"/>
              <a:buNone/>
              <a:defRPr sz="2000" b="1"/>
            </a:lvl2pPr>
            <a:lvl3pPr marL="1371600" lvl="2" indent="-228600" algn="l">
              <a:lnSpc>
                <a:spcPct val="100000"/>
              </a:lnSpc>
              <a:spcBef>
                <a:spcPts val="360"/>
              </a:spcBef>
              <a:spcAft>
                <a:spcPts val="0"/>
              </a:spcAft>
              <a:buClr>
                <a:srgbClr val="262626"/>
              </a:buClr>
              <a:buSzPts val="1800"/>
              <a:buNone/>
              <a:defRPr sz="1800" b="1"/>
            </a:lvl3pPr>
            <a:lvl4pPr marL="1828800" lvl="3" indent="-228600" algn="l">
              <a:lnSpc>
                <a:spcPct val="100000"/>
              </a:lnSpc>
              <a:spcBef>
                <a:spcPts val="320"/>
              </a:spcBef>
              <a:spcAft>
                <a:spcPts val="0"/>
              </a:spcAft>
              <a:buClr>
                <a:srgbClr val="262626"/>
              </a:buClr>
              <a:buSzPts val="1600"/>
              <a:buNone/>
              <a:defRPr sz="1600" b="1"/>
            </a:lvl4pPr>
            <a:lvl5pPr marL="2286000" lvl="4" indent="-228600" algn="l">
              <a:lnSpc>
                <a:spcPct val="100000"/>
              </a:lnSpc>
              <a:spcBef>
                <a:spcPts val="320"/>
              </a:spcBef>
              <a:spcAft>
                <a:spcPts val="0"/>
              </a:spcAft>
              <a:buClr>
                <a:srgbClr val="262626"/>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67"/>
          <p:cNvSpPr txBox="1">
            <a:spLocks noGrp="1"/>
          </p:cNvSpPr>
          <p:nvPr>
            <p:ph type="body" idx="4"/>
          </p:nvPr>
        </p:nvSpPr>
        <p:spPr>
          <a:xfrm>
            <a:off x="6193368" y="1981201"/>
            <a:ext cx="5389033" cy="434545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262626"/>
              </a:buClr>
              <a:buSzPts val="2400"/>
              <a:buFont typeface="Arial"/>
              <a:buChar char="•"/>
              <a:defRPr sz="2400">
                <a:solidFill>
                  <a:srgbClr val="262626"/>
                </a:solidFill>
              </a:defRPr>
            </a:lvl1pPr>
            <a:lvl2pPr marL="914400" lvl="1" indent="-323850" algn="l">
              <a:lnSpc>
                <a:spcPct val="100000"/>
              </a:lnSpc>
              <a:spcBef>
                <a:spcPts val="400"/>
              </a:spcBef>
              <a:spcAft>
                <a:spcPts val="0"/>
              </a:spcAft>
              <a:buClr>
                <a:srgbClr val="262626"/>
              </a:buClr>
              <a:buSzPts val="1500"/>
              <a:buChar char="◖"/>
              <a:defRPr sz="2000">
                <a:solidFill>
                  <a:srgbClr val="262626"/>
                </a:solidFill>
              </a:defRPr>
            </a:lvl2pPr>
            <a:lvl3pPr marL="1371600" lvl="2" indent="-342900" algn="l">
              <a:lnSpc>
                <a:spcPct val="100000"/>
              </a:lnSpc>
              <a:spcBef>
                <a:spcPts val="360"/>
              </a:spcBef>
              <a:spcAft>
                <a:spcPts val="0"/>
              </a:spcAft>
              <a:buClr>
                <a:srgbClr val="262626"/>
              </a:buClr>
              <a:buSzPts val="1800"/>
              <a:buChar char="▪"/>
              <a:defRPr sz="1800">
                <a:solidFill>
                  <a:srgbClr val="262626"/>
                </a:solidFill>
              </a:defRPr>
            </a:lvl3pPr>
            <a:lvl4pPr marL="1828800" lvl="3" indent="-330200" algn="l">
              <a:lnSpc>
                <a:spcPct val="100000"/>
              </a:lnSpc>
              <a:spcBef>
                <a:spcPts val="320"/>
              </a:spcBef>
              <a:spcAft>
                <a:spcPts val="0"/>
              </a:spcAft>
              <a:buClr>
                <a:srgbClr val="262626"/>
              </a:buClr>
              <a:buSzPts val="1600"/>
              <a:buChar char="•"/>
              <a:defRPr sz="1600">
                <a:solidFill>
                  <a:srgbClr val="262626"/>
                </a:solidFill>
              </a:defRPr>
            </a:lvl4pPr>
            <a:lvl5pPr marL="2286000" lvl="4" indent="-330200" algn="l">
              <a:lnSpc>
                <a:spcPct val="100000"/>
              </a:lnSpc>
              <a:spcBef>
                <a:spcPts val="320"/>
              </a:spcBef>
              <a:spcAft>
                <a:spcPts val="0"/>
              </a:spcAft>
              <a:buClr>
                <a:srgbClr val="262626"/>
              </a:buClr>
              <a:buSzPts val="1600"/>
              <a:buChar char="»"/>
              <a:defRPr sz="1600">
                <a:solidFill>
                  <a:srgbClr val="262626"/>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53" name="Google Shape;53;p67"/>
          <p:cNvCxnSpPr/>
          <p:nvPr/>
        </p:nvCxnSpPr>
        <p:spPr>
          <a:xfrm>
            <a:off x="609600" y="1981200"/>
            <a:ext cx="5386917" cy="0"/>
          </a:xfrm>
          <a:prstGeom prst="straightConnector1">
            <a:avLst/>
          </a:prstGeom>
          <a:noFill/>
          <a:ln w="9525" cap="flat" cmpd="sng">
            <a:solidFill>
              <a:srgbClr val="007800"/>
            </a:solidFill>
            <a:prstDash val="solid"/>
            <a:round/>
            <a:headEnd type="none" w="sm" len="sm"/>
            <a:tailEnd type="none" w="sm" len="sm"/>
          </a:ln>
        </p:spPr>
      </p:cxnSp>
      <p:cxnSp>
        <p:nvCxnSpPr>
          <p:cNvPr id="54" name="Google Shape;54;p67"/>
          <p:cNvCxnSpPr/>
          <p:nvPr/>
        </p:nvCxnSpPr>
        <p:spPr>
          <a:xfrm>
            <a:off x="6197600" y="1981200"/>
            <a:ext cx="5386917" cy="0"/>
          </a:xfrm>
          <a:prstGeom prst="straightConnector1">
            <a:avLst/>
          </a:prstGeom>
          <a:noFill/>
          <a:ln w="9525" cap="flat" cmpd="sng">
            <a:solidFill>
              <a:srgbClr val="007800"/>
            </a:solidFill>
            <a:prstDash val="solid"/>
            <a:round/>
            <a:headEnd type="none" w="sm" len="sm"/>
            <a:tailEnd type="none" w="sm" len="sm"/>
          </a:ln>
        </p:spPr>
      </p:cxnSp>
      <p:cxnSp>
        <p:nvCxnSpPr>
          <p:cNvPr id="55" name="Google Shape;55;p67"/>
          <p:cNvCxnSpPr/>
          <p:nvPr/>
        </p:nvCxnSpPr>
        <p:spPr>
          <a:xfrm>
            <a:off x="609600" y="990600"/>
            <a:ext cx="10972800" cy="0"/>
          </a:xfrm>
          <a:prstGeom prst="straightConnector1">
            <a:avLst/>
          </a:prstGeom>
          <a:noFill/>
          <a:ln w="9525" cap="flat" cmpd="sng">
            <a:solidFill>
              <a:srgbClr val="007800"/>
            </a:solidFill>
            <a:prstDash val="solid"/>
            <a:round/>
            <a:headEnd type="none" w="sm" len="sm"/>
            <a:tailEnd type="none" w="sm" len="sm"/>
          </a:ln>
        </p:spPr>
      </p:cxnSp>
      <p:pic>
        <p:nvPicPr>
          <p:cNvPr id="56" name="Google Shape;56;p67"/>
          <p:cNvPicPr preferRelativeResize="0"/>
          <p:nvPr/>
        </p:nvPicPr>
        <p:blipFill rotWithShape="1">
          <a:blip r:embed="rId2">
            <a:alphaModFix/>
          </a:blip>
          <a:srcRect/>
          <a:stretch/>
        </p:blipFill>
        <p:spPr>
          <a:xfrm>
            <a:off x="203194" y="6326657"/>
            <a:ext cx="1832712" cy="455143"/>
          </a:xfrm>
          <a:prstGeom prst="rect">
            <a:avLst/>
          </a:prstGeom>
          <a:noFill/>
          <a:ln>
            <a:noFill/>
          </a:ln>
        </p:spPr>
      </p:pic>
      <p:sp>
        <p:nvSpPr>
          <p:cNvPr id="57" name="Google Shape;57;p67"/>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7246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609600" y="304800"/>
            <a:ext cx="10972800" cy="6858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900"/>
              </a:buClr>
              <a:buSzPts val="3600"/>
              <a:buFont typeface="Arial"/>
              <a:buNone/>
              <a:defRPr sz="3600">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 name="Google Shape;60;p68"/>
          <p:cNvCxnSpPr/>
          <p:nvPr/>
        </p:nvCxnSpPr>
        <p:spPr>
          <a:xfrm>
            <a:off x="609600" y="990600"/>
            <a:ext cx="10972800" cy="0"/>
          </a:xfrm>
          <a:prstGeom prst="straightConnector1">
            <a:avLst/>
          </a:prstGeom>
          <a:noFill/>
          <a:ln w="9525" cap="flat" cmpd="sng">
            <a:solidFill>
              <a:srgbClr val="007800"/>
            </a:solidFill>
            <a:prstDash val="solid"/>
            <a:round/>
            <a:headEnd type="none" w="sm" len="sm"/>
            <a:tailEnd type="none" w="sm" len="sm"/>
          </a:ln>
        </p:spPr>
      </p:cxnSp>
      <p:pic>
        <p:nvPicPr>
          <p:cNvPr id="61" name="Google Shape;61;p68"/>
          <p:cNvPicPr preferRelativeResize="0"/>
          <p:nvPr/>
        </p:nvPicPr>
        <p:blipFill rotWithShape="1">
          <a:blip r:embed="rId2">
            <a:alphaModFix/>
          </a:blip>
          <a:srcRect/>
          <a:stretch/>
        </p:blipFill>
        <p:spPr>
          <a:xfrm>
            <a:off x="203195" y="6297079"/>
            <a:ext cx="1832712" cy="455143"/>
          </a:xfrm>
          <a:prstGeom prst="rect">
            <a:avLst/>
          </a:prstGeom>
          <a:noFill/>
          <a:ln>
            <a:noFill/>
          </a:ln>
        </p:spPr>
      </p:pic>
      <p:sp>
        <p:nvSpPr>
          <p:cNvPr id="62" name="Google Shape;62;p68"/>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9020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636059"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900"/>
              </a:buClr>
              <a:buSzPts val="2000"/>
              <a:buFont typeface="Arial"/>
              <a:buNone/>
              <a:defRPr sz="2000" b="1">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75200" y="304800"/>
            <a:ext cx="6815667" cy="6019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62626"/>
              </a:buClr>
              <a:buSzPts val="3200"/>
              <a:buFont typeface="Arial"/>
              <a:buChar char="•"/>
              <a:defRPr sz="3200">
                <a:solidFill>
                  <a:srgbClr val="262626"/>
                </a:solidFill>
              </a:defRPr>
            </a:lvl1pPr>
            <a:lvl2pPr marL="914400" lvl="1" indent="-361950" algn="l">
              <a:lnSpc>
                <a:spcPct val="100000"/>
              </a:lnSpc>
              <a:spcBef>
                <a:spcPts val="560"/>
              </a:spcBef>
              <a:spcAft>
                <a:spcPts val="0"/>
              </a:spcAft>
              <a:buClr>
                <a:srgbClr val="000000"/>
              </a:buClr>
              <a:buSzPts val="2100"/>
              <a:buChar char="◖"/>
              <a:defRPr sz="2800">
                <a:solidFill>
                  <a:srgbClr val="000000"/>
                </a:solidFill>
              </a:defRPr>
            </a:lvl2pPr>
            <a:lvl3pPr marL="1371600" lvl="2" indent="-381000" algn="l">
              <a:lnSpc>
                <a:spcPct val="100000"/>
              </a:lnSpc>
              <a:spcBef>
                <a:spcPts val="480"/>
              </a:spcBef>
              <a:spcAft>
                <a:spcPts val="0"/>
              </a:spcAft>
              <a:buClr>
                <a:srgbClr val="000000"/>
              </a:buClr>
              <a:buSzPts val="2400"/>
              <a:buChar char="▪"/>
              <a:defRPr sz="2400">
                <a:solidFill>
                  <a:srgbClr val="000000"/>
                </a:solidFill>
              </a:defRPr>
            </a:lvl3pPr>
            <a:lvl4pPr marL="1828800" lvl="3" indent="-355600" algn="l">
              <a:lnSpc>
                <a:spcPct val="100000"/>
              </a:lnSpc>
              <a:spcBef>
                <a:spcPts val="400"/>
              </a:spcBef>
              <a:spcAft>
                <a:spcPts val="0"/>
              </a:spcAft>
              <a:buClr>
                <a:srgbClr val="000000"/>
              </a:buClr>
              <a:buSzPts val="2000"/>
              <a:buChar char="•"/>
              <a:defRPr sz="2000">
                <a:solidFill>
                  <a:srgbClr val="000000"/>
                </a:solidFill>
              </a:defRPr>
            </a:lvl4pPr>
            <a:lvl5pPr marL="2286000" lvl="4" indent="-355600" algn="l">
              <a:lnSpc>
                <a:spcPct val="100000"/>
              </a:lnSpc>
              <a:spcBef>
                <a:spcPts val="400"/>
              </a:spcBef>
              <a:spcAft>
                <a:spcPts val="0"/>
              </a:spcAft>
              <a:buClr>
                <a:srgbClr val="000000"/>
              </a:buClr>
              <a:buSzPts val="2000"/>
              <a:buChar char="»"/>
              <a:defRPr sz="2000">
                <a:solidFill>
                  <a:srgbClr val="000000"/>
                </a:solidFil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69"/>
          <p:cNvSpPr txBox="1">
            <a:spLocks noGrp="1"/>
          </p:cNvSpPr>
          <p:nvPr>
            <p:ph type="body" idx="2"/>
          </p:nvPr>
        </p:nvSpPr>
        <p:spPr>
          <a:xfrm>
            <a:off x="636059" y="1435100"/>
            <a:ext cx="4011084" cy="4889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262626"/>
              </a:buClr>
              <a:buSzPts val="1400"/>
              <a:buNone/>
              <a:defRPr sz="1400">
                <a:solidFill>
                  <a:srgbClr val="262626"/>
                </a:solidFill>
              </a:defRPr>
            </a:lvl1pPr>
            <a:lvl2pPr marL="914400" lvl="1" indent="-228600" algn="l">
              <a:lnSpc>
                <a:spcPct val="100000"/>
              </a:lnSpc>
              <a:spcBef>
                <a:spcPts val="240"/>
              </a:spcBef>
              <a:spcAft>
                <a:spcPts val="0"/>
              </a:spcAft>
              <a:buClr>
                <a:srgbClr val="262626"/>
              </a:buClr>
              <a:buSzPts val="900"/>
              <a:buNone/>
              <a:defRPr sz="1200"/>
            </a:lvl2pPr>
            <a:lvl3pPr marL="1371600" lvl="2" indent="-228600" algn="l">
              <a:lnSpc>
                <a:spcPct val="100000"/>
              </a:lnSpc>
              <a:spcBef>
                <a:spcPts val="200"/>
              </a:spcBef>
              <a:spcAft>
                <a:spcPts val="0"/>
              </a:spcAft>
              <a:buClr>
                <a:srgbClr val="262626"/>
              </a:buClr>
              <a:buSzPts val="1000"/>
              <a:buNone/>
              <a:defRPr sz="1000"/>
            </a:lvl3pPr>
            <a:lvl4pPr marL="1828800" lvl="3" indent="-228600" algn="l">
              <a:lnSpc>
                <a:spcPct val="100000"/>
              </a:lnSpc>
              <a:spcBef>
                <a:spcPts val="180"/>
              </a:spcBef>
              <a:spcAft>
                <a:spcPts val="0"/>
              </a:spcAft>
              <a:buClr>
                <a:srgbClr val="262626"/>
              </a:buClr>
              <a:buSzPts val="900"/>
              <a:buNone/>
              <a:defRPr sz="900"/>
            </a:lvl4pPr>
            <a:lvl5pPr marL="2286000" lvl="4" indent="-228600" algn="l">
              <a:lnSpc>
                <a:spcPct val="100000"/>
              </a:lnSpc>
              <a:spcBef>
                <a:spcPts val="180"/>
              </a:spcBef>
              <a:spcAft>
                <a:spcPts val="0"/>
              </a:spcAft>
              <a:buClr>
                <a:srgbClr val="262626"/>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cxnSp>
        <p:nvCxnSpPr>
          <p:cNvPr id="67" name="Google Shape;67;p69"/>
          <p:cNvCxnSpPr/>
          <p:nvPr/>
        </p:nvCxnSpPr>
        <p:spPr>
          <a:xfrm>
            <a:off x="609600" y="1447800"/>
            <a:ext cx="4064000" cy="0"/>
          </a:xfrm>
          <a:prstGeom prst="straightConnector1">
            <a:avLst/>
          </a:prstGeom>
          <a:noFill/>
          <a:ln w="9525" cap="flat" cmpd="sng">
            <a:solidFill>
              <a:srgbClr val="007800"/>
            </a:solidFill>
            <a:prstDash val="solid"/>
            <a:round/>
            <a:headEnd type="none" w="sm" len="sm"/>
            <a:tailEnd type="none" w="sm" len="sm"/>
          </a:ln>
        </p:spPr>
      </p:cxnSp>
      <p:pic>
        <p:nvPicPr>
          <p:cNvPr id="68" name="Google Shape;68;p69"/>
          <p:cNvPicPr preferRelativeResize="0"/>
          <p:nvPr/>
        </p:nvPicPr>
        <p:blipFill rotWithShape="1">
          <a:blip r:embed="rId2">
            <a:alphaModFix/>
          </a:blip>
          <a:srcRect/>
          <a:stretch/>
        </p:blipFill>
        <p:spPr>
          <a:xfrm>
            <a:off x="203195" y="6324600"/>
            <a:ext cx="1832712" cy="455143"/>
          </a:xfrm>
          <a:prstGeom prst="rect">
            <a:avLst/>
          </a:prstGeom>
          <a:noFill/>
          <a:ln>
            <a:noFill/>
          </a:ln>
        </p:spPr>
      </p:pic>
      <p:sp>
        <p:nvSpPr>
          <p:cNvPr id="69" name="Google Shape;69;p69"/>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5464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900"/>
              </a:buClr>
              <a:buSzPts val="2000"/>
              <a:buFont typeface="Arial"/>
              <a:buNone/>
              <a:defRPr sz="2000" b="1">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a:spLocks noGrp="1"/>
          </p:cNvSpPr>
          <p:nvPr>
            <p:ph type="pic" idx="2"/>
          </p:nvPr>
        </p:nvSpPr>
        <p:spPr>
          <a:xfrm>
            <a:off x="2389717" y="612775"/>
            <a:ext cx="7315200" cy="4114800"/>
          </a:xfrm>
          <a:prstGeom prst="rect">
            <a:avLst/>
          </a:prstGeom>
          <a:noFill/>
          <a:ln>
            <a:noFill/>
          </a:ln>
        </p:spPr>
      </p:sp>
      <p:sp>
        <p:nvSpPr>
          <p:cNvPr id="73" name="Google Shape;73;p70"/>
          <p:cNvSpPr txBox="1">
            <a:spLocks noGrp="1"/>
          </p:cNvSpPr>
          <p:nvPr>
            <p:ph type="body" idx="1"/>
          </p:nvPr>
        </p:nvSpPr>
        <p:spPr>
          <a:xfrm>
            <a:off x="2389717" y="5367338"/>
            <a:ext cx="7315200" cy="12620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262626"/>
              </a:buClr>
              <a:buSzPts val="1400"/>
              <a:buNone/>
              <a:defRPr sz="1400">
                <a:solidFill>
                  <a:srgbClr val="262626"/>
                </a:solidFill>
              </a:defRPr>
            </a:lvl1pPr>
            <a:lvl2pPr marL="914400" lvl="1" indent="-228600" algn="l">
              <a:lnSpc>
                <a:spcPct val="100000"/>
              </a:lnSpc>
              <a:spcBef>
                <a:spcPts val="240"/>
              </a:spcBef>
              <a:spcAft>
                <a:spcPts val="0"/>
              </a:spcAft>
              <a:buClr>
                <a:srgbClr val="262626"/>
              </a:buClr>
              <a:buSzPts val="900"/>
              <a:buNone/>
              <a:defRPr sz="1200"/>
            </a:lvl2pPr>
            <a:lvl3pPr marL="1371600" lvl="2" indent="-228600" algn="l">
              <a:lnSpc>
                <a:spcPct val="100000"/>
              </a:lnSpc>
              <a:spcBef>
                <a:spcPts val="200"/>
              </a:spcBef>
              <a:spcAft>
                <a:spcPts val="0"/>
              </a:spcAft>
              <a:buClr>
                <a:srgbClr val="262626"/>
              </a:buClr>
              <a:buSzPts val="1000"/>
              <a:buNone/>
              <a:defRPr sz="1000"/>
            </a:lvl3pPr>
            <a:lvl4pPr marL="1828800" lvl="3" indent="-228600" algn="l">
              <a:lnSpc>
                <a:spcPct val="100000"/>
              </a:lnSpc>
              <a:spcBef>
                <a:spcPts val="180"/>
              </a:spcBef>
              <a:spcAft>
                <a:spcPts val="0"/>
              </a:spcAft>
              <a:buClr>
                <a:srgbClr val="262626"/>
              </a:buClr>
              <a:buSzPts val="900"/>
              <a:buNone/>
              <a:defRPr sz="900"/>
            </a:lvl4pPr>
            <a:lvl5pPr marL="2286000" lvl="4" indent="-228600" algn="l">
              <a:lnSpc>
                <a:spcPct val="100000"/>
              </a:lnSpc>
              <a:spcBef>
                <a:spcPts val="180"/>
              </a:spcBef>
              <a:spcAft>
                <a:spcPts val="0"/>
              </a:spcAft>
              <a:buClr>
                <a:srgbClr val="262626"/>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cxnSp>
        <p:nvCxnSpPr>
          <p:cNvPr id="74" name="Google Shape;74;p70"/>
          <p:cNvCxnSpPr/>
          <p:nvPr/>
        </p:nvCxnSpPr>
        <p:spPr>
          <a:xfrm>
            <a:off x="2389717" y="5367338"/>
            <a:ext cx="7315200" cy="0"/>
          </a:xfrm>
          <a:prstGeom prst="straightConnector1">
            <a:avLst/>
          </a:prstGeom>
          <a:noFill/>
          <a:ln w="9525" cap="flat" cmpd="sng">
            <a:solidFill>
              <a:srgbClr val="007800"/>
            </a:solidFill>
            <a:prstDash val="solid"/>
            <a:round/>
            <a:headEnd type="none" w="sm" len="sm"/>
            <a:tailEnd type="none" w="sm" len="sm"/>
          </a:ln>
        </p:spPr>
      </p:cxnSp>
      <p:pic>
        <p:nvPicPr>
          <p:cNvPr id="75" name="Google Shape;75;p70"/>
          <p:cNvPicPr preferRelativeResize="0"/>
          <p:nvPr/>
        </p:nvPicPr>
        <p:blipFill rotWithShape="1">
          <a:blip r:embed="rId2">
            <a:alphaModFix/>
          </a:blip>
          <a:srcRect/>
          <a:stretch/>
        </p:blipFill>
        <p:spPr>
          <a:xfrm>
            <a:off x="203195" y="6297079"/>
            <a:ext cx="1832712" cy="455143"/>
          </a:xfrm>
          <a:prstGeom prst="rect">
            <a:avLst/>
          </a:prstGeom>
          <a:noFill/>
          <a:ln>
            <a:noFill/>
          </a:ln>
        </p:spPr>
      </p:pic>
      <p:sp>
        <p:nvSpPr>
          <p:cNvPr id="76" name="Google Shape;76;p70"/>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7783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609600" y="304800"/>
            <a:ext cx="109728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900"/>
              </a:buClr>
              <a:buSzPts val="3600"/>
              <a:buFont typeface="Arial"/>
              <a:buNone/>
              <a:defRPr sz="3600">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body" idx="1"/>
          </p:nvPr>
        </p:nvSpPr>
        <p:spPr>
          <a:xfrm rot="5400000">
            <a:off x="3747561" y="-1537761"/>
            <a:ext cx="4696878" cy="10972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62626"/>
              </a:buClr>
              <a:buSzPts val="3200"/>
              <a:buFont typeface="Arial"/>
              <a:buChar char="•"/>
              <a:defRPr>
                <a:solidFill>
                  <a:srgbClr val="262626"/>
                </a:solidFill>
              </a:defRPr>
            </a:lvl1pPr>
            <a:lvl2pPr marL="914400" lvl="1" indent="-361950" algn="l">
              <a:lnSpc>
                <a:spcPct val="100000"/>
              </a:lnSpc>
              <a:spcBef>
                <a:spcPts val="560"/>
              </a:spcBef>
              <a:spcAft>
                <a:spcPts val="0"/>
              </a:spcAft>
              <a:buClr>
                <a:srgbClr val="262626"/>
              </a:buClr>
              <a:buSzPts val="2100"/>
              <a:buChar char="◖"/>
              <a:defRPr>
                <a:solidFill>
                  <a:srgbClr val="262626"/>
                </a:solidFill>
              </a:defRPr>
            </a:lvl2pPr>
            <a:lvl3pPr marL="1371600" lvl="2" indent="-381000" algn="l">
              <a:lnSpc>
                <a:spcPct val="100000"/>
              </a:lnSpc>
              <a:spcBef>
                <a:spcPts val="480"/>
              </a:spcBef>
              <a:spcAft>
                <a:spcPts val="0"/>
              </a:spcAft>
              <a:buClr>
                <a:srgbClr val="262626"/>
              </a:buClr>
              <a:buSzPts val="2400"/>
              <a:buChar char="▪"/>
              <a:defRPr>
                <a:solidFill>
                  <a:srgbClr val="262626"/>
                </a:solidFill>
              </a:defRPr>
            </a:lvl3pPr>
            <a:lvl4pPr marL="1828800" lvl="3" indent="-355600" algn="l">
              <a:lnSpc>
                <a:spcPct val="100000"/>
              </a:lnSpc>
              <a:spcBef>
                <a:spcPts val="400"/>
              </a:spcBef>
              <a:spcAft>
                <a:spcPts val="0"/>
              </a:spcAft>
              <a:buClr>
                <a:srgbClr val="262626"/>
              </a:buClr>
              <a:buSzPts val="2000"/>
              <a:buChar char="•"/>
              <a:defRPr>
                <a:solidFill>
                  <a:srgbClr val="262626"/>
                </a:solidFill>
              </a:defRPr>
            </a:lvl4pPr>
            <a:lvl5pPr marL="2286000" lvl="4" indent="-355600" algn="l">
              <a:lnSpc>
                <a:spcPct val="100000"/>
              </a:lnSpc>
              <a:spcBef>
                <a:spcPts val="400"/>
              </a:spcBef>
              <a:spcAft>
                <a:spcPts val="0"/>
              </a:spcAft>
              <a:buClr>
                <a:srgbClr val="262626"/>
              </a:buClr>
              <a:buSzPts val="2000"/>
              <a:buChar char="»"/>
              <a:defRPr>
                <a:solidFill>
                  <a:srgbClr val="26262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80" name="Google Shape;80;p71"/>
          <p:cNvCxnSpPr/>
          <p:nvPr/>
        </p:nvCxnSpPr>
        <p:spPr>
          <a:xfrm>
            <a:off x="609600" y="1066800"/>
            <a:ext cx="10972800" cy="0"/>
          </a:xfrm>
          <a:prstGeom prst="straightConnector1">
            <a:avLst/>
          </a:prstGeom>
          <a:noFill/>
          <a:ln w="9525" cap="flat" cmpd="sng">
            <a:solidFill>
              <a:srgbClr val="007800"/>
            </a:solidFill>
            <a:prstDash val="solid"/>
            <a:round/>
            <a:headEnd type="none" w="sm" len="sm"/>
            <a:tailEnd type="none" w="sm" len="sm"/>
          </a:ln>
        </p:spPr>
      </p:cxnSp>
      <p:pic>
        <p:nvPicPr>
          <p:cNvPr id="81" name="Google Shape;81;p71"/>
          <p:cNvPicPr preferRelativeResize="0"/>
          <p:nvPr/>
        </p:nvPicPr>
        <p:blipFill rotWithShape="1">
          <a:blip r:embed="rId2">
            <a:alphaModFix/>
          </a:blip>
          <a:srcRect/>
          <a:stretch/>
        </p:blipFill>
        <p:spPr>
          <a:xfrm>
            <a:off x="203195" y="6326657"/>
            <a:ext cx="1832712" cy="455143"/>
          </a:xfrm>
          <a:prstGeom prst="rect">
            <a:avLst/>
          </a:prstGeom>
          <a:noFill/>
          <a:ln>
            <a:noFill/>
          </a:ln>
        </p:spPr>
      </p:pic>
      <p:sp>
        <p:nvSpPr>
          <p:cNvPr id="82" name="Google Shape;82;p71"/>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9290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72"/>
          <p:cNvSpPr txBox="1">
            <a:spLocks noGrp="1"/>
          </p:cNvSpPr>
          <p:nvPr>
            <p:ph type="title"/>
          </p:nvPr>
        </p:nvSpPr>
        <p:spPr>
          <a:xfrm rot="5400000">
            <a:off x="7033419" y="2080419"/>
            <a:ext cx="6354762"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07900"/>
              </a:buClr>
              <a:buSzPts val="3200"/>
              <a:buFont typeface="Arial"/>
              <a:buNone/>
              <a:defRPr>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2"/>
          <p:cNvSpPr txBox="1">
            <a:spLocks noGrp="1"/>
          </p:cNvSpPr>
          <p:nvPr>
            <p:ph type="body" idx="1"/>
          </p:nvPr>
        </p:nvSpPr>
        <p:spPr>
          <a:xfrm rot="5400000">
            <a:off x="1445419" y="-561181"/>
            <a:ext cx="6354762" cy="802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62626"/>
              </a:buClr>
              <a:buSzPts val="3200"/>
              <a:buChar char="•"/>
              <a:defRPr>
                <a:solidFill>
                  <a:srgbClr val="262626"/>
                </a:solidFill>
              </a:defRPr>
            </a:lvl1pPr>
            <a:lvl2pPr marL="914400" lvl="1" indent="-361950" algn="l">
              <a:lnSpc>
                <a:spcPct val="100000"/>
              </a:lnSpc>
              <a:spcBef>
                <a:spcPts val="560"/>
              </a:spcBef>
              <a:spcAft>
                <a:spcPts val="0"/>
              </a:spcAft>
              <a:buClr>
                <a:srgbClr val="262626"/>
              </a:buClr>
              <a:buSzPts val="2100"/>
              <a:buChar char="◖"/>
              <a:defRPr>
                <a:solidFill>
                  <a:srgbClr val="262626"/>
                </a:solidFill>
              </a:defRPr>
            </a:lvl2pPr>
            <a:lvl3pPr marL="1371600" lvl="2" indent="-381000" algn="l">
              <a:lnSpc>
                <a:spcPct val="100000"/>
              </a:lnSpc>
              <a:spcBef>
                <a:spcPts val="480"/>
              </a:spcBef>
              <a:spcAft>
                <a:spcPts val="0"/>
              </a:spcAft>
              <a:buClr>
                <a:srgbClr val="262626"/>
              </a:buClr>
              <a:buSzPts val="2400"/>
              <a:buChar char="▪"/>
              <a:defRPr>
                <a:solidFill>
                  <a:srgbClr val="262626"/>
                </a:solidFill>
              </a:defRPr>
            </a:lvl3pPr>
            <a:lvl4pPr marL="1828800" lvl="3" indent="-355600" algn="l">
              <a:lnSpc>
                <a:spcPct val="100000"/>
              </a:lnSpc>
              <a:spcBef>
                <a:spcPts val="400"/>
              </a:spcBef>
              <a:spcAft>
                <a:spcPts val="0"/>
              </a:spcAft>
              <a:buClr>
                <a:srgbClr val="262626"/>
              </a:buClr>
              <a:buSzPts val="2000"/>
              <a:buChar char="•"/>
              <a:defRPr>
                <a:solidFill>
                  <a:srgbClr val="262626"/>
                </a:solidFill>
              </a:defRPr>
            </a:lvl4pPr>
            <a:lvl5pPr marL="2286000" lvl="4" indent="-355600" algn="l">
              <a:lnSpc>
                <a:spcPct val="100000"/>
              </a:lnSpc>
              <a:spcBef>
                <a:spcPts val="400"/>
              </a:spcBef>
              <a:spcAft>
                <a:spcPts val="0"/>
              </a:spcAft>
              <a:buClr>
                <a:srgbClr val="262626"/>
              </a:buClr>
              <a:buSzPts val="2000"/>
              <a:buChar char="»"/>
              <a:defRPr>
                <a:solidFill>
                  <a:srgbClr val="26262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6" name="Google Shape;86;p72"/>
          <p:cNvPicPr preferRelativeResize="0"/>
          <p:nvPr/>
        </p:nvPicPr>
        <p:blipFill rotWithShape="1">
          <a:blip r:embed="rId2">
            <a:alphaModFix/>
          </a:blip>
          <a:srcRect/>
          <a:stretch/>
        </p:blipFill>
        <p:spPr>
          <a:xfrm rot="5400000">
            <a:off x="-536384" y="765003"/>
            <a:ext cx="1832712" cy="455143"/>
          </a:xfrm>
          <a:prstGeom prst="rect">
            <a:avLst/>
          </a:prstGeom>
          <a:noFill/>
          <a:ln>
            <a:noFill/>
          </a:ln>
        </p:spPr>
      </p:pic>
      <p:cxnSp>
        <p:nvCxnSpPr>
          <p:cNvPr id="87" name="Google Shape;87;p72"/>
          <p:cNvCxnSpPr/>
          <p:nvPr/>
        </p:nvCxnSpPr>
        <p:spPr>
          <a:xfrm rot="10800000" flipH="1">
            <a:off x="8839201" y="304800"/>
            <a:ext cx="1" cy="6324600"/>
          </a:xfrm>
          <a:prstGeom prst="straightConnector1">
            <a:avLst/>
          </a:prstGeom>
          <a:noFill/>
          <a:ln w="9525" cap="flat" cmpd="sng">
            <a:solidFill>
              <a:srgbClr val="007800"/>
            </a:solidFill>
            <a:prstDash val="solid"/>
            <a:round/>
            <a:headEnd type="none" w="sm" len="sm"/>
            <a:tailEnd type="none" w="sm" len="sm"/>
          </a:ln>
        </p:spPr>
      </p:cxnSp>
      <p:sp>
        <p:nvSpPr>
          <p:cNvPr id="88" name="Google Shape;88;p72"/>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5898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73"/>
          <p:cNvSpPr txBox="1">
            <a:spLocks noGrp="1"/>
          </p:cNvSpPr>
          <p:nvPr>
            <p:ph type="title"/>
          </p:nvPr>
        </p:nvSpPr>
        <p:spPr>
          <a:xfrm>
            <a:off x="7137995" y="1103376"/>
            <a:ext cx="4511040" cy="87782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900"/>
              </a:buClr>
              <a:buSzPts val="1800"/>
              <a:buFont typeface="Arial"/>
              <a:buNone/>
              <a:defRPr sz="1800" b="1">
                <a:solidFill>
                  <a:srgbClr val="0079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3"/>
          <p:cNvSpPr txBox="1">
            <a:spLocks noGrp="1"/>
          </p:cNvSpPr>
          <p:nvPr>
            <p:ph type="body" idx="1"/>
          </p:nvPr>
        </p:nvSpPr>
        <p:spPr>
          <a:xfrm>
            <a:off x="7137995" y="2010727"/>
            <a:ext cx="4511040" cy="431593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262626"/>
              </a:buClr>
              <a:buSzPts val="1400"/>
              <a:buNone/>
              <a:defRPr sz="1400">
                <a:solidFill>
                  <a:srgbClr val="262626"/>
                </a:solidFill>
              </a:defRPr>
            </a:lvl1pPr>
            <a:lvl2pPr marL="914400" lvl="1" indent="-228600" algn="l">
              <a:lnSpc>
                <a:spcPct val="100000"/>
              </a:lnSpc>
              <a:spcBef>
                <a:spcPts val="240"/>
              </a:spcBef>
              <a:spcAft>
                <a:spcPts val="0"/>
              </a:spcAft>
              <a:buClr>
                <a:srgbClr val="262626"/>
              </a:buClr>
              <a:buSzPts val="900"/>
              <a:buNone/>
              <a:defRPr sz="1200"/>
            </a:lvl2pPr>
            <a:lvl3pPr marL="1371600" lvl="2" indent="-228600" algn="l">
              <a:lnSpc>
                <a:spcPct val="100000"/>
              </a:lnSpc>
              <a:spcBef>
                <a:spcPts val="200"/>
              </a:spcBef>
              <a:spcAft>
                <a:spcPts val="0"/>
              </a:spcAft>
              <a:buClr>
                <a:srgbClr val="262626"/>
              </a:buClr>
              <a:buSzPts val="1000"/>
              <a:buNone/>
              <a:defRPr sz="1000"/>
            </a:lvl3pPr>
            <a:lvl4pPr marL="1828800" lvl="3" indent="-228600" algn="l">
              <a:lnSpc>
                <a:spcPct val="100000"/>
              </a:lnSpc>
              <a:spcBef>
                <a:spcPts val="180"/>
              </a:spcBef>
              <a:spcAft>
                <a:spcPts val="0"/>
              </a:spcAft>
              <a:buClr>
                <a:srgbClr val="262626"/>
              </a:buClr>
              <a:buSzPts val="900"/>
              <a:buNone/>
              <a:defRPr sz="900"/>
            </a:lvl4pPr>
            <a:lvl5pPr marL="2286000" lvl="4" indent="-228600" algn="l">
              <a:lnSpc>
                <a:spcPct val="100000"/>
              </a:lnSpc>
              <a:spcBef>
                <a:spcPts val="180"/>
              </a:spcBef>
              <a:spcAft>
                <a:spcPts val="0"/>
              </a:spcAft>
              <a:buClr>
                <a:srgbClr val="262626"/>
              </a:buClr>
              <a:buSzPts val="900"/>
              <a:buNone/>
              <a:defRPr sz="9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73"/>
          <p:cNvSpPr txBox="1">
            <a:spLocks noGrp="1"/>
          </p:cNvSpPr>
          <p:nvPr>
            <p:ph type="body" idx="2"/>
          </p:nvPr>
        </p:nvSpPr>
        <p:spPr>
          <a:xfrm>
            <a:off x="203200" y="776287"/>
            <a:ext cx="6803136" cy="555037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262626"/>
              </a:buClr>
              <a:buSzPts val="3200"/>
              <a:buChar char="•"/>
              <a:defRPr sz="3200">
                <a:solidFill>
                  <a:srgbClr val="262626"/>
                </a:solidFill>
              </a:defRPr>
            </a:lvl1pPr>
            <a:lvl2pPr marL="914400" lvl="1" indent="-361950" algn="l">
              <a:lnSpc>
                <a:spcPct val="100000"/>
              </a:lnSpc>
              <a:spcBef>
                <a:spcPts val="560"/>
              </a:spcBef>
              <a:spcAft>
                <a:spcPts val="0"/>
              </a:spcAft>
              <a:buClr>
                <a:srgbClr val="262626"/>
              </a:buClr>
              <a:buSzPts val="2100"/>
              <a:buChar char="◖"/>
              <a:defRPr sz="2800">
                <a:solidFill>
                  <a:srgbClr val="262626"/>
                </a:solidFill>
              </a:defRPr>
            </a:lvl2pPr>
            <a:lvl3pPr marL="1371600" lvl="2" indent="-381000" algn="l">
              <a:lnSpc>
                <a:spcPct val="100000"/>
              </a:lnSpc>
              <a:spcBef>
                <a:spcPts val="480"/>
              </a:spcBef>
              <a:spcAft>
                <a:spcPts val="0"/>
              </a:spcAft>
              <a:buClr>
                <a:srgbClr val="262626"/>
              </a:buClr>
              <a:buSzPts val="2400"/>
              <a:buChar char="▪"/>
              <a:defRPr sz="2400">
                <a:solidFill>
                  <a:srgbClr val="262626"/>
                </a:solidFill>
              </a:defRPr>
            </a:lvl3pPr>
            <a:lvl4pPr marL="1828800" lvl="3" indent="-355600" algn="l">
              <a:lnSpc>
                <a:spcPct val="100000"/>
              </a:lnSpc>
              <a:spcBef>
                <a:spcPts val="400"/>
              </a:spcBef>
              <a:spcAft>
                <a:spcPts val="0"/>
              </a:spcAft>
              <a:buClr>
                <a:srgbClr val="262626"/>
              </a:buClr>
              <a:buSzPts val="2000"/>
              <a:buChar char="•"/>
              <a:defRPr sz="2000">
                <a:solidFill>
                  <a:srgbClr val="262626"/>
                </a:solidFill>
              </a:defRPr>
            </a:lvl4pPr>
            <a:lvl5pPr marL="2286000" lvl="4" indent="-355600" algn="l">
              <a:lnSpc>
                <a:spcPct val="100000"/>
              </a:lnSpc>
              <a:spcBef>
                <a:spcPts val="400"/>
              </a:spcBef>
              <a:spcAft>
                <a:spcPts val="0"/>
              </a:spcAft>
              <a:buClr>
                <a:srgbClr val="262626"/>
              </a:buClr>
              <a:buSzPts val="2000"/>
              <a:buChar char="»"/>
              <a:defRPr sz="2000">
                <a:solidFill>
                  <a:srgbClr val="26262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93" name="Google Shape;93;p73"/>
          <p:cNvCxnSpPr/>
          <p:nvPr/>
        </p:nvCxnSpPr>
        <p:spPr>
          <a:xfrm>
            <a:off x="7112000" y="1981200"/>
            <a:ext cx="4572000" cy="0"/>
          </a:xfrm>
          <a:prstGeom prst="straightConnector1">
            <a:avLst/>
          </a:prstGeom>
          <a:noFill/>
          <a:ln w="9525" cap="flat" cmpd="sng">
            <a:solidFill>
              <a:srgbClr val="007800"/>
            </a:solidFill>
            <a:prstDash val="solid"/>
            <a:round/>
            <a:headEnd type="none" w="sm" len="sm"/>
            <a:tailEnd type="none" w="sm" len="sm"/>
          </a:ln>
        </p:spPr>
      </p:cxnSp>
      <p:pic>
        <p:nvPicPr>
          <p:cNvPr id="94" name="Google Shape;94;p73"/>
          <p:cNvPicPr preferRelativeResize="0"/>
          <p:nvPr/>
        </p:nvPicPr>
        <p:blipFill rotWithShape="1">
          <a:blip r:embed="rId2">
            <a:alphaModFix/>
          </a:blip>
          <a:srcRect/>
          <a:stretch/>
        </p:blipFill>
        <p:spPr>
          <a:xfrm>
            <a:off x="203195" y="6326657"/>
            <a:ext cx="1832712" cy="455143"/>
          </a:xfrm>
          <a:prstGeom prst="rect">
            <a:avLst/>
          </a:prstGeom>
          <a:noFill/>
          <a:ln>
            <a:noFill/>
          </a:ln>
        </p:spPr>
      </p:pic>
      <p:sp>
        <p:nvSpPr>
          <p:cNvPr id="95" name="Google Shape;95;p73"/>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6047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17CE-8239-B03A-B474-616952F019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2384B2-D2C6-4E34-45A0-DEC81FD47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CA873-E010-345E-D7E7-425DDA3E51FE}"/>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5" name="Footer Placeholder 4">
            <a:extLst>
              <a:ext uri="{FF2B5EF4-FFF2-40B4-BE49-F238E27FC236}">
                <a16:creationId xmlns:a16="http://schemas.microsoft.com/office/drawing/2014/main" id="{66A649D2-97C5-1ADA-F38D-5758DF5C1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27C7F-3574-4CC8-A3B9-38C27E620830}"/>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732260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27F7-83D8-E933-6B1E-874906D9F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2C639-9B4C-D082-4CF0-FDA2905D8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B9FD3-FD9D-766A-B21D-C1EA90968F71}"/>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5" name="Footer Placeholder 4">
            <a:extLst>
              <a:ext uri="{FF2B5EF4-FFF2-40B4-BE49-F238E27FC236}">
                <a16:creationId xmlns:a16="http://schemas.microsoft.com/office/drawing/2014/main" id="{B0196D75-E591-8310-CBAB-5F9F2E591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94939-5B9E-C2E5-4B31-DFA8E70E91DE}"/>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212225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62000"/>
          </a:xfrm>
        </p:spPr>
        <p:txBody>
          <a:bodyPr>
            <a:normAutofit/>
          </a:bodyPr>
          <a:lstStyle>
            <a:lvl1pPr>
              <a:defRPr sz="3600">
                <a:solidFill>
                  <a:srgbClr val="0079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295400"/>
            <a:ext cx="5386917"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34545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95400"/>
            <a:ext cx="5389033"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81201"/>
            <a:ext cx="5389033" cy="434545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609600" y="1981200"/>
            <a:ext cx="5386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197600" y="1981200"/>
            <a:ext cx="5386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9600" y="99060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4" y="6326657"/>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2164137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0ED4-3A6E-5951-6FF2-3F4F1B7CC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39371B-5E27-64EE-458A-C37489733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34918-68D5-9BCC-7E91-495D97C32D9D}"/>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5" name="Footer Placeholder 4">
            <a:extLst>
              <a:ext uri="{FF2B5EF4-FFF2-40B4-BE49-F238E27FC236}">
                <a16:creationId xmlns:a16="http://schemas.microsoft.com/office/drawing/2014/main" id="{811F7D3C-35F2-731C-AEBD-D9538993A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92B0A-09A1-A576-C90A-A0855E2FBFF1}"/>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3791816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B9C5-D6E7-48E7-10D3-0378BC93C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830D60-87AF-23B2-5FD6-00D196908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CB7750-9D95-36A1-E0C6-D3C53EB4C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0532EB-CF03-27E9-F053-71C615129953}"/>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6" name="Footer Placeholder 5">
            <a:extLst>
              <a:ext uri="{FF2B5EF4-FFF2-40B4-BE49-F238E27FC236}">
                <a16:creationId xmlns:a16="http://schemas.microsoft.com/office/drawing/2014/main" id="{24890CEB-0857-2B9A-359E-D5ABAB606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A830F-32BB-0F79-A1D4-F16B2E7DB7D3}"/>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149066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0A10-CB33-FADA-B633-F2BAE69A97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A8BEC8-8E5D-E4E5-3A63-2DE84D97B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326D9-2524-2060-A47B-7B072E56C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FED840-558E-C7F5-8AAE-AC3BD052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596427-2C5B-D399-71BB-5FED51E61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D52BDA-CC4C-2B55-623B-2D57C62185ED}"/>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8" name="Footer Placeholder 7">
            <a:extLst>
              <a:ext uri="{FF2B5EF4-FFF2-40B4-BE49-F238E27FC236}">
                <a16:creationId xmlns:a16="http://schemas.microsoft.com/office/drawing/2014/main" id="{93595646-44E9-3CD1-3DF0-D01E1C3F3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7D59A-322D-F4FB-11F0-2CA1C1154FE0}"/>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1278648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FFEE-A4B3-6CBA-81E5-7273161E85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CF120D-567D-8CB1-C714-0B043DDFD6B4}"/>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4" name="Footer Placeholder 3">
            <a:extLst>
              <a:ext uri="{FF2B5EF4-FFF2-40B4-BE49-F238E27FC236}">
                <a16:creationId xmlns:a16="http://schemas.microsoft.com/office/drawing/2014/main" id="{E1F51CE3-9DD9-FEC0-09C3-B6C3C87DA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1D9C88-8483-C352-BF91-E56381E2BE43}"/>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2184859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DB2C4-F42E-811D-D0BA-462F66F30AD3}"/>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3" name="Footer Placeholder 2">
            <a:extLst>
              <a:ext uri="{FF2B5EF4-FFF2-40B4-BE49-F238E27FC236}">
                <a16:creationId xmlns:a16="http://schemas.microsoft.com/office/drawing/2014/main" id="{EF2B23E4-C3E6-9CB4-B650-7A1A817D6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511A9-5977-4784-949D-7D4438591193}"/>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3660669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34C9-CF65-B717-E84F-DD0509C8A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1EA63-7097-30C6-5ED1-39A30274E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1EFBD-E241-E03C-A2DE-4B5E072C0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7B500-6DF9-F814-0474-F15FA41A3AFA}"/>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6" name="Footer Placeholder 5">
            <a:extLst>
              <a:ext uri="{FF2B5EF4-FFF2-40B4-BE49-F238E27FC236}">
                <a16:creationId xmlns:a16="http://schemas.microsoft.com/office/drawing/2014/main" id="{57DA8885-2051-0058-A6BD-158DC26E6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FE4F9-1C2C-A621-D1C0-FA191117F165}"/>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3261766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7761-16A8-970C-B1F7-8F96BEA68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2041CB-1A27-5323-B091-A3C61580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1A5F1-D68B-EA0F-E153-1A3F2C998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D3127-C451-D57A-286D-D61C1622F75D}"/>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6" name="Footer Placeholder 5">
            <a:extLst>
              <a:ext uri="{FF2B5EF4-FFF2-40B4-BE49-F238E27FC236}">
                <a16:creationId xmlns:a16="http://schemas.microsoft.com/office/drawing/2014/main" id="{11C2691C-716C-17EC-3258-388EA95A7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8C989-6221-B194-FA13-C8B1839BC141}"/>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2264496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46C5-3AD7-BC32-C6B0-B4EE73C4F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4CF012-9259-61ED-5FE3-F4C7343BF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FCD73-3AB3-9A38-821F-547E565CDFB0}"/>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5" name="Footer Placeholder 4">
            <a:extLst>
              <a:ext uri="{FF2B5EF4-FFF2-40B4-BE49-F238E27FC236}">
                <a16:creationId xmlns:a16="http://schemas.microsoft.com/office/drawing/2014/main" id="{D45BC3AF-52EA-94AC-D6B6-C43301E87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187D5-4901-DFA3-7F89-761D11E112D5}"/>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2339920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0AE9E-F574-D41C-F594-45172CB10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C6A8A2-E3CD-9FD7-E5BB-F371DFCF9B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CD48D-E249-E1E2-24B1-53F9C81F03A1}"/>
              </a:ext>
            </a:extLst>
          </p:cNvPr>
          <p:cNvSpPr>
            <a:spLocks noGrp="1"/>
          </p:cNvSpPr>
          <p:nvPr>
            <p:ph type="dt" sz="half" idx="10"/>
          </p:nvPr>
        </p:nvSpPr>
        <p:spPr/>
        <p:txBody>
          <a:bodyPr/>
          <a:lstStyle/>
          <a:p>
            <a:fld id="{F0670A48-7F0E-7845-AA24-650FEF65D0CD}" type="datetimeFigureOut">
              <a:rPr lang="en-US" smtClean="0"/>
              <a:t>2/18/24</a:t>
            </a:fld>
            <a:endParaRPr lang="en-US"/>
          </a:p>
        </p:txBody>
      </p:sp>
      <p:sp>
        <p:nvSpPr>
          <p:cNvPr id="5" name="Footer Placeholder 4">
            <a:extLst>
              <a:ext uri="{FF2B5EF4-FFF2-40B4-BE49-F238E27FC236}">
                <a16:creationId xmlns:a16="http://schemas.microsoft.com/office/drawing/2014/main" id="{099255EE-6B23-EFA1-3C81-42EF94C5F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27944-03D8-62BF-DD32-3752C9531991}"/>
              </a:ext>
            </a:extLst>
          </p:cNvPr>
          <p:cNvSpPr>
            <a:spLocks noGrp="1"/>
          </p:cNvSpPr>
          <p:nvPr>
            <p:ph type="sldNum" sz="quarter" idx="12"/>
          </p:nvPr>
        </p:nvSpPr>
        <p:spPr/>
        <p:txBody>
          <a:bodyPr/>
          <a:lstStyle/>
          <a:p>
            <a:fld id="{AFF9CE7A-AAD7-0E4A-B2FA-E8C40582DAE8}" type="slidenum">
              <a:rPr lang="en-US" smtClean="0"/>
              <a:t>‹#›</a:t>
            </a:fld>
            <a:endParaRPr lang="en-US"/>
          </a:p>
        </p:txBody>
      </p:sp>
    </p:spTree>
    <p:extLst>
      <p:ext uri="{BB962C8B-B14F-4D97-AF65-F5344CB8AC3E}">
        <p14:creationId xmlns:p14="http://schemas.microsoft.com/office/powerpoint/2010/main" val="373049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p:spPr>
        <p:txBody>
          <a:bodyPr>
            <a:normAutofit/>
          </a:bodyPr>
          <a:lstStyle>
            <a:lvl1pPr>
              <a:defRPr sz="3600">
                <a:solidFill>
                  <a:srgbClr val="007900"/>
                </a:solidFill>
              </a:defRPr>
            </a:lvl1pPr>
          </a:lstStyle>
          <a:p>
            <a:r>
              <a:rPr lang="en-US"/>
              <a:t>Click to edit Master title style</a:t>
            </a:r>
            <a:endParaRPr lang="en-US" dirty="0"/>
          </a:p>
        </p:txBody>
      </p:sp>
      <p:cxnSp>
        <p:nvCxnSpPr>
          <p:cNvPr id="8" name="Straight Connector 7"/>
          <p:cNvCxnSpPr/>
          <p:nvPr userDrawn="1"/>
        </p:nvCxnSpPr>
        <p:spPr>
          <a:xfrm>
            <a:off x="609600" y="990600"/>
            <a:ext cx="10972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297079"/>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251780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89" y="6297074"/>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318297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059" y="273050"/>
            <a:ext cx="4011084" cy="1162050"/>
          </a:xfrm>
        </p:spPr>
        <p:txBody>
          <a:bodyPr anchor="b"/>
          <a:lstStyle>
            <a:lvl1pPr algn="l">
              <a:defRPr sz="2000" b="1">
                <a:solidFill>
                  <a:srgbClr val="007900"/>
                </a:solidFill>
              </a:defRPr>
            </a:lvl1pPr>
          </a:lstStyle>
          <a:p>
            <a:r>
              <a:rPr lang="en-US"/>
              <a:t>Click to edit Master title style</a:t>
            </a:r>
          </a:p>
        </p:txBody>
      </p:sp>
      <p:sp>
        <p:nvSpPr>
          <p:cNvPr id="3" name="Content Placeholder 2"/>
          <p:cNvSpPr>
            <a:spLocks noGrp="1"/>
          </p:cNvSpPr>
          <p:nvPr>
            <p:ph idx="1"/>
          </p:nvPr>
        </p:nvSpPr>
        <p:spPr>
          <a:xfrm>
            <a:off x="4775200" y="304800"/>
            <a:ext cx="6815667" cy="6019800"/>
          </a:xfrm>
        </p:spPr>
        <p:txBody>
          <a:bodyPr/>
          <a:lstStyle>
            <a:lvl1pPr marL="342900" indent="-342900">
              <a:buFont typeface="Arial"/>
              <a:buChar char="•"/>
              <a:defRPr sz="3200">
                <a:solidFill>
                  <a:schemeClr val="tx1">
                    <a:lumMod val="50000"/>
                  </a:schemeClr>
                </a:solidFill>
              </a:defRPr>
            </a:lvl1pPr>
            <a:lvl2pPr>
              <a:buClrTx/>
              <a:defRPr sz="2800">
                <a:solidFill>
                  <a:sysClr val="windowText" lastClr="000000"/>
                </a:solidFill>
              </a:defRPr>
            </a:lvl2pPr>
            <a:lvl3pPr>
              <a:defRPr sz="2400">
                <a:solidFill>
                  <a:sysClr val="windowText" lastClr="000000"/>
                </a:solidFill>
              </a:defRPr>
            </a:lvl3pPr>
            <a:lvl4pPr>
              <a:defRPr sz="2000">
                <a:solidFill>
                  <a:sysClr val="windowText" lastClr="000000"/>
                </a:solidFill>
              </a:defRPr>
            </a:lvl4pPr>
            <a:lvl5pPr>
              <a:defRPr sz="2000">
                <a:solidFill>
                  <a:sysClr val="windowText" lastClr="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6059" y="1435100"/>
            <a:ext cx="4011084" cy="4889500"/>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userDrawn="1"/>
        </p:nvCxnSpPr>
        <p:spPr>
          <a:xfrm>
            <a:off x="609600" y="1447800"/>
            <a:ext cx="406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324600"/>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a:solidFill>
                  <a:srgbClr val="007900"/>
                </a:solidFill>
              </a:defRPr>
            </a:lvl1pPr>
          </a:lstStyle>
          <a:p>
            <a:pPr algn="r">
              <a:defRPr/>
            </a:pPr>
            <a:fld id="{C828D3FC-A0B5-43DE-98B8-D1D2A830C5C7}" type="slidenum">
              <a:rPr lang="en-US" smtClean="0"/>
              <a:pPr algn="r">
                <a:defRPr/>
              </a:pPr>
              <a:t>‹#›</a:t>
            </a:fld>
            <a:endParaRPr lang="en-US" dirty="0"/>
          </a:p>
        </p:txBody>
      </p:sp>
    </p:spTree>
    <p:extLst>
      <p:ext uri="{BB962C8B-B14F-4D97-AF65-F5344CB8AC3E}">
        <p14:creationId xmlns:p14="http://schemas.microsoft.com/office/powerpoint/2010/main" val="266906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79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1262062"/>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userDrawn="1"/>
        </p:nvCxnSpPr>
        <p:spPr>
          <a:xfrm>
            <a:off x="2389717" y="5367338"/>
            <a:ext cx="7315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5" y="6297079"/>
            <a:ext cx="1832712" cy="455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7"/>
          <p:cNvSpPr>
            <a:spLocks noGrp="1"/>
          </p:cNvSpPr>
          <p:nvPr>
            <p:ph type="sldNum" sz="quarter" idx="10"/>
          </p:nvPr>
        </p:nvSpPr>
        <p:spPr>
          <a:xfrm>
            <a:off x="11277600" y="6477000"/>
            <a:ext cx="812800" cy="304800"/>
          </a:xfrm>
          <a:prstGeom prst="rect">
            <a:avLst/>
          </a:prstGeom>
          <a:ln>
            <a:noFill/>
          </a:ln>
        </p:spPr>
        <p:txBody>
          <a:bodyPr/>
          <a:lstStyle>
            <a:lvl1pPr>
              <a:defRPr sz="1200">
                <a:solidFill>
                  <a:srgbClr val="007900"/>
                </a:solidFill>
              </a:defRPr>
            </a:lvl1pPr>
          </a:lstStyle>
          <a:p>
            <a:pPr>
              <a:defRPr/>
            </a:pPr>
            <a:fld id="{C828D3FC-A0B5-43DE-98B8-D1D2A830C5C7}" type="slidenum">
              <a:rPr lang="en-US" smtClean="0"/>
              <a:pPr>
                <a:defRPr/>
              </a:pPr>
              <a:t>‹#›</a:t>
            </a:fld>
            <a:endParaRPr lang="en-US" dirty="0"/>
          </a:p>
        </p:txBody>
      </p:sp>
    </p:spTree>
    <p:extLst>
      <p:ext uri="{BB962C8B-B14F-4D97-AF65-F5344CB8AC3E}">
        <p14:creationId xmlns:p14="http://schemas.microsoft.com/office/powerpoint/2010/main" val="168938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159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219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4"/>
          </p:nvPr>
        </p:nvSpPr>
        <p:spPr>
          <a:xfrm>
            <a:off x="11277600" y="6477000"/>
            <a:ext cx="812800" cy="304800"/>
          </a:xfrm>
          <a:prstGeom prst="rect">
            <a:avLst/>
          </a:prstGeom>
          <a:ln>
            <a:noFill/>
          </a:ln>
        </p:spPr>
        <p:txBody>
          <a:bodyPr/>
          <a:lstStyle>
            <a:lvl1pPr>
              <a:defRPr sz="1200">
                <a:solidFill>
                  <a:srgbClr val="007900"/>
                </a:solidFill>
              </a:defRPr>
            </a:lvl1pPr>
          </a:lstStyle>
          <a:p>
            <a:pPr>
              <a:defRPr/>
            </a:pPr>
            <a:r>
              <a:rPr lang="en-US" dirty="0"/>
              <a:t>06-</a:t>
            </a:r>
            <a:fld id="{C828D3FC-A0B5-43DE-98B8-D1D2A830C5C7}" type="slidenum">
              <a:rPr lang="en-US" smtClean="0"/>
              <a:pPr>
                <a:defRPr/>
              </a:pPr>
              <a:t>‹#›</a:t>
            </a:fld>
            <a:endParaRPr lang="en-US" dirty="0"/>
          </a:p>
        </p:txBody>
      </p:sp>
    </p:spTree>
    <p:extLst>
      <p:ext uri="{BB962C8B-B14F-4D97-AF65-F5344CB8AC3E}">
        <p14:creationId xmlns:p14="http://schemas.microsoft.com/office/powerpoint/2010/main" val="18720929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686" r:id="rId12"/>
    <p:sldLayoutId id="2147483838" r:id="rId13"/>
  </p:sldLayoutIdLst>
  <p:hf hdr="0" dt="0"/>
  <p:txStyles>
    <p:titleStyle>
      <a:lvl1pPr algn="ctr" defTabSz="914400" rtl="0" eaLnBrk="1" latinLnBrk="0" hangingPunct="1">
        <a:spcBef>
          <a:spcPct val="0"/>
        </a:spcBef>
        <a:buNone/>
        <a:defRPr sz="3200" kern="1200">
          <a:solidFill>
            <a:srgbClr val="0079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3200" kern="1200">
          <a:solidFill>
            <a:schemeClr val="tx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ClrTx/>
        <a:buSzPct val="75000"/>
        <a:buFont typeface="Wingdings 2" pitchFamily="18" charset="2"/>
        <a:buChar char=""/>
        <a:defRPr sz="2800" kern="1200">
          <a:solidFill>
            <a:schemeClr val="tx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lumMod val="50000"/>
            </a:schemeClr>
          </a:solidFill>
          <a:latin typeface="Arial" pitchFamily="34" charset="0"/>
          <a:ea typeface="+mn-ea"/>
          <a:cs typeface="Arial" pitchFamily="34" charset="0"/>
        </a:defRPr>
      </a:lvl3pPr>
      <a:lvl4pPr marL="1604963" indent="-223838" algn="l" defTabSz="914400" rtl="0" eaLnBrk="1" latinLnBrk="0" hangingPunct="1">
        <a:spcBef>
          <a:spcPct val="20000"/>
        </a:spcBef>
        <a:buFont typeface="Arial" pitchFamily="34" charset="0"/>
        <a:buChar char="•"/>
        <a:defRPr sz="2000" kern="1200">
          <a:solidFill>
            <a:schemeClr val="tx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09600" y="274769"/>
            <a:ext cx="10972800" cy="715963"/>
          </a:xfrm>
          <a:prstGeom prst="rect">
            <a:avLst/>
          </a:prstGeom>
          <a:noFill/>
          <a:ln>
            <a:noFill/>
          </a:ln>
        </p:spPr>
        <p:txBody>
          <a:bodyPr spcFirstLastPara="1" wrap="square" lIns="64700" tIns="32425" rIns="64700" bIns="32425" anchor="ctr" anchorCtr="0">
            <a:normAutofit/>
          </a:bodyPr>
          <a:lstStyle>
            <a:lvl1pPr marR="0" lvl="0" algn="ctr" rtl="0">
              <a:spcBef>
                <a:spcPts val="0"/>
              </a:spcBef>
              <a:spcAft>
                <a:spcPts val="0"/>
              </a:spcAft>
              <a:buClr>
                <a:srgbClr val="007900"/>
              </a:buClr>
              <a:buSzPts val="3200"/>
              <a:buFont typeface="Arial"/>
              <a:buNone/>
              <a:defRPr sz="3200" b="0" i="0" u="none" strike="noStrike" cap="none">
                <a:solidFill>
                  <a:srgbClr val="0079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609600" y="1219267"/>
            <a:ext cx="10972800" cy="4525963"/>
          </a:xfrm>
          <a:prstGeom prst="rect">
            <a:avLst/>
          </a:prstGeom>
          <a:noFill/>
          <a:ln>
            <a:noFill/>
          </a:ln>
        </p:spPr>
        <p:txBody>
          <a:bodyPr spcFirstLastPara="1" wrap="square" lIns="64700" tIns="32425" rIns="64700" bIns="32425" anchor="t" anchorCtr="0">
            <a:normAutofit/>
          </a:bodyPr>
          <a:lstStyle>
            <a:lvl1pPr marL="457200" marR="0" lvl="0" indent="-431800" algn="l" rtl="0">
              <a:spcBef>
                <a:spcPts val="640"/>
              </a:spcBef>
              <a:spcAft>
                <a:spcPts val="0"/>
              </a:spcAft>
              <a:buClr>
                <a:srgbClr val="262626"/>
              </a:buClr>
              <a:buSzPts val="3200"/>
              <a:buFont typeface="Arial"/>
              <a:buChar char="•"/>
              <a:defRPr sz="3200" b="0" i="0" u="none" strike="noStrike" cap="none">
                <a:solidFill>
                  <a:srgbClr val="262626"/>
                </a:solidFill>
                <a:latin typeface="Arial"/>
                <a:ea typeface="Arial"/>
                <a:cs typeface="Arial"/>
                <a:sym typeface="Arial"/>
              </a:defRPr>
            </a:lvl1pPr>
            <a:lvl2pPr marL="914400" marR="0" lvl="1" indent="-361950" algn="l" rtl="0">
              <a:spcBef>
                <a:spcPts val="560"/>
              </a:spcBef>
              <a:spcAft>
                <a:spcPts val="0"/>
              </a:spcAft>
              <a:buClr>
                <a:srgbClr val="262626"/>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81000" algn="l" rtl="0">
              <a:spcBef>
                <a:spcPts val="480"/>
              </a:spcBef>
              <a:spcAft>
                <a:spcPts val="0"/>
              </a:spcAft>
              <a:buClr>
                <a:srgbClr val="262626"/>
              </a:buClr>
              <a:buSzPts val="2400"/>
              <a:buFont typeface="Noto Sans Symbols"/>
              <a:buChar char="▪"/>
              <a:defRPr sz="2400" b="0" i="0" u="none" strike="noStrike" cap="none">
                <a:solidFill>
                  <a:srgbClr val="262626"/>
                </a:solidFill>
                <a:latin typeface="Arial"/>
                <a:ea typeface="Arial"/>
                <a:cs typeface="Arial"/>
                <a:sym typeface="Aria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2"/>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lvl1pPr marL="0" marR="0" lvl="0" indent="0" algn="l" rtl="0">
              <a:spcBef>
                <a:spcPts val="0"/>
              </a:spcBef>
              <a:spcAft>
                <a:spcPts val="0"/>
              </a:spcAft>
              <a:buNone/>
              <a:defRPr sz="1200" b="0" i="0" u="none" strike="noStrike" cap="none">
                <a:solidFill>
                  <a:srgbClr val="007900"/>
                </a:solidFill>
                <a:latin typeface="Arial"/>
                <a:ea typeface="Arial"/>
                <a:cs typeface="Arial"/>
                <a:sym typeface="Arial"/>
              </a:defRPr>
            </a:lvl1pPr>
            <a:lvl2pPr marL="0" marR="0" lvl="1" indent="0" algn="l" rtl="0">
              <a:spcBef>
                <a:spcPts val="0"/>
              </a:spcBef>
              <a:spcAft>
                <a:spcPts val="0"/>
              </a:spcAft>
              <a:buNone/>
              <a:defRPr sz="1200" b="0" i="0" u="none" strike="noStrike" cap="none">
                <a:solidFill>
                  <a:srgbClr val="007900"/>
                </a:solidFill>
                <a:latin typeface="Arial"/>
                <a:ea typeface="Arial"/>
                <a:cs typeface="Arial"/>
                <a:sym typeface="Arial"/>
              </a:defRPr>
            </a:lvl2pPr>
            <a:lvl3pPr marL="0" marR="0" lvl="2" indent="0" algn="l" rtl="0">
              <a:spcBef>
                <a:spcPts val="0"/>
              </a:spcBef>
              <a:spcAft>
                <a:spcPts val="0"/>
              </a:spcAft>
              <a:buNone/>
              <a:defRPr sz="1200" b="0" i="0" u="none" strike="noStrike" cap="none">
                <a:solidFill>
                  <a:srgbClr val="007900"/>
                </a:solidFill>
                <a:latin typeface="Arial"/>
                <a:ea typeface="Arial"/>
                <a:cs typeface="Arial"/>
                <a:sym typeface="Arial"/>
              </a:defRPr>
            </a:lvl3pPr>
            <a:lvl4pPr marL="0" marR="0" lvl="3" indent="0" algn="l" rtl="0">
              <a:spcBef>
                <a:spcPts val="0"/>
              </a:spcBef>
              <a:spcAft>
                <a:spcPts val="0"/>
              </a:spcAft>
              <a:buNone/>
              <a:defRPr sz="1200" b="0" i="0" u="none" strike="noStrike" cap="none">
                <a:solidFill>
                  <a:srgbClr val="007900"/>
                </a:solidFill>
                <a:latin typeface="Arial"/>
                <a:ea typeface="Arial"/>
                <a:cs typeface="Arial"/>
                <a:sym typeface="Arial"/>
              </a:defRPr>
            </a:lvl4pPr>
            <a:lvl5pPr marL="0" marR="0" lvl="4" indent="0" algn="l" rtl="0">
              <a:spcBef>
                <a:spcPts val="0"/>
              </a:spcBef>
              <a:spcAft>
                <a:spcPts val="0"/>
              </a:spcAft>
              <a:buNone/>
              <a:defRPr sz="1200" b="0" i="0" u="none" strike="noStrike" cap="none">
                <a:solidFill>
                  <a:srgbClr val="007900"/>
                </a:solidFill>
                <a:latin typeface="Arial"/>
                <a:ea typeface="Arial"/>
                <a:cs typeface="Arial"/>
                <a:sym typeface="Arial"/>
              </a:defRPr>
            </a:lvl5pPr>
            <a:lvl6pPr marL="0" marR="0" lvl="5" indent="0" algn="l" rtl="0">
              <a:spcBef>
                <a:spcPts val="0"/>
              </a:spcBef>
              <a:spcAft>
                <a:spcPts val="0"/>
              </a:spcAft>
              <a:buNone/>
              <a:defRPr sz="1200" b="0" i="0" u="none" strike="noStrike" cap="none">
                <a:solidFill>
                  <a:srgbClr val="007900"/>
                </a:solidFill>
                <a:latin typeface="Arial"/>
                <a:ea typeface="Arial"/>
                <a:cs typeface="Arial"/>
                <a:sym typeface="Arial"/>
              </a:defRPr>
            </a:lvl6pPr>
            <a:lvl7pPr marL="0" marR="0" lvl="6" indent="0" algn="l" rtl="0">
              <a:spcBef>
                <a:spcPts val="0"/>
              </a:spcBef>
              <a:spcAft>
                <a:spcPts val="0"/>
              </a:spcAft>
              <a:buNone/>
              <a:defRPr sz="1200" b="0" i="0" u="none" strike="noStrike" cap="none">
                <a:solidFill>
                  <a:srgbClr val="007900"/>
                </a:solidFill>
                <a:latin typeface="Arial"/>
                <a:ea typeface="Arial"/>
                <a:cs typeface="Arial"/>
                <a:sym typeface="Arial"/>
              </a:defRPr>
            </a:lvl7pPr>
            <a:lvl8pPr marL="0" marR="0" lvl="7" indent="0" algn="l" rtl="0">
              <a:spcBef>
                <a:spcPts val="0"/>
              </a:spcBef>
              <a:spcAft>
                <a:spcPts val="0"/>
              </a:spcAft>
              <a:buNone/>
              <a:defRPr sz="1200" b="0" i="0" u="none" strike="noStrike" cap="none">
                <a:solidFill>
                  <a:srgbClr val="007900"/>
                </a:solidFill>
                <a:latin typeface="Arial"/>
                <a:ea typeface="Arial"/>
                <a:cs typeface="Arial"/>
                <a:sym typeface="Arial"/>
              </a:defRPr>
            </a:lvl8pPr>
            <a:lvl9pPr marL="0" marR="0" lvl="8" indent="0" algn="l" rtl="0">
              <a:spcBef>
                <a:spcPts val="0"/>
              </a:spcBef>
              <a:spcAft>
                <a:spcPts val="0"/>
              </a:spcAft>
              <a:buNone/>
              <a:defRPr sz="1200" b="0" i="0" u="none" strike="noStrike" cap="none">
                <a:solidFill>
                  <a:srgbClr val="007900"/>
                </a:solidFill>
                <a:latin typeface="Arial"/>
                <a:ea typeface="Arial"/>
                <a:cs typeface="Arial"/>
                <a:sym typeface="Arial"/>
              </a:defRPr>
            </a:lvl9pPr>
          </a:lstStyle>
          <a:p>
            <a:pPr marL="0" lvl="0" indent="0" algn="l" rtl="0">
              <a:spcBef>
                <a:spcPts val="0"/>
              </a:spcBef>
              <a:spcAft>
                <a:spcPts val="0"/>
              </a:spcAft>
              <a:buNone/>
            </a:pPr>
            <a:r>
              <a:rPr lang="en-US"/>
              <a:t>9-</a:t>
            </a:r>
            <a:fld id="{00000000-1234-1234-1234-123412341234}" type="slidenum">
              <a:rPr lang="en-US"/>
              <a:t>‹#›</a:t>
            </a:fld>
            <a:endParaRPr/>
          </a:p>
        </p:txBody>
      </p:sp>
    </p:spTree>
    <p:extLst>
      <p:ext uri="{BB962C8B-B14F-4D97-AF65-F5344CB8AC3E}">
        <p14:creationId xmlns:p14="http://schemas.microsoft.com/office/powerpoint/2010/main" val="1534627562"/>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609600" y="274638"/>
            <a:ext cx="10972800" cy="715962"/>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7900"/>
              </a:buClr>
              <a:buSzPts val="3200"/>
              <a:buFont typeface="Arial"/>
              <a:buNone/>
              <a:defRPr sz="3200" b="0" i="0" u="none" strike="noStrike" cap="none">
                <a:solidFill>
                  <a:srgbClr val="007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609600" y="1219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262626"/>
              </a:buClr>
              <a:buSzPts val="3200"/>
              <a:buFont typeface="Arial"/>
              <a:buChar char="•"/>
              <a:defRPr sz="3200" b="0" i="0" u="none" strike="noStrike" cap="none">
                <a:solidFill>
                  <a:srgbClr val="262626"/>
                </a:solidFill>
                <a:latin typeface="Arial"/>
                <a:ea typeface="Arial"/>
                <a:cs typeface="Arial"/>
                <a:sym typeface="Arial"/>
              </a:defRPr>
            </a:lvl1pPr>
            <a:lvl2pPr marL="914400" marR="0" lvl="1" indent="-361950" algn="l" rtl="0">
              <a:lnSpc>
                <a:spcPct val="100000"/>
              </a:lnSpc>
              <a:spcBef>
                <a:spcPts val="560"/>
              </a:spcBef>
              <a:spcAft>
                <a:spcPts val="0"/>
              </a:spcAft>
              <a:buClr>
                <a:srgbClr val="262626"/>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81000" algn="l" rtl="0">
              <a:lnSpc>
                <a:spcPct val="100000"/>
              </a:lnSpc>
              <a:spcBef>
                <a:spcPts val="480"/>
              </a:spcBef>
              <a:spcAft>
                <a:spcPts val="0"/>
              </a:spcAft>
              <a:buClr>
                <a:srgbClr val="262626"/>
              </a:buClr>
              <a:buSzPts val="2400"/>
              <a:buFont typeface="Noto Sans Symbols"/>
              <a:buChar char="▪"/>
              <a:defRPr sz="2400" b="0" i="0" u="none" strike="noStrike" cap="none">
                <a:solidFill>
                  <a:srgbClr val="262626"/>
                </a:solidFill>
                <a:latin typeface="Arial"/>
                <a:ea typeface="Arial"/>
                <a:cs typeface="Arial"/>
                <a:sym typeface="Arial"/>
              </a:defRPr>
            </a:lvl3pPr>
            <a:lvl4pPr marL="1828800" marR="0" lvl="3" indent="-355600" algn="l" rtl="0">
              <a:lnSpc>
                <a:spcPct val="10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lnSpc>
                <a:spcPct val="10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58"/>
          <p:cNvSpPr txBox="1">
            <a:spLocks noGrp="1"/>
          </p:cNvSpPr>
          <p:nvPr>
            <p:ph type="sldNum" idx="12"/>
          </p:nvPr>
        </p:nvSpPr>
        <p:spPr>
          <a:xfrm>
            <a:off x="11277600" y="6477000"/>
            <a:ext cx="812800" cy="3048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7900"/>
                </a:solidFill>
                <a:latin typeface="Century Gothic"/>
                <a:ea typeface="Century Gothic"/>
                <a:cs typeface="Century Gothic"/>
                <a:sym typeface="Century Gothic"/>
              </a:defRPr>
            </a:lvl9pPr>
          </a:lstStyle>
          <a:p>
            <a:pPr marL="0" lvl="0" indent="0" algn="l" rtl="0">
              <a:spcBef>
                <a:spcPts val="0"/>
              </a:spcBef>
              <a:spcAft>
                <a:spcPts val="0"/>
              </a:spcAft>
              <a:buNone/>
            </a:pPr>
            <a:r>
              <a:rPr lang="en-US"/>
              <a:t>06-</a:t>
            </a:r>
            <a:fld id="{00000000-1234-1234-1234-123412341234}" type="slidenum">
              <a:rPr lang="en-US"/>
              <a:t>‹#›</a:t>
            </a:fld>
            <a:endParaRPr/>
          </a:p>
        </p:txBody>
      </p:sp>
    </p:spTree>
    <p:extLst>
      <p:ext uri="{BB962C8B-B14F-4D97-AF65-F5344CB8AC3E}">
        <p14:creationId xmlns:p14="http://schemas.microsoft.com/office/powerpoint/2010/main" val="146828552"/>
      </p:ext>
    </p:extLst>
  </p:cSld>
  <p:clrMap bg1="lt1" tx1="dk1" bg2="dk2" tx2="lt2" accent1="accent1" accent2="accent2" accent3="accent3" accent4="accent4" accent5="accent5" accent6="accent6" hlink="hlink" folHlink="folHlink"/>
  <p:sldLayoutIdLst>
    <p:sldLayoutId id="2147483801"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91408-602E-1BD5-816C-3AFF447E2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77036-FD4B-8A63-D949-E4C1722B2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12567-725E-5333-621D-F6343AE8F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70A48-7F0E-7845-AA24-650FEF65D0CD}" type="datetimeFigureOut">
              <a:rPr lang="en-US" smtClean="0"/>
              <a:t>2/18/24</a:t>
            </a:fld>
            <a:endParaRPr lang="en-US"/>
          </a:p>
        </p:txBody>
      </p:sp>
      <p:sp>
        <p:nvSpPr>
          <p:cNvPr id="5" name="Footer Placeholder 4">
            <a:extLst>
              <a:ext uri="{FF2B5EF4-FFF2-40B4-BE49-F238E27FC236}">
                <a16:creationId xmlns:a16="http://schemas.microsoft.com/office/drawing/2014/main" id="{0D96D1F2-CB9F-4659-87A1-10E852B99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F72EC5-D84B-29AB-4AD6-963ABFDE5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9CE7A-AAD7-0E4A-B2FA-E8C40582DAE8}" type="slidenum">
              <a:rPr lang="en-US" smtClean="0"/>
              <a:t>‹#›</a:t>
            </a:fld>
            <a:endParaRPr lang="en-US"/>
          </a:p>
        </p:txBody>
      </p:sp>
    </p:spTree>
    <p:extLst>
      <p:ext uri="{BB962C8B-B14F-4D97-AF65-F5344CB8AC3E}">
        <p14:creationId xmlns:p14="http://schemas.microsoft.com/office/powerpoint/2010/main" val="265752430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0.emf"/><Relationship Id="rId7" Type="http://schemas.openxmlformats.org/officeDocument/2006/relationships/image" Target="../media/image14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0.png"/><Relationship Id="rId4" Type="http://schemas.openxmlformats.org/officeDocument/2006/relationships/customXml" Target="../ink/ink1.xml"/><Relationship Id="rId9" Type="http://schemas.openxmlformats.org/officeDocument/2006/relationships/image" Target="../media/image150.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ictionary.apa.org/manifest-variabl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ictionary.apa.org/manifest-variable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0"/>
            <a:ext cx="10591800" cy="3046988"/>
          </a:xfrm>
          <a:prstGeom prst="rect">
            <a:avLst/>
          </a:prstGeom>
          <a:noFill/>
        </p:spPr>
        <p:txBody>
          <a:bodyPr wrap="square" rtlCol="0">
            <a:spAutoFit/>
          </a:bodyPr>
          <a:lstStyle/>
          <a:p>
            <a:pPr algn="ctr"/>
            <a:r>
              <a:rPr lang="en-US" sz="2400" b="1">
                <a:solidFill>
                  <a:srgbClr val="007900"/>
                </a:solidFill>
                <a:effectLst/>
                <a:latin typeface="Arial" panose="020B0604020202020204" pitchFamily="34" charset="0"/>
                <a:ea typeface="Times New Roman" panose="02020603050405020304" pitchFamily="18" charset="0"/>
                <a:cs typeface="Arial" panose="020B0604020202020204" pitchFamily="34" charset="0"/>
              </a:rPr>
              <a:t>Energy Insecurity </a:t>
            </a:r>
            <a:r>
              <a:rPr lang="en-US" sz="2400" b="1" dirty="0">
                <a:solidFill>
                  <a:srgbClr val="007900"/>
                </a:solidFill>
                <a:effectLst/>
                <a:latin typeface="Arial" panose="020B0604020202020204" pitchFamily="34" charset="0"/>
                <a:ea typeface="Times New Roman" panose="02020603050405020304" pitchFamily="18" charset="0"/>
                <a:cs typeface="Arial" panose="020B0604020202020204" pitchFamily="34" charset="0"/>
              </a:rPr>
              <a:t>Impacts: A Mixed </a:t>
            </a:r>
            <a:r>
              <a:rPr lang="en-US" sz="2400" b="1" dirty="0">
                <a:solidFill>
                  <a:srgbClr val="007900"/>
                </a:solidFill>
                <a:latin typeface="Arial" panose="020B0604020202020204" pitchFamily="34" charset="0"/>
                <a:ea typeface="Times New Roman" panose="02020603050405020304" pitchFamily="18" charset="0"/>
                <a:cs typeface="Arial" panose="020B0604020202020204" pitchFamily="34" charset="0"/>
              </a:rPr>
              <a:t>M</a:t>
            </a:r>
            <a:r>
              <a:rPr lang="en-US" sz="2400" b="1" dirty="0">
                <a:solidFill>
                  <a:srgbClr val="007900"/>
                </a:solidFill>
                <a:effectLst/>
                <a:latin typeface="Arial" panose="020B0604020202020204" pitchFamily="34" charset="0"/>
                <a:ea typeface="Times New Roman" panose="02020603050405020304" pitchFamily="18" charset="0"/>
                <a:cs typeface="Arial" panose="020B0604020202020204" pitchFamily="34" charset="0"/>
              </a:rPr>
              <a:t>ethod </a:t>
            </a:r>
            <a:r>
              <a:rPr lang="en-US" sz="2400" b="1" dirty="0">
                <a:solidFill>
                  <a:srgbClr val="007900"/>
                </a:solidFill>
                <a:latin typeface="Arial" panose="020B0604020202020204" pitchFamily="34" charset="0"/>
                <a:ea typeface="Times New Roman" panose="02020603050405020304" pitchFamily="18" charset="0"/>
                <a:cs typeface="Arial" panose="020B0604020202020204" pitchFamily="34" charset="0"/>
              </a:rPr>
              <a:t>A</a:t>
            </a:r>
            <a:r>
              <a:rPr lang="en-US" sz="2400" b="1" dirty="0">
                <a:solidFill>
                  <a:srgbClr val="007900"/>
                </a:solidFill>
                <a:effectLst/>
                <a:latin typeface="Arial" panose="020B0604020202020204" pitchFamily="34" charset="0"/>
                <a:ea typeface="Times New Roman" panose="02020603050405020304" pitchFamily="18" charset="0"/>
                <a:cs typeface="Arial" panose="020B0604020202020204" pitchFamily="34" charset="0"/>
              </a:rPr>
              <a:t>pproach with Micro and </a:t>
            </a:r>
            <a:r>
              <a:rPr lang="en-US" sz="2400" b="1" dirty="0">
                <a:solidFill>
                  <a:srgbClr val="007900"/>
                </a:solidFill>
                <a:latin typeface="Arial" panose="020B0604020202020204" pitchFamily="34" charset="0"/>
                <a:ea typeface="Times New Roman" panose="02020603050405020304" pitchFamily="18" charset="0"/>
                <a:cs typeface="Arial" panose="020B0604020202020204" pitchFamily="34" charset="0"/>
              </a:rPr>
              <a:t>M</a:t>
            </a:r>
            <a:r>
              <a:rPr lang="en-US" sz="2400" b="1" dirty="0">
                <a:solidFill>
                  <a:srgbClr val="007900"/>
                </a:solidFill>
                <a:effectLst/>
                <a:latin typeface="Arial" panose="020B0604020202020204" pitchFamily="34" charset="0"/>
                <a:ea typeface="Times New Roman" panose="02020603050405020304" pitchFamily="18" charset="0"/>
                <a:cs typeface="Arial" panose="020B0604020202020204" pitchFamily="34" charset="0"/>
              </a:rPr>
              <a:t>acro-level </a:t>
            </a:r>
            <a:r>
              <a:rPr lang="en-US" sz="2400" b="1" dirty="0">
                <a:solidFill>
                  <a:srgbClr val="007900"/>
                </a:solidFill>
                <a:latin typeface="Arial" panose="020B0604020202020204" pitchFamily="34" charset="0"/>
                <a:ea typeface="Times New Roman" panose="02020603050405020304" pitchFamily="18" charset="0"/>
                <a:cs typeface="Arial" panose="020B0604020202020204" pitchFamily="34" charset="0"/>
              </a:rPr>
              <a:t>A</a:t>
            </a:r>
            <a:r>
              <a:rPr lang="en-US" sz="2400" b="1" dirty="0">
                <a:solidFill>
                  <a:srgbClr val="007900"/>
                </a:solidFill>
                <a:effectLst/>
                <a:latin typeface="Arial" panose="020B0604020202020204" pitchFamily="34" charset="0"/>
                <a:ea typeface="Times New Roman" panose="02020603050405020304" pitchFamily="18" charset="0"/>
                <a:cs typeface="Arial" panose="020B0604020202020204" pitchFamily="34" charset="0"/>
              </a:rPr>
              <a:t>nalysis</a:t>
            </a:r>
            <a:r>
              <a:rPr lang="en-US" sz="2400" b="1" dirty="0">
                <a:solidFill>
                  <a:srgbClr val="007900"/>
                </a:solidFill>
                <a:effectLst/>
                <a:latin typeface="Arial" panose="020B0604020202020204" pitchFamily="34" charset="0"/>
                <a:cs typeface="Arial" panose="020B0604020202020204" pitchFamily="34" charset="0"/>
              </a:rPr>
              <a:t> </a:t>
            </a:r>
            <a:endParaRPr lang="en-US" sz="2400" b="1" dirty="0">
              <a:solidFill>
                <a:srgbClr val="007900"/>
              </a:solidFill>
              <a:latin typeface="Arial" panose="020B0604020202020204" pitchFamily="34" charset="0"/>
              <a:cs typeface="Arial" panose="020B0604020202020204" pitchFamily="34" charset="0"/>
            </a:endParaRPr>
          </a:p>
          <a:p>
            <a:pPr algn="ctr"/>
            <a:endParaRPr lang="en-US" sz="2400" b="1" dirty="0">
              <a:solidFill>
                <a:srgbClr val="007900"/>
              </a:solidFill>
              <a:latin typeface="Arial" panose="020B0604020202020204" pitchFamily="34" charset="0"/>
              <a:cs typeface="Arial" panose="020B0604020202020204" pitchFamily="34" charset="0"/>
            </a:endParaRPr>
          </a:p>
          <a:p>
            <a:pPr algn="ctr"/>
            <a:r>
              <a:rPr lang="en-US" sz="2000" dirty="0" err="1">
                <a:solidFill>
                  <a:schemeClr val="tx1">
                    <a:lumMod val="50000"/>
                  </a:schemeClr>
                </a:solidFill>
                <a:latin typeface="Arial"/>
                <a:cs typeface="Arial"/>
              </a:rPr>
              <a:t>Chien-fei</a:t>
            </a:r>
            <a:r>
              <a:rPr lang="en-US" sz="2000" dirty="0">
                <a:solidFill>
                  <a:schemeClr val="tx1">
                    <a:lumMod val="50000"/>
                  </a:schemeClr>
                </a:solidFill>
                <a:latin typeface="Arial"/>
                <a:cs typeface="Arial"/>
              </a:rPr>
              <a:t> Chen, Ph.D.</a:t>
            </a:r>
          </a:p>
          <a:p>
            <a:pPr algn="ctr"/>
            <a:r>
              <a:rPr lang="en-US" sz="2000" dirty="0">
                <a:solidFill>
                  <a:schemeClr val="tx1">
                    <a:lumMod val="50000"/>
                  </a:schemeClr>
                </a:solidFill>
                <a:latin typeface="Arial"/>
                <a:cs typeface="Arial"/>
              </a:rPr>
              <a:t>Research Associate Professor and the Director of Energy &amp; Environmental Justice</a:t>
            </a:r>
          </a:p>
          <a:p>
            <a:pPr algn="ctr"/>
            <a:r>
              <a:rPr lang="en-US" sz="2000" dirty="0">
                <a:solidFill>
                  <a:schemeClr val="tx1">
                    <a:lumMod val="50000"/>
                  </a:schemeClr>
                </a:solidFill>
                <a:latin typeface="Arial"/>
                <a:cs typeface="Arial"/>
              </a:rPr>
              <a:t>Institute for a Secure and Sustainable Environment (ISSE)</a:t>
            </a:r>
          </a:p>
          <a:p>
            <a:pPr algn="ctr"/>
            <a:r>
              <a:rPr lang="en-US" sz="2000" dirty="0">
                <a:solidFill>
                  <a:schemeClr val="tx1">
                    <a:lumMod val="50000"/>
                  </a:schemeClr>
                </a:solidFill>
                <a:latin typeface="Arial"/>
                <a:cs typeface="Arial"/>
              </a:rPr>
              <a:t> Director of Education and Diversity</a:t>
            </a:r>
          </a:p>
          <a:p>
            <a:pPr algn="ctr"/>
            <a:r>
              <a:rPr lang="en-US" sz="2000" dirty="0">
                <a:solidFill>
                  <a:schemeClr val="tx1">
                    <a:lumMod val="50000"/>
                  </a:schemeClr>
                </a:solidFill>
                <a:latin typeface="Arial"/>
                <a:cs typeface="Arial"/>
              </a:rPr>
              <a:t>NSF-DOE Engineering Research Center, CURENT</a:t>
            </a:r>
          </a:p>
          <a:p>
            <a:pPr algn="ctr"/>
            <a:r>
              <a:rPr lang="en-US" sz="2000" dirty="0">
                <a:solidFill>
                  <a:schemeClr val="tx1">
                    <a:lumMod val="50000"/>
                  </a:schemeClr>
                </a:solidFill>
                <a:latin typeface="Arial"/>
                <a:cs typeface="Arial"/>
              </a:rPr>
              <a:t>University of Tennessee, Knoxville</a:t>
            </a:r>
          </a:p>
        </p:txBody>
      </p:sp>
    </p:spTree>
    <p:extLst>
      <p:ext uri="{BB962C8B-B14F-4D97-AF65-F5344CB8AC3E}">
        <p14:creationId xmlns:p14="http://schemas.microsoft.com/office/powerpoint/2010/main" val="10919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91" y="206203"/>
            <a:ext cx="11822156" cy="838200"/>
          </a:xfrm>
        </p:spPr>
        <p:txBody>
          <a:bodyPr>
            <a:noAutofit/>
          </a:bodyPr>
          <a:lstStyle/>
          <a:p>
            <a:r>
              <a:rPr lang="en-US" sz="2800" dirty="0"/>
              <a:t>Space Heating Behaviors: Income and Thermostat Set-points</a:t>
            </a:r>
          </a:p>
        </p:txBody>
      </p:sp>
      <p:sp>
        <p:nvSpPr>
          <p:cNvPr id="4" name="TextBox 3"/>
          <p:cNvSpPr txBox="1"/>
          <p:nvPr/>
        </p:nvSpPr>
        <p:spPr>
          <a:xfrm>
            <a:off x="696686" y="5340687"/>
            <a:ext cx="11301161" cy="1015663"/>
          </a:xfrm>
          <a:prstGeom prst="rect">
            <a:avLst/>
          </a:prstGeom>
          <a:noFill/>
        </p:spPr>
        <p:txBody>
          <a:bodyPr wrap="square" rtlCol="0">
            <a:spAutoFit/>
          </a:bodyPr>
          <a:lstStyle/>
          <a:p>
            <a:pPr marL="285750" indent="-285750" algn="l">
              <a:buFont typeface="Arial"/>
              <a:buChar char="•"/>
            </a:pPr>
            <a:r>
              <a:rPr lang="en-US" sz="2000" b="1" dirty="0">
                <a:solidFill>
                  <a:schemeClr val="tx1">
                    <a:lumMod val="50000"/>
                  </a:schemeClr>
                </a:solidFill>
                <a:latin typeface="Arial" panose="020B0604020202020204" pitchFamily="34" charset="0"/>
                <a:cs typeface="Arial" panose="020B0604020202020204" pitchFamily="34" charset="0"/>
              </a:rPr>
              <a:t>Income and homeownership have significant impacts on thermostat set-points (base on chi-square test and regression models);</a:t>
            </a:r>
          </a:p>
          <a:p>
            <a:pPr marL="285750" indent="-285750" algn="l">
              <a:buFont typeface="Arial"/>
              <a:buChar char="•"/>
            </a:pPr>
            <a:r>
              <a:rPr lang="en-US" sz="2000" b="1" dirty="0">
                <a:solidFill>
                  <a:schemeClr val="tx1">
                    <a:lumMod val="50000"/>
                  </a:schemeClr>
                </a:solidFill>
                <a:latin typeface="Arial" panose="020B0604020202020204" pitchFamily="34" charset="0"/>
                <a:cs typeface="Arial" panose="020B0604020202020204" pitchFamily="34" charset="0"/>
              </a:rPr>
              <a:t>LIHs tend to set their heating temperatures higher, especially low-income renters.</a:t>
            </a:r>
          </a:p>
        </p:txBody>
      </p:sp>
      <p:graphicFrame>
        <p:nvGraphicFramePr>
          <p:cNvPr id="5" name="Chart 4">
            <a:extLst>
              <a:ext uri="{FF2B5EF4-FFF2-40B4-BE49-F238E27FC236}">
                <a16:creationId xmlns:a16="http://schemas.microsoft.com/office/drawing/2014/main" id="{114C92FB-5D8A-4764-8713-5B55B31F9F8B}"/>
              </a:ext>
            </a:extLst>
          </p:cNvPr>
          <p:cNvGraphicFramePr/>
          <p:nvPr/>
        </p:nvGraphicFramePr>
        <p:xfrm>
          <a:off x="1371600" y="1323689"/>
          <a:ext cx="8991600" cy="37377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28800" y="4876735"/>
            <a:ext cx="8311342" cy="369332"/>
          </a:xfrm>
          <a:prstGeom prst="rect">
            <a:avLst/>
          </a:prstGeom>
          <a:noFill/>
        </p:spPr>
        <p:txBody>
          <a:bodyPr wrap="square" rtlCol="0">
            <a:spAutoFit/>
          </a:bodyPr>
          <a:lstStyle/>
          <a:p>
            <a:pPr algn="l"/>
            <a:r>
              <a:rPr lang="en-US" dirty="0">
                <a:solidFill>
                  <a:schemeClr val="tx1">
                    <a:lumMod val="50000"/>
                  </a:schemeClr>
                </a:solidFill>
                <a:latin typeface="Arial" panose="020B0604020202020204" pitchFamily="34" charset="0"/>
                <a:cs typeface="Arial" panose="020B0604020202020204" pitchFamily="34" charset="0"/>
              </a:rPr>
              <a:t>Heater thermostat set-points at home by income and homeownership</a:t>
            </a:r>
          </a:p>
        </p:txBody>
      </p:sp>
      <p:sp>
        <p:nvSpPr>
          <p:cNvPr id="3" name="Slide Number Placeholder 2"/>
          <p:cNvSpPr>
            <a:spLocks noGrp="1"/>
          </p:cNvSpPr>
          <p:nvPr>
            <p:ph type="sldNum" sz="quarter" idx="10"/>
          </p:nvPr>
        </p:nvSpPr>
        <p:spPr>
          <a:xfrm>
            <a:off x="9448800" y="6270511"/>
            <a:ext cx="2743200" cy="365125"/>
          </a:xfrm>
        </p:spPr>
        <p:txBody>
          <a:bodyPr/>
          <a:lstStyle/>
          <a:p>
            <a:pPr algn="r">
              <a:defRPr/>
            </a:pPr>
            <a:fld id="{C828D3FC-A0B5-43DE-98B8-D1D2A830C5C7}" type="slidenum">
              <a:rPr lang="en-US" smtClean="0"/>
              <a:pPr algn="r">
                <a:defRPr/>
              </a:pPr>
              <a:t>10</a:t>
            </a:fld>
            <a:endParaRPr lang="en-US" dirty="0"/>
          </a:p>
        </p:txBody>
      </p:sp>
    </p:spTree>
    <p:extLst>
      <p:ext uri="{BB962C8B-B14F-4D97-AF65-F5344CB8AC3E}">
        <p14:creationId xmlns:p14="http://schemas.microsoft.com/office/powerpoint/2010/main" val="188803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61" y="61596"/>
            <a:ext cx="12072639" cy="892174"/>
          </a:xfrm>
        </p:spPr>
        <p:txBody>
          <a:bodyPr>
            <a:noAutofit/>
          </a:bodyPr>
          <a:lstStyle/>
          <a:p>
            <a:r>
              <a:rPr lang="en-US" sz="2800" dirty="0"/>
              <a:t>Accessibility Justice of Low-income Households (LIHs)</a:t>
            </a:r>
          </a:p>
        </p:txBody>
      </p:sp>
      <p:graphicFrame>
        <p:nvGraphicFramePr>
          <p:cNvPr id="4" name="Table 3"/>
          <p:cNvGraphicFramePr>
            <a:graphicFrameLocks noGrp="1"/>
          </p:cNvGraphicFramePr>
          <p:nvPr/>
        </p:nvGraphicFramePr>
        <p:xfrm>
          <a:off x="365760" y="4594459"/>
          <a:ext cx="11216640" cy="1714886"/>
        </p:xfrm>
        <a:graphic>
          <a:graphicData uri="http://schemas.openxmlformats.org/drawingml/2006/table">
            <a:tbl>
              <a:tblPr bandRow="1">
                <a:tableStyleId>{5C22544A-7EE6-4342-B048-85BDC9FD1C3A}</a:tableStyleId>
              </a:tblPr>
              <a:tblGrid>
                <a:gridCol w="7155181">
                  <a:extLst>
                    <a:ext uri="{9D8B030D-6E8A-4147-A177-3AD203B41FA5}">
                      <a16:colId xmlns:a16="http://schemas.microsoft.com/office/drawing/2014/main" val="393898524"/>
                    </a:ext>
                  </a:extLst>
                </a:gridCol>
                <a:gridCol w="1089659">
                  <a:extLst>
                    <a:ext uri="{9D8B030D-6E8A-4147-A177-3AD203B41FA5}">
                      <a16:colId xmlns:a16="http://schemas.microsoft.com/office/drawing/2014/main" val="1538689766"/>
                    </a:ext>
                  </a:extLst>
                </a:gridCol>
                <a:gridCol w="1002681">
                  <a:extLst>
                    <a:ext uri="{9D8B030D-6E8A-4147-A177-3AD203B41FA5}">
                      <a16:colId xmlns:a16="http://schemas.microsoft.com/office/drawing/2014/main" val="3248072886"/>
                    </a:ext>
                  </a:extLst>
                </a:gridCol>
                <a:gridCol w="972480">
                  <a:extLst>
                    <a:ext uri="{9D8B030D-6E8A-4147-A177-3AD203B41FA5}">
                      <a16:colId xmlns:a16="http://schemas.microsoft.com/office/drawing/2014/main" val="3308500876"/>
                    </a:ext>
                  </a:extLst>
                </a:gridCol>
                <a:gridCol w="996639">
                  <a:extLst>
                    <a:ext uri="{9D8B030D-6E8A-4147-A177-3AD203B41FA5}">
                      <a16:colId xmlns:a16="http://schemas.microsoft.com/office/drawing/2014/main" val="2152246209"/>
                    </a:ext>
                  </a:extLst>
                </a:gridCol>
              </a:tblGrid>
              <a:tr h="323468">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cs typeface="Arial" panose="020B0604020202020204" pitchFamily="34" charset="0"/>
                        </a:rPr>
                        <a:t>Energy Efficiency Programs</a:t>
                      </a:r>
                      <a:endParaRPr lang="en-US" sz="1600" b="1"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cs typeface="Arial" panose="020B0604020202020204" pitchFamily="34" charset="0"/>
                        </a:rPr>
                        <a:t>Total</a:t>
                      </a:r>
                      <a:endParaRPr lang="en-US" sz="1600" b="1"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cs typeface="Arial" panose="020B0604020202020204" pitchFamily="34" charset="0"/>
                        </a:rPr>
                        <a:t>LIHs</a:t>
                      </a:r>
                      <a:endParaRPr lang="en-US" sz="1600" b="1"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cs typeface="Arial" panose="020B0604020202020204" pitchFamily="34" charset="0"/>
                        </a:rPr>
                        <a:t>MIHs</a:t>
                      </a:r>
                      <a:endParaRPr lang="en-US" sz="1600" b="1"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cs typeface="Arial" panose="020B0604020202020204" pitchFamily="34" charset="0"/>
                        </a:rPr>
                        <a:t>HIHs</a:t>
                      </a:r>
                      <a:endParaRPr lang="en-US" sz="1600" b="1"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283020704"/>
                  </a:ext>
                </a:extLst>
              </a:tr>
              <a:tr h="323468">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ea typeface="Arial" charset="0"/>
                          <a:cs typeface="Arial" panose="020B0604020202020204" pitchFamily="34" charset="0"/>
                        </a:rPr>
                        <a:t>Free or subsidized home energy audit</a:t>
                      </a: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2.1%</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1.6%</a:t>
                      </a:r>
                      <a:endParaRPr lang="en-US" sz="1600" b="1"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2.4%</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2.2%</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380655552"/>
                  </a:ext>
                </a:extLst>
              </a:tr>
              <a:tr h="421014">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ea typeface="Arial" charset="0"/>
                          <a:cs typeface="Arial" panose="020B0604020202020204" pitchFamily="34" charset="0"/>
                        </a:rPr>
                        <a:t>Utility or energy supplier rebate for new appliance or equipment</a:t>
                      </a:r>
                    </a:p>
                  </a:txBody>
                  <a:tcPr marL="68580" marR="68580" marT="0" marB="0" anchor="ctr"/>
                </a:tc>
                <a:tc>
                  <a:txBody>
                    <a:bodyPr/>
                    <a:lstStyle/>
                    <a:p>
                      <a:pPr marL="0" marR="0">
                        <a:spcBef>
                          <a:spcPts val="0"/>
                        </a:spcBef>
                        <a:spcAft>
                          <a:spcPts val="0"/>
                        </a:spcAft>
                      </a:pPr>
                      <a:r>
                        <a:rPr lang="en-US" sz="1600" b="0" dirty="0">
                          <a:solidFill>
                            <a:schemeClr val="tx1">
                              <a:lumMod val="50000"/>
                            </a:schemeClr>
                          </a:solidFill>
                          <a:effectLst/>
                          <a:latin typeface="Arial" panose="020B0604020202020204" pitchFamily="34" charset="0"/>
                          <a:cs typeface="Arial" panose="020B0604020202020204" pitchFamily="34" charset="0"/>
                        </a:rPr>
                        <a:t>3.6%</a:t>
                      </a:r>
                      <a:endParaRPr lang="en-US" sz="1600" b="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1.9%</a:t>
                      </a:r>
                      <a:endParaRPr lang="en-US" sz="1600" b="1"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4.0%</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5.8%</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91419309"/>
                  </a:ext>
                </a:extLst>
              </a:tr>
              <a:tr h="323468">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ea typeface="Arial" charset="0"/>
                          <a:cs typeface="Arial" panose="020B0604020202020204" pitchFamily="34" charset="0"/>
                        </a:rPr>
                        <a:t>Recycling of old appliance or equipment</a:t>
                      </a:r>
                    </a:p>
                  </a:txBody>
                  <a:tcPr marL="68580" marR="68580" marT="0" marB="0" anchor="ctr"/>
                </a:tc>
                <a:tc>
                  <a:txBody>
                    <a:bodyPr/>
                    <a:lstStyle/>
                    <a:p>
                      <a:pPr marL="0" marR="0">
                        <a:spcBef>
                          <a:spcPts val="0"/>
                        </a:spcBef>
                        <a:spcAft>
                          <a:spcPts val="0"/>
                        </a:spcAft>
                      </a:pPr>
                      <a:r>
                        <a:rPr lang="en-US" sz="1600" b="0" dirty="0">
                          <a:solidFill>
                            <a:schemeClr val="tx1">
                              <a:lumMod val="50000"/>
                            </a:schemeClr>
                          </a:solidFill>
                          <a:effectLst/>
                          <a:latin typeface="Arial" panose="020B0604020202020204" pitchFamily="34" charset="0"/>
                          <a:cs typeface="Arial" panose="020B0604020202020204" pitchFamily="34" charset="0"/>
                        </a:rPr>
                        <a:t>5.6%</a:t>
                      </a:r>
                      <a:endParaRPr lang="en-US" sz="1600" b="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3.2%</a:t>
                      </a:r>
                      <a:endParaRPr lang="en-US" sz="1600" b="1"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6.3%</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8.8%</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34800356"/>
                  </a:ext>
                </a:extLst>
              </a:tr>
              <a:tr h="323468">
                <a:tc>
                  <a:txBody>
                    <a:bodyPr/>
                    <a:lstStyle/>
                    <a:p>
                      <a:pPr marL="0" marR="0">
                        <a:spcBef>
                          <a:spcPts val="0"/>
                        </a:spcBef>
                        <a:spcAft>
                          <a:spcPts val="0"/>
                        </a:spcAft>
                      </a:pPr>
                      <a:r>
                        <a:rPr lang="en-US" sz="1600" b="1" dirty="0">
                          <a:solidFill>
                            <a:schemeClr val="tx1">
                              <a:lumMod val="50000"/>
                            </a:schemeClr>
                          </a:solidFill>
                          <a:effectLst/>
                          <a:latin typeface="Arial" panose="020B0604020202020204" pitchFamily="34" charset="0"/>
                          <a:ea typeface="Arial" charset="0"/>
                          <a:cs typeface="Arial" panose="020B0604020202020204" pitchFamily="34" charset="0"/>
                        </a:rPr>
                        <a:t>Tax credit for new appliance or equipment</a:t>
                      </a:r>
                    </a:p>
                  </a:txBody>
                  <a:tcPr marL="68580" marR="68580" marT="0" marB="0" anchor="ctr"/>
                </a:tc>
                <a:tc>
                  <a:txBody>
                    <a:bodyPr/>
                    <a:lstStyle/>
                    <a:p>
                      <a:pPr marL="0" marR="0">
                        <a:spcBef>
                          <a:spcPts val="0"/>
                        </a:spcBef>
                        <a:spcAft>
                          <a:spcPts val="0"/>
                        </a:spcAft>
                      </a:pPr>
                      <a:r>
                        <a:rPr lang="en-US" sz="1600" b="0" dirty="0">
                          <a:solidFill>
                            <a:schemeClr val="tx1">
                              <a:lumMod val="50000"/>
                            </a:schemeClr>
                          </a:solidFill>
                          <a:effectLst/>
                          <a:latin typeface="Arial" panose="020B0604020202020204" pitchFamily="34" charset="0"/>
                          <a:cs typeface="Arial" panose="020B0604020202020204" pitchFamily="34" charset="0"/>
                        </a:rPr>
                        <a:t>5.5%</a:t>
                      </a:r>
                      <a:endParaRPr lang="en-US" sz="1600" b="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1.6%</a:t>
                      </a:r>
                      <a:endParaRPr lang="en-US" sz="1600" b="1"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6.3%</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chemeClr val="tx1">
                              <a:lumMod val="50000"/>
                            </a:schemeClr>
                          </a:solidFill>
                          <a:effectLst/>
                          <a:latin typeface="Arial" panose="020B0604020202020204" pitchFamily="34" charset="0"/>
                          <a:cs typeface="Arial" panose="020B0604020202020204" pitchFamily="34" charset="0"/>
                        </a:rPr>
                        <a:t>11.8%</a:t>
                      </a:r>
                      <a:endParaRPr lang="en-US" sz="1600" dirty="0">
                        <a:solidFill>
                          <a:schemeClr val="tx1">
                            <a:lumMod val="50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934575206"/>
                  </a:ext>
                </a:extLst>
              </a:tr>
            </a:tbl>
          </a:graphicData>
        </a:graphic>
      </p:graphicFrame>
      <p:sp>
        <p:nvSpPr>
          <p:cNvPr id="5" name="TextBox 4"/>
          <p:cNvSpPr txBox="1"/>
          <p:nvPr/>
        </p:nvSpPr>
        <p:spPr>
          <a:xfrm>
            <a:off x="237642" y="4190999"/>
            <a:ext cx="8257771" cy="400110"/>
          </a:xfrm>
          <a:prstGeom prst="rect">
            <a:avLst/>
          </a:prstGeom>
          <a:noFill/>
        </p:spPr>
        <p:txBody>
          <a:bodyPr wrap="square" rtlCol="0">
            <a:spAutoFit/>
          </a:bodyPr>
          <a:lstStyle/>
          <a:p>
            <a:r>
              <a:rPr lang="en-US" sz="2000" b="1" dirty="0">
                <a:solidFill>
                  <a:srgbClr val="0070C0"/>
                </a:solidFill>
                <a:latin typeface="Arial" charset="0"/>
                <a:ea typeface="Arial" charset="0"/>
              </a:rPr>
              <a:t>Low rates of participation in energy efficiency (EE) programs </a:t>
            </a:r>
          </a:p>
        </p:txBody>
      </p:sp>
      <p:graphicFrame>
        <p:nvGraphicFramePr>
          <p:cNvPr id="6" name="Chart 5">
            <a:extLst>
              <a:ext uri="{FF2B5EF4-FFF2-40B4-BE49-F238E27FC236}">
                <a16:creationId xmlns:a16="http://schemas.microsoft.com/office/drawing/2014/main" id="{388B7734-8D7A-42A4-9383-783165022E15}"/>
              </a:ext>
            </a:extLst>
          </p:cNvPr>
          <p:cNvGraphicFramePr/>
          <p:nvPr/>
        </p:nvGraphicFramePr>
        <p:xfrm>
          <a:off x="4794989" y="1258569"/>
          <a:ext cx="7162908" cy="304393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3254" y="3055203"/>
            <a:ext cx="4202722" cy="830997"/>
          </a:xfrm>
          <a:prstGeom prst="rect">
            <a:avLst/>
          </a:prstGeom>
          <a:noFill/>
        </p:spPr>
        <p:txBody>
          <a:bodyPr wrap="square" rtlCol="0">
            <a:spAutoFit/>
          </a:bodyPr>
          <a:lstStyle/>
          <a:p>
            <a:pPr algn="l"/>
            <a:r>
              <a:rPr lang="en-US" sz="1600" b="1" dirty="0">
                <a:solidFill>
                  <a:schemeClr val="tx1">
                    <a:lumMod val="50000"/>
                  </a:schemeClr>
                </a:solidFill>
                <a:latin typeface="Arial" charset="0"/>
                <a:ea typeface="Arial" charset="0"/>
              </a:rPr>
              <a:t>5.5% of households received assistance to pay </a:t>
            </a:r>
            <a:r>
              <a:rPr lang="en-US" sz="1600" b="1" dirty="0">
                <a:latin typeface="Arial" charset="0"/>
                <a:ea typeface="Arial" charset="0"/>
              </a:rPr>
              <a:t>bills </a:t>
            </a:r>
            <a:r>
              <a:rPr lang="en-US" sz="1600" b="1" dirty="0">
                <a:solidFill>
                  <a:schemeClr val="tx1">
                    <a:lumMod val="50000"/>
                  </a:schemeClr>
                </a:solidFill>
                <a:latin typeface="Arial" charset="0"/>
                <a:ea typeface="Arial" charset="0"/>
              </a:rPr>
              <a:t>or fix heating and cooling equipment</a:t>
            </a:r>
          </a:p>
        </p:txBody>
      </p:sp>
      <p:sp>
        <p:nvSpPr>
          <p:cNvPr id="8" name="TextBox 7"/>
          <p:cNvSpPr txBox="1"/>
          <p:nvPr/>
        </p:nvSpPr>
        <p:spPr>
          <a:xfrm>
            <a:off x="243254" y="2659354"/>
            <a:ext cx="4557346" cy="400110"/>
          </a:xfrm>
          <a:prstGeom prst="rect">
            <a:avLst/>
          </a:prstGeom>
          <a:noFill/>
        </p:spPr>
        <p:txBody>
          <a:bodyPr wrap="square" rtlCol="0">
            <a:spAutoFit/>
          </a:bodyPr>
          <a:lstStyle/>
          <a:p>
            <a:r>
              <a:rPr lang="en-US" sz="2000" b="1" dirty="0">
                <a:solidFill>
                  <a:srgbClr val="0070C0"/>
                </a:solidFill>
                <a:latin typeface="Arial" charset="0"/>
                <a:ea typeface="Arial" charset="0"/>
              </a:rPr>
              <a:t>Low rates of receiving assistance</a:t>
            </a:r>
          </a:p>
        </p:txBody>
      </p:sp>
      <p:sp>
        <p:nvSpPr>
          <p:cNvPr id="10" name="TextBox 9"/>
          <p:cNvSpPr txBox="1"/>
          <p:nvPr/>
        </p:nvSpPr>
        <p:spPr>
          <a:xfrm>
            <a:off x="237643" y="1350465"/>
            <a:ext cx="4557346" cy="1261884"/>
          </a:xfrm>
          <a:prstGeom prst="rect">
            <a:avLst/>
          </a:prstGeom>
          <a:noFill/>
        </p:spPr>
        <p:txBody>
          <a:bodyPr wrap="square" rtlCol="0">
            <a:spAutoFit/>
          </a:bodyPr>
          <a:lstStyle/>
          <a:p>
            <a:r>
              <a:rPr lang="en-US" sz="2000" b="1" dirty="0">
                <a:solidFill>
                  <a:srgbClr val="0070C0"/>
                </a:solidFill>
                <a:latin typeface="Arial" charset="0"/>
                <a:ea typeface="Arial" charset="0"/>
              </a:rPr>
              <a:t>Higher cost per sq. </a:t>
            </a:r>
            <a:r>
              <a:rPr lang="en-US" sz="2000" b="1" dirty="0" err="1">
                <a:solidFill>
                  <a:srgbClr val="0070C0"/>
                </a:solidFill>
                <a:latin typeface="Arial" charset="0"/>
                <a:ea typeface="Arial" charset="0"/>
              </a:rPr>
              <a:t>ft</a:t>
            </a:r>
            <a:endParaRPr lang="en-US" sz="2000" b="1" dirty="0">
              <a:solidFill>
                <a:srgbClr val="0070C0"/>
              </a:solidFill>
              <a:latin typeface="Arial" charset="0"/>
              <a:ea typeface="Arial" charset="0"/>
            </a:endParaRPr>
          </a:p>
          <a:p>
            <a:endParaRPr lang="en-US" sz="600" b="1" dirty="0">
              <a:solidFill>
                <a:srgbClr val="0070C0"/>
              </a:solidFill>
              <a:latin typeface="Arial" charset="0"/>
              <a:ea typeface="Arial" charset="0"/>
            </a:endParaRPr>
          </a:p>
          <a:p>
            <a:r>
              <a:rPr lang="en-US" sz="1600" b="1" dirty="0">
                <a:solidFill>
                  <a:schemeClr val="tx1">
                    <a:lumMod val="50000"/>
                  </a:schemeClr>
                </a:solidFill>
                <a:latin typeface="Arial" charset="0"/>
                <a:ea typeface="Arial" charset="0"/>
              </a:rPr>
              <a:t>LIHs spend more per square foot (M = </a:t>
            </a:r>
          </a:p>
          <a:p>
            <a:r>
              <a:rPr lang="en-US" sz="1600" b="1" dirty="0">
                <a:solidFill>
                  <a:schemeClr val="tx1">
                    <a:lumMod val="50000"/>
                  </a:schemeClr>
                </a:solidFill>
                <a:latin typeface="Arial" charset="0"/>
                <a:ea typeface="Arial" charset="0"/>
              </a:rPr>
              <a:t>$1.67) than MIHs (M = $1.19) and HIHs (M </a:t>
            </a:r>
          </a:p>
          <a:p>
            <a:r>
              <a:rPr lang="en-US" sz="1600" b="1" dirty="0">
                <a:solidFill>
                  <a:schemeClr val="tx1">
                    <a:lumMod val="50000"/>
                  </a:schemeClr>
                </a:solidFill>
                <a:latin typeface="Arial" charset="0"/>
                <a:ea typeface="Arial" charset="0"/>
              </a:rPr>
              <a:t>= 0.97),  </a:t>
            </a:r>
            <a:r>
              <a:rPr lang="en-US" sz="1600" b="1" i="1" dirty="0">
                <a:solidFill>
                  <a:schemeClr val="tx1">
                    <a:lumMod val="50000"/>
                  </a:schemeClr>
                </a:solidFill>
                <a:latin typeface="Arial" charset="0"/>
                <a:ea typeface="Arial" charset="0"/>
              </a:rPr>
              <a:t>F</a:t>
            </a:r>
            <a:r>
              <a:rPr lang="en-US" sz="1600" b="1" dirty="0">
                <a:solidFill>
                  <a:schemeClr val="tx1">
                    <a:lumMod val="50000"/>
                  </a:schemeClr>
                </a:solidFill>
                <a:latin typeface="Arial" charset="0"/>
                <a:ea typeface="Arial" charset="0"/>
              </a:rPr>
              <a:t>(2, 5683) = 143.25, </a:t>
            </a:r>
            <a:r>
              <a:rPr lang="en-US" sz="1600" b="1" i="1" dirty="0">
                <a:solidFill>
                  <a:schemeClr val="tx1">
                    <a:lumMod val="50000"/>
                  </a:schemeClr>
                </a:solidFill>
                <a:latin typeface="Arial" charset="0"/>
                <a:ea typeface="Arial" charset="0"/>
              </a:rPr>
              <a:t>p</a:t>
            </a:r>
            <a:r>
              <a:rPr lang="en-US" sz="1600" b="1" dirty="0">
                <a:solidFill>
                  <a:schemeClr val="tx1">
                    <a:lumMod val="50000"/>
                  </a:schemeClr>
                </a:solidFill>
                <a:latin typeface="Arial" charset="0"/>
                <a:ea typeface="Arial" charset="0"/>
              </a:rPr>
              <a:t> &lt; .001.</a:t>
            </a:r>
          </a:p>
        </p:txBody>
      </p:sp>
      <p:sp>
        <p:nvSpPr>
          <p:cNvPr id="3" name="Slide Number Placeholder 2"/>
          <p:cNvSpPr>
            <a:spLocks noGrp="1"/>
          </p:cNvSpPr>
          <p:nvPr>
            <p:ph type="sldNum" sz="quarter" idx="10"/>
          </p:nvPr>
        </p:nvSpPr>
        <p:spPr>
          <a:xfrm>
            <a:off x="9296400" y="6257925"/>
            <a:ext cx="2743200" cy="365125"/>
          </a:xfrm>
        </p:spPr>
        <p:txBody>
          <a:bodyPr/>
          <a:lstStyle/>
          <a:p>
            <a:pPr algn="r">
              <a:defRPr/>
            </a:pPr>
            <a:fld id="{C828D3FC-A0B5-43DE-98B8-D1D2A830C5C7}" type="slidenum">
              <a:rPr lang="en-US" smtClean="0"/>
              <a:pPr algn="r">
                <a:defRPr/>
              </a:pPr>
              <a:t>11</a:t>
            </a:fld>
            <a:endParaRPr lang="en-US" dirty="0"/>
          </a:p>
        </p:txBody>
      </p:sp>
      <p:sp>
        <p:nvSpPr>
          <p:cNvPr id="9" name="TextBox 8"/>
          <p:cNvSpPr txBox="1"/>
          <p:nvPr/>
        </p:nvSpPr>
        <p:spPr>
          <a:xfrm>
            <a:off x="181461" y="6309345"/>
            <a:ext cx="11776435" cy="461665"/>
          </a:xfrm>
          <a:prstGeom prst="rect">
            <a:avLst/>
          </a:prstGeom>
          <a:noFill/>
        </p:spPr>
        <p:txBody>
          <a:bodyPr wrap="square" rtlCol="0">
            <a:spAutoFit/>
          </a:bodyPr>
          <a:lstStyle/>
          <a:p>
            <a:r>
              <a:rPr lang="en-US" sz="1200" b="1" dirty="0">
                <a:solidFill>
                  <a:schemeClr val="tx1">
                    <a:lumMod val="50000"/>
                  </a:schemeClr>
                </a:solidFill>
                <a:latin typeface="Arial" panose="020B0604020202020204" pitchFamily="34" charset="0"/>
                <a:cs typeface="Arial" panose="020B0604020202020204" pitchFamily="34" charset="0"/>
              </a:rPr>
              <a:t>Xu., X., &amp; Chen, C.F. (2019). Energy Efficiency and Energy Justice for US Low-Income Households: An Analysis of Multi-Facet Challenges and Potential. </a:t>
            </a:r>
            <a:r>
              <a:rPr lang="en-US" sz="1200" b="1" i="1" dirty="0">
                <a:solidFill>
                  <a:schemeClr val="tx1">
                    <a:lumMod val="50000"/>
                  </a:schemeClr>
                </a:solidFill>
                <a:latin typeface="Arial" panose="020B0604020202020204" pitchFamily="34" charset="0"/>
                <a:cs typeface="Arial" panose="020B0604020202020204" pitchFamily="34" charset="0"/>
              </a:rPr>
              <a:t>Energy Policy</a:t>
            </a:r>
            <a:r>
              <a:rPr lang="en-US" sz="1200" b="1" dirty="0">
                <a:solidFill>
                  <a:schemeClr val="tx1">
                    <a:lumMod val="50000"/>
                  </a:schemeClr>
                </a:solidFill>
                <a:latin typeface="Arial" panose="020B0604020202020204" pitchFamily="34" charset="0"/>
                <a:cs typeface="Arial" panose="020B0604020202020204" pitchFamily="34" charset="0"/>
              </a:rPr>
              <a:t>, 128, 763-774.</a:t>
            </a:r>
          </a:p>
        </p:txBody>
      </p:sp>
    </p:spTree>
    <p:extLst>
      <p:ext uri="{BB962C8B-B14F-4D97-AF65-F5344CB8AC3E}">
        <p14:creationId xmlns:p14="http://schemas.microsoft.com/office/powerpoint/2010/main" val="262251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b="1" dirty="0"/>
              <a:t>Access to Smart Grid Technologies(</a:t>
            </a:r>
            <a:r>
              <a:rPr lang="ja-JP" altLang="en-US" sz="2800" b="1"/>
              <a:t>智能電網技術</a:t>
            </a:r>
            <a:r>
              <a:rPr lang="en-US" altLang="ja-JP" sz="2800" b="1" dirty="0"/>
              <a:t>)</a:t>
            </a:r>
            <a:endParaRPr lang="en-US" sz="2800" b="1" dirty="0"/>
          </a:p>
        </p:txBody>
      </p:sp>
      <p:sp>
        <p:nvSpPr>
          <p:cNvPr id="8" name="TextBox 7"/>
          <p:cNvSpPr txBox="1"/>
          <p:nvPr/>
        </p:nvSpPr>
        <p:spPr>
          <a:xfrm>
            <a:off x="647700" y="5062112"/>
            <a:ext cx="11544300" cy="1323439"/>
          </a:xfrm>
          <a:prstGeom prst="rect">
            <a:avLst/>
          </a:prstGeom>
          <a:noFill/>
        </p:spPr>
        <p:txBody>
          <a:bodyPr wrap="square" rtlCol="0">
            <a:spAutoFit/>
          </a:bodyPr>
          <a:lstStyle/>
          <a:p>
            <a:pPr marL="285750" indent="-285750" algn="l">
              <a:buFont typeface="Arial"/>
              <a:buChar char="•"/>
            </a:pPr>
            <a:r>
              <a:rPr lang="en-US" sz="2000" dirty="0">
                <a:solidFill>
                  <a:schemeClr val="tx1">
                    <a:lumMod val="50000"/>
                  </a:schemeClr>
                </a:solidFill>
                <a:latin typeface="Arial" charset="0"/>
                <a:ea typeface="Arial" charset="0"/>
              </a:rPr>
              <a:t>LIHs do not have sufficient access to smart grid technologies (connecting with internet access)</a:t>
            </a:r>
          </a:p>
          <a:p>
            <a:pPr marL="285750" indent="-285750" algn="l">
              <a:buFont typeface="Arial"/>
              <a:buChar char="•"/>
            </a:pPr>
            <a:r>
              <a:rPr lang="en-US" sz="2000" dirty="0">
                <a:solidFill>
                  <a:schemeClr val="tx1">
                    <a:lumMod val="50000"/>
                  </a:schemeClr>
                </a:solidFill>
                <a:latin typeface="Arial" charset="0"/>
                <a:ea typeface="Arial" charset="0"/>
              </a:rPr>
              <a:t>Very few residents have actually viewed smart meter data (recording energy consumption data) </a:t>
            </a:r>
          </a:p>
          <a:p>
            <a:pPr marL="285750" indent="-285750" algn="l">
              <a:buFont typeface="Arial"/>
              <a:buChar char="•"/>
            </a:pPr>
            <a:r>
              <a:rPr lang="en-US" sz="2000" b="1" dirty="0">
                <a:solidFill>
                  <a:srgbClr val="1616EA"/>
                </a:solidFill>
                <a:latin typeface="Arial" charset="0"/>
                <a:ea typeface="Arial" charset="0"/>
              </a:rPr>
              <a:t>LIHs may be at disadvantage for demand response programs for reducing energy demand during peak hours and energy cost</a:t>
            </a:r>
          </a:p>
        </p:txBody>
      </p:sp>
      <p:graphicFrame>
        <p:nvGraphicFramePr>
          <p:cNvPr id="6" name="Chart 5"/>
          <p:cNvGraphicFramePr>
            <a:graphicFrameLocks/>
          </p:cNvGraphicFramePr>
          <p:nvPr>
            <p:extLst>
              <p:ext uri="{D42A27DB-BD31-4B8C-83A1-F6EECF244321}">
                <p14:modId xmlns:p14="http://schemas.microsoft.com/office/powerpoint/2010/main" val="1043446333"/>
              </p:ext>
            </p:extLst>
          </p:nvPr>
        </p:nvGraphicFramePr>
        <p:xfrm>
          <a:off x="1493807" y="938698"/>
          <a:ext cx="9204385" cy="421188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0"/>
          </p:nvPr>
        </p:nvSpPr>
        <p:spPr/>
        <p:txBody>
          <a:bodyPr/>
          <a:lstStyle/>
          <a:p>
            <a:pPr algn="r">
              <a:defRPr/>
            </a:pPr>
            <a:fld id="{C828D3FC-A0B5-43DE-98B8-D1D2A830C5C7}" type="slidenum">
              <a:rPr lang="en-US" smtClean="0"/>
              <a:pPr algn="r">
                <a:defRPr/>
              </a:pPr>
              <a:t>12</a:t>
            </a:fld>
            <a:endParaRPr lang="en-US" dirty="0"/>
          </a:p>
        </p:txBody>
      </p:sp>
    </p:spTree>
    <p:extLst>
      <p:ext uri="{BB962C8B-B14F-4D97-AF65-F5344CB8AC3E}">
        <p14:creationId xmlns:p14="http://schemas.microsoft.com/office/powerpoint/2010/main" val="108633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7"/>
          <p:cNvSpPr txBox="1">
            <a:spLocks noGrp="1"/>
          </p:cNvSpPr>
          <p:nvPr>
            <p:ph type="title"/>
          </p:nvPr>
        </p:nvSpPr>
        <p:spPr>
          <a:xfrm>
            <a:off x="914410" y="4407086"/>
            <a:ext cx="10363200" cy="1362075"/>
          </a:xfrm>
          <a:prstGeom prst="rect">
            <a:avLst/>
          </a:prstGeom>
          <a:noFill/>
          <a:ln>
            <a:noFill/>
          </a:ln>
        </p:spPr>
        <p:txBody>
          <a:bodyPr spcFirstLastPara="1" wrap="square" lIns="64700" tIns="32425" rIns="64700" bIns="32425" anchor="t" anchorCtr="0">
            <a:normAutofit/>
          </a:bodyPr>
          <a:lstStyle/>
          <a:p>
            <a:pPr marL="0" lvl="0" indent="0" algn="l" rtl="0">
              <a:spcBef>
                <a:spcPts val="0"/>
              </a:spcBef>
              <a:spcAft>
                <a:spcPts val="0"/>
              </a:spcAft>
              <a:buClr>
                <a:srgbClr val="007900"/>
              </a:buClr>
              <a:buSzPts val="4000"/>
              <a:buFont typeface="Arial"/>
              <a:buNone/>
            </a:pPr>
            <a:r>
              <a:rPr lang="en-US" dirty="0"/>
              <a:t>Energy Burdens-Macro level (National Scale)…</a:t>
            </a:r>
            <a:endParaRPr dirty="0"/>
          </a:p>
        </p:txBody>
      </p:sp>
      <p:sp>
        <p:nvSpPr>
          <p:cNvPr id="420" name="Google Shape;420;p67"/>
          <p:cNvSpPr txBox="1">
            <a:spLocks noGrp="1"/>
          </p:cNvSpPr>
          <p:nvPr>
            <p:ph type="body" idx="1"/>
          </p:nvPr>
        </p:nvSpPr>
        <p:spPr>
          <a:xfrm>
            <a:off x="914410" y="2906713"/>
            <a:ext cx="10363200" cy="1500187"/>
          </a:xfrm>
          <a:prstGeom prst="rect">
            <a:avLst/>
          </a:prstGeom>
          <a:noFill/>
          <a:ln>
            <a:noFill/>
          </a:ln>
        </p:spPr>
        <p:txBody>
          <a:bodyPr spcFirstLastPara="1" wrap="square" lIns="64700" tIns="32425" rIns="64700" bIns="32425" anchor="b" anchorCtr="0">
            <a:normAutofit/>
          </a:bodyPr>
          <a:lstStyle/>
          <a:p>
            <a:pPr marL="0" lvl="0" indent="0" algn="l" rtl="0">
              <a:spcBef>
                <a:spcPts val="0"/>
              </a:spcBef>
              <a:spcAft>
                <a:spcPts val="0"/>
              </a:spcAft>
              <a:buClr>
                <a:srgbClr val="949494"/>
              </a:buClr>
              <a:buSzPts val="2000"/>
              <a:buNone/>
            </a:pPr>
            <a:endParaRPr dirty="0"/>
          </a:p>
        </p:txBody>
      </p:sp>
      <p:sp>
        <p:nvSpPr>
          <p:cNvPr id="421" name="Google Shape;421;p67"/>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defPPr>
              <a:defRPr lang="en-US"/>
            </a:defPPr>
            <a:lvl1pPr marL="0" marR="0" lvl="0"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1pPr>
            <a:lvl2pPr marL="0" marR="0" lvl="1"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2pPr>
            <a:lvl3pPr marL="0" marR="0" lvl="2"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3pPr>
            <a:lvl4pPr marL="0" marR="0" lvl="3"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4pPr>
            <a:lvl5pPr marL="0" marR="0" lvl="4"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5pPr>
            <a:lvl6pPr marL="0" marR="0" lvl="5"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6pPr>
            <a:lvl7pPr marL="0" marR="0" lvl="6"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7pPr>
            <a:lvl8pPr marL="0" marR="0" lvl="7"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8pPr>
            <a:lvl9pPr marL="0" marR="0" lvl="8"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smtClean="0"/>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007900"/>
              </a:solidFill>
              <a:effectLst/>
              <a:uLnTx/>
              <a:uFillTx/>
              <a:latin typeface="Arial"/>
              <a:cs typeface="Arial"/>
              <a:sym typeface="Arial"/>
            </a:endParaRPr>
          </a:p>
        </p:txBody>
      </p:sp>
    </p:spTree>
    <p:extLst>
      <p:ext uri="{BB962C8B-B14F-4D97-AF65-F5344CB8AC3E}">
        <p14:creationId xmlns:p14="http://schemas.microsoft.com/office/powerpoint/2010/main" val="381629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CE52-7637-C947-93AB-B6C21F997293}"/>
              </a:ext>
            </a:extLst>
          </p:cNvPr>
          <p:cNvSpPr>
            <a:spLocks noGrp="1"/>
          </p:cNvSpPr>
          <p:nvPr>
            <p:ph type="title"/>
          </p:nvPr>
        </p:nvSpPr>
        <p:spPr/>
        <p:txBody>
          <a:bodyPr>
            <a:normAutofit/>
          </a:bodyPr>
          <a:lstStyle/>
          <a:p>
            <a:r>
              <a:rPr lang="en-US" sz="2800" dirty="0"/>
              <a:t>Macro-Level: Energy Burden and Concentrated Disadvantage</a:t>
            </a:r>
          </a:p>
        </p:txBody>
      </p:sp>
      <p:sp>
        <p:nvSpPr>
          <p:cNvPr id="3" name="Content Placeholder 2">
            <a:extLst>
              <a:ext uri="{FF2B5EF4-FFF2-40B4-BE49-F238E27FC236}">
                <a16:creationId xmlns:a16="http://schemas.microsoft.com/office/drawing/2014/main" id="{24C304CF-B7EC-0046-B65A-A65D0C69AC34}"/>
              </a:ext>
            </a:extLst>
          </p:cNvPr>
          <p:cNvSpPr>
            <a:spLocks noGrp="1"/>
          </p:cNvSpPr>
          <p:nvPr>
            <p:ph idx="1"/>
          </p:nvPr>
        </p:nvSpPr>
        <p:spPr/>
        <p:txBody>
          <a:bodyPr>
            <a:noAutofit/>
          </a:bodyPr>
          <a:lstStyle/>
          <a:p>
            <a:pPr marL="0" indent="0">
              <a:buNone/>
            </a:pPr>
            <a:r>
              <a:rPr lang="en-US" sz="2400" dirty="0"/>
              <a:t>Examines neighborhood locations, and socio-demographic and health indicators influencing energy burden (EB), accounting for electricity price in 2020</a:t>
            </a:r>
          </a:p>
          <a:p>
            <a:pPr>
              <a:buFontTx/>
              <a:buChar char="-"/>
            </a:pPr>
            <a:r>
              <a:rPr lang="en-US" sz="2400" dirty="0"/>
              <a:t>Demonstrates EB is not only a result of high household poverty but also of the high rates of residential racial-segregation experienced by people of color, particularly Black and Latino communities. </a:t>
            </a:r>
          </a:p>
          <a:p>
            <a:r>
              <a:rPr lang="en-US" sz="2400" b="1" i="1" dirty="0">
                <a:solidFill>
                  <a:srgbClr val="007900"/>
                </a:solidFill>
              </a:rPr>
              <a:t>Research Questions</a:t>
            </a:r>
            <a:r>
              <a:rPr lang="en-US" sz="2400" b="1" dirty="0">
                <a:solidFill>
                  <a:srgbClr val="007900"/>
                </a:solidFill>
              </a:rPr>
              <a:t>: </a:t>
            </a:r>
          </a:p>
          <a:p>
            <a:pPr marL="514350" indent="-514350">
              <a:buFont typeface="+mj-lt"/>
              <a:buAutoNum type="arabicPeriod"/>
            </a:pPr>
            <a:r>
              <a:rPr lang="en-US" sz="2400" dirty="0"/>
              <a:t>What are the patterns of EB in terms of neighborhood and regional effects? </a:t>
            </a:r>
          </a:p>
          <a:p>
            <a:pPr marL="514350" indent="-514350">
              <a:buFont typeface="+mj-lt"/>
              <a:buAutoNum type="arabicPeriod"/>
            </a:pPr>
            <a:r>
              <a:rPr lang="en-US" sz="2400" dirty="0"/>
              <a:t>What are the main social-economics, race/ethnicity &amp; health factors influencing EB, accounting for electricity price? </a:t>
            </a:r>
          </a:p>
          <a:p>
            <a:pPr marL="514350" indent="-514350">
              <a:buFont typeface="+mj-lt"/>
              <a:buAutoNum type="arabicPeriod"/>
            </a:pPr>
            <a:r>
              <a:rPr lang="en-US" sz="2400" dirty="0"/>
              <a:t>What are the link between EB and concentrated </a:t>
            </a:r>
            <a:r>
              <a:rPr lang="en-US" sz="2400"/>
              <a:t>disadvantaged groups?</a:t>
            </a:r>
            <a:endParaRPr lang="en-US" sz="2400" dirty="0"/>
          </a:p>
        </p:txBody>
      </p:sp>
      <p:sp>
        <p:nvSpPr>
          <p:cNvPr id="4" name="Slide Number Placeholder 3">
            <a:extLst>
              <a:ext uri="{FF2B5EF4-FFF2-40B4-BE49-F238E27FC236}">
                <a16:creationId xmlns:a16="http://schemas.microsoft.com/office/drawing/2014/main" id="{94121487-1B20-1147-978C-CE6835041D9C}"/>
              </a:ext>
            </a:extLst>
          </p:cNvPr>
          <p:cNvSpPr>
            <a:spLocks noGrp="1"/>
          </p:cNvSpPr>
          <p:nvPr>
            <p:ph type="sldNum" sz="quarter" idx="10"/>
          </p:nvPr>
        </p:nvSpPr>
        <p:spPr/>
        <p:txBody>
          <a:bodyPr/>
          <a:lstStyle/>
          <a:p>
            <a:pPr algn="r">
              <a:defRPr/>
            </a:pPr>
            <a:fld id="{C828D3FC-A0B5-43DE-98B8-D1D2A830C5C7}" type="slidenum">
              <a:rPr lang="en-US" smtClean="0"/>
              <a:pPr algn="r">
                <a:defRPr/>
              </a:pPr>
              <a:t>14</a:t>
            </a:fld>
            <a:endParaRPr lang="en-US" dirty="0"/>
          </a:p>
        </p:txBody>
      </p:sp>
    </p:spTree>
    <p:extLst>
      <p:ext uri="{BB962C8B-B14F-4D97-AF65-F5344CB8AC3E}">
        <p14:creationId xmlns:p14="http://schemas.microsoft.com/office/powerpoint/2010/main" val="179440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6D9E-237A-CE48-BF25-14E9F06DC86E}"/>
              </a:ext>
            </a:extLst>
          </p:cNvPr>
          <p:cNvSpPr>
            <a:spLocks noGrp="1"/>
          </p:cNvSpPr>
          <p:nvPr>
            <p:ph type="title"/>
          </p:nvPr>
        </p:nvSpPr>
        <p:spPr/>
        <p:txBody>
          <a:bodyPr>
            <a:noAutofit/>
          </a:bodyPr>
          <a:lstStyle/>
          <a:p>
            <a:r>
              <a:rPr lang="en-US" sz="2800" dirty="0"/>
              <a:t>Social-economics and Health Predictors based on Concentrated Disadvantage Framework</a:t>
            </a:r>
          </a:p>
        </p:txBody>
      </p:sp>
      <p:sp>
        <p:nvSpPr>
          <p:cNvPr id="3" name="Content Placeholder 2">
            <a:extLst>
              <a:ext uri="{FF2B5EF4-FFF2-40B4-BE49-F238E27FC236}">
                <a16:creationId xmlns:a16="http://schemas.microsoft.com/office/drawing/2014/main" id="{B400089F-5BFA-CA49-92EB-551C7B2BD97C}"/>
              </a:ext>
            </a:extLst>
          </p:cNvPr>
          <p:cNvSpPr>
            <a:spLocks noGrp="1"/>
          </p:cNvSpPr>
          <p:nvPr>
            <p:ph idx="1"/>
          </p:nvPr>
        </p:nvSpPr>
        <p:spPr>
          <a:xfrm>
            <a:off x="609600" y="990600"/>
            <a:ext cx="10972800" cy="5181600"/>
          </a:xfrm>
        </p:spPr>
        <p:txBody>
          <a:bodyPr>
            <a:normAutofit fontScale="70000" lnSpcReduction="20000"/>
          </a:bodyPr>
          <a:lstStyle/>
          <a:p>
            <a:r>
              <a:rPr lang="en-US" b="1" dirty="0">
                <a:solidFill>
                  <a:srgbClr val="1616EA"/>
                </a:solidFill>
              </a:rPr>
              <a:t>State-level electricity price – </a:t>
            </a:r>
            <a:r>
              <a:rPr lang="en-US" dirty="0"/>
              <a:t>as a control variable</a:t>
            </a:r>
          </a:p>
          <a:p>
            <a:r>
              <a:rPr lang="en-US" b="1" dirty="0">
                <a:solidFill>
                  <a:srgbClr val="1616EA"/>
                </a:solidFill>
              </a:rPr>
              <a:t>Social vulnerability index (SVI)</a:t>
            </a:r>
            <a:r>
              <a:rPr lang="en-US" b="1" dirty="0"/>
              <a:t> </a:t>
            </a:r>
            <a:r>
              <a:rPr lang="en-US" dirty="0"/>
              <a:t>– a validated metric that uses census tract and county-level data include four themes: (1) socioeconomic status; (2) household composition and disability; (3) minority status and language; (4) housing type, transportation, household composition, and disability.</a:t>
            </a:r>
          </a:p>
          <a:p>
            <a:r>
              <a:rPr lang="en-US" b="1" dirty="0">
                <a:solidFill>
                  <a:srgbClr val="1616EA"/>
                </a:solidFill>
              </a:rPr>
              <a:t>Public assistance in income, or welfare</a:t>
            </a:r>
            <a:r>
              <a:rPr lang="en-US" dirty="0"/>
              <a:t>: provides cash payments, temporary Assistance to Needy Families (TANF), Supplemental Security Income (SSI) and noncash benefits (food stamps)</a:t>
            </a:r>
          </a:p>
          <a:p>
            <a:r>
              <a:rPr lang="en-US" b="1" dirty="0">
                <a:solidFill>
                  <a:srgbClr val="1616EA"/>
                </a:solidFill>
              </a:rPr>
              <a:t>Families with female household heads</a:t>
            </a:r>
            <a:r>
              <a:rPr lang="en-US" dirty="0"/>
              <a:t>: share of women householders with no spouse or partner present</a:t>
            </a:r>
          </a:p>
          <a:p>
            <a:r>
              <a:rPr lang="en-US" b="1" dirty="0">
                <a:solidFill>
                  <a:srgbClr val="1616EA"/>
                </a:solidFill>
              </a:rPr>
              <a:t>Below poverty</a:t>
            </a:r>
            <a:r>
              <a:rPr lang="en-US" dirty="0"/>
              <a:t>: people with household incomes at or below 200% of the Federal Poverty Level (FPL) </a:t>
            </a:r>
          </a:p>
          <a:p>
            <a:r>
              <a:rPr lang="en-US" b="1" dirty="0">
                <a:solidFill>
                  <a:srgbClr val="1616EA"/>
                </a:solidFill>
              </a:rPr>
              <a:t>Households with disable population, aged 65 and aged below 17</a:t>
            </a:r>
          </a:p>
          <a:p>
            <a:r>
              <a:rPr lang="en-US" b="1" dirty="0">
                <a:solidFill>
                  <a:srgbClr val="1616EA"/>
                </a:solidFill>
              </a:rPr>
              <a:t>Without health Insurance</a:t>
            </a:r>
            <a:r>
              <a:rPr lang="en-US" dirty="0"/>
              <a:t>: estimate residents’ overall level of safe and secure employment</a:t>
            </a:r>
          </a:p>
          <a:p>
            <a:r>
              <a:rPr lang="en-US" b="1" dirty="0">
                <a:solidFill>
                  <a:srgbClr val="1616EA"/>
                </a:solidFill>
              </a:rPr>
              <a:t>COVID-19 confirmed cases and mortality</a:t>
            </a:r>
            <a:endParaRPr lang="en-US" dirty="0"/>
          </a:p>
          <a:p>
            <a:pPr algn="just"/>
            <a:endParaRPr lang="en-US" baseline="30000" dirty="0"/>
          </a:p>
          <a:p>
            <a:endParaRPr lang="en-US" i="1" dirty="0"/>
          </a:p>
        </p:txBody>
      </p:sp>
      <p:sp>
        <p:nvSpPr>
          <p:cNvPr id="4" name="Slide Number Placeholder 3">
            <a:extLst>
              <a:ext uri="{FF2B5EF4-FFF2-40B4-BE49-F238E27FC236}">
                <a16:creationId xmlns:a16="http://schemas.microsoft.com/office/drawing/2014/main" id="{D19EE311-7E38-5C4C-A902-3F4AE00BDD1B}"/>
              </a:ext>
            </a:extLst>
          </p:cNvPr>
          <p:cNvSpPr>
            <a:spLocks noGrp="1"/>
          </p:cNvSpPr>
          <p:nvPr>
            <p:ph type="sldNum" sz="quarter" idx="10"/>
          </p:nvPr>
        </p:nvSpPr>
        <p:spPr/>
        <p:txBody>
          <a:bodyPr/>
          <a:lstStyle/>
          <a:p>
            <a:pPr algn="r">
              <a:defRPr/>
            </a:pPr>
            <a:fld id="{C828D3FC-A0B5-43DE-98B8-D1D2A830C5C7}" type="slidenum">
              <a:rPr lang="en-US" smtClean="0"/>
              <a:pPr algn="r">
                <a:defRPr/>
              </a:pPr>
              <a:t>15</a:t>
            </a:fld>
            <a:endParaRPr lang="en-US" dirty="0"/>
          </a:p>
        </p:txBody>
      </p:sp>
    </p:spTree>
    <p:extLst>
      <p:ext uri="{BB962C8B-B14F-4D97-AF65-F5344CB8AC3E}">
        <p14:creationId xmlns:p14="http://schemas.microsoft.com/office/powerpoint/2010/main" val="59010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C3B9-5830-5940-A8F9-8A734FCCC2FA}"/>
              </a:ext>
            </a:extLst>
          </p:cNvPr>
          <p:cNvSpPr>
            <a:spLocks noGrp="1"/>
          </p:cNvSpPr>
          <p:nvPr>
            <p:ph type="title"/>
          </p:nvPr>
        </p:nvSpPr>
        <p:spPr>
          <a:xfrm>
            <a:off x="642936" y="152399"/>
            <a:ext cx="11091863" cy="584201"/>
          </a:xfrm>
        </p:spPr>
        <p:txBody>
          <a:bodyPr>
            <a:normAutofit/>
          </a:bodyPr>
          <a:lstStyle/>
          <a:p>
            <a:r>
              <a:rPr lang="en-US" sz="2800" dirty="0"/>
              <a:t>Seven Representative Big Data Sources</a:t>
            </a:r>
          </a:p>
        </p:txBody>
      </p:sp>
      <p:sp>
        <p:nvSpPr>
          <p:cNvPr id="3" name="Content Placeholder 2">
            <a:extLst>
              <a:ext uri="{FF2B5EF4-FFF2-40B4-BE49-F238E27FC236}">
                <a16:creationId xmlns:a16="http://schemas.microsoft.com/office/drawing/2014/main" id="{D4606172-72EE-B345-B77E-EF06A21745BA}"/>
              </a:ext>
            </a:extLst>
          </p:cNvPr>
          <p:cNvSpPr>
            <a:spLocks noGrp="1"/>
          </p:cNvSpPr>
          <p:nvPr>
            <p:ph idx="1"/>
          </p:nvPr>
        </p:nvSpPr>
        <p:spPr>
          <a:xfrm>
            <a:off x="642937" y="1016000"/>
            <a:ext cx="10972800" cy="5105400"/>
          </a:xfrm>
        </p:spPr>
        <p:txBody>
          <a:bodyPr>
            <a:normAutofit fontScale="92500"/>
          </a:bodyPr>
          <a:lstStyle/>
          <a:p>
            <a:r>
              <a:rPr lang="en-US" sz="2800" dirty="0"/>
              <a:t>American Community Survey (ACS)</a:t>
            </a:r>
          </a:p>
          <a:p>
            <a:r>
              <a:rPr lang="en-US" sz="2800" dirty="0"/>
              <a:t>CDC’s Social Vulnerability Index (SVI)</a:t>
            </a:r>
          </a:p>
          <a:p>
            <a:r>
              <a:rPr lang="en-US" sz="2800" dirty="0"/>
              <a:t>COVID-19 Community Vulnerability Index (CCVI)</a:t>
            </a:r>
          </a:p>
          <a:p>
            <a:r>
              <a:rPr lang="en-US" sz="2800" dirty="0"/>
              <a:t>U.S. Department of Energy’s Low-Income Energy Affordability Data (LEAD) Tool</a:t>
            </a:r>
          </a:p>
          <a:p>
            <a:r>
              <a:rPr lang="en-US" sz="2800" dirty="0">
                <a:latin typeface="Arial" panose="020B0604020202020204" pitchFamily="34" charset="0"/>
                <a:cs typeface="Arial" panose="020B0604020202020204" pitchFamily="34" charset="0"/>
              </a:rPr>
              <a:t>U.S. </a:t>
            </a:r>
            <a:r>
              <a:rPr lang="en-US" sz="2800" dirty="0"/>
              <a:t>Energy Information Administration (</a:t>
            </a:r>
            <a:r>
              <a:rPr lang="en-US" sz="2800" dirty="0">
                <a:latin typeface="Arial" panose="020B0604020202020204" pitchFamily="34" charset="0"/>
                <a:cs typeface="Arial" panose="020B0604020202020204" pitchFamily="34" charset="0"/>
              </a:rPr>
              <a:t>EIA) </a:t>
            </a:r>
            <a:endParaRPr lang="en-US" sz="2800" dirty="0"/>
          </a:p>
          <a:p>
            <a:r>
              <a:rPr lang="en-US" sz="2800" dirty="0"/>
              <a:t>John Hopkins’ COVID-19 Data</a:t>
            </a:r>
          </a:p>
          <a:p>
            <a:r>
              <a:rPr lang="en-US" sz="2800" dirty="0" err="1"/>
              <a:t>Safegraph</a:t>
            </a:r>
            <a:r>
              <a:rPr lang="en-US" sz="2800" dirty="0"/>
              <a:t> Data Consortium</a:t>
            </a:r>
          </a:p>
          <a:p>
            <a:r>
              <a:rPr lang="en-US" sz="2200" dirty="0">
                <a:latin typeface="Arial" panose="020B0604020202020204" pitchFamily="34" charset="0"/>
                <a:cs typeface="Arial" panose="020B0604020202020204" pitchFamily="34" charset="0"/>
              </a:rPr>
              <a:t>EB – </a:t>
            </a:r>
            <a:r>
              <a:rPr lang="en-US" sz="2200" dirty="0"/>
              <a:t>Historical e</a:t>
            </a:r>
            <a:r>
              <a:rPr lang="en-US" sz="2200" dirty="0">
                <a:latin typeface="Arial" panose="020B0604020202020204" pitchFamily="34" charset="0"/>
                <a:cs typeface="Arial" panose="020B0604020202020204" pitchFamily="34" charset="0"/>
              </a:rPr>
              <a:t>nergy expenditure (electricity, fuel, and natural gas) and burden estimations among medium &amp; </a:t>
            </a:r>
            <a:r>
              <a:rPr lang="en-US" sz="2200" dirty="0"/>
              <a:t>low-income households (LIHs)</a:t>
            </a:r>
            <a:r>
              <a:rPr lang="en-US" sz="2200" dirty="0">
                <a:latin typeface="Arial" panose="020B0604020202020204" pitchFamily="34" charset="0"/>
                <a:cs typeface="Arial" panose="020B0604020202020204" pitchFamily="34" charset="0"/>
              </a:rPr>
              <a:t> were collected from the LEAD Tool by the National Renewable Energy Laboratory (NREL) and </a:t>
            </a:r>
            <a:r>
              <a:rPr lang="en-US" sz="2200" dirty="0"/>
              <a:t>Department of Energy</a:t>
            </a:r>
            <a:r>
              <a:rPr lang="en-US" sz="2200" dirty="0">
                <a:latin typeface="Arial" panose="020B0604020202020204" pitchFamily="34" charset="0"/>
                <a:cs typeface="Arial" panose="020B0604020202020204" pitchFamily="34" charset="0"/>
              </a:rPr>
              <a:t>, and 2020 state-level energy expenditure data from </a:t>
            </a:r>
            <a:r>
              <a:rPr lang="en-US" sz="2200" dirty="0"/>
              <a:t>Energy Information Administration (</a:t>
            </a:r>
            <a:r>
              <a:rPr lang="en-US" sz="2200" dirty="0">
                <a:latin typeface="Arial" panose="020B0604020202020204" pitchFamily="34" charset="0"/>
                <a:cs typeface="Arial" panose="020B0604020202020204" pitchFamily="34" charset="0"/>
              </a:rPr>
              <a:t>EIA).</a:t>
            </a:r>
          </a:p>
          <a:p>
            <a:endParaRPr lang="en-US" sz="2200" dirty="0"/>
          </a:p>
          <a:p>
            <a:endParaRPr lang="en-US" sz="2800" dirty="0"/>
          </a:p>
          <a:p>
            <a:endParaRPr lang="en-US" dirty="0"/>
          </a:p>
          <a:p>
            <a:endParaRPr lang="en-US" dirty="0"/>
          </a:p>
        </p:txBody>
      </p:sp>
    </p:spTree>
    <p:extLst>
      <p:ext uri="{BB962C8B-B14F-4D97-AF65-F5344CB8AC3E}">
        <p14:creationId xmlns:p14="http://schemas.microsoft.com/office/powerpoint/2010/main" val="385044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5B1E-02CA-4803-84A1-33C54F49C945}"/>
              </a:ext>
            </a:extLst>
          </p:cNvPr>
          <p:cNvSpPr>
            <a:spLocks noGrp="1"/>
          </p:cNvSpPr>
          <p:nvPr>
            <p:ph type="title"/>
          </p:nvPr>
        </p:nvSpPr>
        <p:spPr>
          <a:xfrm>
            <a:off x="0" y="-13761"/>
            <a:ext cx="11862369" cy="838200"/>
          </a:xfrm>
        </p:spPr>
        <p:txBody>
          <a:bodyPr>
            <a:noAutofit/>
          </a:bodyPr>
          <a:lstStyle/>
          <a:p>
            <a:pPr algn="l"/>
            <a:r>
              <a:rPr lang="en-US" sz="2400" dirty="0"/>
              <a:t>Low-Income Households’ Energy Burden (% of income spent on utility bill) based on DOE’s Data in 2020</a:t>
            </a:r>
          </a:p>
        </p:txBody>
      </p:sp>
      <p:sp>
        <p:nvSpPr>
          <p:cNvPr id="4" name="Slide Number Placeholder 3">
            <a:extLst>
              <a:ext uri="{FF2B5EF4-FFF2-40B4-BE49-F238E27FC236}">
                <a16:creationId xmlns:a16="http://schemas.microsoft.com/office/drawing/2014/main" id="{BD4E8B50-0DC3-77F4-EB16-820B509568A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pic>
        <p:nvPicPr>
          <p:cNvPr id="6" name="Content Placeholder 5">
            <a:extLst>
              <a:ext uri="{FF2B5EF4-FFF2-40B4-BE49-F238E27FC236}">
                <a16:creationId xmlns:a16="http://schemas.microsoft.com/office/drawing/2014/main" id="{B450FFEC-7A73-3A77-88EC-AAFB076604EA}"/>
              </a:ext>
            </a:extLst>
          </p:cNvPr>
          <p:cNvPicPr>
            <a:picLocks noGrp="1"/>
          </p:cNvPicPr>
          <p:nvPr>
            <p:ph idx="1"/>
          </p:nvPr>
        </p:nvPicPr>
        <p:blipFill>
          <a:blip r:embed="rId2" cstate="print">
            <a:extLst>
              <a:ext uri="{28A0092B-C50C-407E-A947-70E740481C1C}">
                <a14:useLocalDpi xmlns:a14="http://schemas.microsoft.com/office/drawing/2010/main" val="0"/>
              </a:ext>
            </a:extLst>
          </a:blip>
          <a:srcRect l="1923" t="19275" r="2083" b="18292"/>
          <a:stretch>
            <a:fillRect/>
          </a:stretch>
        </p:blipFill>
        <p:spPr bwMode="auto">
          <a:xfrm>
            <a:off x="0" y="4523321"/>
            <a:ext cx="4114800" cy="22584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FA5710-AC30-C1A0-4F3D-2D3E5E06B0C9}"/>
              </a:ext>
            </a:extLst>
          </p:cNvPr>
          <p:cNvPicPr>
            <a:picLocks noChangeAspect="1"/>
          </p:cNvPicPr>
          <p:nvPr/>
        </p:nvPicPr>
        <p:blipFill>
          <a:blip r:embed="rId3"/>
          <a:stretch>
            <a:fillRect/>
          </a:stretch>
        </p:blipFill>
        <p:spPr>
          <a:xfrm>
            <a:off x="2899739" y="753973"/>
            <a:ext cx="9267430" cy="4633715"/>
          </a:xfrm>
          <a:prstGeom prst="rect">
            <a:avLst/>
          </a:prstGeom>
        </p:spPr>
      </p:pic>
      <p:sp>
        <p:nvSpPr>
          <p:cNvPr id="5" name="TextBox 4">
            <a:extLst>
              <a:ext uri="{FF2B5EF4-FFF2-40B4-BE49-F238E27FC236}">
                <a16:creationId xmlns:a16="http://schemas.microsoft.com/office/drawing/2014/main" id="{35AC38C2-99AD-B879-0579-A19C3D182F6E}"/>
              </a:ext>
            </a:extLst>
          </p:cNvPr>
          <p:cNvSpPr txBox="1"/>
          <p:nvPr/>
        </p:nvSpPr>
        <p:spPr>
          <a:xfrm>
            <a:off x="304800" y="3019425"/>
            <a:ext cx="3086100" cy="166199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Shen, Z., Chen, C.-F., H., Zhou, </a:t>
            </a:r>
            <a:r>
              <a:rPr kumimoji="0" lang="en-US" sz="1400" b="0" i="0" u="none" strike="noStrike" kern="1200" cap="none" spc="0" normalizeH="0" baseline="0" noProof="0" dirty="0" err="1">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Fefferman</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 &amp; Shrestha, S. (2023). Community vulnerability is the key determinant of diverse energy burdens in the United States. </a:t>
            </a:r>
            <a:r>
              <a:rPr kumimoji="0" lang="en-US" sz="1400" b="0" i="1"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Energy Research and Social Science</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97, 102949.</a:t>
            </a:r>
            <a:endParaRPr kumimoji="0" lang="en-US" sz="1400" b="0" i="0" u="none" strike="noStrike" kern="1200" cap="none" spc="0" normalizeH="0" baseline="0" noProof="0" dirty="0">
              <a:ln>
                <a:noFill/>
              </a:ln>
              <a:solidFill>
                <a:srgbClr val="4C4C4C"/>
              </a:solidFill>
              <a:effectLst/>
              <a:uLnTx/>
              <a:uFillTx/>
              <a:latin typeface="CG Times"/>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7" name="TextBox 6">
            <a:extLst>
              <a:ext uri="{FF2B5EF4-FFF2-40B4-BE49-F238E27FC236}">
                <a16:creationId xmlns:a16="http://schemas.microsoft.com/office/drawing/2014/main" id="{32B0893B-9976-AA41-7B3D-91247815883B}"/>
              </a:ext>
            </a:extLst>
          </p:cNvPr>
          <p:cNvSpPr txBox="1"/>
          <p:nvPr/>
        </p:nvSpPr>
        <p:spPr>
          <a:xfrm>
            <a:off x="7924800" y="5485676"/>
            <a:ext cx="16002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font0000000029a69ecf"/>
                <a:ea typeface="+mn-ea"/>
                <a:cs typeface="+mn-cs"/>
              </a:rPr>
              <a:t>Alabama, Kentucky, Mississippi, Tennessee </a:t>
            </a:r>
            <a:endParaRPr kumimoji="0" lang="en-US" sz="1400" b="0" i="0" u="none" strike="noStrike" kern="1200" cap="none"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solidFill>
              <a:effectLst/>
              <a:uLnTx/>
              <a:uFillTx/>
              <a:latin typeface="Century Gothic"/>
              <a:ea typeface="+mn-ea"/>
              <a:cs typeface="+mn-cs"/>
            </a:endParaRPr>
          </a:p>
        </p:txBody>
      </p:sp>
      <p:grpSp>
        <p:nvGrpSpPr>
          <p:cNvPr id="18" name="Group 17">
            <a:extLst>
              <a:ext uri="{FF2B5EF4-FFF2-40B4-BE49-F238E27FC236}">
                <a16:creationId xmlns:a16="http://schemas.microsoft.com/office/drawing/2014/main" id="{0257ACE3-0813-2EED-E81A-A93641C8CC5E}"/>
              </a:ext>
            </a:extLst>
          </p:cNvPr>
          <p:cNvGrpSpPr/>
          <p:nvPr/>
        </p:nvGrpSpPr>
        <p:grpSpPr>
          <a:xfrm>
            <a:off x="8523427" y="4789822"/>
            <a:ext cx="261000" cy="696960"/>
            <a:chOff x="8523427" y="4789822"/>
            <a:chExt cx="261000" cy="696960"/>
          </a:xfrm>
        </p:grpSpPr>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61E66BF7-61BE-8CA3-6F43-F8D4C65CAF82}"/>
                    </a:ext>
                  </a:extLst>
                </p14:cNvPr>
                <p14:cNvContentPartPr/>
                <p14:nvPr/>
              </p14:nvContentPartPr>
              <p14:xfrm>
                <a:off x="8614507" y="4789822"/>
                <a:ext cx="11520" cy="665640"/>
              </p14:xfrm>
            </p:contentPart>
          </mc:Choice>
          <mc:Fallback xmlns="">
            <p:pic>
              <p:nvPicPr>
                <p:cNvPr id="16" name="Ink 15">
                  <a:extLst>
                    <a:ext uri="{FF2B5EF4-FFF2-40B4-BE49-F238E27FC236}">
                      <a16:creationId xmlns:a16="http://schemas.microsoft.com/office/drawing/2014/main" id="{61E66BF7-61BE-8CA3-6F43-F8D4C65CAF82}"/>
                    </a:ext>
                  </a:extLst>
                </p:cNvPr>
                <p:cNvPicPr/>
                <p:nvPr/>
              </p:nvPicPr>
              <p:blipFill>
                <a:blip r:embed="rId5"/>
                <a:stretch>
                  <a:fillRect/>
                </a:stretch>
              </p:blipFill>
              <p:spPr>
                <a:xfrm>
                  <a:off x="8605507" y="4781182"/>
                  <a:ext cx="2916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59895A3B-A399-935C-3E0A-3B3351DB1C2A}"/>
                    </a:ext>
                  </a:extLst>
                </p14:cNvPr>
                <p14:cNvContentPartPr/>
                <p14:nvPr/>
              </p14:nvContentPartPr>
              <p14:xfrm>
                <a:off x="8523427" y="5317222"/>
                <a:ext cx="261000" cy="169560"/>
              </p14:xfrm>
            </p:contentPart>
          </mc:Choice>
          <mc:Fallback xmlns="">
            <p:pic>
              <p:nvPicPr>
                <p:cNvPr id="17" name="Ink 16">
                  <a:extLst>
                    <a:ext uri="{FF2B5EF4-FFF2-40B4-BE49-F238E27FC236}">
                      <a16:creationId xmlns:a16="http://schemas.microsoft.com/office/drawing/2014/main" id="{59895A3B-A399-935C-3E0A-3B3351DB1C2A}"/>
                    </a:ext>
                  </a:extLst>
                </p:cNvPr>
                <p:cNvPicPr/>
                <p:nvPr/>
              </p:nvPicPr>
              <p:blipFill>
                <a:blip r:embed="rId7"/>
                <a:stretch>
                  <a:fillRect/>
                </a:stretch>
              </p:blipFill>
              <p:spPr>
                <a:xfrm>
                  <a:off x="8514787" y="5308582"/>
                  <a:ext cx="27864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946501F9-DB89-992D-4307-F2735A2E9692}"/>
                  </a:ext>
                </a:extLst>
              </p14:cNvPr>
              <p14:cNvContentPartPr/>
              <p14:nvPr/>
            </p14:nvContentPartPr>
            <p14:xfrm>
              <a:off x="5049787" y="1765102"/>
              <a:ext cx="360" cy="360"/>
            </p14:xfrm>
          </p:contentPart>
        </mc:Choice>
        <mc:Fallback xmlns="">
          <p:pic>
            <p:nvPicPr>
              <p:cNvPr id="19" name="Ink 18">
                <a:extLst>
                  <a:ext uri="{FF2B5EF4-FFF2-40B4-BE49-F238E27FC236}">
                    <a16:creationId xmlns:a16="http://schemas.microsoft.com/office/drawing/2014/main" id="{946501F9-DB89-992D-4307-F2735A2E9692}"/>
                  </a:ext>
                </a:extLst>
              </p:cNvPr>
              <p:cNvPicPr/>
              <p:nvPr/>
            </p:nvPicPr>
            <p:blipFill>
              <a:blip r:embed="rId9"/>
              <a:stretch>
                <a:fillRect/>
              </a:stretch>
            </p:blipFill>
            <p:spPr>
              <a:xfrm>
                <a:off x="5040787" y="1756102"/>
                <a:ext cx="18000" cy="18000"/>
              </a:xfrm>
              <a:prstGeom prst="rect">
                <a:avLst/>
              </a:prstGeom>
            </p:spPr>
          </p:pic>
        </mc:Fallback>
      </mc:AlternateContent>
    </p:spTree>
    <p:extLst>
      <p:ext uri="{BB962C8B-B14F-4D97-AF65-F5344CB8AC3E}">
        <p14:creationId xmlns:p14="http://schemas.microsoft.com/office/powerpoint/2010/main" val="268199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5B1E-02CA-4803-84A1-33C54F49C945}"/>
              </a:ext>
            </a:extLst>
          </p:cNvPr>
          <p:cNvSpPr>
            <a:spLocks noGrp="1"/>
          </p:cNvSpPr>
          <p:nvPr>
            <p:ph type="title"/>
          </p:nvPr>
        </p:nvSpPr>
        <p:spPr>
          <a:xfrm>
            <a:off x="838200" y="-65621"/>
            <a:ext cx="10210800" cy="838200"/>
          </a:xfrm>
        </p:spPr>
        <p:txBody>
          <a:bodyPr>
            <a:normAutofit/>
          </a:bodyPr>
          <a:lstStyle/>
          <a:p>
            <a:r>
              <a:rPr lang="en-US" sz="2800" dirty="0"/>
              <a:t>Energy Burden Distribution in 2020</a:t>
            </a:r>
          </a:p>
        </p:txBody>
      </p:sp>
      <p:sp>
        <p:nvSpPr>
          <p:cNvPr id="4" name="Slide Number Placeholder 3">
            <a:extLst>
              <a:ext uri="{FF2B5EF4-FFF2-40B4-BE49-F238E27FC236}">
                <a16:creationId xmlns:a16="http://schemas.microsoft.com/office/drawing/2014/main" id="{BD4E8B50-0DC3-77F4-EB16-820B509568A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pic>
        <p:nvPicPr>
          <p:cNvPr id="6" name="Content Placeholder 5">
            <a:extLst>
              <a:ext uri="{FF2B5EF4-FFF2-40B4-BE49-F238E27FC236}">
                <a16:creationId xmlns:a16="http://schemas.microsoft.com/office/drawing/2014/main" id="{B450FFEC-7A73-3A77-88EC-AAFB076604EA}"/>
              </a:ext>
            </a:extLst>
          </p:cNvPr>
          <p:cNvPicPr>
            <a:picLocks noGrp="1"/>
          </p:cNvPicPr>
          <p:nvPr>
            <p:ph idx="1"/>
          </p:nvPr>
        </p:nvPicPr>
        <p:blipFill>
          <a:blip r:embed="rId2" cstate="print">
            <a:extLst>
              <a:ext uri="{28A0092B-C50C-407E-A947-70E740481C1C}">
                <a14:useLocalDpi xmlns:a14="http://schemas.microsoft.com/office/drawing/2010/main" val="0"/>
              </a:ext>
            </a:extLst>
          </a:blip>
          <a:srcRect l="1923" t="19275" r="2083" b="18292"/>
          <a:stretch>
            <a:fillRect/>
          </a:stretch>
        </p:blipFill>
        <p:spPr bwMode="auto">
          <a:xfrm>
            <a:off x="0" y="4523321"/>
            <a:ext cx="4114800" cy="22584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FA5710-AC30-C1A0-4F3D-2D3E5E06B0C9}"/>
              </a:ext>
            </a:extLst>
          </p:cNvPr>
          <p:cNvPicPr>
            <a:picLocks noChangeAspect="1"/>
          </p:cNvPicPr>
          <p:nvPr/>
        </p:nvPicPr>
        <p:blipFill>
          <a:blip r:embed="rId3"/>
          <a:stretch>
            <a:fillRect/>
          </a:stretch>
        </p:blipFill>
        <p:spPr>
          <a:xfrm>
            <a:off x="2997200" y="838200"/>
            <a:ext cx="8686800" cy="4343400"/>
          </a:xfrm>
          <a:prstGeom prst="rect">
            <a:avLst/>
          </a:prstGeom>
        </p:spPr>
      </p:pic>
      <p:sp>
        <p:nvSpPr>
          <p:cNvPr id="5" name="TextBox 4">
            <a:extLst>
              <a:ext uri="{FF2B5EF4-FFF2-40B4-BE49-F238E27FC236}">
                <a16:creationId xmlns:a16="http://schemas.microsoft.com/office/drawing/2014/main" id="{35AC38C2-99AD-B879-0579-A19C3D182F6E}"/>
              </a:ext>
            </a:extLst>
          </p:cNvPr>
          <p:cNvSpPr txBox="1"/>
          <p:nvPr/>
        </p:nvSpPr>
        <p:spPr>
          <a:xfrm>
            <a:off x="228600" y="2336399"/>
            <a:ext cx="2921000" cy="166199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Shen, Z., Chen, C.-F., H., Zhou, </a:t>
            </a:r>
            <a:r>
              <a:rPr kumimoji="0" lang="en-US" sz="1400" b="0" i="0" u="none" strike="noStrike" kern="1200" cap="none" spc="0" normalizeH="0" baseline="0" noProof="0" dirty="0" err="1">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Fefferman</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 &amp; Shrestha, S. (2023). Community vulnerability is the key determinant of diverse energy burdens in the United States. </a:t>
            </a:r>
            <a:r>
              <a:rPr kumimoji="0" lang="en-US" sz="1400" b="0" i="1"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Energy Research and Social Science</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97, 102949.</a:t>
            </a:r>
            <a:endParaRPr kumimoji="0" lang="en-US" sz="1400" b="0" i="0" u="none" strike="noStrike" kern="1200" cap="none" spc="0" normalizeH="0" baseline="0" noProof="0" dirty="0">
              <a:ln>
                <a:noFill/>
              </a:ln>
              <a:solidFill>
                <a:srgbClr val="4C4C4C"/>
              </a:solidFill>
              <a:effectLst/>
              <a:uLnTx/>
              <a:uFillTx/>
              <a:latin typeface="CG Times"/>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8" name="TextBox 7">
            <a:extLst>
              <a:ext uri="{FF2B5EF4-FFF2-40B4-BE49-F238E27FC236}">
                <a16:creationId xmlns:a16="http://schemas.microsoft.com/office/drawing/2014/main" id="{1C5510E4-C496-E9BB-5DB6-5667FABF53C8}"/>
              </a:ext>
            </a:extLst>
          </p:cNvPr>
          <p:cNvSpPr txBox="1"/>
          <p:nvPr/>
        </p:nvSpPr>
        <p:spPr>
          <a:xfrm>
            <a:off x="4275823" y="5247221"/>
            <a:ext cx="7408177" cy="11695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77F00">
                    <a:lumMod val="60000"/>
                    <a:lumOff val="4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East South Central: </a:t>
            </a:r>
            <a:r>
              <a:rPr kumimoji="0" lang="en-US" sz="14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Alabama, Kentucky, Mississippi, Tennessee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77F00">
                    <a:lumMod val="60000"/>
                    <a:lumOff val="4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West South Central</a:t>
            </a:r>
            <a:r>
              <a:rPr kumimoji="0" lang="en-US" sz="1400" b="0" i="0" u="none" strike="noStrike" kern="1200" cap="none" spc="0" normalizeH="0" baseline="0" noProof="0" dirty="0">
                <a:ln>
                  <a:noFill/>
                </a:ln>
                <a:solidFill>
                  <a:srgbClr val="F77F00">
                    <a:lumMod val="60000"/>
                    <a:lumOff val="4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14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mn-ea"/>
                <a:cs typeface="Times New Roman" panose="02020603050405020304" pitchFamily="18" charset="0"/>
              </a:rPr>
              <a:t>Arkansas, Louisiana, Oklahoma, Texas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77F00">
                    <a:lumMod val="60000"/>
                    <a:lumOff val="40000"/>
                  </a:srgbClr>
                </a:solidFill>
                <a:effectLst/>
                <a:uLnTx/>
                <a:uFillTx/>
                <a:latin typeface="Times New Roman" panose="02020603050405020304" pitchFamily="18" charset="0"/>
                <a:ea typeface="+mn-ea"/>
                <a:cs typeface="Times New Roman" panose="02020603050405020304" pitchFamily="18" charset="0"/>
              </a:rPr>
              <a:t>South Atlantic:  </a:t>
            </a:r>
            <a:r>
              <a:rPr kumimoji="0" lang="en-US" sz="14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mn-ea"/>
                <a:cs typeface="Times New Roman" panose="02020603050405020304" pitchFamily="18" charset="0"/>
              </a:rPr>
              <a:t>Delaware, DC, Florida, Georgia, Maryland, North Carolina, South Carolina, Virginia, West Virginia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847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6C6A-FDAB-3E4A-BBFD-D9CE329CBF87}"/>
              </a:ext>
            </a:extLst>
          </p:cNvPr>
          <p:cNvSpPr>
            <a:spLocks noGrp="1"/>
          </p:cNvSpPr>
          <p:nvPr>
            <p:ph type="title"/>
          </p:nvPr>
        </p:nvSpPr>
        <p:spPr>
          <a:xfrm>
            <a:off x="93921" y="153988"/>
            <a:ext cx="10515600" cy="892174"/>
          </a:xfrm>
        </p:spPr>
        <p:txBody>
          <a:bodyPr>
            <a:noAutofit/>
          </a:bodyPr>
          <a:lstStyle/>
          <a:p>
            <a:r>
              <a:rPr lang="en-US" sz="2800" dirty="0"/>
              <a:t>Energy Burden over 20% by County Level in 2020</a:t>
            </a:r>
          </a:p>
        </p:txBody>
      </p:sp>
      <p:sp>
        <p:nvSpPr>
          <p:cNvPr id="4" name="Slide Number Placeholder 3">
            <a:extLst>
              <a:ext uri="{FF2B5EF4-FFF2-40B4-BE49-F238E27FC236}">
                <a16:creationId xmlns:a16="http://schemas.microsoft.com/office/drawing/2014/main" id="{DD27CAAA-47CE-9946-BF54-9BD1CFD56733}"/>
              </a:ext>
            </a:extLst>
          </p:cNvPr>
          <p:cNvSpPr>
            <a:spLocks noGrp="1"/>
          </p:cNvSpPr>
          <p:nvPr>
            <p:ph type="sldNum" sz="quarter" idx="10"/>
          </p:nvPr>
        </p:nvSpPr>
        <p:spPr/>
        <p:txBody>
          <a:bodyPr/>
          <a:lstStyle/>
          <a:p>
            <a:pPr algn="r">
              <a:defRPr/>
            </a:pPr>
            <a:fld id="{C828D3FC-A0B5-43DE-98B8-D1D2A830C5C7}" type="slidenum">
              <a:rPr lang="en-US" smtClean="0"/>
              <a:pPr algn="r">
                <a:defRPr/>
              </a:pPr>
              <a:t>19</a:t>
            </a:fld>
            <a:endParaRPr lang="en-US" dirty="0"/>
          </a:p>
        </p:txBody>
      </p:sp>
      <p:graphicFrame>
        <p:nvGraphicFramePr>
          <p:cNvPr id="6" name="Object 5">
            <a:extLst>
              <a:ext uri="{FF2B5EF4-FFF2-40B4-BE49-F238E27FC236}">
                <a16:creationId xmlns:a16="http://schemas.microsoft.com/office/drawing/2014/main" id="{6B136884-8776-E64E-95AE-5ABE73CC33F7}"/>
              </a:ext>
            </a:extLst>
          </p:cNvPr>
          <p:cNvGraphicFramePr>
            <a:graphicFrameLocks noChangeAspect="1"/>
          </p:cNvGraphicFramePr>
          <p:nvPr/>
        </p:nvGraphicFramePr>
        <p:xfrm>
          <a:off x="297180" y="1304209"/>
          <a:ext cx="8683079" cy="5553791"/>
        </p:xfrm>
        <a:graphic>
          <a:graphicData uri="http://schemas.openxmlformats.org/presentationml/2006/ole">
            <mc:AlternateContent xmlns:mc="http://schemas.openxmlformats.org/markup-compatibility/2006">
              <mc:Choice xmlns:v="urn:schemas-microsoft-com:vml" Requires="v">
                <p:oleObj r:id="rId2" imgW="7823200" imgH="10960100" progId="AcroExch.Document.DC">
                  <p:embed/>
                </p:oleObj>
              </mc:Choice>
              <mc:Fallback>
                <p:oleObj r:id="rId2" imgW="7823200" imgH="10960100" progId="AcroExch.Document.DC">
                  <p:embed/>
                  <p:pic>
                    <p:nvPicPr>
                      <p:cNvPr id="6" name="Object 5">
                        <a:extLst>
                          <a:ext uri="{FF2B5EF4-FFF2-40B4-BE49-F238E27FC236}">
                            <a16:creationId xmlns:a16="http://schemas.microsoft.com/office/drawing/2014/main" id="{6B136884-8776-E64E-95AE-5ABE73CC3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31" t="7100" r="7776" b="55272"/>
                      <a:stretch>
                        <a:fillRect/>
                      </a:stretch>
                    </p:blipFill>
                    <p:spPr bwMode="auto">
                      <a:xfrm>
                        <a:off x="297180" y="1304209"/>
                        <a:ext cx="8683079" cy="5553791"/>
                      </a:xfrm>
                      <a:prstGeom prst="rect">
                        <a:avLst/>
                      </a:prstGeom>
                      <a:solidFill>
                        <a:schemeClr val="accent2">
                          <a:alpha val="23000"/>
                        </a:schemeClr>
                      </a:solidFill>
                      <a:ln w="44450">
                        <a:noFill/>
                      </a:ln>
                    </p:spPr>
                  </p:pic>
                </p:oleObj>
              </mc:Fallback>
            </mc:AlternateContent>
          </a:graphicData>
        </a:graphic>
      </p:graphicFrame>
      <p:sp>
        <p:nvSpPr>
          <p:cNvPr id="8" name="Left Bracket 7">
            <a:extLst>
              <a:ext uri="{FF2B5EF4-FFF2-40B4-BE49-F238E27FC236}">
                <a16:creationId xmlns:a16="http://schemas.microsoft.com/office/drawing/2014/main" id="{89B54309-205E-8E47-BCB0-19313FD7143E}"/>
              </a:ext>
            </a:extLst>
          </p:cNvPr>
          <p:cNvSpPr/>
          <p:nvPr/>
        </p:nvSpPr>
        <p:spPr>
          <a:xfrm>
            <a:off x="297180" y="2156290"/>
            <a:ext cx="8602980" cy="1272710"/>
          </a:xfrm>
          <a:prstGeom prst="leftBracket">
            <a:avLst/>
          </a:prstGeom>
          <a:ln w="44450">
            <a:solidFill>
              <a:srgbClr val="C00000">
                <a:alpha val="32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C00000"/>
                </a:solidFill>
              </a:ln>
            </a:endParaRPr>
          </a:p>
        </p:txBody>
      </p:sp>
      <p:graphicFrame>
        <p:nvGraphicFramePr>
          <p:cNvPr id="5" name="Table 4">
            <a:extLst>
              <a:ext uri="{FF2B5EF4-FFF2-40B4-BE49-F238E27FC236}">
                <a16:creationId xmlns:a16="http://schemas.microsoft.com/office/drawing/2014/main" id="{83B94851-25B0-C34A-F177-B9114191EA77}"/>
              </a:ext>
            </a:extLst>
          </p:cNvPr>
          <p:cNvGraphicFramePr>
            <a:graphicFrameLocks noGrp="1"/>
          </p:cNvGraphicFramePr>
          <p:nvPr>
            <p:extLst>
              <p:ext uri="{D42A27DB-BD31-4B8C-83A1-F6EECF244321}">
                <p14:modId xmlns:p14="http://schemas.microsoft.com/office/powerpoint/2010/main" val="475676751"/>
              </p:ext>
            </p:extLst>
          </p:nvPr>
        </p:nvGraphicFramePr>
        <p:xfrm>
          <a:off x="9189720" y="3232151"/>
          <a:ext cx="2705100" cy="923925"/>
        </p:xfrm>
        <a:graphic>
          <a:graphicData uri="http://schemas.openxmlformats.org/drawingml/2006/table">
            <a:tbl>
              <a:tblPr>
                <a:tableStyleId>{5C22544A-7EE6-4342-B048-85BDC9FD1C3A}</a:tableStyleId>
              </a:tblPr>
              <a:tblGrid>
                <a:gridCol w="2705100">
                  <a:extLst>
                    <a:ext uri="{9D8B030D-6E8A-4147-A177-3AD203B41FA5}">
                      <a16:colId xmlns:a16="http://schemas.microsoft.com/office/drawing/2014/main" val="1590720869"/>
                    </a:ext>
                  </a:extLst>
                </a:gridCol>
              </a:tblGrid>
              <a:tr h="87579">
                <a:tc>
                  <a:txBody>
                    <a:bodyPr/>
                    <a:lstStyle/>
                    <a:p>
                      <a:pPr algn="l" fontAlgn="b"/>
                      <a:r>
                        <a:rPr lang="en-US" sz="2000" u="none" strike="noStrike" dirty="0">
                          <a:effectLst/>
                          <a:latin typeface="Arial" panose="020B0604020202020204" pitchFamily="34" charset="0"/>
                          <a:cs typeface="Arial" panose="020B0604020202020204" pitchFamily="34" charset="0"/>
                        </a:rPr>
                        <a:t>Georgia State average of energy burden was 12.63</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08500799"/>
                  </a:ext>
                </a:extLst>
              </a:tr>
            </a:tbl>
          </a:graphicData>
        </a:graphic>
      </p:graphicFrame>
    </p:spTree>
    <p:extLst>
      <p:ext uri="{BB962C8B-B14F-4D97-AF65-F5344CB8AC3E}">
        <p14:creationId xmlns:p14="http://schemas.microsoft.com/office/powerpoint/2010/main" val="423068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11658600" cy="838200"/>
          </a:xfrm>
        </p:spPr>
        <p:txBody>
          <a:bodyPr>
            <a:noAutofit/>
          </a:bodyPr>
          <a:lstStyle/>
          <a:p>
            <a:r>
              <a:rPr lang="en-US" sz="2800" dirty="0"/>
              <a:t>Framework of Energy Justice and Energy Trilemma with </a:t>
            </a:r>
            <a:br>
              <a:rPr lang="en-US" sz="2800" dirty="0"/>
            </a:br>
            <a:r>
              <a:rPr lang="en-US" sz="2800" dirty="0"/>
              <a:t>Mixed-Methods</a:t>
            </a:r>
          </a:p>
        </p:txBody>
      </p:sp>
      <p:sp>
        <p:nvSpPr>
          <p:cNvPr id="4" name="Slide Number Placeholder 3"/>
          <p:cNvSpPr>
            <a:spLocks noGrp="1"/>
          </p:cNvSpPr>
          <p:nvPr>
            <p:ph type="sldNum" sz="quarter" idx="10"/>
          </p:nvPr>
        </p:nvSpPr>
        <p:spPr/>
        <p:txBody>
          <a:bodyPr/>
          <a:lstStyle/>
          <a:p>
            <a:pPr algn="r">
              <a:defRPr/>
            </a:pPr>
            <a:fld id="{C828D3FC-A0B5-43DE-98B8-D1D2A830C5C7}" type="slidenum">
              <a:rPr lang="en-US" smtClean="0"/>
              <a:pPr algn="r">
                <a:defRPr/>
              </a:pPr>
              <a:t>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9824788"/>
              </p:ext>
            </p:extLst>
          </p:nvPr>
        </p:nvGraphicFramePr>
        <p:xfrm>
          <a:off x="2099966" y="1097647"/>
          <a:ext cx="8949035" cy="4243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23EF045-5EAF-5648-BBB4-69BFA03D2475}"/>
              </a:ext>
            </a:extLst>
          </p:cNvPr>
          <p:cNvSpPr/>
          <p:nvPr/>
        </p:nvSpPr>
        <p:spPr>
          <a:xfrm>
            <a:off x="228600" y="6016047"/>
            <a:ext cx="11353800" cy="67215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chemeClr val="tx1">
                    <a:lumMod val="50000"/>
                  </a:schemeClr>
                </a:solidFill>
                <a:effectLst/>
                <a:uLnTx/>
                <a:uFillTx/>
                <a:latin typeface="Calibri"/>
                <a:ea typeface="+mn-ea"/>
                <a:cs typeface="Arial" charset="0"/>
              </a:rPr>
              <a:t>Concentrated </a:t>
            </a:r>
            <a:r>
              <a:rPr lang="en-US" sz="1900" b="1" dirty="0">
                <a:solidFill>
                  <a:schemeClr val="tx1">
                    <a:lumMod val="50000"/>
                  </a:schemeClr>
                </a:solidFill>
                <a:latin typeface="Calibri"/>
                <a:cs typeface="Arial" charset="0"/>
              </a:rPr>
              <a:t>d</a:t>
            </a:r>
            <a:r>
              <a:rPr kumimoji="0" lang="en-US" sz="1900" b="1" i="0" u="none" strike="noStrike" kern="1200" cap="none" spc="0" normalizeH="0" baseline="0" noProof="0" dirty="0" err="1">
                <a:ln>
                  <a:noFill/>
                </a:ln>
                <a:solidFill>
                  <a:schemeClr val="tx1">
                    <a:lumMod val="50000"/>
                  </a:schemeClr>
                </a:solidFill>
                <a:effectLst/>
                <a:uLnTx/>
                <a:uFillTx/>
                <a:latin typeface="Calibri"/>
                <a:ea typeface="+mn-ea"/>
                <a:cs typeface="Arial" charset="0"/>
              </a:rPr>
              <a:t>isadvantaged</a:t>
            </a:r>
            <a:r>
              <a:rPr kumimoji="0" lang="en-US" sz="1900" b="1" i="0" u="none" strike="noStrike" kern="1200" cap="none" spc="0" normalizeH="0" baseline="0" noProof="0" dirty="0">
                <a:ln>
                  <a:noFill/>
                </a:ln>
                <a:solidFill>
                  <a:schemeClr val="tx1">
                    <a:lumMod val="50000"/>
                  </a:schemeClr>
                </a:solidFill>
                <a:effectLst/>
                <a:uLnTx/>
                <a:uFillTx/>
                <a:latin typeface="Calibri"/>
                <a:ea typeface="+mn-ea"/>
                <a:cs typeface="Arial" charset="0"/>
              </a:rPr>
              <a:t> </a:t>
            </a:r>
            <a:r>
              <a:rPr lang="en-US" sz="1900" b="1" dirty="0">
                <a:solidFill>
                  <a:schemeClr val="tx1">
                    <a:lumMod val="50000"/>
                  </a:schemeClr>
                </a:solidFill>
                <a:latin typeface="Calibri"/>
                <a:cs typeface="Arial" charset="0"/>
              </a:rPr>
              <a:t>g</a:t>
            </a:r>
            <a:r>
              <a:rPr kumimoji="0" lang="en-US" sz="1900" b="1" i="0" u="none" strike="noStrike" kern="1200" cap="none" spc="0" normalizeH="0" baseline="0" noProof="0" dirty="0" err="1">
                <a:ln>
                  <a:noFill/>
                </a:ln>
                <a:solidFill>
                  <a:schemeClr val="tx1">
                    <a:lumMod val="50000"/>
                  </a:schemeClr>
                </a:solidFill>
                <a:effectLst/>
                <a:uLnTx/>
                <a:uFillTx/>
                <a:latin typeface="Calibri"/>
                <a:ea typeface="+mn-ea"/>
                <a:cs typeface="Arial" charset="0"/>
              </a:rPr>
              <a:t>roups</a:t>
            </a:r>
            <a:r>
              <a:rPr kumimoji="0" lang="en-US" sz="1900" b="1" i="0" u="none" strike="noStrike" kern="1200" cap="none" spc="0" normalizeH="0" baseline="0" noProof="0" dirty="0">
                <a:ln>
                  <a:noFill/>
                </a:ln>
                <a:solidFill>
                  <a:schemeClr val="tx1">
                    <a:lumMod val="50000"/>
                  </a:schemeClr>
                </a:solidFill>
                <a:effectLst/>
                <a:uLnTx/>
                <a:uFillTx/>
                <a:latin typeface="Calibri"/>
                <a:ea typeface="+mn-ea"/>
                <a:cs typeface="Arial" charset="0"/>
              </a:rPr>
              <a:t> (minority women, low-income renters, low-income disable, renters &amp; energy medical needs) </a:t>
            </a:r>
            <a:endParaRPr kumimoji="0" lang="en-US" sz="1500" b="0" i="1" u="none" strike="noStrike" kern="1200" cap="none" spc="0" normalizeH="0" baseline="0" noProof="0" dirty="0">
              <a:ln>
                <a:noFill/>
              </a:ln>
              <a:solidFill>
                <a:schemeClr val="tx1">
                  <a:lumMod val="50000"/>
                </a:schemeClr>
              </a:solidFill>
              <a:effectLst/>
              <a:uLnTx/>
              <a:uFillTx/>
              <a:latin typeface="Calibri"/>
              <a:ea typeface="+mn-ea"/>
              <a:cs typeface="Arial" charset="0"/>
            </a:endParaRPr>
          </a:p>
        </p:txBody>
      </p:sp>
      <p:cxnSp>
        <p:nvCxnSpPr>
          <p:cNvPr id="7" name="Straight Arrow Connector 6">
            <a:extLst>
              <a:ext uri="{FF2B5EF4-FFF2-40B4-BE49-F238E27FC236}">
                <a16:creationId xmlns:a16="http://schemas.microsoft.com/office/drawing/2014/main" id="{926E60BB-22FB-2043-A944-2DE28DC1106D}"/>
              </a:ext>
            </a:extLst>
          </p:cNvPr>
          <p:cNvCxnSpPr>
            <a:cxnSpLocks/>
            <a:stCxn id="15" idx="2"/>
          </p:cNvCxnSpPr>
          <p:nvPr/>
        </p:nvCxnSpPr>
        <p:spPr>
          <a:xfrm>
            <a:off x="1600200" y="2300679"/>
            <a:ext cx="0" cy="2990077"/>
          </a:xfrm>
          <a:prstGeom prst="straightConnector1">
            <a:avLst/>
          </a:prstGeom>
          <a:ln w="53975">
            <a:solidFill>
              <a:schemeClr val="accent1"/>
            </a:solidFill>
            <a:headEnd type="triangle"/>
            <a:tailEnd type="triangle"/>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EF0E1C8C-7947-3D4E-8C95-F851F31F5AE3}"/>
              </a:ext>
            </a:extLst>
          </p:cNvPr>
          <p:cNvSpPr txBox="1"/>
          <p:nvPr/>
        </p:nvSpPr>
        <p:spPr>
          <a:xfrm>
            <a:off x="347357" y="977240"/>
            <a:ext cx="2505686"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lumMod val="50000"/>
                  </a:schemeClr>
                </a:solidFill>
                <a:latin typeface="Arial" panose="020B0604020202020204" pitchFamily="34" charset="0"/>
                <a:cs typeface="Arial" panose="020B0604020202020204" pitchFamily="34" charset="0"/>
              </a:rPr>
              <a:t>Macro-level: </a:t>
            </a:r>
          </a:p>
          <a:p>
            <a:r>
              <a:rPr lang="en-US" sz="1600" b="1" dirty="0">
                <a:solidFill>
                  <a:schemeClr val="tx1">
                    <a:lumMod val="50000"/>
                  </a:schemeClr>
                </a:solidFill>
                <a:latin typeface="Arial" panose="020B0604020202020204" pitchFamily="34" charset="0"/>
                <a:cs typeface="Arial" panose="020B0604020202020204" pitchFamily="34" charset="0"/>
              </a:rPr>
              <a:t>Census tract, county, regional levels; Temporal &amp; spatial analysis</a:t>
            </a:r>
          </a:p>
        </p:txBody>
      </p:sp>
      <p:sp>
        <p:nvSpPr>
          <p:cNvPr id="16" name="TextBox 15">
            <a:extLst>
              <a:ext uri="{FF2B5EF4-FFF2-40B4-BE49-F238E27FC236}">
                <a16:creationId xmlns:a16="http://schemas.microsoft.com/office/drawing/2014/main" id="{0C2945EC-F552-1A48-92D8-7FD0C24C6474}"/>
              </a:ext>
            </a:extLst>
          </p:cNvPr>
          <p:cNvSpPr txBox="1"/>
          <p:nvPr/>
        </p:nvSpPr>
        <p:spPr>
          <a:xfrm>
            <a:off x="215900" y="5290756"/>
            <a:ext cx="250567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lumMod val="50000"/>
                  </a:schemeClr>
                </a:solidFill>
                <a:latin typeface="Arial" panose="020B0604020202020204" pitchFamily="34" charset="0"/>
                <a:cs typeface="Arial" panose="020B0604020202020204" pitchFamily="34" charset="0"/>
              </a:rPr>
              <a:t>Micro-level: Individuals</a:t>
            </a:r>
          </a:p>
          <a:p>
            <a:r>
              <a:rPr lang="en-US" sz="1600" b="1" dirty="0">
                <a:solidFill>
                  <a:schemeClr val="tx1">
                    <a:lumMod val="50000"/>
                  </a:schemeClr>
                </a:solidFill>
                <a:latin typeface="Arial" panose="020B0604020202020204" pitchFamily="34" charset="0"/>
                <a:cs typeface="Arial" panose="020B0604020202020204" pitchFamily="34" charset="0"/>
              </a:rPr>
              <a:t>Survey &amp; focus groups</a:t>
            </a:r>
          </a:p>
        </p:txBody>
      </p:sp>
    </p:spTree>
    <p:extLst>
      <p:ext uri="{BB962C8B-B14F-4D97-AF65-F5344CB8AC3E}">
        <p14:creationId xmlns:p14="http://schemas.microsoft.com/office/powerpoint/2010/main" val="201291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F506-DE22-7042-8BF1-1BB849C86E74}"/>
              </a:ext>
            </a:extLst>
          </p:cNvPr>
          <p:cNvSpPr>
            <a:spLocks noGrp="1"/>
          </p:cNvSpPr>
          <p:nvPr>
            <p:ph type="title"/>
          </p:nvPr>
        </p:nvSpPr>
        <p:spPr>
          <a:xfrm>
            <a:off x="380005" y="598340"/>
            <a:ext cx="11431990" cy="217340"/>
          </a:xfrm>
        </p:spPr>
        <p:txBody>
          <a:bodyPr>
            <a:noAutofit/>
          </a:bodyPr>
          <a:lstStyle/>
          <a:p>
            <a:r>
              <a:rPr lang="en-US" sz="2400" dirty="0"/>
              <a:t>Macro-Level: Median EB of Low-income Households in Rural &amp; Urban Areas </a:t>
            </a:r>
            <a:br>
              <a:rPr lang="en-US" sz="2400" dirty="0"/>
            </a:br>
            <a:r>
              <a:rPr lang="en-US" sz="2400" dirty="0"/>
              <a:t>5-year Average (2014-2018) &amp; 2020</a:t>
            </a:r>
            <a:br>
              <a:rPr lang="en-US" sz="2400" dirty="0"/>
            </a:br>
            <a:endParaRPr lang="en-US" sz="2400" dirty="0"/>
          </a:p>
        </p:txBody>
      </p:sp>
      <p:sp>
        <p:nvSpPr>
          <p:cNvPr id="4" name="Slide Number Placeholder 3">
            <a:extLst>
              <a:ext uri="{FF2B5EF4-FFF2-40B4-BE49-F238E27FC236}">
                <a16:creationId xmlns:a16="http://schemas.microsoft.com/office/drawing/2014/main" id="{D3B4C35D-64EA-BE4C-8B5A-8A2EB88BE647}"/>
              </a:ext>
            </a:extLst>
          </p:cNvPr>
          <p:cNvSpPr>
            <a:spLocks noGrp="1"/>
          </p:cNvSpPr>
          <p:nvPr>
            <p:ph type="sldNum" sz="quarter" idx="10"/>
          </p:nvPr>
        </p:nvSpPr>
        <p:spPr/>
        <p:txBody>
          <a:bodyPr/>
          <a:lstStyle/>
          <a:p>
            <a:pPr algn="r">
              <a:defRPr/>
            </a:pPr>
            <a:fld id="{C828D3FC-A0B5-43DE-98B8-D1D2A830C5C7}" type="slidenum">
              <a:rPr lang="en-US" smtClean="0"/>
              <a:pPr algn="r">
                <a:defRPr/>
              </a:pPr>
              <a:t>20</a:t>
            </a:fld>
            <a:endParaRPr lang="en-US" dirty="0"/>
          </a:p>
        </p:txBody>
      </p:sp>
      <p:graphicFrame>
        <p:nvGraphicFramePr>
          <p:cNvPr id="8" name="Content Placeholder 7">
            <a:extLst>
              <a:ext uri="{FF2B5EF4-FFF2-40B4-BE49-F238E27FC236}">
                <a16:creationId xmlns:a16="http://schemas.microsoft.com/office/drawing/2014/main" id="{32372C23-578B-6B41-823B-E904E40F6E61}"/>
              </a:ext>
            </a:extLst>
          </p:cNvPr>
          <p:cNvGraphicFramePr>
            <a:graphicFrameLocks noGrp="1"/>
          </p:cNvGraphicFramePr>
          <p:nvPr>
            <p:ph idx="1"/>
            <p:extLst>
              <p:ext uri="{D42A27DB-BD31-4B8C-83A1-F6EECF244321}">
                <p14:modId xmlns:p14="http://schemas.microsoft.com/office/powerpoint/2010/main" val="3245319919"/>
              </p:ext>
            </p:extLst>
          </p:nvPr>
        </p:nvGraphicFramePr>
        <p:xfrm>
          <a:off x="662445" y="1015199"/>
          <a:ext cx="9545265" cy="1674818"/>
        </p:xfrm>
        <a:graphic>
          <a:graphicData uri="http://schemas.openxmlformats.org/drawingml/2006/table">
            <a:tbl>
              <a:tblPr firstRow="1" firstCol="1" bandRow="1">
                <a:tableStyleId>{5C22544A-7EE6-4342-B048-85BDC9FD1C3A}</a:tableStyleId>
              </a:tblPr>
              <a:tblGrid>
                <a:gridCol w="1380091">
                  <a:extLst>
                    <a:ext uri="{9D8B030D-6E8A-4147-A177-3AD203B41FA5}">
                      <a16:colId xmlns:a16="http://schemas.microsoft.com/office/drawing/2014/main" val="3150678671"/>
                    </a:ext>
                  </a:extLst>
                </a:gridCol>
                <a:gridCol w="1420657">
                  <a:extLst>
                    <a:ext uri="{9D8B030D-6E8A-4147-A177-3AD203B41FA5}">
                      <a16:colId xmlns:a16="http://schemas.microsoft.com/office/drawing/2014/main" val="1022942217"/>
                    </a:ext>
                  </a:extLst>
                </a:gridCol>
                <a:gridCol w="1550331">
                  <a:extLst>
                    <a:ext uri="{9D8B030D-6E8A-4147-A177-3AD203B41FA5}">
                      <a16:colId xmlns:a16="http://schemas.microsoft.com/office/drawing/2014/main" val="1095353308"/>
                    </a:ext>
                  </a:extLst>
                </a:gridCol>
                <a:gridCol w="1809681">
                  <a:extLst>
                    <a:ext uri="{9D8B030D-6E8A-4147-A177-3AD203B41FA5}">
                      <a16:colId xmlns:a16="http://schemas.microsoft.com/office/drawing/2014/main" val="42835866"/>
                    </a:ext>
                  </a:extLst>
                </a:gridCol>
                <a:gridCol w="1694412">
                  <a:extLst>
                    <a:ext uri="{9D8B030D-6E8A-4147-A177-3AD203B41FA5}">
                      <a16:colId xmlns:a16="http://schemas.microsoft.com/office/drawing/2014/main" val="3242839109"/>
                    </a:ext>
                  </a:extLst>
                </a:gridCol>
                <a:gridCol w="1690093">
                  <a:extLst>
                    <a:ext uri="{9D8B030D-6E8A-4147-A177-3AD203B41FA5}">
                      <a16:colId xmlns:a16="http://schemas.microsoft.com/office/drawing/2014/main" val="2866826152"/>
                    </a:ext>
                  </a:extLst>
                </a:gridCol>
              </a:tblGrid>
              <a:tr h="608188">
                <a:tc>
                  <a:txBody>
                    <a:bodyPr/>
                    <a:lstStyle/>
                    <a:p>
                      <a:pPr marL="0" marR="0" algn="l">
                        <a:spcBef>
                          <a:spcPts val="0"/>
                        </a:spcBef>
                        <a:spcAft>
                          <a:spcPts val="0"/>
                        </a:spcAft>
                      </a:pPr>
                      <a:r>
                        <a:rPr lang="en-US" sz="1800" dirty="0">
                          <a:effectLst/>
                        </a:rPr>
                        <a:t> Areas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EB 2020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EB 2018</a:t>
                      </a:r>
                    </a:p>
                    <a:p>
                      <a:pPr marL="0" marR="0" algn="l">
                        <a:spcBef>
                          <a:spcPts val="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EB Difference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Expenditure 2020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Expenditure 2018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70792508"/>
                  </a:ext>
                </a:extLst>
              </a:tr>
              <a:tr h="533315">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Rural</a:t>
                      </a:r>
                      <a:endParaRPr lang="en-US" sz="1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rgbClr val="C00000"/>
                          </a:solidFill>
                          <a:effectLst/>
                          <a:latin typeface="Arial" panose="020B0604020202020204" pitchFamily="34" charset="0"/>
                          <a:cs typeface="Arial" panose="020B0604020202020204" pitchFamily="34" charset="0"/>
                        </a:rPr>
                        <a:t>11.53</a:t>
                      </a:r>
                      <a:endParaRPr lang="en-US" sz="2400" b="1" dirty="0">
                        <a:solidFill>
                          <a:srgbClr val="C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11.42</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0.11</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214.28</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211.80</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287374177"/>
                  </a:ext>
                </a:extLst>
              </a:tr>
              <a:tr h="533315">
                <a:tc>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Urban</a:t>
                      </a:r>
                      <a:endParaRPr lang="en-US" sz="18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8.60</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8.54</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0.05</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174.69</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solidFill>
                            <a:schemeClr val="tx1">
                              <a:lumMod val="50000"/>
                            </a:schemeClr>
                          </a:solidFill>
                          <a:effectLst/>
                          <a:latin typeface="Arial" panose="020B0604020202020204" pitchFamily="34" charset="0"/>
                          <a:cs typeface="Arial" panose="020B0604020202020204" pitchFamily="34" charset="0"/>
                        </a:rPr>
                        <a:t>173.44</a:t>
                      </a:r>
                      <a:endParaRPr lang="en-US" sz="24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533720236"/>
                  </a:ext>
                </a:extLst>
              </a:tr>
            </a:tbl>
          </a:graphicData>
        </a:graphic>
      </p:graphicFrame>
      <p:sp>
        <p:nvSpPr>
          <p:cNvPr id="9" name="Rectangle 8">
            <a:extLst>
              <a:ext uri="{FF2B5EF4-FFF2-40B4-BE49-F238E27FC236}">
                <a16:creationId xmlns:a16="http://schemas.microsoft.com/office/drawing/2014/main" id="{349721DC-5858-864C-B2FD-CDDE479A59EB}"/>
              </a:ext>
            </a:extLst>
          </p:cNvPr>
          <p:cNvSpPr/>
          <p:nvPr/>
        </p:nvSpPr>
        <p:spPr>
          <a:xfrm>
            <a:off x="426027" y="3517702"/>
            <a:ext cx="10726366" cy="1938992"/>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Rural LIHs spent </a:t>
            </a:r>
            <a:r>
              <a:rPr lang="en-US" sz="2000" b="1" dirty="0">
                <a:solidFill>
                  <a:srgbClr val="1616EA"/>
                </a:solidFill>
                <a:latin typeface="Arial" panose="020B0604020202020204" pitchFamily="34" charset="0"/>
                <a:cs typeface="Arial" panose="020B0604020202020204" pitchFamily="34" charset="0"/>
              </a:rPr>
              <a:t>25.2% </a:t>
            </a:r>
            <a:r>
              <a:rPr lang="en-US" sz="2000" dirty="0">
                <a:solidFill>
                  <a:srgbClr val="000000"/>
                </a:solidFill>
                <a:latin typeface="Arial" panose="020B0604020202020204" pitchFamily="34" charset="0"/>
                <a:cs typeface="Arial" panose="020B0604020202020204" pitchFamily="34" charset="0"/>
              </a:rPr>
              <a:t>more on monthly utilities (an additional $38.37/month, $460.44/year) than their urban counterparts between 2014-2018. </a:t>
            </a:r>
          </a:p>
          <a:p>
            <a:pPr marL="28575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This disparity grew marginally larger in 2020, </a:t>
            </a:r>
            <a:r>
              <a:rPr lang="en-US" sz="2000" b="1" dirty="0">
                <a:solidFill>
                  <a:srgbClr val="1616EA"/>
                </a:solidFill>
                <a:latin typeface="Arial" panose="020B0604020202020204" pitchFamily="34" charset="0"/>
                <a:cs typeface="Arial" panose="020B0604020202020204" pitchFamily="34" charset="0"/>
              </a:rPr>
              <a:t>as rural LIHs spent</a:t>
            </a:r>
            <a:r>
              <a:rPr lang="en-US" sz="2000" b="1" dirty="0">
                <a:solidFill>
                  <a:srgbClr val="000000"/>
                </a:solidFill>
                <a:latin typeface="Arial" panose="020B0604020202020204" pitchFamily="34" charset="0"/>
                <a:cs typeface="Arial" panose="020B0604020202020204" pitchFamily="34" charset="0"/>
              </a:rPr>
              <a:t> </a:t>
            </a:r>
            <a:r>
              <a:rPr lang="en-US" sz="2000" b="1" dirty="0">
                <a:solidFill>
                  <a:srgbClr val="1616EA"/>
                </a:solidFill>
                <a:latin typeface="Arial" panose="020B0604020202020204" pitchFamily="34" charset="0"/>
                <a:cs typeface="Arial" panose="020B0604020202020204" pitchFamily="34" charset="0"/>
              </a:rPr>
              <a:t>25.4% </a:t>
            </a:r>
            <a:r>
              <a:rPr lang="en-US" sz="2000" dirty="0">
                <a:solidFill>
                  <a:srgbClr val="000000"/>
                </a:solidFill>
                <a:latin typeface="Arial" panose="020B0604020202020204" pitchFamily="34" charset="0"/>
                <a:cs typeface="Arial" panose="020B0604020202020204" pitchFamily="34" charset="0"/>
              </a:rPr>
              <a:t>more on utilities (an additional $39.59/month, $475.08/year) </a:t>
            </a:r>
            <a:r>
              <a:rPr lang="en-US" sz="2000" b="1" dirty="0">
                <a:solidFill>
                  <a:srgbClr val="1616EA"/>
                </a:solidFill>
                <a:latin typeface="Arial" panose="020B0604020202020204" pitchFamily="34" charset="0"/>
                <a:cs typeface="Arial" panose="020B0604020202020204" pitchFamily="34" charset="0"/>
              </a:rPr>
              <a:t>compared to urban LIHs. </a:t>
            </a:r>
          </a:p>
          <a:p>
            <a:pPr marL="28575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Energy burden (EB): Rural areas have an average monthly burden of 11% or more, which is higher than those of urban areas.  EB= % of income spending on utilities.</a:t>
            </a:r>
          </a:p>
        </p:txBody>
      </p:sp>
      <p:sp>
        <p:nvSpPr>
          <p:cNvPr id="3" name="TextBox 2">
            <a:extLst>
              <a:ext uri="{FF2B5EF4-FFF2-40B4-BE49-F238E27FC236}">
                <a16:creationId xmlns:a16="http://schemas.microsoft.com/office/drawing/2014/main" id="{652B67C2-8FE9-6549-A5AB-82EAAE2F4790}"/>
              </a:ext>
            </a:extLst>
          </p:cNvPr>
          <p:cNvSpPr txBox="1"/>
          <p:nvPr/>
        </p:nvSpPr>
        <p:spPr>
          <a:xfrm>
            <a:off x="838200" y="2887444"/>
            <a:ext cx="4356705" cy="369332"/>
          </a:xfrm>
          <a:prstGeom prst="rect">
            <a:avLst/>
          </a:prstGeom>
          <a:noFill/>
        </p:spPr>
        <p:txBody>
          <a:bodyPr wrap="none" rtlCol="0">
            <a:spAutoFit/>
          </a:bodyPr>
          <a:lstStyle/>
          <a:p>
            <a:r>
              <a:rPr lang="en-US" dirty="0">
                <a:solidFill>
                  <a:srgbClr val="000000"/>
                </a:solidFill>
                <a:latin typeface="Arial" panose="020B0604020202020204" pitchFamily="34" charset="0"/>
                <a:cs typeface="Arial" panose="020B0604020202020204" pitchFamily="34" charset="0"/>
              </a:rPr>
              <a:t>Note: Based on the Kruskal-Wallis H-test</a:t>
            </a:r>
          </a:p>
        </p:txBody>
      </p:sp>
    </p:spTree>
    <p:extLst>
      <p:ext uri="{BB962C8B-B14F-4D97-AF65-F5344CB8AC3E}">
        <p14:creationId xmlns:p14="http://schemas.microsoft.com/office/powerpoint/2010/main" val="39271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7BF6-BC9C-E54F-A337-26C2D9D03A41}"/>
              </a:ext>
            </a:extLst>
          </p:cNvPr>
          <p:cNvSpPr>
            <a:spLocks noGrp="1"/>
          </p:cNvSpPr>
          <p:nvPr>
            <p:ph type="title"/>
          </p:nvPr>
        </p:nvSpPr>
        <p:spPr/>
        <p:txBody>
          <a:bodyPr>
            <a:noAutofit/>
          </a:bodyPr>
          <a:lstStyle/>
          <a:p>
            <a:r>
              <a:rPr lang="en-US" sz="2800" dirty="0"/>
              <a:t>Hot/Cold Spots of Energy Burden Difference </a:t>
            </a:r>
            <a:br>
              <a:rPr lang="en-US" sz="2800" dirty="0"/>
            </a:br>
            <a:r>
              <a:rPr lang="en-US" sz="2800" dirty="0"/>
              <a:t>2014-2018 vs. 2020 </a:t>
            </a:r>
          </a:p>
        </p:txBody>
      </p:sp>
      <p:sp>
        <p:nvSpPr>
          <p:cNvPr id="4" name="Slide Number Placeholder 3">
            <a:extLst>
              <a:ext uri="{FF2B5EF4-FFF2-40B4-BE49-F238E27FC236}">
                <a16:creationId xmlns:a16="http://schemas.microsoft.com/office/drawing/2014/main" id="{5E59BD74-CDBA-2E4A-85A5-87AA1CD3D71D}"/>
              </a:ext>
            </a:extLst>
          </p:cNvPr>
          <p:cNvSpPr>
            <a:spLocks noGrp="1"/>
          </p:cNvSpPr>
          <p:nvPr>
            <p:ph type="sldNum" sz="quarter" idx="10"/>
          </p:nvPr>
        </p:nvSpPr>
        <p:spPr/>
        <p:txBody>
          <a:bodyPr/>
          <a:lstStyle/>
          <a:p>
            <a:pPr algn="r">
              <a:defRPr/>
            </a:pPr>
            <a:fld id="{C828D3FC-A0B5-43DE-98B8-D1D2A830C5C7}" type="slidenum">
              <a:rPr lang="en-US" smtClean="0"/>
              <a:pPr algn="r">
                <a:defRPr/>
              </a:pPr>
              <a:t>21</a:t>
            </a:fld>
            <a:endParaRPr lang="en-US" dirty="0"/>
          </a:p>
        </p:txBody>
      </p:sp>
      <p:pic>
        <p:nvPicPr>
          <p:cNvPr id="5" name="Content Placeholder 4" descr="Map&#10;&#10;Description automatically generated">
            <a:extLst>
              <a:ext uri="{FF2B5EF4-FFF2-40B4-BE49-F238E27FC236}">
                <a16:creationId xmlns:a16="http://schemas.microsoft.com/office/drawing/2014/main" id="{5EFFBE86-387F-EA48-B05D-1C8BDDC7B5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599" y="898626"/>
            <a:ext cx="11148051" cy="4359174"/>
          </a:xfrm>
          <a:prstGeom prst="rect">
            <a:avLst/>
          </a:prstGeom>
        </p:spPr>
      </p:pic>
      <p:sp>
        <p:nvSpPr>
          <p:cNvPr id="6" name="Rectangle 5">
            <a:extLst>
              <a:ext uri="{FF2B5EF4-FFF2-40B4-BE49-F238E27FC236}">
                <a16:creationId xmlns:a16="http://schemas.microsoft.com/office/drawing/2014/main" id="{D8021A91-45C2-504C-80E5-72A80A20874A}"/>
              </a:ext>
            </a:extLst>
          </p:cNvPr>
          <p:cNvSpPr/>
          <p:nvPr/>
        </p:nvSpPr>
        <p:spPr>
          <a:xfrm>
            <a:off x="327650" y="5377330"/>
            <a:ext cx="11430000" cy="800219"/>
          </a:xfrm>
          <a:prstGeom prst="rect">
            <a:avLst/>
          </a:prstGeom>
        </p:spPr>
        <p:txBody>
          <a:bodyPr wrap="square">
            <a:spAutoFit/>
          </a:bodyPr>
          <a:lstStyle/>
          <a:p>
            <a:pPr marL="0" marR="0" algn="just">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Blue indicates statistically significant spatial clusters of counties with decreased difference in energy burden, while red spots indicate increased difference in energy burden between 2014-2018 and 2020.</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292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48B7-543C-0149-83B1-6B5D2CF2A98D}"/>
              </a:ext>
            </a:extLst>
          </p:cNvPr>
          <p:cNvSpPr>
            <a:spLocks noGrp="1"/>
          </p:cNvSpPr>
          <p:nvPr>
            <p:ph type="title"/>
          </p:nvPr>
        </p:nvSpPr>
        <p:spPr/>
        <p:txBody>
          <a:bodyPr>
            <a:noAutofit/>
          </a:bodyPr>
          <a:lstStyle/>
          <a:p>
            <a:r>
              <a:rPr lang="en-US" sz="2800" dirty="0"/>
              <a:t>Interaction of Hispanic Population and Energy Burden (% of income spending on utilities) in 2014-2018 &amp;  2020</a:t>
            </a:r>
          </a:p>
        </p:txBody>
      </p:sp>
      <p:sp>
        <p:nvSpPr>
          <p:cNvPr id="4" name="Slide Number Placeholder 3">
            <a:extLst>
              <a:ext uri="{FF2B5EF4-FFF2-40B4-BE49-F238E27FC236}">
                <a16:creationId xmlns:a16="http://schemas.microsoft.com/office/drawing/2014/main" id="{3161F1EE-BB07-6947-84DF-88D49778437A}"/>
              </a:ext>
            </a:extLst>
          </p:cNvPr>
          <p:cNvSpPr>
            <a:spLocks noGrp="1"/>
          </p:cNvSpPr>
          <p:nvPr>
            <p:ph type="sldNum" sz="quarter" idx="10"/>
          </p:nvPr>
        </p:nvSpPr>
        <p:spPr/>
        <p:txBody>
          <a:bodyPr/>
          <a:lstStyle/>
          <a:p>
            <a:pPr algn="r">
              <a:defRPr/>
            </a:pPr>
            <a:fld id="{C828D3FC-A0B5-43DE-98B8-D1D2A830C5C7}" type="slidenum">
              <a:rPr lang="en-US" smtClean="0"/>
              <a:pPr algn="r">
                <a:defRPr/>
              </a:pPr>
              <a:t>22</a:t>
            </a:fld>
            <a:endParaRPr lang="en-US" dirty="0"/>
          </a:p>
        </p:txBody>
      </p:sp>
      <p:pic>
        <p:nvPicPr>
          <p:cNvPr id="5" name="Content Placeholder 4" descr="Scatter chart&#10;&#10;Description automatically generated">
            <a:extLst>
              <a:ext uri="{FF2B5EF4-FFF2-40B4-BE49-F238E27FC236}">
                <a16:creationId xmlns:a16="http://schemas.microsoft.com/office/drawing/2014/main" id="{5CAAEC98-C959-8640-BAB4-B6445409AB8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261" y="838200"/>
            <a:ext cx="11297478" cy="4417604"/>
          </a:xfrm>
          <a:prstGeom prst="rect">
            <a:avLst/>
          </a:prstGeom>
        </p:spPr>
      </p:pic>
      <p:sp>
        <p:nvSpPr>
          <p:cNvPr id="6" name="TextBox 5">
            <a:extLst>
              <a:ext uri="{FF2B5EF4-FFF2-40B4-BE49-F238E27FC236}">
                <a16:creationId xmlns:a16="http://schemas.microsoft.com/office/drawing/2014/main" id="{7A44C377-80AB-0742-AC6B-5B93618E5FBA}"/>
              </a:ext>
            </a:extLst>
          </p:cNvPr>
          <p:cNvSpPr txBox="1"/>
          <p:nvPr/>
        </p:nvSpPr>
        <p:spPr>
          <a:xfrm>
            <a:off x="1371600" y="5029200"/>
            <a:ext cx="11099970" cy="2308324"/>
          </a:xfrm>
          <a:prstGeom prst="rect">
            <a:avLst/>
          </a:prstGeom>
          <a:noFill/>
        </p:spPr>
        <p:txBody>
          <a:bodyPr wrap="square" rtlCol="0">
            <a:spAutoFit/>
          </a:bodyPr>
          <a:lstStyle/>
          <a:p>
            <a:r>
              <a:rPr lang="en-US" sz="1800" dirty="0">
                <a:effectLst/>
                <a:latin typeface="Arial" panose="020B0604020202020204" pitchFamily="34" charset="0"/>
                <a:cs typeface="Arial" panose="020B0604020202020204" pitchFamily="34" charset="0"/>
              </a:rPr>
              <a:t>Bivariate hot spot map: </a:t>
            </a:r>
            <a:r>
              <a:rPr lang="en-US" dirty="0">
                <a:solidFill>
                  <a:schemeClr val="tx1">
                    <a:lumMod val="50000"/>
                  </a:schemeClr>
                </a:solidFill>
                <a:latin typeface="Arial" panose="020B0604020202020204" pitchFamily="34" charset="0"/>
                <a:cs typeface="Arial" panose="020B0604020202020204" pitchFamily="34" charset="0"/>
              </a:rPr>
              <a:t>Lincoln (40.7% Hispanic &amp; 19.6% EB), Guadalupe (37.1% Hispanic &amp; 19.5% EB), Socorro (37.1% Hispanic &amp; 16.1% EB), and San Miguel (35.2% Hispanic &amp; 15.0% EB) are a few counties in New Mexico where a sizable cluster of both a large Hispanic population and high EB exists in 2020.</a:t>
            </a:r>
          </a:p>
          <a:p>
            <a:endParaRPr lang="en-US" sz="1800" b="1" dirty="0">
              <a:effectLst/>
              <a:latin typeface="CG Times"/>
              <a:ea typeface="Times New Roman" panose="02020603050405020304" pitchFamily="18" charset="0"/>
              <a:cs typeface="Times New Roman" panose="02020603050405020304" pitchFamily="18" charset="0"/>
            </a:endParaRPr>
          </a:p>
          <a:p>
            <a:r>
              <a:rPr lang="en-US" b="1" dirty="0">
                <a:latin typeface="CG Times"/>
                <a:ea typeface="Times New Roman" panose="02020603050405020304" pitchFamily="18" charset="0"/>
                <a:cs typeface="Times New Roman" panose="02020603050405020304" pitchFamily="18" charset="0"/>
              </a:rPr>
              <a:t>              *</a:t>
            </a:r>
            <a:r>
              <a:rPr lang="en-US" sz="1800" b="1" dirty="0">
                <a:effectLst/>
                <a:latin typeface="CG Times"/>
                <a:ea typeface="Times New Roman" panose="02020603050405020304" pitchFamily="18" charset="0"/>
                <a:cs typeface="Times New Roman" panose="02020603050405020304" pitchFamily="18" charset="0"/>
              </a:rPr>
              <a:t>Chen, C-F</a:t>
            </a:r>
            <a:r>
              <a:rPr lang="en-US" sz="1800" dirty="0">
                <a:effectLst/>
                <a:latin typeface="CG Times"/>
                <a:ea typeface="Times New Roman" panose="02020603050405020304" pitchFamily="18" charset="0"/>
                <a:cs typeface="Times New Roman" panose="02020603050405020304" pitchFamily="18" charset="0"/>
              </a:rPr>
              <a:t>., Feng, J., Luke, N., </a:t>
            </a:r>
            <a:r>
              <a:rPr lang="en-US" sz="1800" dirty="0" err="1">
                <a:effectLst/>
                <a:latin typeface="CG Times"/>
                <a:ea typeface="Times New Roman" panose="02020603050405020304" pitchFamily="18" charset="0"/>
                <a:cs typeface="Times New Roman" panose="02020603050405020304" pitchFamily="18" charset="0"/>
              </a:rPr>
              <a:t>Kuo</a:t>
            </a:r>
            <a:r>
              <a:rPr lang="en-US" sz="1800" dirty="0">
                <a:effectLst/>
                <a:latin typeface="CG Times"/>
                <a:ea typeface="Times New Roman" panose="02020603050405020304" pitchFamily="18" charset="0"/>
                <a:cs typeface="Times New Roman" panose="02020603050405020304" pitchFamily="18" charset="0"/>
              </a:rPr>
              <a:t>, C-P, &amp; Fu, J.S. (2022). Localized energy burdens and </a:t>
            </a:r>
          </a:p>
          <a:p>
            <a:r>
              <a:rPr lang="en-US" sz="1800" dirty="0">
                <a:effectLst/>
                <a:latin typeface="CG Times"/>
                <a:ea typeface="Times New Roman" panose="02020603050405020304" pitchFamily="18" charset="0"/>
                <a:cs typeface="Times New Roman" panose="02020603050405020304" pitchFamily="18" charset="0"/>
              </a:rPr>
              <a:t>                 concentrated disadvantage and the feminization of energy poverty. </a:t>
            </a:r>
            <a:r>
              <a:rPr lang="en-US" sz="1800" i="1" dirty="0" err="1">
                <a:effectLst/>
                <a:latin typeface="CG Times"/>
                <a:ea typeface="Times New Roman" panose="02020603050405020304" pitchFamily="18" charset="0"/>
                <a:cs typeface="Times New Roman" panose="02020603050405020304" pitchFamily="18" charset="0"/>
              </a:rPr>
              <a:t>iScience</a:t>
            </a:r>
            <a:r>
              <a:rPr lang="en-US" sz="1800" dirty="0">
                <a:effectLst/>
                <a:latin typeface="CG Times"/>
                <a:ea typeface="Times New Roman" panose="02020603050405020304" pitchFamily="18" charset="0"/>
                <a:cs typeface="Times New Roman" panose="02020603050405020304" pitchFamily="18" charset="0"/>
              </a:rPr>
              <a:t>, 25, 104139.</a:t>
            </a:r>
          </a:p>
          <a:p>
            <a:endParaRPr lang="en-US" dirty="0">
              <a:solidFill>
                <a:schemeClr val="tx1">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4995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D857-206B-6258-D5B9-D950DFE7CFA7}"/>
              </a:ext>
            </a:extLst>
          </p:cNvPr>
          <p:cNvSpPr>
            <a:spLocks noGrp="1"/>
          </p:cNvSpPr>
          <p:nvPr>
            <p:ph type="title"/>
          </p:nvPr>
        </p:nvSpPr>
        <p:spPr/>
        <p:txBody>
          <a:bodyPr>
            <a:normAutofit/>
          </a:bodyPr>
          <a:lstStyle/>
          <a:p>
            <a:r>
              <a:rPr lang="en-US" sz="2800" dirty="0"/>
              <a:t>Energy Burden, Social Vulnerability Index &amp; COVID Variables</a:t>
            </a:r>
          </a:p>
        </p:txBody>
      </p:sp>
      <p:sp>
        <p:nvSpPr>
          <p:cNvPr id="4" name="Slide Number Placeholder 3">
            <a:extLst>
              <a:ext uri="{FF2B5EF4-FFF2-40B4-BE49-F238E27FC236}">
                <a16:creationId xmlns:a16="http://schemas.microsoft.com/office/drawing/2014/main" id="{B3228472-05ED-99B5-87B5-80A082C156E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pic>
        <p:nvPicPr>
          <p:cNvPr id="7" name="Picture 6">
            <a:extLst>
              <a:ext uri="{FF2B5EF4-FFF2-40B4-BE49-F238E27FC236}">
                <a16:creationId xmlns:a16="http://schemas.microsoft.com/office/drawing/2014/main" id="{1826A6B6-B02B-B47A-C453-E9E9D18FFF91}"/>
              </a:ext>
            </a:extLst>
          </p:cNvPr>
          <p:cNvPicPr>
            <a:picLocks noChangeAspect="1"/>
          </p:cNvPicPr>
          <p:nvPr/>
        </p:nvPicPr>
        <p:blipFill>
          <a:blip r:embed="rId2"/>
          <a:stretch>
            <a:fillRect/>
          </a:stretch>
        </p:blipFill>
        <p:spPr>
          <a:xfrm>
            <a:off x="457200" y="838199"/>
            <a:ext cx="7696200" cy="5432995"/>
          </a:xfrm>
          <a:prstGeom prst="rect">
            <a:avLst/>
          </a:prstGeom>
        </p:spPr>
      </p:pic>
      <p:sp>
        <p:nvSpPr>
          <p:cNvPr id="8" name="TextBox 7">
            <a:extLst>
              <a:ext uri="{FF2B5EF4-FFF2-40B4-BE49-F238E27FC236}">
                <a16:creationId xmlns:a16="http://schemas.microsoft.com/office/drawing/2014/main" id="{3DBF2F03-1C8A-AD24-5CA9-20624D81E06D}"/>
              </a:ext>
            </a:extLst>
          </p:cNvPr>
          <p:cNvSpPr txBox="1"/>
          <p:nvPr/>
        </p:nvSpPr>
        <p:spPr>
          <a:xfrm>
            <a:off x="8231365" y="865738"/>
            <a:ext cx="3886200" cy="59093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SE = socioeconomic status,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HD = household composition &amp; disability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ML = minority &amp; language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HT = household type &amp; transportation, </a:t>
            </a:r>
            <a:r>
              <a:rPr kumimoji="0" lang="en-US" sz="1800" b="1" i="0" u="none" strike="noStrike" kern="1200" cap="none" spc="0" normalizeH="0" baseline="0" noProof="0" dirty="0">
                <a:ln>
                  <a:noFill/>
                </a:ln>
                <a:solidFill>
                  <a:srgbClr val="1616EA"/>
                </a:solidFill>
                <a:effectLst/>
                <a:uLnTx/>
                <a:uFillTx/>
                <a:latin typeface="Times New Roman" panose="02020603050405020304" pitchFamily="18" charset="0"/>
                <a:ea typeface="SimSun" panose="02010600030101010101" pitchFamily="2" charset="-122"/>
                <a:cs typeface="Times New Roman" panose="02020603050405020304" pitchFamily="18" charset="0"/>
              </a:rPr>
              <a:t>EF = epidemiological factors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616EA"/>
                </a:solidFill>
                <a:effectLst/>
                <a:uLnTx/>
                <a:uFillTx/>
                <a:latin typeface="Times New Roman" panose="02020603050405020304" pitchFamily="18" charset="0"/>
                <a:ea typeface="SimSun" panose="02010600030101010101" pitchFamily="2" charset="-122"/>
                <a:cs typeface="Times New Roman" panose="02020603050405020304" pitchFamily="18" charset="0"/>
              </a:rPr>
              <a:t>HS = health care system factors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The green (orange) shaded cells present their mean values are lower (higher) than their corresponding </a:t>
            </a:r>
            <a:r>
              <a:rPr kumimoji="0" lang="en-US" sz="1800" b="0" i="0" u="none" strike="noStrike" kern="1200" cap="none" spc="0" normalizeH="0" baseline="0" noProof="0" dirty="0">
                <a:ln>
                  <a:noFill/>
                </a:ln>
                <a:solidFill>
                  <a:srgbClr val="007900"/>
                </a:solidFill>
                <a:effectLst/>
                <a:uLnTx/>
                <a:uFillTx/>
                <a:latin typeface="Times New Roman" panose="02020603050405020304" pitchFamily="18" charset="0"/>
                <a:ea typeface="SimSun" panose="02010600030101010101" pitchFamily="2" charset="-122"/>
                <a:cs typeface="Times New Roman" panose="02020603050405020304" pitchFamily="18" charset="0"/>
              </a:rPr>
              <a:t>national mean values.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79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7900"/>
                </a:solidFill>
                <a:effectLst/>
                <a:uLnTx/>
                <a:uFillTx/>
                <a:latin typeface="Times New Roman" panose="02020603050405020304" pitchFamily="18" charset="0"/>
                <a:ea typeface="SimSun" panose="02010600030101010101" pitchFamily="2" charset="-122"/>
                <a:cs typeface="Times New Roman" panose="02020603050405020304" pitchFamily="18" charset="0"/>
              </a:rPr>
              <a:t>East South Cantal: </a:t>
            </a: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Alabama, Kentucky, Mississippi, Tennessee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7900"/>
                </a:solidFill>
                <a:effectLst/>
                <a:uLnTx/>
                <a:uFillTx/>
                <a:latin typeface="Times New Roman" panose="02020603050405020304" pitchFamily="18" charset="0"/>
                <a:ea typeface="SimSun" panose="02010600030101010101" pitchFamily="2" charset="-122"/>
                <a:cs typeface="Times New Roman" panose="02020603050405020304" pitchFamily="18" charset="0"/>
              </a:rPr>
              <a:t>West South Central</a:t>
            </a:r>
            <a:r>
              <a:rPr kumimoji="0" lang="en-US" sz="1800" b="0" i="0" u="none" strike="noStrike" kern="1200" cap="none" spc="0" normalizeH="0" baseline="0" noProof="0" dirty="0">
                <a:ln>
                  <a:noFill/>
                </a:ln>
                <a:solidFill>
                  <a:srgbClr val="0079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1800" b="0" i="0" u="none" strike="noStrike" kern="1200" cap="none" spc="0" normalizeH="0" baseline="0" noProof="0" dirty="0">
                <a:ln>
                  <a:noFill/>
                </a:ln>
                <a:solidFill>
                  <a:srgbClr val="4C4C4C">
                    <a:lumMod val="50000"/>
                  </a:srgbClr>
                </a:solidFill>
                <a:effectLst/>
                <a:uLnTx/>
                <a:uFillTx/>
                <a:latin typeface="Times New Roman" panose="02020603050405020304" pitchFamily="18" charset="0"/>
                <a:ea typeface="+mn-ea"/>
                <a:cs typeface="Times New Roman" panose="02020603050405020304" pitchFamily="18" charset="0"/>
              </a:rPr>
              <a:t>Arkansas, Louisiana, Oklahoma, Texas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7900"/>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10" name="TextBox 9">
            <a:extLst>
              <a:ext uri="{FF2B5EF4-FFF2-40B4-BE49-F238E27FC236}">
                <a16:creationId xmlns:a16="http://schemas.microsoft.com/office/drawing/2014/main" id="{9C69A94E-9CC7-B4F1-1875-ED211A043BBC}"/>
              </a:ext>
            </a:extLst>
          </p:cNvPr>
          <p:cNvSpPr txBox="1"/>
          <p:nvPr/>
        </p:nvSpPr>
        <p:spPr>
          <a:xfrm>
            <a:off x="2103863" y="6118182"/>
            <a:ext cx="9173737"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Shen, Z., Chen, C.-F., H., Zhou, </a:t>
            </a:r>
            <a:r>
              <a:rPr kumimoji="0" lang="en-US" sz="1400" b="0" i="0" u="none" strike="noStrike" kern="1200" cap="none" spc="0" normalizeH="0" baseline="0" noProof="0" dirty="0" err="1">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Fefferman</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 &amp; Shrestha, S. (2023). Community vulnerability is the key determinant of diverse energy burdens in the United States. </a:t>
            </a:r>
            <a:r>
              <a:rPr kumimoji="0" lang="en-US" sz="1400" b="0" i="1"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Energy Research and Social Science</a:t>
            </a:r>
            <a:r>
              <a:rPr kumimoji="0" lang="en-US" sz="1400" b="0" i="0" u="none" strike="noStrike" kern="1200" cap="none" spc="0" normalizeH="0" baseline="0" noProof="0" dirty="0">
                <a:ln>
                  <a:noFill/>
                </a:ln>
                <a:solidFill>
                  <a:srgbClr val="4C4C4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4C4C4C"/>
              </a:solidFill>
              <a:effectLst/>
              <a:uLnTx/>
              <a:uFillTx/>
              <a:latin typeface="CG Time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07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7"/>
          <p:cNvSpPr txBox="1">
            <a:spLocks noGrp="1"/>
          </p:cNvSpPr>
          <p:nvPr>
            <p:ph type="title"/>
          </p:nvPr>
        </p:nvSpPr>
        <p:spPr>
          <a:xfrm>
            <a:off x="914410" y="4407086"/>
            <a:ext cx="10363200" cy="1362075"/>
          </a:xfrm>
          <a:prstGeom prst="rect">
            <a:avLst/>
          </a:prstGeom>
          <a:noFill/>
          <a:ln>
            <a:noFill/>
          </a:ln>
        </p:spPr>
        <p:txBody>
          <a:bodyPr spcFirstLastPara="1" wrap="square" lIns="64700" tIns="32425" rIns="64700" bIns="32425" anchor="t" anchorCtr="0">
            <a:normAutofit/>
          </a:bodyPr>
          <a:lstStyle/>
          <a:p>
            <a:pPr marL="0" lvl="0" indent="0" algn="l" rtl="0">
              <a:spcBef>
                <a:spcPts val="0"/>
              </a:spcBef>
              <a:spcAft>
                <a:spcPts val="0"/>
              </a:spcAft>
              <a:buClr>
                <a:srgbClr val="007900"/>
              </a:buClr>
              <a:buSzPts val="4000"/>
              <a:buFont typeface="Arial"/>
              <a:buNone/>
            </a:pPr>
            <a:r>
              <a:rPr lang="en-US" dirty="0"/>
              <a:t>Energy &amp; Health- Micro Level</a:t>
            </a:r>
            <a:endParaRPr dirty="0"/>
          </a:p>
        </p:txBody>
      </p:sp>
      <p:sp>
        <p:nvSpPr>
          <p:cNvPr id="420" name="Google Shape;420;p67"/>
          <p:cNvSpPr txBox="1">
            <a:spLocks noGrp="1"/>
          </p:cNvSpPr>
          <p:nvPr>
            <p:ph type="body" idx="1"/>
          </p:nvPr>
        </p:nvSpPr>
        <p:spPr>
          <a:xfrm>
            <a:off x="914410" y="2906713"/>
            <a:ext cx="10363200" cy="1500187"/>
          </a:xfrm>
          <a:prstGeom prst="rect">
            <a:avLst/>
          </a:prstGeom>
          <a:noFill/>
          <a:ln>
            <a:noFill/>
          </a:ln>
        </p:spPr>
        <p:txBody>
          <a:bodyPr spcFirstLastPara="1" wrap="square" lIns="64700" tIns="32425" rIns="64700" bIns="32425" anchor="b" anchorCtr="0">
            <a:normAutofit/>
          </a:bodyPr>
          <a:lstStyle/>
          <a:p>
            <a:pPr marL="0" lvl="0" indent="0" algn="l" rtl="0">
              <a:spcBef>
                <a:spcPts val="0"/>
              </a:spcBef>
              <a:spcAft>
                <a:spcPts val="0"/>
              </a:spcAft>
              <a:buClr>
                <a:srgbClr val="949494"/>
              </a:buClr>
              <a:buSzPts val="2000"/>
              <a:buNone/>
            </a:pPr>
            <a:endParaRPr dirty="0"/>
          </a:p>
        </p:txBody>
      </p:sp>
      <p:sp>
        <p:nvSpPr>
          <p:cNvPr id="421" name="Google Shape;421;p67"/>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defPPr>
              <a:defRPr lang="en-US"/>
            </a:defPPr>
            <a:lvl1pPr marL="0" marR="0" lvl="0"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1pPr>
            <a:lvl2pPr marL="0" marR="0" lvl="1"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2pPr>
            <a:lvl3pPr marL="0" marR="0" lvl="2"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3pPr>
            <a:lvl4pPr marL="0" marR="0" lvl="3"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4pPr>
            <a:lvl5pPr marL="0" marR="0" lvl="4"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5pPr>
            <a:lvl6pPr marL="0" marR="0" lvl="5"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6pPr>
            <a:lvl7pPr marL="0" marR="0" lvl="6"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7pPr>
            <a:lvl8pPr marL="0" marR="0" lvl="7"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8pPr>
            <a:lvl9pPr marL="0" marR="0" lvl="8"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srgbClr val="0079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0" i="0" u="none" strike="noStrike" kern="0" cap="none" spc="0" normalizeH="0" baseline="0" noProof="0">
              <a:ln>
                <a:noFill/>
              </a:ln>
              <a:solidFill>
                <a:srgbClr val="007900"/>
              </a:solidFill>
              <a:effectLst/>
              <a:uLnTx/>
              <a:uFillTx/>
              <a:latin typeface="Arial"/>
              <a:cs typeface="Arial"/>
              <a:sym typeface="Arial"/>
            </a:endParaRPr>
          </a:p>
        </p:txBody>
      </p:sp>
    </p:spTree>
    <p:extLst>
      <p:ext uri="{BB962C8B-B14F-4D97-AF65-F5344CB8AC3E}">
        <p14:creationId xmlns:p14="http://schemas.microsoft.com/office/powerpoint/2010/main" val="12446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DD82-F82D-EE3A-AFEF-678D6C906DD8}"/>
              </a:ext>
            </a:extLst>
          </p:cNvPr>
          <p:cNvSpPr>
            <a:spLocks noGrp="1"/>
          </p:cNvSpPr>
          <p:nvPr>
            <p:ph type="title"/>
          </p:nvPr>
        </p:nvSpPr>
        <p:spPr>
          <a:xfrm>
            <a:off x="304800" y="92756"/>
            <a:ext cx="11084169" cy="892174"/>
          </a:xfrm>
        </p:spPr>
        <p:txBody>
          <a:bodyPr>
            <a:normAutofit/>
          </a:bodyPr>
          <a:lstStyle/>
          <a:p>
            <a:r>
              <a:rPr lang="en-US" sz="2800" dirty="0"/>
              <a:t>Latent Variables and Survey Measurement</a:t>
            </a:r>
          </a:p>
        </p:txBody>
      </p:sp>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a:xfrm>
            <a:off x="1" y="1338943"/>
            <a:ext cx="11838214" cy="4980214"/>
          </a:xfrm>
        </p:spPr>
        <p:txBody>
          <a:bodyPr>
            <a:normAutofit fontScale="92500"/>
          </a:bodyPr>
          <a:lstStyle/>
          <a:p>
            <a:pPr marL="333668" lvl="1" indent="-333668">
              <a:buSzTx/>
              <a:buFont typeface="Arial" charset="0"/>
              <a:buChar char="•"/>
            </a:pPr>
            <a:r>
              <a:rPr lang="en-US" i="1" dirty="0">
                <a:solidFill>
                  <a:srgbClr val="00559C"/>
                </a:solidFill>
              </a:rPr>
              <a:t>What to do when you do not have exact data to measure occupant behavior? </a:t>
            </a:r>
          </a:p>
          <a:p>
            <a:pPr marL="333668" lvl="1" indent="-333668">
              <a:buSzTx/>
              <a:buFont typeface="Arial" charset="0"/>
              <a:buChar char="•"/>
            </a:pPr>
            <a:r>
              <a:rPr lang="en-US" i="1" dirty="0">
                <a:solidFill>
                  <a:srgbClr val="00559C"/>
                </a:solidFill>
              </a:rPr>
              <a:t>Are you measuring the subjective concepts you are supposed to measure? </a:t>
            </a:r>
          </a:p>
          <a:p>
            <a:pPr marL="0" lvl="1" indent="0">
              <a:buSzTx/>
              <a:buNone/>
            </a:pPr>
            <a:endParaRPr lang="en-US" i="1" dirty="0">
              <a:solidFill>
                <a:srgbClr val="00559C"/>
              </a:solidFill>
            </a:endParaRPr>
          </a:p>
          <a:p>
            <a:pPr marL="333668" lvl="1" indent="-333668">
              <a:buSzTx/>
              <a:buFont typeface="Arial" charset="0"/>
              <a:buChar char="•"/>
            </a:pPr>
            <a:r>
              <a:rPr lang="en-US" dirty="0"/>
              <a:t>A good definition of measurement is based on the theory </a:t>
            </a:r>
            <a:r>
              <a:rPr lang="en-US" dirty="0">
                <a:sym typeface="Wingdings" panose="05000000000000000000" pitchFamily="2" charset="2"/>
              </a:rPr>
              <a:t></a:t>
            </a:r>
            <a:r>
              <a:rPr lang="en-US" dirty="0">
                <a:solidFill>
                  <a:srgbClr val="C00000"/>
                </a:solidFill>
                <a:sym typeface="Wingdings" panose="05000000000000000000" pitchFamily="2" charset="2"/>
              </a:rPr>
              <a:t> </a:t>
            </a:r>
            <a:r>
              <a:rPr lang="en-US" dirty="0">
                <a:sym typeface="Wingdings" panose="05000000000000000000" pitchFamily="2" charset="2"/>
              </a:rPr>
              <a:t>a good operational definition that is theoretical sound and practically measurable.</a:t>
            </a:r>
            <a:endParaRPr lang="en-US" dirty="0"/>
          </a:p>
          <a:p>
            <a:pPr>
              <a:buFont typeface="Arial" charset="0"/>
              <a:buChar char="•"/>
            </a:pPr>
            <a:r>
              <a:rPr lang="en-US" sz="2400" dirty="0"/>
              <a:t>   Latent variable or construct – </a:t>
            </a:r>
            <a:r>
              <a:rPr lang="en-US" sz="2000" b="0" i="0" u="none" strike="noStrike" dirty="0">
                <a:solidFill>
                  <a:schemeClr val="tx1">
                    <a:lumMod val="95000"/>
                    <a:lumOff val="5000"/>
                  </a:schemeClr>
                </a:solidFill>
                <a:effectLst/>
              </a:rPr>
              <a:t>a theoretical entity or construct that is used to explain one or more </a:t>
            </a:r>
            <a:r>
              <a:rPr lang="en-US" sz="2000" b="0" i="0" u="none" strike="noStrike" dirty="0">
                <a:solidFill>
                  <a:schemeClr val="tx1">
                    <a:lumMod val="95000"/>
                    <a:lumOff val="5000"/>
                  </a:schemeClr>
                </a:solidFill>
                <a:effectLst/>
                <a:hlinkClick r:id="rId2">
                  <a:extLst>
                    <a:ext uri="{A12FA001-AC4F-418D-AE19-62706E023703}">
                      <ahyp:hlinkClr xmlns:ahyp="http://schemas.microsoft.com/office/drawing/2018/hyperlinkcolor" val="tx"/>
                    </a:ext>
                  </a:extLst>
                </a:hlinkClick>
              </a:rPr>
              <a:t>manifest variables</a:t>
            </a:r>
            <a:r>
              <a:rPr lang="en-US" sz="2000" b="0" i="0" u="none" strike="noStrike" dirty="0">
                <a:solidFill>
                  <a:schemeClr val="tx1">
                    <a:lumMod val="95000"/>
                    <a:lumOff val="5000"/>
                  </a:schemeClr>
                </a:solidFill>
                <a:effectLst/>
              </a:rPr>
              <a:t>. They cannot be directly measured but rather are approximated through various measures </a:t>
            </a:r>
            <a:r>
              <a:rPr lang="en-US" dirty="0">
                <a:solidFill>
                  <a:schemeClr val="tx1">
                    <a:lumMod val="95000"/>
                    <a:lumOff val="5000"/>
                  </a:schemeClr>
                </a:solidFill>
              </a:rPr>
              <a:t>t</a:t>
            </a:r>
            <a:r>
              <a:rPr lang="en-US" sz="2000" b="0" i="0" u="none" strike="noStrike" dirty="0">
                <a:solidFill>
                  <a:schemeClr val="tx1">
                    <a:lumMod val="95000"/>
                    <a:lumOff val="5000"/>
                  </a:schemeClr>
                </a:solidFill>
                <a:effectLst/>
              </a:rPr>
              <a:t>o assess part of the given construct (American Psychological Association)</a:t>
            </a:r>
          </a:p>
          <a:p>
            <a:pPr marL="342900" indent="-342900">
              <a:buFont typeface="Arial" panose="020B0604020202020204" pitchFamily="34" charset="0"/>
              <a:buChar char="•"/>
            </a:pPr>
            <a:r>
              <a:rPr lang="en-US" sz="1800" dirty="0"/>
              <a:t>Measure of </a:t>
            </a:r>
            <a:r>
              <a:rPr lang="en-US" sz="1800" b="1" dirty="0">
                <a:solidFill>
                  <a:srgbClr val="00559C"/>
                </a:solidFill>
              </a:rPr>
              <a:t>subjective occupant behavior </a:t>
            </a:r>
            <a:r>
              <a:rPr lang="en-US" sz="1800" dirty="0"/>
              <a:t>is a latent variable</a:t>
            </a:r>
            <a:r>
              <a:rPr lang="en-US" sz="2000" dirty="0"/>
              <a:t>: </a:t>
            </a:r>
            <a:r>
              <a:rPr lang="en-US" sz="1800" b="0" i="0" u="none" strike="noStrike" dirty="0">
                <a:solidFill>
                  <a:schemeClr val="tx1">
                    <a:lumMod val="95000"/>
                    <a:lumOff val="5000"/>
                  </a:schemeClr>
                </a:solidFill>
                <a:effectLst/>
              </a:rPr>
              <a:t>thermal comfort, </a:t>
            </a:r>
            <a:r>
              <a:rPr lang="en-US" sz="2000" dirty="0">
                <a:solidFill>
                  <a:schemeClr val="tx1">
                    <a:lumMod val="95000"/>
                    <a:lumOff val="5000"/>
                  </a:schemeClr>
                </a:solidFill>
              </a:rPr>
              <a:t>perceived indoor environment quality (IEQ), job satisfaction, attitudes toward energy saving; </a:t>
            </a:r>
          </a:p>
          <a:p>
            <a:pPr marL="342900" indent="-342900">
              <a:buFont typeface="Arial" panose="020B0604020202020204" pitchFamily="34" charset="0"/>
              <a:buChar char="•"/>
            </a:pPr>
            <a:r>
              <a:rPr lang="en-US" dirty="0">
                <a:solidFill>
                  <a:schemeClr val="tx1">
                    <a:lumMod val="95000"/>
                    <a:lumOff val="5000"/>
                  </a:schemeClr>
                </a:solidFill>
              </a:rPr>
              <a:t>Other examples: trust in utilities, cyber security, EV/AC data privacy concern</a:t>
            </a:r>
            <a:endParaRPr lang="en-US" dirty="0">
              <a:solidFill>
                <a:srgbClr val="4A4B51"/>
              </a:solidFill>
            </a:endParaRPr>
          </a:p>
          <a:p>
            <a:pPr marL="342900" indent="-342900">
              <a:buFont typeface="Arial" panose="020B0604020202020204" pitchFamily="34" charset="0"/>
              <a:buChar char="•"/>
            </a:pPr>
            <a:r>
              <a:rPr lang="en-US" b="1" dirty="0">
                <a:solidFill>
                  <a:srgbClr val="00559C"/>
                </a:solidFill>
              </a:rPr>
              <a:t>Latent variables lead to technology and policy adoption &amp; decarbonization behaviors</a:t>
            </a:r>
            <a:endParaRPr lang="en-US" b="1" i="0" u="none" strike="noStrike" dirty="0">
              <a:solidFill>
                <a:srgbClr val="00559C"/>
              </a:solidFill>
              <a:effectLst/>
            </a:endParaRPr>
          </a:p>
          <a:p>
            <a:endParaRPr lang="en-US" sz="2400" dirty="0"/>
          </a:p>
        </p:txBody>
      </p:sp>
    </p:spTree>
    <p:extLst>
      <p:ext uri="{BB962C8B-B14F-4D97-AF65-F5344CB8AC3E}">
        <p14:creationId xmlns:p14="http://schemas.microsoft.com/office/powerpoint/2010/main" val="405320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898C0-61B3-4B43-8657-8A2B19EC02E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
        <p:nvSpPr>
          <p:cNvPr id="5" name="Title 1">
            <a:extLst>
              <a:ext uri="{FF2B5EF4-FFF2-40B4-BE49-F238E27FC236}">
                <a16:creationId xmlns:a16="http://schemas.microsoft.com/office/drawing/2014/main" id="{4765BD30-638F-46BC-1FF0-3EE3AAAC4F8D}"/>
              </a:ext>
            </a:extLst>
          </p:cNvPr>
          <p:cNvSpPr>
            <a:spLocks noGrp="1"/>
          </p:cNvSpPr>
          <p:nvPr>
            <p:ph type="title"/>
          </p:nvPr>
        </p:nvSpPr>
        <p:spPr>
          <a:xfrm>
            <a:off x="609600" y="0"/>
            <a:ext cx="10972800" cy="838200"/>
          </a:xfrm>
        </p:spPr>
        <p:txBody>
          <a:bodyPr>
            <a:normAutofit fontScale="90000"/>
          </a:bodyPr>
          <a:lstStyle/>
          <a:p>
            <a:r>
              <a:rPr lang="en-US" dirty="0"/>
              <a:t>Relationship between Mental Health and Heating Issue &amp; Utility Hardship </a:t>
            </a:r>
          </a:p>
        </p:txBody>
      </p:sp>
      <p:graphicFrame>
        <p:nvGraphicFramePr>
          <p:cNvPr id="6" name="Content Placeholder 4">
            <a:extLst>
              <a:ext uri="{FF2B5EF4-FFF2-40B4-BE49-F238E27FC236}">
                <a16:creationId xmlns:a16="http://schemas.microsoft.com/office/drawing/2014/main" id="{14B96154-4329-E127-C1AB-907466A5247E}"/>
              </a:ext>
            </a:extLst>
          </p:cNvPr>
          <p:cNvGraphicFramePr>
            <a:graphicFrameLocks noGrp="1"/>
          </p:cNvGraphicFramePr>
          <p:nvPr>
            <p:ph idx="1"/>
          </p:nvPr>
        </p:nvGraphicFramePr>
        <p:xfrm>
          <a:off x="260838" y="990600"/>
          <a:ext cx="11670324" cy="4876802"/>
        </p:xfrm>
        <a:graphic>
          <a:graphicData uri="http://schemas.openxmlformats.org/drawingml/2006/table">
            <a:tbl>
              <a:tblPr firstRow="1" firstCol="1" bandRow="1">
                <a:tableStyleId>{5C22544A-7EE6-4342-B048-85BDC9FD1C3A}</a:tableStyleId>
              </a:tblPr>
              <a:tblGrid>
                <a:gridCol w="6597162">
                  <a:extLst>
                    <a:ext uri="{9D8B030D-6E8A-4147-A177-3AD203B41FA5}">
                      <a16:colId xmlns:a16="http://schemas.microsoft.com/office/drawing/2014/main" val="1066023949"/>
                    </a:ext>
                  </a:extLst>
                </a:gridCol>
                <a:gridCol w="1752600">
                  <a:extLst>
                    <a:ext uri="{9D8B030D-6E8A-4147-A177-3AD203B41FA5}">
                      <a16:colId xmlns:a16="http://schemas.microsoft.com/office/drawing/2014/main" val="1486936198"/>
                    </a:ext>
                  </a:extLst>
                </a:gridCol>
                <a:gridCol w="838200">
                  <a:extLst>
                    <a:ext uri="{9D8B030D-6E8A-4147-A177-3AD203B41FA5}">
                      <a16:colId xmlns:a16="http://schemas.microsoft.com/office/drawing/2014/main" val="1846779717"/>
                    </a:ext>
                  </a:extLst>
                </a:gridCol>
                <a:gridCol w="2482362">
                  <a:extLst>
                    <a:ext uri="{9D8B030D-6E8A-4147-A177-3AD203B41FA5}">
                      <a16:colId xmlns:a16="http://schemas.microsoft.com/office/drawing/2014/main" val="3795069476"/>
                    </a:ext>
                  </a:extLst>
                </a:gridCol>
              </a:tblGrid>
              <a:tr h="621692">
                <a:tc>
                  <a:txBody>
                    <a:bodyPr/>
                    <a:lstStyle/>
                    <a:p>
                      <a:pPr marL="0" marR="0" algn="ctr">
                        <a:spcBef>
                          <a:spcPts val="0"/>
                        </a:spcBef>
                        <a:spcAft>
                          <a:spcPts val="0"/>
                        </a:spcAft>
                      </a:pPr>
                      <a:r>
                        <a:rPr lang="en-US" sz="2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 Sample</a:t>
                      </a:r>
                    </a:p>
                  </a:txBody>
                  <a:tcPr marL="68580" marR="68580" marT="0" marB="0">
                    <a:solidFill>
                      <a:schemeClr val="accent2">
                        <a:lumMod val="20000"/>
                        <a:lumOff val="80000"/>
                      </a:schemeClr>
                    </a:solidFill>
                  </a:tcPr>
                </a:tc>
                <a:tc gridSpan="3">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Dependent variable: Psychological stress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2377376"/>
                  </a:ext>
                </a:extLst>
              </a:tr>
              <a:tr h="581309">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Independent variables</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i="1" dirty="0">
                          <a:solidFill>
                            <a:schemeClr val="tx1">
                              <a:lumMod val="50000"/>
                            </a:schemeClr>
                          </a:solidFill>
                          <a:effectLst/>
                          <a:latin typeface="Arial" panose="020B0604020202020204" pitchFamily="34" charset="0"/>
                          <a:cs typeface="Arial" panose="020B0604020202020204" pitchFamily="34" charset="0"/>
                        </a:rPr>
                        <a:t>Standardized Coeff. (Beta)</a:t>
                      </a:r>
                      <a:endParaRPr lang="en-US" sz="1800" i="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800" i="1" dirty="0">
                          <a:solidFill>
                            <a:schemeClr val="tx1">
                              <a:lumMod val="50000"/>
                            </a:schemeClr>
                          </a:solidFill>
                          <a:effectLst/>
                          <a:latin typeface="Arial" panose="020B0604020202020204" pitchFamily="34" charset="0"/>
                          <a:cs typeface="Arial" panose="020B0604020202020204" pitchFamily="34" charset="0"/>
                        </a:rPr>
                        <a:t>Std. Error</a:t>
                      </a:r>
                      <a:endParaRPr lang="en-US" sz="1800" i="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i="1" dirty="0">
                          <a:solidFill>
                            <a:schemeClr val="tx1">
                              <a:lumMod val="50000"/>
                            </a:schemeClr>
                          </a:solidFill>
                          <a:effectLst/>
                          <a:latin typeface="Arial" panose="020B0604020202020204" pitchFamily="34" charset="0"/>
                          <a:cs typeface="Arial" panose="020B0604020202020204" pitchFamily="34" charset="0"/>
                        </a:rPr>
                        <a:t>F</a:t>
                      </a:r>
                      <a:endParaRPr lang="en-US" sz="1800" i="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9346000"/>
                  </a:ext>
                </a:extLst>
              </a:tr>
              <a:tr h="678204">
                <a:tc>
                  <a:txBody>
                    <a:bodyPr/>
                    <a:lstStyle/>
                    <a:p>
                      <a:pPr marL="0" marR="0" algn="l">
                        <a:spcBef>
                          <a:spcPts val="0"/>
                        </a:spcBef>
                        <a:spcAft>
                          <a:spcPts val="0"/>
                        </a:spcAft>
                      </a:pPr>
                      <a:r>
                        <a:rPr lang="en-US" sz="1800" dirty="0">
                          <a:solidFill>
                            <a:schemeClr val="tx2">
                              <a:lumMod val="50000"/>
                            </a:schemeClr>
                          </a:solidFill>
                          <a:effectLst/>
                          <a:latin typeface="Arial" panose="020B0604020202020204" pitchFamily="34" charset="0"/>
                          <a:cs typeface="Arial" panose="020B0604020202020204" pitchFamily="34" charset="0"/>
                        </a:rPr>
                        <a:t>Experience of heating predicament </a:t>
                      </a:r>
                      <a:r>
                        <a:rPr lang="en-US" sz="1800" b="0" dirty="0">
                          <a:solidFill>
                            <a:schemeClr val="tx2">
                              <a:lumMod val="50000"/>
                            </a:schemeClr>
                          </a:solidFill>
                          <a:effectLst/>
                          <a:latin typeface="Arial" panose="020B0604020202020204" pitchFamily="34" charset="0"/>
                          <a:cs typeface="Arial" panose="020B0604020202020204" pitchFamily="34" charset="0"/>
                        </a:rPr>
                        <a:t>(equipment broke, could not pay for electricity, could not pay for gas, ran out of fuel)</a:t>
                      </a:r>
                      <a:endParaRPr lang="en-US" sz="18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.442</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.015</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(1,1988) = 481.613***</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6961357"/>
                  </a:ext>
                </a:extLst>
              </a:tr>
              <a:tr h="924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Utility hardship </a:t>
                      </a:r>
                      <a:r>
                        <a:rPr lang="en-US" sz="1800" b="0" dirty="0">
                          <a:solidFill>
                            <a:schemeClr val="tx1">
                              <a:lumMod val="50000"/>
                            </a:schemeClr>
                          </a:solidFill>
                          <a:effectLst/>
                          <a:latin typeface="Arial" panose="020B0604020202020204" pitchFamily="34" charset="0"/>
                          <a:cs typeface="Arial" panose="020B0604020202020204" pitchFamily="34" charset="0"/>
                        </a:rPr>
                        <a:t>(unsafe</a:t>
                      </a:r>
                      <a:r>
                        <a:rPr lang="zh-TW" altLang="en-US" sz="1800" b="0" dirty="0">
                          <a:solidFill>
                            <a:schemeClr val="tx1">
                              <a:lumMod val="50000"/>
                            </a:schemeClr>
                          </a:solidFill>
                          <a:effectLst/>
                          <a:latin typeface="Arial" panose="020B0604020202020204" pitchFamily="34" charset="0"/>
                          <a:cs typeface="Arial" panose="020B0604020202020204" pitchFamily="34" charset="0"/>
                        </a:rPr>
                        <a:t> </a:t>
                      </a:r>
                      <a:r>
                        <a:rPr lang="en-US" altLang="zh-TW" sz="1800" b="0" dirty="0">
                          <a:solidFill>
                            <a:schemeClr val="tx1">
                              <a:lumMod val="50000"/>
                            </a:schemeClr>
                          </a:solidFill>
                          <a:effectLst/>
                          <a:latin typeface="Arial" panose="020B0604020202020204" pitchFamily="34" charset="0"/>
                          <a:cs typeface="Arial" panose="020B0604020202020204" pitchFamily="34" charset="0"/>
                        </a:rPr>
                        <a:t>or unhealthy</a:t>
                      </a:r>
                      <a:r>
                        <a:rPr lang="en-US" sz="1800" b="0" dirty="0">
                          <a:solidFill>
                            <a:schemeClr val="tx1">
                              <a:lumMod val="50000"/>
                            </a:schemeClr>
                          </a:solidFill>
                          <a:effectLst/>
                          <a:latin typeface="Arial" panose="020B0604020202020204" pitchFamily="34" charset="0"/>
                          <a:cs typeface="Arial" panose="020B0604020202020204" pitchFamily="34" charset="0"/>
                        </a:rPr>
                        <a:t> temperature, close off part of home, reduce expenses for meal or medicine, threaten disconnection from utilities)</a:t>
                      </a:r>
                      <a:endParaRPr lang="en-US" sz="1800" b="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.453</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.015</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(1,1988) = 514.297***</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7038586"/>
                  </a:ext>
                </a:extLst>
              </a:tr>
              <a:tr h="42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Unsafe or unhealthy temperature</a:t>
                      </a: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.282</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.020</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(1,1988) = 171.241***</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92834059"/>
                  </a:ext>
                </a:extLst>
              </a:tr>
              <a:tr h="732770">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Close off part of home because could not afford to heat or cool it</a:t>
                      </a: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.341</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.020</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(1,1988) = 261.908***</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52992410"/>
                  </a:ext>
                </a:extLst>
              </a:tr>
              <a:tr h="457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Reduce expenses for meal or medicine </a:t>
                      </a: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.454</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.020</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(1,1987) = 515.766***</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13537661"/>
                  </a:ext>
                </a:extLst>
              </a:tr>
              <a:tr h="457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50000"/>
                            </a:schemeClr>
                          </a:solidFill>
                          <a:effectLst/>
                          <a:latin typeface="Arial" panose="020B0604020202020204" pitchFamily="34" charset="0"/>
                          <a:cs typeface="Arial" panose="020B0604020202020204" pitchFamily="34" charset="0"/>
                        </a:rPr>
                        <a:t>Threaten disconnection from utilities</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.382</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.017</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effectLst/>
                          <a:latin typeface="Arial" panose="020B0604020202020204" pitchFamily="34" charset="0"/>
                          <a:cs typeface="Arial" panose="020B0604020202020204" pitchFamily="34" charset="0"/>
                        </a:rPr>
                        <a:t>(1,1988) = 340.01***</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98351174"/>
                  </a:ext>
                </a:extLst>
              </a:tr>
            </a:tbl>
          </a:graphicData>
        </a:graphic>
      </p:graphicFrame>
      <p:sp>
        <p:nvSpPr>
          <p:cNvPr id="2" name="TextBox 1">
            <a:extLst>
              <a:ext uri="{FF2B5EF4-FFF2-40B4-BE49-F238E27FC236}">
                <a16:creationId xmlns:a16="http://schemas.microsoft.com/office/drawing/2014/main" id="{C92A39A1-68E1-696F-750B-D035E6A1DF18}"/>
              </a:ext>
            </a:extLst>
          </p:cNvPr>
          <p:cNvSpPr txBox="1"/>
          <p:nvPr/>
        </p:nvSpPr>
        <p:spPr>
          <a:xfrm>
            <a:off x="8484326" y="5958525"/>
            <a:ext cx="3124200" cy="338554"/>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C4C4C"/>
                </a:solidFill>
                <a:effectLst/>
                <a:uLnTx/>
                <a:uFillTx/>
                <a:latin typeface="Times New Roman" panose="02020603050405020304" pitchFamily="18" charset="0"/>
                <a:ea typeface="Calibri" panose="020F0502020204030204" pitchFamily="34" charset="0"/>
                <a:cs typeface="Times New Roman" panose="02020603050405020304" pitchFamily="18" charset="0"/>
              </a:rPr>
              <a:t>*p &lt; .05, ** p &lt; .01, ***p &lt; .001.</a:t>
            </a:r>
            <a:endParaRPr kumimoji="0" lang="en-US" sz="1600" b="0" i="0" u="none" strike="noStrike" kern="1200" cap="none" spc="0" normalizeH="0" baseline="0" noProof="0" dirty="0">
              <a:ln>
                <a:noFill/>
              </a:ln>
              <a:solidFill>
                <a:srgbClr val="4C4C4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4BB6BFF-455E-9CB0-F4CE-749BB68F70DC}"/>
              </a:ext>
            </a:extLst>
          </p:cNvPr>
          <p:cNvSpPr txBox="1"/>
          <p:nvPr/>
        </p:nvSpPr>
        <p:spPr>
          <a:xfrm>
            <a:off x="1248937" y="5867400"/>
            <a:ext cx="583766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Energy burden also increase psychological stress </a:t>
            </a:r>
          </a:p>
        </p:txBody>
      </p:sp>
    </p:spTree>
    <p:extLst>
      <p:ext uri="{BB962C8B-B14F-4D97-AF65-F5344CB8AC3E}">
        <p14:creationId xmlns:p14="http://schemas.microsoft.com/office/powerpoint/2010/main" val="203111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FB50-53AF-4892-F05B-C89C15505E03}"/>
              </a:ext>
            </a:extLst>
          </p:cNvPr>
          <p:cNvSpPr>
            <a:spLocks noGrp="1"/>
          </p:cNvSpPr>
          <p:nvPr>
            <p:ph type="title"/>
          </p:nvPr>
        </p:nvSpPr>
        <p:spPr>
          <a:xfrm>
            <a:off x="381000" y="0"/>
            <a:ext cx="11353800" cy="838200"/>
          </a:xfrm>
        </p:spPr>
        <p:txBody>
          <a:bodyPr>
            <a:noAutofit/>
          </a:bodyPr>
          <a:lstStyle/>
          <a:p>
            <a:r>
              <a:rPr lang="en-US" sz="2800" dirty="0"/>
              <a:t>Energy Insecurity, Indoor Environmental Quality (IEQ) and </a:t>
            </a:r>
            <a:br>
              <a:rPr lang="en-US" sz="2800" dirty="0"/>
            </a:br>
            <a:r>
              <a:rPr lang="en-US" sz="2800" dirty="0"/>
              <a:t>Mental Health – the UK Sample (N=2000)</a:t>
            </a:r>
          </a:p>
        </p:txBody>
      </p:sp>
      <p:sp>
        <p:nvSpPr>
          <p:cNvPr id="4" name="Slide Number Placeholder 3">
            <a:extLst>
              <a:ext uri="{FF2B5EF4-FFF2-40B4-BE49-F238E27FC236}">
                <a16:creationId xmlns:a16="http://schemas.microsoft.com/office/drawing/2014/main" id="{59D40DE6-2996-9196-678C-D3EC5B0C6BE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
        <p:nvSpPr>
          <p:cNvPr id="7" name="Content Placeholder 6">
            <a:extLst>
              <a:ext uri="{FF2B5EF4-FFF2-40B4-BE49-F238E27FC236}">
                <a16:creationId xmlns:a16="http://schemas.microsoft.com/office/drawing/2014/main" id="{C2B9183C-D05D-BFDC-6501-FBF83510BFA7}"/>
              </a:ext>
            </a:extLst>
          </p:cNvPr>
          <p:cNvSpPr>
            <a:spLocks noGrp="1"/>
          </p:cNvSpPr>
          <p:nvPr>
            <p:ph idx="1"/>
          </p:nvPr>
        </p:nvSpPr>
        <p:spPr>
          <a:xfrm>
            <a:off x="381000" y="952500"/>
            <a:ext cx="10287000" cy="4684251"/>
          </a:xfrm>
        </p:spPr>
        <p:txBody>
          <a:bodyPr>
            <a:normAutofit lnSpcReduction="10000"/>
          </a:bodyPr>
          <a:lstStyle/>
          <a:p>
            <a:pPr marL="0" indent="0">
              <a:buNone/>
            </a:pPr>
            <a:r>
              <a:rPr lang="en-US" sz="2400" dirty="0">
                <a:solidFill>
                  <a:srgbClr val="111111"/>
                </a:solidFill>
              </a:rPr>
              <a:t>IEQ difference across demographic groups</a:t>
            </a:r>
          </a:p>
          <a:p>
            <a:r>
              <a:rPr lang="en-US" sz="2400" dirty="0"/>
              <a:t>Regression result on energy/internet burden and IEQ</a:t>
            </a:r>
          </a:p>
          <a:p>
            <a:r>
              <a:rPr lang="en-US" sz="2400" dirty="0"/>
              <a:t>Regression result on IEQ and mental health </a:t>
            </a:r>
          </a:p>
          <a:p>
            <a:pPr marL="0" indent="0">
              <a:buNone/>
            </a:pPr>
            <a:endParaRPr lang="en-US" sz="2400" dirty="0">
              <a:solidFill>
                <a:srgbClr val="111111"/>
              </a:solidFill>
            </a:endParaRPr>
          </a:p>
          <a:p>
            <a:pPr marL="0" marR="0" algn="l" rtl="0" eaLnBrk="1" fontAlgn="t" latinLnBrk="0" hangingPunct="1">
              <a:spcBef>
                <a:spcPts val="0"/>
              </a:spcBef>
              <a:spcAft>
                <a:spcPts val="0"/>
              </a:spcAft>
            </a:pPr>
            <a:r>
              <a:rPr lang="en-US" sz="2400" b="1" i="0" u="none" strike="noStrike" kern="1200" dirty="0">
                <a:solidFill>
                  <a:srgbClr val="111111"/>
                </a:solidFill>
                <a:effectLst/>
                <a:latin typeface="Arial" panose="020B0604020202020204" pitchFamily="34" charset="0"/>
                <a:ea typeface="Calibri" panose="020F0502020204030204" pitchFamily="34" charset="0"/>
                <a:cs typeface="Arial" panose="020B0604020202020204" pitchFamily="34" charset="0"/>
              </a:rPr>
              <a:t>IEQ-1: Thermal discomfort:</a:t>
            </a:r>
          </a:p>
          <a:p>
            <a:pPr marL="0" marR="0" indent="0" algn="l" rtl="0" eaLnBrk="1" fontAlgn="t" latinLnBrk="0" hangingPunct="1">
              <a:spcBef>
                <a:spcPts val="0"/>
              </a:spcBef>
              <a:spcAft>
                <a:spcPts val="0"/>
              </a:spcAft>
              <a:buNone/>
            </a:pPr>
            <a:r>
              <a:rPr lang="en-US" sz="2400" dirty="0">
                <a:solidFill>
                  <a:srgbClr val="111111"/>
                </a:solidFill>
                <a:ea typeface="Calibri" panose="020F0502020204030204" pitchFamily="34" charset="0"/>
              </a:rPr>
              <a:t>F</a:t>
            </a:r>
            <a:r>
              <a:rPr lang="en-US" sz="2400" b="0" i="0" u="none" strike="noStrike" kern="1200" dirty="0">
                <a:solidFill>
                  <a:srgbClr val="111111"/>
                </a:solidFill>
                <a:effectLst/>
                <a:latin typeface="Arial" panose="020B0604020202020204" pitchFamily="34" charset="0"/>
                <a:ea typeface="Calibri" panose="020F0502020204030204" pitchFamily="34" charset="0"/>
                <a:cs typeface="Arial" panose="020B0604020202020204" pitchFamily="34" charset="0"/>
              </a:rPr>
              <a:t>elt uncomfortably cold for extended periods, keep uncomfortable level temperature, put on more clothes, wrap up in blankets or use a hot water bottle to stay warm, unsafe/unhealthy temperature</a:t>
            </a:r>
          </a:p>
          <a:p>
            <a:pPr marL="0" marR="0" indent="0" algn="l" rtl="0" eaLnBrk="1" fontAlgn="t" latinLnBrk="0" hangingPunct="1">
              <a:spcBef>
                <a:spcPts val="0"/>
              </a:spcBef>
              <a:spcAft>
                <a:spcPts val="0"/>
              </a:spcAft>
              <a:buNone/>
            </a:pPr>
            <a:endParaRPr lang="en-US" sz="2400" b="0" i="0" u="none" strike="noStrike" dirty="0">
              <a:solidFill>
                <a:srgbClr val="111111"/>
              </a:solidFill>
              <a:effectLst/>
              <a:latin typeface="Arial" panose="020B0604020202020204" pitchFamily="34" charset="0"/>
            </a:endParaRPr>
          </a:p>
          <a:p>
            <a:pPr marL="0" marR="0" indent="0" algn="l" rtl="0" eaLnBrk="1" fontAlgn="auto" latinLnBrk="0" hangingPunct="1">
              <a:spcBef>
                <a:spcPts val="0"/>
              </a:spcBef>
              <a:spcAft>
                <a:spcPts val="0"/>
              </a:spcAft>
            </a:pPr>
            <a:r>
              <a:rPr lang="en-US" sz="2400" b="1" i="0" u="none" strike="noStrike" kern="1200" dirty="0">
                <a:solidFill>
                  <a:srgbClr val="111111"/>
                </a:solidFill>
                <a:effectLst/>
                <a:latin typeface="Arial" panose="020B0604020202020204" pitchFamily="34" charset="0"/>
                <a:ea typeface="Calibri" panose="020F0502020204030204" pitchFamily="34" charset="0"/>
                <a:cs typeface="Arial" panose="020B0604020202020204" pitchFamily="34" charset="0"/>
              </a:rPr>
              <a:t>  IEQ-2: Poor housing quality:</a:t>
            </a:r>
          </a:p>
          <a:p>
            <a:pPr marL="0" marR="0" indent="0" algn="l" rtl="0" eaLnBrk="1" fontAlgn="auto" latinLnBrk="0" hangingPunct="1">
              <a:spcBef>
                <a:spcPts val="0"/>
              </a:spcBef>
              <a:spcAft>
                <a:spcPts val="0"/>
              </a:spcAft>
              <a:buNone/>
            </a:pPr>
            <a:r>
              <a:rPr lang="en-US" sz="2400" dirty="0">
                <a:solidFill>
                  <a:srgbClr val="111111"/>
                </a:solidFill>
              </a:rPr>
              <a:t>A</a:t>
            </a:r>
            <a:r>
              <a:rPr lang="en-US" sz="2400" b="0" i="0" u="none" strike="noStrike" kern="1200" dirty="0">
                <a:solidFill>
                  <a:srgbClr val="111111"/>
                </a:solidFill>
                <a:effectLst/>
                <a:latin typeface="Arial" panose="020B0604020202020204" pitchFamily="34" charset="0"/>
                <a:cs typeface="Arial" panose="020B0604020202020204" pitchFamily="34" charset="0"/>
              </a:rPr>
              <a:t>ir quality/ventilation, </a:t>
            </a:r>
            <a:r>
              <a:rPr lang="en-US" sz="2400" dirty="0">
                <a:solidFill>
                  <a:srgbClr val="111111"/>
                </a:solidFill>
              </a:rPr>
              <a:t>too cold</a:t>
            </a:r>
            <a:r>
              <a:rPr lang="en-US" sz="2400" b="0" i="0" u="none" strike="noStrike" kern="1200" dirty="0">
                <a:solidFill>
                  <a:srgbClr val="111111"/>
                </a:solidFill>
                <a:effectLst/>
                <a:latin typeface="Arial" panose="020B0604020202020204" pitchFamily="34" charset="0"/>
                <a:cs typeface="Arial" panose="020B0604020202020204" pitchFamily="34" charset="0"/>
              </a:rPr>
              <a:t>, weak roof and/or leaks, mold, cold water, lighting, noise</a:t>
            </a:r>
            <a:endParaRPr lang="en-US" sz="2400" b="0" i="0" u="none" strike="noStrike" dirty="0">
              <a:solidFill>
                <a:srgbClr val="111111"/>
              </a:solidFill>
              <a:effectLst/>
              <a:latin typeface="Arial" panose="020B0604020202020204" pitchFamily="34" charset="0"/>
            </a:endParaRPr>
          </a:p>
        </p:txBody>
      </p:sp>
    </p:spTree>
    <p:extLst>
      <p:ext uri="{BB962C8B-B14F-4D97-AF65-F5344CB8AC3E}">
        <p14:creationId xmlns:p14="http://schemas.microsoft.com/office/powerpoint/2010/main" val="121255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898C0-61B3-4B43-8657-8A2B19EC02E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
        <p:nvSpPr>
          <p:cNvPr id="5" name="Title 1">
            <a:extLst>
              <a:ext uri="{FF2B5EF4-FFF2-40B4-BE49-F238E27FC236}">
                <a16:creationId xmlns:a16="http://schemas.microsoft.com/office/drawing/2014/main" id="{4765BD30-638F-46BC-1FF0-3EE3AAAC4F8D}"/>
              </a:ext>
            </a:extLst>
          </p:cNvPr>
          <p:cNvSpPr>
            <a:spLocks noGrp="1"/>
          </p:cNvSpPr>
          <p:nvPr>
            <p:ph type="title"/>
          </p:nvPr>
        </p:nvSpPr>
        <p:spPr>
          <a:xfrm>
            <a:off x="609600" y="0"/>
            <a:ext cx="10972800" cy="838200"/>
          </a:xfrm>
        </p:spPr>
        <p:txBody>
          <a:bodyPr>
            <a:normAutofit/>
          </a:bodyPr>
          <a:lstStyle/>
          <a:p>
            <a:r>
              <a:rPr lang="en-US" sz="2800" dirty="0"/>
              <a:t>Utility Hardship, Behavior, IEQs and Mental Health</a:t>
            </a:r>
          </a:p>
        </p:txBody>
      </p:sp>
      <p:graphicFrame>
        <p:nvGraphicFramePr>
          <p:cNvPr id="6" name="Content Placeholder 4">
            <a:extLst>
              <a:ext uri="{FF2B5EF4-FFF2-40B4-BE49-F238E27FC236}">
                <a16:creationId xmlns:a16="http://schemas.microsoft.com/office/drawing/2014/main" id="{14B96154-4329-E127-C1AB-907466A5247E}"/>
              </a:ext>
            </a:extLst>
          </p:cNvPr>
          <p:cNvGraphicFramePr>
            <a:graphicFrameLocks noGrp="1"/>
          </p:cNvGraphicFramePr>
          <p:nvPr>
            <p:ph idx="1"/>
          </p:nvPr>
        </p:nvGraphicFramePr>
        <p:xfrm>
          <a:off x="260838" y="990599"/>
          <a:ext cx="11670324" cy="4766338"/>
        </p:xfrm>
        <a:graphic>
          <a:graphicData uri="http://schemas.openxmlformats.org/drawingml/2006/table">
            <a:tbl>
              <a:tblPr firstRow="1" firstCol="1" bandRow="1">
                <a:tableStyleId>{5C22544A-7EE6-4342-B048-85BDC9FD1C3A}</a:tableStyleId>
              </a:tblPr>
              <a:tblGrid>
                <a:gridCol w="6597162">
                  <a:extLst>
                    <a:ext uri="{9D8B030D-6E8A-4147-A177-3AD203B41FA5}">
                      <a16:colId xmlns:a16="http://schemas.microsoft.com/office/drawing/2014/main" val="1066023949"/>
                    </a:ext>
                  </a:extLst>
                </a:gridCol>
                <a:gridCol w="1752600">
                  <a:extLst>
                    <a:ext uri="{9D8B030D-6E8A-4147-A177-3AD203B41FA5}">
                      <a16:colId xmlns:a16="http://schemas.microsoft.com/office/drawing/2014/main" val="1486936198"/>
                    </a:ext>
                  </a:extLst>
                </a:gridCol>
                <a:gridCol w="838200">
                  <a:extLst>
                    <a:ext uri="{9D8B030D-6E8A-4147-A177-3AD203B41FA5}">
                      <a16:colId xmlns:a16="http://schemas.microsoft.com/office/drawing/2014/main" val="1846779717"/>
                    </a:ext>
                  </a:extLst>
                </a:gridCol>
                <a:gridCol w="2482362">
                  <a:extLst>
                    <a:ext uri="{9D8B030D-6E8A-4147-A177-3AD203B41FA5}">
                      <a16:colId xmlns:a16="http://schemas.microsoft.com/office/drawing/2014/main" val="3795069476"/>
                    </a:ext>
                  </a:extLst>
                </a:gridCol>
              </a:tblGrid>
              <a:tr h="496662">
                <a:tc>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gridSpan="3">
                  <a:txBody>
                    <a:bodyPr/>
                    <a:lstStyle/>
                    <a:p>
                      <a:pPr marL="0" marR="0" algn="l">
                        <a:spcBef>
                          <a:spcPts val="0"/>
                        </a:spcBef>
                        <a:spcAft>
                          <a:spcPts val="0"/>
                        </a:spcAft>
                      </a:pPr>
                      <a:r>
                        <a:rPr lang="en-US" sz="1800" dirty="0">
                          <a:effectLst/>
                          <a:latin typeface="Arial" panose="020B0604020202020204" pitchFamily="34" charset="0"/>
                          <a:cs typeface="Arial" panose="020B0604020202020204" pitchFamily="34" charset="0"/>
                        </a:rPr>
                        <a:t>Independent variable: Mental Health</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2377376"/>
                  </a:ext>
                </a:extLst>
              </a:tr>
              <a:tr h="608806">
                <a:tc>
                  <a:txBody>
                    <a:bodyPr/>
                    <a:lstStyle/>
                    <a:p>
                      <a:pPr marL="0" marR="0" algn="l">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Dependent variables</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i="1" dirty="0">
                          <a:solidFill>
                            <a:schemeClr val="tx1">
                              <a:lumMod val="50000"/>
                            </a:schemeClr>
                          </a:solidFill>
                          <a:effectLst/>
                          <a:latin typeface="Arial" panose="020B0604020202020204" pitchFamily="34" charset="0"/>
                          <a:cs typeface="Arial" panose="020B0604020202020204" pitchFamily="34" charset="0"/>
                        </a:rPr>
                        <a:t>Standardized Coeff. (Beta)</a:t>
                      </a:r>
                      <a:endParaRPr lang="en-US" sz="1800" i="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1800" i="1" dirty="0">
                          <a:solidFill>
                            <a:schemeClr val="tx1">
                              <a:lumMod val="50000"/>
                            </a:schemeClr>
                          </a:solidFill>
                          <a:effectLst/>
                          <a:latin typeface="Arial" panose="020B0604020202020204" pitchFamily="34" charset="0"/>
                          <a:cs typeface="Arial" panose="020B0604020202020204" pitchFamily="34" charset="0"/>
                        </a:rPr>
                        <a:t>Std. Error</a:t>
                      </a:r>
                      <a:endParaRPr lang="en-US" sz="1800" i="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i="1" dirty="0">
                          <a:solidFill>
                            <a:schemeClr val="tx1">
                              <a:lumMod val="50000"/>
                            </a:schemeClr>
                          </a:solidFill>
                          <a:effectLst/>
                          <a:latin typeface="Arial" panose="020B0604020202020204" pitchFamily="34" charset="0"/>
                          <a:cs typeface="Arial" panose="020B0604020202020204" pitchFamily="34" charset="0"/>
                        </a:rPr>
                        <a:t>F</a:t>
                      </a:r>
                      <a:endParaRPr lang="en-US" sz="1800" i="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9346000"/>
                  </a:ext>
                </a:extLst>
              </a:tr>
              <a:tr h="676911">
                <a:tc>
                  <a:txBody>
                    <a:bodyPr/>
                    <a:lstStyle/>
                    <a:p>
                      <a:pPr marL="0" marR="0" algn="l">
                        <a:spcBef>
                          <a:spcPts val="0"/>
                        </a:spcBef>
                        <a:spcAft>
                          <a:spcPts val="0"/>
                        </a:spcAft>
                      </a:pPr>
                      <a:r>
                        <a:rPr lang="en-US" sz="1800" dirty="0">
                          <a:solidFill>
                            <a:srgbClr val="111111"/>
                          </a:solidFill>
                          <a:effectLst/>
                          <a:latin typeface="Arial" panose="020B0604020202020204" pitchFamily="34" charset="0"/>
                          <a:cs typeface="Arial" panose="020B0604020202020204" pitchFamily="34" charset="0"/>
                        </a:rPr>
                        <a:t>Utility hardship </a:t>
                      </a:r>
                      <a:r>
                        <a:rPr lang="en-US" sz="1800" b="0" dirty="0">
                          <a:solidFill>
                            <a:schemeClr val="tx1">
                              <a:lumMod val="50000"/>
                            </a:schemeClr>
                          </a:solidFill>
                          <a:effectLst/>
                          <a:latin typeface="Arial" panose="020B0604020202020204" pitchFamily="34" charset="0"/>
                          <a:cs typeface="Arial" panose="020B0604020202020204" pitchFamily="34" charset="0"/>
                        </a:rPr>
                        <a:t>(disconnection threaten from utilities, unable to heat due to broken equipment, choose between paying bills and buying necessities</a:t>
                      </a:r>
                      <a:r>
                        <a:rPr lang="en-US" sz="1800" b="0" baseline="0" dirty="0">
                          <a:solidFill>
                            <a:schemeClr val="tx1">
                              <a:lumMod val="50000"/>
                            </a:schemeClr>
                          </a:solidFill>
                          <a:effectLst/>
                          <a:latin typeface="Arial" panose="020B0604020202020204" pitchFamily="34" charset="0"/>
                          <a:cs typeface="Arial" panose="020B0604020202020204" pitchFamily="34" charset="0"/>
                        </a:rPr>
                        <a:t> </a:t>
                      </a:r>
                      <a:r>
                        <a:rPr lang="en-US" sz="1800" b="0" dirty="0">
                          <a:solidFill>
                            <a:schemeClr val="tx1">
                              <a:lumMod val="50000"/>
                            </a:schemeClr>
                          </a:solidFill>
                          <a:effectLst/>
                          <a:latin typeface="Arial" panose="020B0604020202020204" pitchFamily="34" charset="0"/>
                          <a:cs typeface="Arial" panose="020B0604020202020204" pitchFamily="34" charset="0"/>
                        </a:rPr>
                        <a:t>(e.g. food, medicine, childcare), could not bathe or wash hands because water is too cold, skipped meals for paying utility bills)</a:t>
                      </a:r>
                      <a:endParaRPr lang="en-US" sz="1800" b="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.613</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.011</a:t>
                      </a: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cs typeface="Arial" panose="020B0604020202020204" pitchFamily="34" charset="0"/>
                        </a:rPr>
                        <a:t>(1,2586) = 1560.704***</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821900"/>
                  </a:ext>
                </a:extLst>
              </a:tr>
              <a:tr h="595995">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Changes in energy behaviors </a:t>
                      </a:r>
                      <a:r>
                        <a:rPr lang="en-US" sz="1800" b="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(more heating/lighting, lighting, hot water use, kitchen appliance use, electronic device use)</a:t>
                      </a: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.183</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.011</a:t>
                      </a: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cs typeface="Arial" panose="020B0604020202020204" pitchFamily="34" charset="0"/>
                        </a:rPr>
                        <a:t>(1,2586) = 90.092***</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6961357"/>
                  </a:ext>
                </a:extLst>
              </a:tr>
              <a:tr h="893993">
                <a:tc>
                  <a:txBody>
                    <a:bodyPr/>
                    <a:lstStyle/>
                    <a:p>
                      <a:pPr marL="0" marR="0" algn="l">
                        <a:spcBef>
                          <a:spcPts val="0"/>
                        </a:spcBef>
                        <a:spcAft>
                          <a:spcPts val="0"/>
                        </a:spcAft>
                      </a:pPr>
                      <a:r>
                        <a:rPr lang="en-US" sz="18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Thermal discomfort</a:t>
                      </a:r>
                      <a:r>
                        <a:rPr lang="zh-TW" altLang="en-US" sz="1800" b="1" dirty="0">
                          <a:solidFill>
                            <a:srgbClr val="111111"/>
                          </a:solidFill>
                          <a:effectLst/>
                          <a:latin typeface="Arial" panose="020B0604020202020204" pitchFamily="34" charset="0"/>
                          <a:ea typeface="Calibri" panose="020F0502020204030204" pitchFamily="34" charset="0"/>
                          <a:cs typeface="Arial" panose="020B0604020202020204" pitchFamily="34" charset="0"/>
                        </a:rPr>
                        <a:t> </a:t>
                      </a:r>
                      <a:r>
                        <a:rPr lang="en-US" sz="1800" b="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(felt uncomfortably cold for extended periods, keep uncomfortable level temperature,</a:t>
                      </a:r>
                      <a:r>
                        <a:rPr lang="en-US" sz="1800" b="0" baseline="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put on more clothes, wrap up in blankets or use a hot water bottle to stay warm, unsafe/unhealthy temperature</a:t>
                      </a:r>
                      <a:r>
                        <a:rPr lang="en-US" sz="1800" b="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.606</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.014</a:t>
                      </a: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cs typeface="Arial" panose="020B0604020202020204" pitchFamily="34" charset="0"/>
                        </a:rPr>
                        <a:t>(1,2586) = 1498.803***</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7038586"/>
                  </a:ext>
                </a:extLst>
              </a:tr>
              <a:tr h="595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Poor housing quality </a:t>
                      </a:r>
                      <a:r>
                        <a:rPr lang="en-US" sz="1800" b="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800" b="0" dirty="0">
                          <a:solidFill>
                            <a:schemeClr val="tx1">
                              <a:lumMod val="50000"/>
                            </a:schemeClr>
                          </a:solidFill>
                          <a:effectLst/>
                          <a:latin typeface="Arial" panose="020B0604020202020204" pitchFamily="34" charset="0"/>
                          <a:cs typeface="Arial" panose="020B0604020202020204" pitchFamily="34" charset="0"/>
                        </a:rPr>
                        <a:t>air quality/ventilation, temperature, weak roof and/or leaks, mold, cold water, lighting, noise) </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marL="0" marR="0" algn="l">
                        <a:spcBef>
                          <a:spcPts val="0"/>
                        </a:spcBef>
                        <a:spcAft>
                          <a:spcPts val="0"/>
                        </a:spcAft>
                      </a:pPr>
                      <a:r>
                        <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.565</a:t>
                      </a:r>
                      <a:r>
                        <a:rPr lang="en-US" sz="1800" dirty="0">
                          <a:solidFill>
                            <a:schemeClr val="tx1">
                              <a:lumMod val="50000"/>
                            </a:schemeClr>
                          </a:solidFill>
                          <a:effectLst/>
                          <a:latin typeface="Arial" panose="020B0604020202020204" pitchFamily="34" charset="0"/>
                          <a:cs typeface="Arial" panose="020B0604020202020204" pitchFamily="34" charset="0"/>
                        </a:rPr>
                        <a:t>***</a:t>
                      </a:r>
                      <a:endParaRPr lang="en-US" sz="18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.012</a:t>
                      </a:r>
                    </a:p>
                  </a:txBody>
                  <a:tcPr marL="68580" marR="68580" marT="0" marB="0" anchor="ctr"/>
                </a:tc>
                <a:tc>
                  <a:txBody>
                    <a:bodyPr/>
                    <a:lstStyle/>
                    <a:p>
                      <a:pPr marL="0" marR="0" algn="l">
                        <a:spcBef>
                          <a:spcPts val="0"/>
                        </a:spcBef>
                        <a:spcAft>
                          <a:spcPts val="0"/>
                        </a:spcAft>
                      </a:pPr>
                      <a:r>
                        <a:rPr lang="en-US" sz="1800" dirty="0">
                          <a:solidFill>
                            <a:schemeClr val="tx1">
                              <a:lumMod val="50000"/>
                            </a:schemeClr>
                          </a:solidFill>
                          <a:effectLst/>
                          <a:latin typeface="Arial" panose="020B0604020202020204" pitchFamily="34" charset="0"/>
                          <a:cs typeface="Arial" panose="020B0604020202020204" pitchFamily="34" charset="0"/>
                        </a:rPr>
                        <a:t>(1,2586) = 1210.951***</a:t>
                      </a:r>
                      <a:endParaRPr lang="en-US" sz="18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52992410"/>
                  </a:ext>
                </a:extLst>
              </a:tr>
            </a:tbl>
          </a:graphicData>
        </a:graphic>
      </p:graphicFrame>
      <p:sp>
        <p:nvSpPr>
          <p:cNvPr id="2" name="TextBox 1">
            <a:extLst>
              <a:ext uri="{FF2B5EF4-FFF2-40B4-BE49-F238E27FC236}">
                <a16:creationId xmlns:a16="http://schemas.microsoft.com/office/drawing/2014/main" id="{C92A39A1-68E1-696F-750B-D035E6A1DF18}"/>
              </a:ext>
            </a:extLst>
          </p:cNvPr>
          <p:cNvSpPr txBox="1"/>
          <p:nvPr/>
        </p:nvSpPr>
        <p:spPr>
          <a:xfrm>
            <a:off x="7848600" y="6415274"/>
            <a:ext cx="3124200" cy="338554"/>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C4C4C"/>
                </a:solidFill>
                <a:effectLst/>
                <a:uLnTx/>
                <a:uFillTx/>
                <a:latin typeface="Times New Roman" panose="02020603050405020304" pitchFamily="18" charset="0"/>
                <a:ea typeface="Calibri" panose="020F0502020204030204" pitchFamily="34" charset="0"/>
                <a:cs typeface="Times New Roman" panose="02020603050405020304" pitchFamily="18" charset="0"/>
              </a:rPr>
              <a:t>*p &lt; .05, ** p &lt; .01, ***p &lt; .001.</a:t>
            </a:r>
            <a:endParaRPr kumimoji="0" lang="en-US" sz="1600" b="0" i="0" u="none" strike="noStrike" kern="1200" cap="none" spc="0" normalizeH="0" baseline="0" noProof="0" dirty="0">
              <a:ln>
                <a:noFill/>
              </a:ln>
              <a:solidFill>
                <a:srgbClr val="4C4C4C"/>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35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D0B45-1DE8-8CB2-CF9F-A761ADD0996B}"/>
              </a:ext>
            </a:extLst>
          </p:cNvPr>
          <p:cNvSpPr>
            <a:spLocks noGrp="1"/>
          </p:cNvSpPr>
          <p:nvPr>
            <p:ph type="sldNum" sz="quarter" idx="10"/>
          </p:nvPr>
        </p:nvSpPr>
        <p:spPr>
          <a:xfrm>
            <a:off x="2656341" y="6359796"/>
            <a:ext cx="8915400" cy="48472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
        <p:nvSpPr>
          <p:cNvPr id="2" name="TextBox 1">
            <a:extLst>
              <a:ext uri="{FF2B5EF4-FFF2-40B4-BE49-F238E27FC236}">
                <a16:creationId xmlns:a16="http://schemas.microsoft.com/office/drawing/2014/main" id="{6B3C9DDA-6F5E-4649-0881-D4DC867A8595}"/>
              </a:ext>
            </a:extLst>
          </p:cNvPr>
          <p:cNvSpPr txBox="1"/>
          <p:nvPr/>
        </p:nvSpPr>
        <p:spPr>
          <a:xfrm>
            <a:off x="533400" y="255242"/>
            <a:ext cx="1112520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9FFF9F">
                    <a:lumMod val="25000"/>
                  </a:srgbClr>
                </a:solidFill>
                <a:effectLst/>
                <a:uLnTx/>
                <a:uFillTx/>
                <a:latin typeface="Arial" panose="020B0604020202020204" pitchFamily="34" charset="0"/>
                <a:ea typeface="PMingLiU" panose="02020500000000000000" pitchFamily="18" charset="-120"/>
                <a:cs typeface="Arial" panose="020B0604020202020204" pitchFamily="34" charset="0"/>
              </a:rPr>
              <a:t>Utility Hardship </a:t>
            </a:r>
            <a:r>
              <a:rPr kumimoji="0" lang="en-US" sz="2800" b="1" i="1" u="none" strike="noStrike" kern="1200" cap="none" spc="0" normalizeH="0" baseline="0" noProof="0" dirty="0">
                <a:ln>
                  <a:noFill/>
                </a:ln>
                <a:solidFill>
                  <a:srgbClr val="9FFF9F">
                    <a:lumMod val="25000"/>
                  </a:srgbClr>
                </a:solidFill>
                <a:effectLst/>
                <a:uLnTx/>
                <a:uFillTx/>
                <a:latin typeface="Arial" panose="020B0604020202020204" pitchFamily="34" charset="0"/>
                <a:ea typeface="PMingLiU" panose="02020500000000000000" pitchFamily="18" charset="-120"/>
                <a:cs typeface="Arial" panose="020B0604020202020204" pitchFamily="34" charset="0"/>
              </a:rPr>
              <a:t>and Interaction of </a:t>
            </a:r>
            <a:r>
              <a:rPr kumimoji="0" lang="en-US" sz="2800" b="1" i="0" u="none" strike="noStrike" kern="1200" cap="none" spc="0" normalizeH="0" baseline="0" noProof="0" dirty="0">
                <a:ln>
                  <a:noFill/>
                </a:ln>
                <a:solidFill>
                  <a:srgbClr val="9FFF9F">
                    <a:lumMod val="25000"/>
                  </a:srgbClr>
                </a:solidFill>
                <a:effectLst/>
                <a:uLnTx/>
                <a:uFillTx/>
                <a:latin typeface="Arial" panose="020B0604020202020204" pitchFamily="34" charset="0"/>
                <a:ea typeface="PMingLiU" panose="02020500000000000000" pitchFamily="18" charset="-120"/>
                <a:cs typeface="Arial" panose="020B0604020202020204" pitchFamily="34" charset="0"/>
              </a:rPr>
              <a:t>Medical Needs * Disability</a:t>
            </a:r>
            <a:endParaRPr kumimoji="0" lang="en-US" sz="2800" b="1" i="0" u="none" strike="noStrike" kern="1200" cap="none" spc="0" normalizeH="0" baseline="0" noProof="0" dirty="0">
              <a:ln>
                <a:noFill/>
              </a:ln>
              <a:solidFill>
                <a:srgbClr val="9FFF9F">
                  <a:lumMod val="25000"/>
                </a:srgbClr>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9DD74DA8-2054-BBF8-CC74-C7FD2DB7E9A0}"/>
              </a:ext>
            </a:extLst>
          </p:cNvPr>
          <p:cNvGrpSpPr/>
          <p:nvPr/>
        </p:nvGrpSpPr>
        <p:grpSpPr>
          <a:xfrm>
            <a:off x="609600" y="1366069"/>
            <a:ext cx="10768925" cy="3660537"/>
            <a:chOff x="457200" y="1473761"/>
            <a:chExt cx="11277600" cy="3989315"/>
          </a:xfrm>
        </p:grpSpPr>
        <p:pic>
          <p:nvPicPr>
            <p:cNvPr id="8" name="Graphic 7">
              <a:extLst>
                <a:ext uri="{FF2B5EF4-FFF2-40B4-BE49-F238E27FC236}">
                  <a16:creationId xmlns:a16="http://schemas.microsoft.com/office/drawing/2014/main" id="{ADCDDF29-7338-A4C7-C2BB-3630A6EA413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51" t="6875" r="8207" b="5000"/>
            <a:stretch/>
          </p:blipFill>
          <p:spPr>
            <a:xfrm>
              <a:off x="457200" y="1473761"/>
              <a:ext cx="11277600" cy="3989315"/>
            </a:xfrm>
            <a:prstGeom prst="rect">
              <a:avLst/>
            </a:prstGeom>
          </p:spPr>
        </p:pic>
        <p:sp>
          <p:nvSpPr>
            <p:cNvPr id="16" name="TextBox 15">
              <a:extLst>
                <a:ext uri="{FF2B5EF4-FFF2-40B4-BE49-F238E27FC236}">
                  <a16:creationId xmlns:a16="http://schemas.microsoft.com/office/drawing/2014/main" id="{1D67E29E-3FA2-EC47-D29E-7BA2D5FDAA7C}"/>
                </a:ext>
              </a:extLst>
            </p:cNvPr>
            <p:cNvSpPr txBox="1"/>
            <p:nvPr/>
          </p:nvSpPr>
          <p:spPr>
            <a:xfrm>
              <a:off x="1495953" y="3638094"/>
              <a:ext cx="777240" cy="228600"/>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0.9</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17" name="TextBox 16">
              <a:extLst>
                <a:ext uri="{FF2B5EF4-FFF2-40B4-BE49-F238E27FC236}">
                  <a16:creationId xmlns:a16="http://schemas.microsoft.com/office/drawing/2014/main" id="{CEA8F146-E17D-922A-DD7B-ED7661F99412}"/>
                </a:ext>
              </a:extLst>
            </p:cNvPr>
            <p:cNvSpPr txBox="1"/>
            <p:nvPr/>
          </p:nvSpPr>
          <p:spPr>
            <a:xfrm>
              <a:off x="1483595" y="2036941"/>
              <a:ext cx="777240" cy="228600"/>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1.43</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18" name="TextBox 17">
              <a:extLst>
                <a:ext uri="{FF2B5EF4-FFF2-40B4-BE49-F238E27FC236}">
                  <a16:creationId xmlns:a16="http://schemas.microsoft.com/office/drawing/2014/main" id="{A9770C9F-62C1-F899-4924-6ABE34CBB470}"/>
                </a:ext>
              </a:extLst>
            </p:cNvPr>
            <p:cNvSpPr txBox="1"/>
            <p:nvPr/>
          </p:nvSpPr>
          <p:spPr>
            <a:xfrm>
              <a:off x="4362409" y="4072897"/>
              <a:ext cx="777240" cy="228600"/>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0.58</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19" name="TextBox 18">
              <a:extLst>
                <a:ext uri="{FF2B5EF4-FFF2-40B4-BE49-F238E27FC236}">
                  <a16:creationId xmlns:a16="http://schemas.microsoft.com/office/drawing/2014/main" id="{8EACF835-EDFC-8CB8-0F3E-B1356519162B}"/>
                </a:ext>
              </a:extLst>
            </p:cNvPr>
            <p:cNvSpPr txBox="1"/>
            <p:nvPr/>
          </p:nvSpPr>
          <p:spPr>
            <a:xfrm>
              <a:off x="4374767" y="3152001"/>
              <a:ext cx="777240" cy="228600"/>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0.72</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1" name="TextBox 20">
              <a:extLst>
                <a:ext uri="{FF2B5EF4-FFF2-40B4-BE49-F238E27FC236}">
                  <a16:creationId xmlns:a16="http://schemas.microsoft.com/office/drawing/2014/main" id="{E72A3090-3AF0-C0FD-76FC-EA7BEF812352}"/>
                </a:ext>
              </a:extLst>
            </p:cNvPr>
            <p:cNvSpPr txBox="1"/>
            <p:nvPr/>
          </p:nvSpPr>
          <p:spPr>
            <a:xfrm>
              <a:off x="990600" y="4371201"/>
              <a:ext cx="1828800"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F</a:t>
              </a:r>
              <a:r>
                <a:rPr kumimoji="0" lang="en-US" sz="1200" b="0" i="0"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(1,1986)=14.633***</a:t>
              </a:r>
            </a:p>
          </p:txBody>
        </p:sp>
        <p:sp>
          <p:nvSpPr>
            <p:cNvPr id="23" name="TextBox 22">
              <a:extLst>
                <a:ext uri="{FF2B5EF4-FFF2-40B4-BE49-F238E27FC236}">
                  <a16:creationId xmlns:a16="http://schemas.microsoft.com/office/drawing/2014/main" id="{C58C0733-5D02-0063-CEDC-C2BE7021A454}"/>
                </a:ext>
              </a:extLst>
            </p:cNvPr>
            <p:cNvSpPr txBox="1"/>
            <p:nvPr/>
          </p:nvSpPr>
          <p:spPr>
            <a:xfrm>
              <a:off x="7467599" y="3437506"/>
              <a:ext cx="777240" cy="228600"/>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1.02</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4" name="TextBox 23">
              <a:extLst>
                <a:ext uri="{FF2B5EF4-FFF2-40B4-BE49-F238E27FC236}">
                  <a16:creationId xmlns:a16="http://schemas.microsoft.com/office/drawing/2014/main" id="{B3BA6900-7C65-74D3-1D43-1AE2E8A212DB}"/>
                </a:ext>
              </a:extLst>
            </p:cNvPr>
            <p:cNvSpPr txBox="1"/>
            <p:nvPr/>
          </p:nvSpPr>
          <p:spPr>
            <a:xfrm>
              <a:off x="7455241" y="2041532"/>
              <a:ext cx="777240" cy="228600"/>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1.47</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5" name="TextBox 24">
              <a:extLst>
                <a:ext uri="{FF2B5EF4-FFF2-40B4-BE49-F238E27FC236}">
                  <a16:creationId xmlns:a16="http://schemas.microsoft.com/office/drawing/2014/main" id="{3C97FFCC-F8F7-801D-250D-7EEFBC770EA6}"/>
                </a:ext>
              </a:extLst>
            </p:cNvPr>
            <p:cNvSpPr txBox="1"/>
            <p:nvPr/>
          </p:nvSpPr>
          <p:spPr>
            <a:xfrm>
              <a:off x="10210799" y="3276600"/>
              <a:ext cx="777240" cy="228600"/>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0.58</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7" name="TextBox 26">
              <a:extLst>
                <a:ext uri="{FF2B5EF4-FFF2-40B4-BE49-F238E27FC236}">
                  <a16:creationId xmlns:a16="http://schemas.microsoft.com/office/drawing/2014/main" id="{FA21BA1F-C289-3D7A-EB7D-B8DC13646C2A}"/>
                </a:ext>
              </a:extLst>
            </p:cNvPr>
            <p:cNvSpPr txBox="1"/>
            <p:nvPr/>
          </p:nvSpPr>
          <p:spPr>
            <a:xfrm>
              <a:off x="10216979" y="4142601"/>
              <a:ext cx="777240" cy="228600"/>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0.58</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9" name="TextBox 28">
              <a:extLst>
                <a:ext uri="{FF2B5EF4-FFF2-40B4-BE49-F238E27FC236}">
                  <a16:creationId xmlns:a16="http://schemas.microsoft.com/office/drawing/2014/main" id="{CBDC1932-B94B-91B2-1BCA-EE119A4ECB48}"/>
                </a:ext>
              </a:extLst>
            </p:cNvPr>
            <p:cNvSpPr txBox="1"/>
            <p:nvPr/>
          </p:nvSpPr>
          <p:spPr>
            <a:xfrm>
              <a:off x="6743698" y="4369624"/>
              <a:ext cx="1943102"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F</a:t>
              </a:r>
              <a:r>
                <a:rPr kumimoji="0" lang="en-US" sz="1200" b="0" i="0"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(1,1986)=8.201**</a:t>
              </a:r>
            </a:p>
          </p:txBody>
        </p:sp>
      </p:grpSp>
      <p:sp>
        <p:nvSpPr>
          <p:cNvPr id="30" name="TextBox 29">
            <a:extLst>
              <a:ext uri="{FF2B5EF4-FFF2-40B4-BE49-F238E27FC236}">
                <a16:creationId xmlns:a16="http://schemas.microsoft.com/office/drawing/2014/main" id="{D90F207E-811E-6B6C-E019-9F4BF567E44D}"/>
              </a:ext>
            </a:extLst>
          </p:cNvPr>
          <p:cNvSpPr txBox="1"/>
          <p:nvPr/>
        </p:nvSpPr>
        <p:spPr>
          <a:xfrm>
            <a:off x="1150317" y="5101717"/>
            <a:ext cx="9448800" cy="1395190"/>
          </a:xfrm>
          <a:prstGeom prst="rect">
            <a:avLst/>
          </a:prstGeom>
          <a:noFill/>
        </p:spPr>
        <p:txBody>
          <a:bodyPr wrap="square">
            <a:spAutoFit/>
          </a:bodyPr>
          <a:lstStyle/>
          <a:p>
            <a:pPr marL="285750" marR="0" lvl="0" indent="-285750" algn="just" defTabSz="914400" rtl="0" eaLnBrk="1" fontAlgn="base" latinLnBrk="0" hangingPunct="1">
              <a:lnSpc>
                <a:spcPts val="26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Non-disabled with medical needs that affected by heating/cooling </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have the highest UH, followed by disabled status with medical needs affected by heating/cooling.</a:t>
            </a:r>
          </a:p>
          <a:p>
            <a:pPr marL="285750" marR="0" lvl="0" indent="-285750" algn="just" defTabSz="914400" rtl="0" eaLnBrk="1" fontAlgn="base" latinLnBrk="0" hangingPunct="1">
              <a:lnSpc>
                <a:spcPts val="26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People with medical needs </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rely on electricity have higher utility hardship (UH).</a:t>
            </a:r>
          </a:p>
          <a:p>
            <a:pPr marL="285750" marR="0" lvl="0" indent="-285750" algn="just" defTabSz="914400" rtl="0" eaLnBrk="1" fontAlgn="base" latinLnBrk="0" hangingPunct="1">
              <a:lnSpc>
                <a:spcPts val="26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Non-disabled</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with medical needs </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have the highest UH.</a:t>
            </a:r>
          </a:p>
        </p:txBody>
      </p:sp>
      <p:sp>
        <p:nvSpPr>
          <p:cNvPr id="5" name="TextBox 4">
            <a:extLst>
              <a:ext uri="{FF2B5EF4-FFF2-40B4-BE49-F238E27FC236}">
                <a16:creationId xmlns:a16="http://schemas.microsoft.com/office/drawing/2014/main" id="{9676DBFE-96BA-1109-4CE7-5EB673D6BAB3}"/>
              </a:ext>
            </a:extLst>
          </p:cNvPr>
          <p:cNvSpPr txBox="1"/>
          <p:nvPr/>
        </p:nvSpPr>
        <p:spPr>
          <a:xfrm>
            <a:off x="609600" y="949003"/>
            <a:ext cx="10151198" cy="369332"/>
          </a:xfrm>
          <a:prstGeom prst="rect">
            <a:avLst/>
          </a:prstGeom>
          <a:solidFill>
            <a:srgbClr val="33CCCC">
              <a:alpha val="20000"/>
            </a:srgb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How many month has the participants experienced UH from March to June 2020 (within 4 month)</a:t>
            </a:r>
          </a:p>
        </p:txBody>
      </p:sp>
    </p:spTree>
    <p:extLst>
      <p:ext uri="{BB962C8B-B14F-4D97-AF65-F5344CB8AC3E}">
        <p14:creationId xmlns:p14="http://schemas.microsoft.com/office/powerpoint/2010/main" val="402970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C3A0-A9DF-4CB6-A05E-712686B7CC34}"/>
              </a:ext>
            </a:extLst>
          </p:cNvPr>
          <p:cNvSpPr>
            <a:spLocks noGrp="1"/>
          </p:cNvSpPr>
          <p:nvPr>
            <p:ph type="title"/>
          </p:nvPr>
        </p:nvSpPr>
        <p:spPr/>
        <p:txBody>
          <a:bodyPr>
            <a:normAutofit/>
          </a:bodyPr>
          <a:lstStyle/>
          <a:p>
            <a:r>
              <a:rPr lang="en-US" sz="3000" dirty="0"/>
              <a:t>Energy Justice and Justice 40</a:t>
            </a:r>
          </a:p>
        </p:txBody>
      </p:sp>
      <p:sp>
        <p:nvSpPr>
          <p:cNvPr id="3" name="Content Placeholder 2">
            <a:extLst>
              <a:ext uri="{FF2B5EF4-FFF2-40B4-BE49-F238E27FC236}">
                <a16:creationId xmlns:a16="http://schemas.microsoft.com/office/drawing/2014/main" id="{A0E211A8-0E3A-6560-0748-99B6CA0C2214}"/>
              </a:ext>
            </a:extLst>
          </p:cNvPr>
          <p:cNvSpPr>
            <a:spLocks noGrp="1"/>
          </p:cNvSpPr>
          <p:nvPr>
            <p:ph idx="1"/>
          </p:nvPr>
        </p:nvSpPr>
        <p:spPr/>
        <p:txBody>
          <a:bodyPr>
            <a:normAutofit/>
          </a:bodyPr>
          <a:lstStyle/>
          <a:p>
            <a:r>
              <a:rPr lang="en-US" sz="2800" b="0" i="0" u="none" strike="noStrike" dirty="0">
                <a:solidFill>
                  <a:srgbClr val="202124"/>
                </a:solidFill>
                <a:effectLst/>
                <a:latin typeface="arial" panose="020B0604020202020204" pitchFamily="34" charset="0"/>
              </a:rPr>
              <a:t>Energy justice - the concepts of equity, affordability, accessibility and participation in the energy system and energy transition regardless of race, nationality, income or geographic location. </a:t>
            </a:r>
            <a:r>
              <a:rPr lang="en-US" sz="2800" dirty="0">
                <a:solidFill>
                  <a:srgbClr val="202124"/>
                </a:solidFill>
                <a:latin typeface="arial" panose="020B0604020202020204" pitchFamily="34" charset="0"/>
              </a:rPr>
              <a:t>(National Conference of State Legislatures). </a:t>
            </a:r>
          </a:p>
          <a:p>
            <a:r>
              <a:rPr lang="en-US" sz="2800" dirty="0">
                <a:solidFill>
                  <a:srgbClr val="202124"/>
                </a:solidFill>
                <a:latin typeface="arial" panose="020B0604020202020204" pitchFamily="34" charset="0"/>
              </a:rPr>
              <a:t>Fairness, equity, democracy</a:t>
            </a:r>
            <a:endParaRPr lang="en-US" sz="2800" b="0" i="0" u="none" strike="noStrike" dirty="0">
              <a:solidFill>
                <a:srgbClr val="292929"/>
              </a:solidFill>
              <a:effectLst/>
              <a:latin typeface="Karla" pitchFamily="2" charset="77"/>
            </a:endParaRPr>
          </a:p>
          <a:p>
            <a:r>
              <a:rPr lang="en-US" sz="2800" b="0" i="0" u="none" strike="noStrike" dirty="0">
                <a:solidFill>
                  <a:srgbClr val="292929"/>
                </a:solidFill>
                <a:effectLst/>
              </a:rPr>
              <a:t>Justice40 Initiative —a plan to deliver 40% of the overall benefits of climate investments to disadvantaged communities and inform equitable research, development, and deployment  within the </a:t>
            </a:r>
            <a:r>
              <a:rPr lang="en-US" sz="2800" dirty="0">
                <a:solidFill>
                  <a:srgbClr val="292929"/>
                </a:solidFill>
              </a:rPr>
              <a:t>Department of Energy</a:t>
            </a:r>
            <a:endParaRPr lang="en-US" sz="2800" b="0" i="0" u="none" strike="noStrike" dirty="0">
              <a:solidFill>
                <a:srgbClr val="292929"/>
              </a:solidFill>
              <a:effectLst/>
            </a:endParaRPr>
          </a:p>
        </p:txBody>
      </p:sp>
      <p:sp>
        <p:nvSpPr>
          <p:cNvPr id="4" name="Slide Number Placeholder 3">
            <a:extLst>
              <a:ext uri="{FF2B5EF4-FFF2-40B4-BE49-F238E27FC236}">
                <a16:creationId xmlns:a16="http://schemas.microsoft.com/office/drawing/2014/main" id="{94189C8E-9E17-578C-21B0-787B89A91C61}"/>
              </a:ext>
            </a:extLst>
          </p:cNvPr>
          <p:cNvSpPr>
            <a:spLocks noGrp="1"/>
          </p:cNvSpPr>
          <p:nvPr>
            <p:ph type="sldNum" sz="quarter" idx="10"/>
          </p:nvPr>
        </p:nvSpPr>
        <p:spPr/>
        <p:txBody>
          <a:bodyPr/>
          <a:lstStyle/>
          <a:p>
            <a:pPr algn="r">
              <a:defRPr/>
            </a:pPr>
            <a:fld id="{C828D3FC-A0B5-43DE-98B8-D1D2A830C5C7}" type="slidenum">
              <a:rPr lang="en-US" smtClean="0"/>
              <a:pPr algn="r">
                <a:defRPr/>
              </a:pPr>
              <a:t>3</a:t>
            </a:fld>
            <a:endParaRPr lang="en-US" dirty="0"/>
          </a:p>
        </p:txBody>
      </p:sp>
    </p:spTree>
    <p:extLst>
      <p:ext uri="{BB962C8B-B14F-4D97-AF65-F5344CB8AC3E}">
        <p14:creationId xmlns:p14="http://schemas.microsoft.com/office/powerpoint/2010/main" val="82577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D0B45-1DE8-8CB2-CF9F-A761ADD0996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
        <p:nvSpPr>
          <p:cNvPr id="6" name="TextBox 5">
            <a:extLst>
              <a:ext uri="{FF2B5EF4-FFF2-40B4-BE49-F238E27FC236}">
                <a16:creationId xmlns:a16="http://schemas.microsoft.com/office/drawing/2014/main" id="{729CF86C-B77D-2636-ED43-CA92DC639C12}"/>
              </a:ext>
            </a:extLst>
          </p:cNvPr>
          <p:cNvSpPr txBox="1"/>
          <p:nvPr/>
        </p:nvSpPr>
        <p:spPr>
          <a:xfrm>
            <a:off x="1066800" y="5288944"/>
            <a:ext cx="10134600" cy="1395254"/>
          </a:xfrm>
          <a:prstGeom prst="rect">
            <a:avLst/>
          </a:prstGeom>
          <a:noFill/>
        </p:spPr>
        <p:txBody>
          <a:bodyPr wrap="square">
            <a:spAutoFit/>
          </a:bodyPr>
          <a:lstStyle/>
          <a:p>
            <a:pPr marL="285750" marR="0" lvl="0" indent="-285750" algn="just" defTabSz="914400" rtl="0" eaLnBrk="1" fontAlgn="base" latinLnBrk="0" hangingPunct="1">
              <a:lnSpc>
                <a:spcPts val="26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Disabled with medical needs </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suffer more n</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Calibri" panose="020F0502020204030204" pitchFamily="34" charset="0"/>
                <a:cs typeface="Arial" panose="020B0604020202020204" pitchFamily="34" charset="0"/>
              </a:rPr>
              <a:t>egative experience on thermal discomfort </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than people without medical needs. </a:t>
            </a:r>
          </a:p>
          <a:p>
            <a:pPr marL="285750" marR="0" lvl="0" indent="-285750" algn="just" defTabSz="914400" rtl="0" eaLnBrk="1" fontAlgn="base" latinLnBrk="0" hangingPunct="1">
              <a:lnSpc>
                <a:spcPts val="2600"/>
              </a:lnSpc>
              <a:spcBef>
                <a:spcPct val="0"/>
              </a:spcBef>
              <a:spcAft>
                <a:spcPct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Disabled with medical needs </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have more thermal discomfort issues than non-disabled, </a:t>
            </a: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except</a:t>
            </a:r>
            <a:r>
              <a:rPr kumimoji="0" lang="en-US" sz="18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 non-disabled without medical needs affected by heating/cooling.</a:t>
            </a:r>
          </a:p>
        </p:txBody>
      </p:sp>
      <p:sp>
        <p:nvSpPr>
          <p:cNvPr id="2" name="TextBox 1">
            <a:extLst>
              <a:ext uri="{FF2B5EF4-FFF2-40B4-BE49-F238E27FC236}">
                <a16:creationId xmlns:a16="http://schemas.microsoft.com/office/drawing/2014/main" id="{0E8589A3-D927-732A-5111-343C84F4C2C7}"/>
              </a:ext>
            </a:extLst>
          </p:cNvPr>
          <p:cNvSpPr txBox="1"/>
          <p:nvPr/>
        </p:nvSpPr>
        <p:spPr>
          <a:xfrm>
            <a:off x="609600" y="255843"/>
            <a:ext cx="101346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9FFF9F">
                    <a:lumMod val="25000"/>
                  </a:srgbClr>
                </a:solidFill>
                <a:effectLst/>
                <a:uLnTx/>
                <a:uFillTx/>
                <a:latin typeface="Arial" panose="020B0604020202020204" pitchFamily="34" charset="0"/>
                <a:ea typeface="PMingLiU" panose="02020500000000000000" pitchFamily="18" charset="-120"/>
                <a:cs typeface="Arial" panose="020B0604020202020204" pitchFamily="34" charset="0"/>
              </a:rPr>
              <a:t>Thermal Discomfort and Interaction of Medical Deeds* Disability</a:t>
            </a:r>
          </a:p>
        </p:txBody>
      </p:sp>
      <p:grpSp>
        <p:nvGrpSpPr>
          <p:cNvPr id="8" name="Group 7">
            <a:extLst>
              <a:ext uri="{FF2B5EF4-FFF2-40B4-BE49-F238E27FC236}">
                <a16:creationId xmlns:a16="http://schemas.microsoft.com/office/drawing/2014/main" id="{4D6F9A1C-07B2-1194-1ADA-9C80AF90E11C}"/>
              </a:ext>
            </a:extLst>
          </p:cNvPr>
          <p:cNvGrpSpPr/>
          <p:nvPr/>
        </p:nvGrpSpPr>
        <p:grpSpPr>
          <a:xfrm>
            <a:off x="1143000" y="1912709"/>
            <a:ext cx="9906000" cy="3368555"/>
            <a:chOff x="719897" y="1646258"/>
            <a:chExt cx="10993120" cy="3750358"/>
          </a:xfrm>
        </p:grpSpPr>
        <p:pic>
          <p:nvPicPr>
            <p:cNvPr id="7" name="Graphic 6">
              <a:extLst>
                <a:ext uri="{FF2B5EF4-FFF2-40B4-BE49-F238E27FC236}">
                  <a16:creationId xmlns:a16="http://schemas.microsoft.com/office/drawing/2014/main" id="{6CF2DBD1-A90E-C029-4089-677612CEF12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405" t="8751" r="8470" b="6173"/>
            <a:stretch/>
          </p:blipFill>
          <p:spPr>
            <a:xfrm>
              <a:off x="719897" y="1646258"/>
              <a:ext cx="10993120" cy="3750358"/>
            </a:xfrm>
            <a:prstGeom prst="rect">
              <a:avLst/>
            </a:prstGeom>
          </p:spPr>
        </p:pic>
        <p:sp>
          <p:nvSpPr>
            <p:cNvPr id="17" name="TextBox 16">
              <a:extLst>
                <a:ext uri="{FF2B5EF4-FFF2-40B4-BE49-F238E27FC236}">
                  <a16:creationId xmlns:a16="http://schemas.microsoft.com/office/drawing/2014/main" id="{77E80B5E-67C8-97A4-1E7A-BE5F17C9D5D2}"/>
                </a:ext>
              </a:extLst>
            </p:cNvPr>
            <p:cNvSpPr txBox="1"/>
            <p:nvPr/>
          </p:nvSpPr>
          <p:spPr>
            <a:xfrm>
              <a:off x="1352438" y="4360774"/>
              <a:ext cx="2132680" cy="3083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F</a:t>
              </a:r>
              <a:r>
                <a:rPr kumimoji="0" lang="en-US" sz="1200" b="0" i="0"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(1,2527)=2.924, p=.087</a:t>
              </a:r>
            </a:p>
          </p:txBody>
        </p:sp>
        <p:sp>
          <p:nvSpPr>
            <p:cNvPr id="19" name="TextBox 18">
              <a:extLst>
                <a:ext uri="{FF2B5EF4-FFF2-40B4-BE49-F238E27FC236}">
                  <a16:creationId xmlns:a16="http://schemas.microsoft.com/office/drawing/2014/main" id="{0F7E605E-D609-D666-FC7F-7742B2A992FE}"/>
                </a:ext>
              </a:extLst>
            </p:cNvPr>
            <p:cNvSpPr txBox="1"/>
            <p:nvPr/>
          </p:nvSpPr>
          <p:spPr>
            <a:xfrm>
              <a:off x="1843805" y="2413652"/>
              <a:ext cx="822960" cy="276999"/>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M=2.85</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2" name="TextBox 21">
              <a:extLst>
                <a:ext uri="{FF2B5EF4-FFF2-40B4-BE49-F238E27FC236}">
                  <a16:creationId xmlns:a16="http://schemas.microsoft.com/office/drawing/2014/main" id="{C57A150F-950B-58ED-4649-8217A70E680E}"/>
                </a:ext>
              </a:extLst>
            </p:cNvPr>
            <p:cNvSpPr txBox="1"/>
            <p:nvPr/>
          </p:nvSpPr>
          <p:spPr>
            <a:xfrm>
              <a:off x="9921240" y="4094621"/>
              <a:ext cx="822960" cy="276999"/>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M=1.94</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3" name="TextBox 22">
              <a:extLst>
                <a:ext uri="{FF2B5EF4-FFF2-40B4-BE49-F238E27FC236}">
                  <a16:creationId xmlns:a16="http://schemas.microsoft.com/office/drawing/2014/main" id="{97735969-8230-8EDA-B970-1794847F2717}"/>
                </a:ext>
              </a:extLst>
            </p:cNvPr>
            <p:cNvSpPr txBox="1"/>
            <p:nvPr/>
          </p:nvSpPr>
          <p:spPr>
            <a:xfrm>
              <a:off x="7433268" y="2472615"/>
              <a:ext cx="822960" cy="276999"/>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M=2.86</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24" name="TextBox 23">
              <a:extLst>
                <a:ext uri="{FF2B5EF4-FFF2-40B4-BE49-F238E27FC236}">
                  <a16:creationId xmlns:a16="http://schemas.microsoft.com/office/drawing/2014/main" id="{3203D8FF-B7C5-C15F-433F-14C81F8BE7BF}"/>
                </a:ext>
              </a:extLst>
            </p:cNvPr>
            <p:cNvSpPr txBox="1"/>
            <p:nvPr/>
          </p:nvSpPr>
          <p:spPr>
            <a:xfrm>
              <a:off x="9921240" y="2948622"/>
              <a:ext cx="822960" cy="276999"/>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2.33</a:t>
              </a:r>
            </a:p>
          </p:txBody>
        </p:sp>
        <p:sp>
          <p:nvSpPr>
            <p:cNvPr id="25" name="TextBox 24">
              <a:extLst>
                <a:ext uri="{FF2B5EF4-FFF2-40B4-BE49-F238E27FC236}">
                  <a16:creationId xmlns:a16="http://schemas.microsoft.com/office/drawing/2014/main" id="{87F22EE9-E875-59D2-B37E-62F2703CE0B3}"/>
                </a:ext>
              </a:extLst>
            </p:cNvPr>
            <p:cNvSpPr txBox="1"/>
            <p:nvPr/>
          </p:nvSpPr>
          <p:spPr>
            <a:xfrm>
              <a:off x="7448508" y="3239358"/>
              <a:ext cx="822960" cy="276999"/>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2.77</a:t>
              </a:r>
            </a:p>
          </p:txBody>
        </p:sp>
        <p:sp>
          <p:nvSpPr>
            <p:cNvPr id="26" name="TextBox 25">
              <a:extLst>
                <a:ext uri="{FF2B5EF4-FFF2-40B4-BE49-F238E27FC236}">
                  <a16:creationId xmlns:a16="http://schemas.microsoft.com/office/drawing/2014/main" id="{FF5FC587-A7FC-D725-5914-CFCF95398182}"/>
                </a:ext>
              </a:extLst>
            </p:cNvPr>
            <p:cNvSpPr txBox="1"/>
            <p:nvPr/>
          </p:nvSpPr>
          <p:spPr>
            <a:xfrm>
              <a:off x="6941902" y="4360774"/>
              <a:ext cx="2328179" cy="3083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F</a:t>
              </a:r>
              <a:r>
                <a:rPr kumimoji="0" lang="en-US" sz="1200" b="0" i="0" u="sng"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(1,2530)=1,71, p=.191</a:t>
              </a:r>
            </a:p>
          </p:txBody>
        </p:sp>
        <p:sp>
          <p:nvSpPr>
            <p:cNvPr id="29" name="TextBox 28">
              <a:extLst>
                <a:ext uri="{FF2B5EF4-FFF2-40B4-BE49-F238E27FC236}">
                  <a16:creationId xmlns:a16="http://schemas.microsoft.com/office/drawing/2014/main" id="{F7A10026-03DD-CC2D-30AC-EE00AB1B05A5}"/>
                </a:ext>
              </a:extLst>
            </p:cNvPr>
            <p:cNvSpPr txBox="1"/>
            <p:nvPr/>
          </p:nvSpPr>
          <p:spPr>
            <a:xfrm>
              <a:off x="4495800" y="3888067"/>
              <a:ext cx="822960" cy="276999"/>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M=2.06</a:t>
              </a:r>
              <a:endParaRPr kumimoji="0" lang="en-US" sz="1200" b="0" i="0" u="none" strike="noStrike" kern="1200" cap="none" spc="0" normalizeH="0" baseline="0" noProof="0" dirty="0">
                <a:ln>
                  <a:noFill/>
                </a:ln>
                <a:solidFill>
                  <a:srgbClr val="4C4C4C"/>
                </a:solidFill>
                <a:effectLst/>
                <a:uLnTx/>
                <a:uFillTx/>
                <a:latin typeface="Century Gothic" pitchFamily="34" charset="0"/>
                <a:ea typeface="+mn-ea"/>
                <a:cs typeface="Arial" charset="0"/>
              </a:endParaRPr>
            </a:p>
          </p:txBody>
        </p:sp>
        <p:sp>
          <p:nvSpPr>
            <p:cNvPr id="30" name="TextBox 29">
              <a:extLst>
                <a:ext uri="{FF2B5EF4-FFF2-40B4-BE49-F238E27FC236}">
                  <a16:creationId xmlns:a16="http://schemas.microsoft.com/office/drawing/2014/main" id="{3F852A58-D72C-8EC0-0D39-7245EC2990C7}"/>
                </a:ext>
              </a:extLst>
            </p:cNvPr>
            <p:cNvSpPr txBox="1"/>
            <p:nvPr/>
          </p:nvSpPr>
          <p:spPr>
            <a:xfrm>
              <a:off x="1843805" y="3293525"/>
              <a:ext cx="822960" cy="276999"/>
            </a:xfrm>
            <a:prstGeom prst="rect">
              <a:avLst/>
            </a:prstGeom>
            <a:solidFill>
              <a:schemeClr val="accent3">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2.74</a:t>
              </a:r>
            </a:p>
          </p:txBody>
        </p:sp>
        <p:sp>
          <p:nvSpPr>
            <p:cNvPr id="31" name="TextBox 30">
              <a:extLst>
                <a:ext uri="{FF2B5EF4-FFF2-40B4-BE49-F238E27FC236}">
                  <a16:creationId xmlns:a16="http://schemas.microsoft.com/office/drawing/2014/main" id="{4DE2CD93-1F85-6574-65F1-8E70BF4526AD}"/>
                </a:ext>
              </a:extLst>
            </p:cNvPr>
            <p:cNvSpPr txBox="1"/>
            <p:nvPr/>
          </p:nvSpPr>
          <p:spPr>
            <a:xfrm>
              <a:off x="4495800" y="2820817"/>
              <a:ext cx="822960" cy="276999"/>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 2.42</a:t>
              </a:r>
            </a:p>
          </p:txBody>
        </p:sp>
      </p:grpSp>
      <p:sp>
        <p:nvSpPr>
          <p:cNvPr id="9" name="TextBox 8">
            <a:extLst>
              <a:ext uri="{FF2B5EF4-FFF2-40B4-BE49-F238E27FC236}">
                <a16:creationId xmlns:a16="http://schemas.microsoft.com/office/drawing/2014/main" id="{11BFB0BD-AC44-51B2-E456-34C0C774F5BF}"/>
              </a:ext>
            </a:extLst>
          </p:cNvPr>
          <p:cNvSpPr txBox="1"/>
          <p:nvPr/>
        </p:nvSpPr>
        <p:spPr>
          <a:xfrm>
            <a:off x="619430" y="914400"/>
            <a:ext cx="10962969" cy="923330"/>
          </a:xfrm>
          <a:prstGeom prst="rect">
            <a:avLst/>
          </a:prstGeom>
          <a:solidFill>
            <a:srgbClr val="33CCCC">
              <a:alpha val="20000"/>
            </a:srgbClr>
          </a:solid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1111"/>
                </a:solidFill>
                <a:effectLst/>
                <a:uLnTx/>
                <a:uFillTx/>
                <a:latin typeface="Arial" panose="020B0604020202020204" pitchFamily="34" charset="0"/>
                <a:ea typeface="Calibri" panose="020F0502020204030204" pitchFamily="34" charset="0"/>
                <a:cs typeface="Arial" panose="020B0604020202020204" pitchFamily="34" charset="0"/>
              </a:rPr>
              <a:t>IEQ-1 (Thermal discomfort) _ </a:t>
            </a:r>
            <a:r>
              <a:rPr kumimoji="0" lang="en-US" sz="1800" b="0" i="0" u="none" strike="noStrike" kern="120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Felt uncomfortably cold for extended periods, keep uncomfortable level temperature, put on more clothes/ wrap up in blankets or use a hot water bottle to stay warm, unsafe/unhealthy temperature</a:t>
            </a:r>
          </a:p>
        </p:txBody>
      </p:sp>
    </p:spTree>
    <p:extLst>
      <p:ext uri="{BB962C8B-B14F-4D97-AF65-F5344CB8AC3E}">
        <p14:creationId xmlns:p14="http://schemas.microsoft.com/office/powerpoint/2010/main" val="365796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6F1F19-1D7E-B848-ABF0-093C526CE2D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graphicFrame>
        <p:nvGraphicFramePr>
          <p:cNvPr id="3" name="Chart 2">
            <a:extLst>
              <a:ext uri="{FF2B5EF4-FFF2-40B4-BE49-F238E27FC236}">
                <a16:creationId xmlns:a16="http://schemas.microsoft.com/office/drawing/2014/main" id="{96C3CD95-7BA2-4D3F-92FD-CD321FCA80BE}"/>
              </a:ext>
            </a:extLst>
          </p:cNvPr>
          <p:cNvGraphicFramePr/>
          <p:nvPr/>
        </p:nvGraphicFramePr>
        <p:xfrm>
          <a:off x="101600" y="983469"/>
          <a:ext cx="11176000" cy="57266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6C11A70-479F-1942-A3DF-1EFEDE9E9864}"/>
              </a:ext>
            </a:extLst>
          </p:cNvPr>
          <p:cNvSpPr txBox="1"/>
          <p:nvPr/>
        </p:nvSpPr>
        <p:spPr>
          <a:xfrm>
            <a:off x="9391431" y="2734224"/>
            <a:ext cx="178125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789">
                    <a:lumMod val="50000"/>
                  </a:srgbClr>
                </a:solidFill>
                <a:effectLst/>
                <a:uLnTx/>
                <a:uFillTx/>
                <a:latin typeface="Arial" panose="020B0604020202020204" pitchFamily="34" charset="0"/>
                <a:ea typeface="+mn-ea"/>
                <a:cs typeface="Arial" panose="020B0604020202020204" pitchFamily="34" charset="0"/>
              </a:rPr>
              <a:t>LIH home owner</a:t>
            </a:r>
          </a:p>
        </p:txBody>
      </p:sp>
      <p:sp>
        <p:nvSpPr>
          <p:cNvPr id="6" name="TextBox 5">
            <a:extLst>
              <a:ext uri="{FF2B5EF4-FFF2-40B4-BE49-F238E27FC236}">
                <a16:creationId xmlns:a16="http://schemas.microsoft.com/office/drawing/2014/main" id="{364DB842-E0E2-6344-9E52-9A87294AA363}"/>
              </a:ext>
            </a:extLst>
          </p:cNvPr>
          <p:cNvSpPr txBox="1"/>
          <p:nvPr/>
        </p:nvSpPr>
        <p:spPr>
          <a:xfrm>
            <a:off x="8708265" y="1143000"/>
            <a:ext cx="2969083"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900"/>
                </a:solidFill>
                <a:effectLst/>
                <a:uLnTx/>
                <a:uFillTx/>
                <a:latin typeface="Arial" panose="020B0604020202020204" pitchFamily="34" charset="0"/>
                <a:ea typeface="+mn-ea"/>
                <a:cs typeface="Arial" panose="020B0604020202020204" pitchFamily="34" charset="0"/>
              </a:rPr>
              <a:t>People of color (POC) owner</a:t>
            </a:r>
          </a:p>
        </p:txBody>
      </p:sp>
      <p:sp>
        <p:nvSpPr>
          <p:cNvPr id="7" name="TextBox 6">
            <a:extLst>
              <a:ext uri="{FF2B5EF4-FFF2-40B4-BE49-F238E27FC236}">
                <a16:creationId xmlns:a16="http://schemas.microsoft.com/office/drawing/2014/main" id="{39E1334B-E144-9B4D-B79F-AFBEC8D4CECD}"/>
              </a:ext>
            </a:extLst>
          </p:cNvPr>
          <p:cNvSpPr txBox="1"/>
          <p:nvPr/>
        </p:nvSpPr>
        <p:spPr>
          <a:xfrm>
            <a:off x="9907867" y="3215719"/>
            <a:ext cx="1229824"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C4C4C">
                    <a:lumMod val="75000"/>
                  </a:srgbClr>
                </a:solidFill>
                <a:effectLst/>
                <a:uLnTx/>
                <a:uFillTx/>
                <a:latin typeface="Arial" panose="020B0604020202020204" pitchFamily="34" charset="0"/>
                <a:ea typeface="+mn-ea"/>
                <a:cs typeface="Arial" panose="020B0604020202020204" pitchFamily="34" charset="0"/>
              </a:rPr>
              <a:t>LIH </a:t>
            </a:r>
            <a:r>
              <a:rPr kumimoji="0" lang="en-US" sz="1600" b="1" i="0" u="none" strike="noStrike" kern="1200" cap="none" spc="0" normalizeH="0" baseline="0" noProof="0" dirty="0">
                <a:ln>
                  <a:noFill/>
                </a:ln>
                <a:solidFill>
                  <a:srgbClr val="4C4C4C">
                    <a:lumMod val="75000"/>
                  </a:srgbClr>
                </a:solidFill>
                <a:effectLst/>
                <a:uLnTx/>
                <a:uFillTx/>
                <a:latin typeface="Arial" panose="020B0604020202020204" pitchFamily="34" charset="0"/>
                <a:ea typeface="+mn-ea"/>
                <a:cs typeface="Arial" panose="020B0604020202020204" pitchFamily="34" charset="0"/>
              </a:rPr>
              <a:t>women</a:t>
            </a:r>
          </a:p>
        </p:txBody>
      </p:sp>
      <p:sp>
        <p:nvSpPr>
          <p:cNvPr id="8" name="Rectangle 7">
            <a:extLst>
              <a:ext uri="{FF2B5EF4-FFF2-40B4-BE49-F238E27FC236}">
                <a16:creationId xmlns:a16="http://schemas.microsoft.com/office/drawing/2014/main" id="{7F76F904-D594-B24C-A8A4-B8FE27845E87}"/>
              </a:ext>
            </a:extLst>
          </p:cNvPr>
          <p:cNvSpPr/>
          <p:nvPr/>
        </p:nvSpPr>
        <p:spPr>
          <a:xfrm>
            <a:off x="349624" y="41030"/>
            <a:ext cx="117094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900"/>
                </a:solidFill>
                <a:effectLst/>
                <a:uLnTx/>
                <a:uFillTx/>
                <a:latin typeface="Arial" panose="020B0604020202020204" pitchFamily="34" charset="0"/>
                <a:ea typeface="+mn-ea"/>
                <a:cs typeface="Arial" panose="020B0604020202020204" pitchFamily="34" charset="0"/>
              </a:rPr>
              <a:t>Utility Hardship, Health Disparity &amp; Concentrated Disadvantage in the California and Florida, US (N= 1991) in 2021</a:t>
            </a:r>
          </a:p>
        </p:txBody>
      </p:sp>
    </p:spTree>
    <p:extLst>
      <p:ext uri="{BB962C8B-B14F-4D97-AF65-F5344CB8AC3E}">
        <p14:creationId xmlns:p14="http://schemas.microsoft.com/office/powerpoint/2010/main" val="310732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9ED1-EB54-A849-A97F-6EE616B7565B}"/>
              </a:ext>
            </a:extLst>
          </p:cNvPr>
          <p:cNvSpPr>
            <a:spLocks noGrp="1"/>
          </p:cNvSpPr>
          <p:nvPr>
            <p:ph type="title"/>
          </p:nvPr>
        </p:nvSpPr>
        <p:spPr>
          <a:xfrm>
            <a:off x="158260" y="76200"/>
            <a:ext cx="11516289" cy="758031"/>
          </a:xfrm>
        </p:spPr>
        <p:txBody>
          <a:bodyPr>
            <a:noAutofit/>
          </a:bodyPr>
          <a:lstStyle/>
          <a:p>
            <a:br>
              <a:rPr lang="en-US" altLang="en-US" sz="3200"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br>
            <a:r>
              <a:rPr lang="en-US" altLang="en-US" sz="2800" dirty="0">
                <a:ea typeface="SimSun" panose="02010600030101010101" pitchFamily="2" charset="-122"/>
              </a:rPr>
              <a:t>Social-psychological Factors &amp; Home Energy Management System</a:t>
            </a:r>
            <a:br>
              <a:rPr lang="en-US" altLang="en-US" sz="2800" dirty="0">
                <a:solidFill>
                  <a:schemeClr val="bg1"/>
                </a:solidFill>
                <a:ea typeface="SimSun" panose="02010600030101010101" pitchFamily="2" charset="-122"/>
              </a:rPr>
            </a:br>
            <a:endParaRPr lang="en-US" sz="2800" dirty="0">
              <a:solidFill>
                <a:schemeClr val="bg1"/>
              </a:solidFill>
            </a:endParaRPr>
          </a:p>
        </p:txBody>
      </p:sp>
      <p:sp>
        <p:nvSpPr>
          <p:cNvPr id="3" name="Content Placeholder 2">
            <a:extLst>
              <a:ext uri="{FF2B5EF4-FFF2-40B4-BE49-F238E27FC236}">
                <a16:creationId xmlns:a16="http://schemas.microsoft.com/office/drawing/2014/main" id="{4B238EFB-B9FC-244B-B4E9-3D78F87E9CA5}"/>
              </a:ext>
            </a:extLst>
          </p:cNvPr>
          <p:cNvSpPr>
            <a:spLocks noGrp="1"/>
          </p:cNvSpPr>
          <p:nvPr>
            <p:ph idx="1"/>
          </p:nvPr>
        </p:nvSpPr>
        <p:spPr>
          <a:xfrm>
            <a:off x="158260" y="1320006"/>
            <a:ext cx="11195539" cy="5036344"/>
          </a:xfrm>
        </p:spPr>
        <p:txBody>
          <a:bodyPr>
            <a:normAutofit lnSpcReduction="10000"/>
          </a:bodyPr>
          <a:lstStyle/>
          <a:p>
            <a:pPr marL="0" indent="0" fontAlgn="base">
              <a:spcBef>
                <a:spcPct val="0"/>
              </a:spcBef>
              <a:spcAft>
                <a:spcPct val="0"/>
              </a:spcAft>
              <a:buNone/>
            </a:pPr>
            <a:r>
              <a:rPr lang="en-US" sz="2400" b="1" u="sng" dirty="0">
                <a:solidFill>
                  <a:srgbClr val="1616EA"/>
                </a:solidFill>
              </a:rPr>
              <a:t>Objectives:</a:t>
            </a:r>
            <a:r>
              <a:rPr lang="en-US" sz="2400" b="1" dirty="0">
                <a:solidFill>
                  <a:srgbClr val="000000"/>
                </a:solidFill>
              </a:rPr>
              <a:t> </a:t>
            </a:r>
          </a:p>
          <a:p>
            <a:pPr marL="0" indent="0" fontAlgn="base">
              <a:spcBef>
                <a:spcPct val="0"/>
              </a:spcBef>
              <a:spcAft>
                <a:spcPct val="0"/>
              </a:spcAft>
              <a:buNone/>
            </a:pPr>
            <a:r>
              <a:rPr lang="en-US" sz="2400" dirty="0">
                <a:solidFill>
                  <a:srgbClr val="000000"/>
                </a:solidFill>
              </a:rPr>
              <a:t>Explores energy burdens, energy use patterns, climate change perceptions and the relationship between social-psychological and demographics factors, with residents’ acceptance of and willingness to pay (WTP) for home energy management systems (HEMS) during the pandemic. </a:t>
            </a:r>
          </a:p>
          <a:p>
            <a:pPr marL="0" indent="0" fontAlgn="base">
              <a:spcBef>
                <a:spcPct val="0"/>
              </a:spcBef>
              <a:spcAft>
                <a:spcPct val="0"/>
              </a:spcAft>
              <a:buNone/>
            </a:pPr>
            <a:endParaRPr lang="en-US" sz="2400" dirty="0">
              <a:solidFill>
                <a:srgbClr val="000000"/>
              </a:solidFill>
            </a:endParaRPr>
          </a:p>
          <a:p>
            <a:pPr fontAlgn="base">
              <a:spcBef>
                <a:spcPct val="0"/>
              </a:spcBef>
              <a:spcAft>
                <a:spcPct val="0"/>
              </a:spcAft>
            </a:pPr>
            <a:r>
              <a:rPr lang="en-US" sz="2400" dirty="0"/>
              <a:t>Sampled (1) 632 N.Y. residents in 2020; (2) 1991 CA and FL residents in 2021 during early COVID-19 pandemic.</a:t>
            </a:r>
            <a:endParaRPr lang="en-US" sz="2400" dirty="0">
              <a:solidFill>
                <a:srgbClr val="000000"/>
              </a:solidFill>
            </a:endParaRPr>
          </a:p>
          <a:p>
            <a:pPr>
              <a:buFont typeface="Arial" panose="020B0604020202020204" pitchFamily="34" charset="0"/>
              <a:buChar char="•"/>
            </a:pPr>
            <a:r>
              <a:rPr lang="en-US" b="1" dirty="0">
                <a:solidFill>
                  <a:srgbClr val="00559C"/>
                </a:solidFill>
              </a:rPr>
              <a:t>S</a:t>
            </a:r>
            <a:r>
              <a:rPr lang="en-US" sz="2400" b="1" dirty="0">
                <a:solidFill>
                  <a:srgbClr val="00559C"/>
                </a:solidFill>
              </a:rPr>
              <a:t>ocial-psychological factors- </a:t>
            </a:r>
            <a:r>
              <a:rPr lang="en-US" sz="2400" dirty="0">
                <a:solidFill>
                  <a:srgbClr val="000000"/>
                </a:solidFill>
              </a:rPr>
              <a:t>trust, environmental concern, data privacy and cyber security concern, technology anxiety, relating to HEMS adoption</a:t>
            </a:r>
          </a:p>
          <a:p>
            <a:pPr>
              <a:buFont typeface="Arial" panose="020B0604020202020204" pitchFamily="34" charset="0"/>
              <a:buChar char="•"/>
            </a:pPr>
            <a:r>
              <a:rPr lang="en-US" sz="2400" dirty="0">
                <a:solidFill>
                  <a:srgbClr val="000000"/>
                </a:solidFill>
              </a:rPr>
              <a:t>Analyze the factors affecting willingness to pay for HEMS</a:t>
            </a:r>
          </a:p>
          <a:p>
            <a:pPr marL="0" indent="0" fontAlgn="base">
              <a:spcBef>
                <a:spcPct val="0"/>
              </a:spcBef>
              <a:spcAft>
                <a:spcPct val="0"/>
              </a:spcAft>
              <a:buNone/>
            </a:pPr>
            <a:endParaRPr lang="en-US" sz="2400" dirty="0">
              <a:solidFill>
                <a:srgbClr val="000000"/>
              </a:solidFill>
            </a:endParaRPr>
          </a:p>
          <a:p>
            <a:pPr fontAlgn="base">
              <a:spcBef>
                <a:spcPct val="0"/>
              </a:spcBef>
              <a:spcAft>
                <a:spcPct val="0"/>
              </a:spcAft>
            </a:pPr>
            <a:r>
              <a:rPr lang="en-US" sz="1400" dirty="0"/>
              <a:t>Chen, C.-F., </a:t>
            </a:r>
            <a:r>
              <a:rPr lang="en-US" sz="1400" dirty="0" err="1"/>
              <a:t>Zarazua</a:t>
            </a:r>
            <a:r>
              <a:rPr lang="en-US" sz="1400" dirty="0"/>
              <a:t> De Rubens, G., Xu, X., &amp; Li, J. (2020). Coronavirus comes home? Energy use, home energy management, and the social-psychological factors of COVID-19. Energy Research and Social Science, 68, 101688. </a:t>
            </a:r>
          </a:p>
          <a:p>
            <a:pPr fontAlgn="base">
              <a:spcBef>
                <a:spcPct val="0"/>
              </a:spcBef>
              <a:spcAft>
                <a:spcPct val="0"/>
              </a:spcAft>
            </a:pPr>
            <a:endParaRPr lang="en-US" sz="2400" dirty="0">
              <a:solidFill>
                <a:srgbClr val="000000"/>
              </a:solidFill>
            </a:endParaRPr>
          </a:p>
          <a:p>
            <a:pPr marL="0" indent="0">
              <a:buNone/>
            </a:pPr>
            <a:endParaRPr lang="en-US" sz="24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DAA45FF8-6CCA-354F-A3E9-B6492B07E8F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Tree>
    <p:extLst>
      <p:ext uri="{BB962C8B-B14F-4D97-AF65-F5344CB8AC3E}">
        <p14:creationId xmlns:p14="http://schemas.microsoft.com/office/powerpoint/2010/main" val="48970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DD82-F82D-EE3A-AFEF-678D6C906DD8}"/>
              </a:ext>
            </a:extLst>
          </p:cNvPr>
          <p:cNvSpPr>
            <a:spLocks noGrp="1"/>
          </p:cNvSpPr>
          <p:nvPr>
            <p:ph type="title"/>
          </p:nvPr>
        </p:nvSpPr>
        <p:spPr>
          <a:xfrm>
            <a:off x="99645" y="122057"/>
            <a:ext cx="11084169" cy="892174"/>
          </a:xfrm>
        </p:spPr>
        <p:txBody>
          <a:bodyPr>
            <a:normAutofit/>
          </a:bodyPr>
          <a:lstStyle/>
          <a:p>
            <a:r>
              <a:rPr lang="en-US" sz="2800" dirty="0"/>
              <a:t>Latent Variables and Survey Measurement</a:t>
            </a:r>
          </a:p>
        </p:txBody>
      </p:sp>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a:xfrm>
            <a:off x="1" y="1338943"/>
            <a:ext cx="11838214" cy="4980214"/>
          </a:xfrm>
        </p:spPr>
        <p:txBody>
          <a:bodyPr>
            <a:normAutofit fontScale="92500"/>
          </a:bodyPr>
          <a:lstStyle/>
          <a:p>
            <a:pPr marL="333668" lvl="1" indent="-333668">
              <a:buSzTx/>
              <a:buFont typeface="Arial" charset="0"/>
              <a:buChar char="•"/>
            </a:pPr>
            <a:r>
              <a:rPr lang="en-US" i="1" dirty="0">
                <a:solidFill>
                  <a:srgbClr val="00559C"/>
                </a:solidFill>
              </a:rPr>
              <a:t>What to do when you do not have exact data to measure occupant behavior? </a:t>
            </a:r>
          </a:p>
          <a:p>
            <a:pPr marL="333668" lvl="1" indent="-333668">
              <a:buSzTx/>
              <a:buFont typeface="Arial" charset="0"/>
              <a:buChar char="•"/>
            </a:pPr>
            <a:r>
              <a:rPr lang="en-US" i="1" dirty="0">
                <a:solidFill>
                  <a:srgbClr val="00559C"/>
                </a:solidFill>
              </a:rPr>
              <a:t>Are you measuring the subjective concepts you are supposed to measure? </a:t>
            </a:r>
          </a:p>
          <a:p>
            <a:pPr marL="0" lvl="1" indent="0">
              <a:buSzTx/>
              <a:buNone/>
            </a:pPr>
            <a:endParaRPr lang="en-US" i="1" dirty="0">
              <a:solidFill>
                <a:srgbClr val="00559C"/>
              </a:solidFill>
            </a:endParaRPr>
          </a:p>
          <a:p>
            <a:pPr marL="333668" lvl="1" indent="-333668">
              <a:buSzTx/>
              <a:buFont typeface="Arial" charset="0"/>
              <a:buChar char="•"/>
            </a:pPr>
            <a:r>
              <a:rPr lang="en-US" dirty="0"/>
              <a:t>A good definition of measurement is based on the theory </a:t>
            </a:r>
            <a:r>
              <a:rPr lang="en-US" dirty="0">
                <a:sym typeface="Wingdings" panose="05000000000000000000" pitchFamily="2" charset="2"/>
              </a:rPr>
              <a:t></a:t>
            </a:r>
            <a:r>
              <a:rPr lang="en-US" dirty="0">
                <a:solidFill>
                  <a:srgbClr val="C00000"/>
                </a:solidFill>
                <a:sym typeface="Wingdings" panose="05000000000000000000" pitchFamily="2" charset="2"/>
              </a:rPr>
              <a:t> </a:t>
            </a:r>
            <a:r>
              <a:rPr lang="en-US" dirty="0">
                <a:sym typeface="Wingdings" panose="05000000000000000000" pitchFamily="2" charset="2"/>
              </a:rPr>
              <a:t>a good operational definition that is theoretical sound and practically measurable.</a:t>
            </a:r>
            <a:endParaRPr lang="en-US" dirty="0"/>
          </a:p>
          <a:p>
            <a:pPr>
              <a:buFont typeface="Arial" charset="0"/>
              <a:buChar char="•"/>
            </a:pPr>
            <a:r>
              <a:rPr lang="en-US" sz="2400" dirty="0"/>
              <a:t>   Latent variable or construct – </a:t>
            </a:r>
            <a:r>
              <a:rPr lang="en-US" sz="2000" b="0" i="0" u="none" strike="noStrike" dirty="0">
                <a:solidFill>
                  <a:schemeClr val="tx1">
                    <a:lumMod val="95000"/>
                    <a:lumOff val="5000"/>
                  </a:schemeClr>
                </a:solidFill>
                <a:effectLst/>
              </a:rPr>
              <a:t>a theoretical entity or construct that is used to explain one or more </a:t>
            </a:r>
            <a:r>
              <a:rPr lang="en-US" sz="2000" b="0" i="0" u="none" strike="noStrike" dirty="0">
                <a:solidFill>
                  <a:schemeClr val="tx1">
                    <a:lumMod val="95000"/>
                    <a:lumOff val="5000"/>
                  </a:schemeClr>
                </a:solidFill>
                <a:effectLst/>
                <a:hlinkClick r:id="rId2">
                  <a:extLst>
                    <a:ext uri="{A12FA001-AC4F-418D-AE19-62706E023703}">
                      <ahyp:hlinkClr xmlns:ahyp="http://schemas.microsoft.com/office/drawing/2018/hyperlinkcolor" val="tx"/>
                    </a:ext>
                  </a:extLst>
                </a:hlinkClick>
              </a:rPr>
              <a:t>manifest variables</a:t>
            </a:r>
            <a:r>
              <a:rPr lang="en-US" sz="2000" b="0" i="0" u="none" strike="noStrike" dirty="0">
                <a:solidFill>
                  <a:schemeClr val="tx1">
                    <a:lumMod val="95000"/>
                    <a:lumOff val="5000"/>
                  </a:schemeClr>
                </a:solidFill>
                <a:effectLst/>
              </a:rPr>
              <a:t>. They cannot be directly measured but rather are approximated through various measures </a:t>
            </a:r>
            <a:r>
              <a:rPr lang="en-US" dirty="0">
                <a:solidFill>
                  <a:schemeClr val="tx1">
                    <a:lumMod val="95000"/>
                    <a:lumOff val="5000"/>
                  </a:schemeClr>
                </a:solidFill>
              </a:rPr>
              <a:t>t</a:t>
            </a:r>
            <a:r>
              <a:rPr lang="en-US" sz="2000" b="0" i="0" u="none" strike="noStrike" dirty="0">
                <a:solidFill>
                  <a:schemeClr val="tx1">
                    <a:lumMod val="95000"/>
                    <a:lumOff val="5000"/>
                  </a:schemeClr>
                </a:solidFill>
                <a:effectLst/>
              </a:rPr>
              <a:t>o assess part of the given construct (American Psychological Association)</a:t>
            </a:r>
          </a:p>
          <a:p>
            <a:pPr marL="342900" indent="-342900">
              <a:buFont typeface="Arial" panose="020B0604020202020204" pitchFamily="34" charset="0"/>
              <a:buChar char="•"/>
            </a:pPr>
            <a:r>
              <a:rPr lang="en-US" sz="1800" dirty="0"/>
              <a:t>Measure of </a:t>
            </a:r>
            <a:r>
              <a:rPr lang="en-US" sz="1800" b="1" dirty="0">
                <a:solidFill>
                  <a:srgbClr val="00559C"/>
                </a:solidFill>
              </a:rPr>
              <a:t>subjective occupant behavior </a:t>
            </a:r>
            <a:r>
              <a:rPr lang="en-US" sz="1800" dirty="0"/>
              <a:t>is a latent variable</a:t>
            </a:r>
            <a:r>
              <a:rPr lang="en-US" sz="2000" dirty="0"/>
              <a:t>: </a:t>
            </a:r>
            <a:r>
              <a:rPr lang="en-US" sz="1800" b="0" i="0" u="none" strike="noStrike" dirty="0">
                <a:solidFill>
                  <a:schemeClr val="tx1">
                    <a:lumMod val="95000"/>
                    <a:lumOff val="5000"/>
                  </a:schemeClr>
                </a:solidFill>
                <a:effectLst/>
              </a:rPr>
              <a:t>thermal comfort, </a:t>
            </a:r>
            <a:r>
              <a:rPr lang="en-US" sz="2000" dirty="0">
                <a:solidFill>
                  <a:schemeClr val="tx1">
                    <a:lumMod val="95000"/>
                    <a:lumOff val="5000"/>
                  </a:schemeClr>
                </a:solidFill>
              </a:rPr>
              <a:t>perceived indoor environment quality (IEQ), job satisfaction, attitudes toward energy saving; </a:t>
            </a:r>
          </a:p>
          <a:p>
            <a:pPr marL="342900" indent="-342900">
              <a:buFont typeface="Arial" panose="020B0604020202020204" pitchFamily="34" charset="0"/>
              <a:buChar char="•"/>
            </a:pPr>
            <a:r>
              <a:rPr lang="en-US" dirty="0">
                <a:solidFill>
                  <a:schemeClr val="tx1">
                    <a:lumMod val="95000"/>
                    <a:lumOff val="5000"/>
                  </a:schemeClr>
                </a:solidFill>
              </a:rPr>
              <a:t>Other examples: trust in utilities, cyber security, EV/AC data privacy concern</a:t>
            </a:r>
            <a:endParaRPr lang="en-US" dirty="0">
              <a:solidFill>
                <a:srgbClr val="4A4B51"/>
              </a:solidFill>
            </a:endParaRPr>
          </a:p>
          <a:p>
            <a:pPr marL="342900" indent="-342900">
              <a:buFont typeface="Arial" panose="020B0604020202020204" pitchFamily="34" charset="0"/>
              <a:buChar char="•"/>
            </a:pPr>
            <a:r>
              <a:rPr lang="en-US" b="1" dirty="0">
                <a:solidFill>
                  <a:srgbClr val="00559C"/>
                </a:solidFill>
              </a:rPr>
              <a:t>Latent variables lead to technology and policy adoption &amp; decarbonization behaviors</a:t>
            </a:r>
            <a:endParaRPr lang="en-US" b="1" i="0" u="none" strike="noStrike" dirty="0">
              <a:solidFill>
                <a:srgbClr val="00559C"/>
              </a:solidFill>
              <a:effectLst/>
            </a:endParaRPr>
          </a:p>
          <a:p>
            <a:endParaRPr lang="en-US" sz="2400" dirty="0"/>
          </a:p>
        </p:txBody>
      </p:sp>
    </p:spTree>
    <p:extLst>
      <p:ext uri="{BB962C8B-B14F-4D97-AF65-F5344CB8AC3E}">
        <p14:creationId xmlns:p14="http://schemas.microsoft.com/office/powerpoint/2010/main" val="3384596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D13E-22B3-82E0-9D2D-26A8E8CB8549}"/>
              </a:ext>
            </a:extLst>
          </p:cNvPr>
          <p:cNvSpPr>
            <a:spLocks noGrp="1"/>
          </p:cNvSpPr>
          <p:nvPr>
            <p:ph type="title"/>
          </p:nvPr>
        </p:nvSpPr>
        <p:spPr>
          <a:xfrm>
            <a:off x="381000" y="-32164"/>
            <a:ext cx="10515600" cy="892174"/>
          </a:xfrm>
        </p:spPr>
        <p:txBody>
          <a:bodyPr>
            <a:normAutofit/>
          </a:bodyPr>
          <a:lstStyle/>
          <a:p>
            <a:r>
              <a:rPr lang="en-US" sz="2800" dirty="0"/>
              <a:t>Structural Equation Modeling (SEM)</a:t>
            </a:r>
          </a:p>
        </p:txBody>
      </p:sp>
      <p:sp>
        <p:nvSpPr>
          <p:cNvPr id="3" name="Content Placeholder 2">
            <a:extLst>
              <a:ext uri="{FF2B5EF4-FFF2-40B4-BE49-F238E27FC236}">
                <a16:creationId xmlns:a16="http://schemas.microsoft.com/office/drawing/2014/main" id="{4F703865-2FF4-0A08-ED72-12148F4291E5}"/>
              </a:ext>
            </a:extLst>
          </p:cNvPr>
          <p:cNvSpPr>
            <a:spLocks noGrp="1"/>
          </p:cNvSpPr>
          <p:nvPr>
            <p:ph idx="1"/>
          </p:nvPr>
        </p:nvSpPr>
        <p:spPr>
          <a:xfrm>
            <a:off x="550998" y="860010"/>
            <a:ext cx="11090004" cy="5137980"/>
          </a:xfrm>
        </p:spPr>
        <p:txBody>
          <a:bodyPr>
            <a:normAutofit/>
          </a:bodyPr>
          <a:lstStyle/>
          <a:p>
            <a:pPr marL="342900" indent="-342900">
              <a:buFont typeface="Arial" panose="020B0604020202020204" pitchFamily="34" charset="0"/>
              <a:buChar char="•"/>
            </a:pPr>
            <a:r>
              <a:rPr lang="en-US" sz="2400" dirty="0">
                <a:solidFill>
                  <a:schemeClr val="tx1">
                    <a:lumMod val="95000"/>
                    <a:lumOff val="5000"/>
                  </a:schemeClr>
                </a:solidFill>
              </a:rPr>
              <a:t>Survey responses could then be analyzed to identify </a:t>
            </a:r>
            <a:r>
              <a:rPr lang="en-US" sz="2400" u="sng" dirty="0">
                <a:solidFill>
                  <a:schemeClr val="tx1">
                    <a:lumMod val="95000"/>
                    <a:lumOff val="5000"/>
                  </a:schemeClr>
                </a:solidFill>
              </a:rPr>
              <a:t>patterns of interrelationships </a:t>
            </a:r>
            <a:r>
              <a:rPr lang="en-US" sz="2400" dirty="0">
                <a:solidFill>
                  <a:schemeClr val="tx1">
                    <a:lumMod val="95000"/>
                    <a:lumOff val="5000"/>
                  </a:schemeClr>
                </a:solidFill>
              </a:rPr>
              <a:t>from which the values of the latent variable of conscientiousness are inferred</a:t>
            </a:r>
            <a:r>
              <a:rPr lang="en-US" sz="2400" dirty="0">
                <a:solidFill>
                  <a:srgbClr val="4A4B51"/>
                </a:solidFill>
                <a:latin typeface="Lato" panose="020F0502020204030204" pitchFamily="34" charset="0"/>
              </a:rPr>
              <a:t>. </a:t>
            </a:r>
          </a:p>
          <a:p>
            <a:pPr marL="342900" indent="-342900">
              <a:buFont typeface="Arial" panose="020B0604020202020204" pitchFamily="34" charset="0"/>
              <a:buChar char="•"/>
            </a:pPr>
            <a:r>
              <a:rPr lang="en-US" sz="2400" dirty="0"/>
              <a:t>SEM is a broad range of multivariate analysis methods, including exploratory factor analysis (EFA) and Confirmatory factor analysis (CFA), and path analysis, that examine variances and covariances to find interrelationships among latent variables </a:t>
            </a:r>
          </a:p>
          <a:p>
            <a:pPr marL="342900" indent="-342900">
              <a:buFont typeface="Arial" panose="020B0604020202020204" pitchFamily="34" charset="0"/>
              <a:buChar char="•"/>
            </a:pPr>
            <a:r>
              <a:rPr lang="en-US" sz="2400" dirty="0">
                <a:solidFill>
                  <a:schemeClr val="tx1">
                    <a:lumMod val="95000"/>
                    <a:lumOff val="5000"/>
                  </a:schemeClr>
                </a:solidFill>
              </a:rPr>
              <a:t>A hypothesis predicts that </a:t>
            </a:r>
            <a:r>
              <a:rPr lang="en-US" sz="2400" b="0" i="0" u="none" strike="noStrike" dirty="0">
                <a:solidFill>
                  <a:srgbClr val="00559C"/>
                </a:solidFill>
                <a:effectLst/>
              </a:rPr>
              <a:t>subjective </a:t>
            </a:r>
            <a:r>
              <a:rPr lang="en-US" sz="2400" dirty="0">
                <a:solidFill>
                  <a:srgbClr val="00559C"/>
                </a:solidFill>
              </a:rPr>
              <a:t>thermal comfort </a:t>
            </a:r>
            <a:r>
              <a:rPr lang="en-US" sz="2400" b="0" i="0" u="none" strike="noStrike" dirty="0">
                <a:solidFill>
                  <a:schemeClr val="tx1">
                    <a:lumMod val="95000"/>
                    <a:lumOff val="5000"/>
                  </a:schemeClr>
                </a:solidFill>
                <a:effectLst/>
              </a:rPr>
              <a:t>leads to </a:t>
            </a:r>
            <a:r>
              <a:rPr lang="en-US" sz="2400" b="0" i="0" u="none" strike="noStrike" dirty="0">
                <a:solidFill>
                  <a:srgbClr val="00559C"/>
                </a:solidFill>
                <a:effectLst/>
              </a:rPr>
              <a:t>IEQ</a:t>
            </a:r>
            <a:r>
              <a:rPr lang="en-US" sz="2400" b="0" i="0" u="none" strike="noStrike" dirty="0">
                <a:solidFill>
                  <a:schemeClr val="tx1">
                    <a:lumMod val="95000"/>
                    <a:lumOff val="5000"/>
                  </a:schemeClr>
                </a:solidFill>
                <a:effectLst/>
              </a:rPr>
              <a:t>. Both are latent variables that are not directly observable but are defined </a:t>
            </a:r>
            <a:r>
              <a:rPr lang="en-US" sz="2400" dirty="0">
                <a:solidFill>
                  <a:schemeClr val="tx1">
                    <a:lumMod val="95000"/>
                    <a:lumOff val="5000"/>
                  </a:schemeClr>
                </a:solidFill>
              </a:rPr>
              <a:t>regarding</a:t>
            </a:r>
            <a:r>
              <a:rPr lang="en-US" sz="2400" b="0" i="0" u="none" strike="noStrike" dirty="0">
                <a:solidFill>
                  <a:schemeClr val="tx1">
                    <a:lumMod val="95000"/>
                    <a:lumOff val="5000"/>
                  </a:schemeClr>
                </a:solidFill>
                <a:effectLst/>
              </a:rPr>
              <a:t> other relevant measurable variables, </a:t>
            </a:r>
            <a:r>
              <a:rPr lang="en-US" sz="2400" dirty="0">
                <a:solidFill>
                  <a:schemeClr val="tx1">
                    <a:lumMod val="95000"/>
                    <a:lumOff val="5000"/>
                  </a:schemeClr>
                </a:solidFill>
              </a:rPr>
              <a:t>e.g., </a:t>
            </a:r>
            <a:r>
              <a:rPr lang="en-US" sz="2400" b="0" i="0" u="none" strike="noStrike" dirty="0">
                <a:solidFill>
                  <a:srgbClr val="00559C"/>
                </a:solidFill>
                <a:effectLst/>
              </a:rPr>
              <a:t>self-reports about attitudes toward IEQ and thermal comforts, </a:t>
            </a:r>
            <a:r>
              <a:rPr lang="en-US" sz="2400" dirty="0">
                <a:solidFill>
                  <a:srgbClr val="00559C"/>
                </a:solidFill>
              </a:rPr>
              <a:t>or </a:t>
            </a:r>
            <a:r>
              <a:rPr lang="en-US" sz="2400" b="0" i="0" u="none" strike="noStrike" dirty="0">
                <a:solidFill>
                  <a:srgbClr val="00559C"/>
                </a:solidFill>
                <a:effectLst/>
              </a:rPr>
              <a:t>certain psychological tests, etc</a:t>
            </a:r>
            <a:r>
              <a:rPr lang="en-US" sz="2400" dirty="0">
                <a:solidFill>
                  <a:srgbClr val="00559C"/>
                </a:solidFill>
              </a:rPr>
              <a:t>.</a:t>
            </a:r>
            <a:r>
              <a:rPr lang="en-US" sz="2400" b="0" i="0" u="none" strike="noStrike" dirty="0">
                <a:solidFill>
                  <a:srgbClr val="00559C"/>
                </a:solidFill>
                <a:effectLst/>
              </a:rPr>
              <a:t> </a:t>
            </a:r>
          </a:p>
          <a:p>
            <a:endParaRPr lang="en-US" dirty="0">
              <a:solidFill>
                <a:srgbClr val="FF0000"/>
              </a:solidFill>
              <a:latin typeface="Lato" panose="020F0502020204030203" pitchFamily="34" charset="0"/>
            </a:endParaRPr>
          </a:p>
        </p:txBody>
      </p:sp>
    </p:spTree>
    <p:extLst>
      <p:ext uri="{BB962C8B-B14F-4D97-AF65-F5344CB8AC3E}">
        <p14:creationId xmlns:p14="http://schemas.microsoft.com/office/powerpoint/2010/main" val="405388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35FA-2201-EB48-845C-BC294F80BD30}"/>
              </a:ext>
            </a:extLst>
          </p:cNvPr>
          <p:cNvSpPr>
            <a:spLocks noGrp="1"/>
          </p:cNvSpPr>
          <p:nvPr>
            <p:ph type="title"/>
          </p:nvPr>
        </p:nvSpPr>
        <p:spPr>
          <a:xfrm>
            <a:off x="102043" y="13472"/>
            <a:ext cx="12115800" cy="1325563"/>
          </a:xfrm>
        </p:spPr>
        <p:txBody>
          <a:bodyPr>
            <a:noAutofit/>
          </a:bodyPr>
          <a:lstStyle/>
          <a:p>
            <a:r>
              <a:rPr lang="en-US" b="1" dirty="0"/>
              <a:t>Factors that influence </a:t>
            </a:r>
            <a:r>
              <a:rPr lang="en-US" dirty="0"/>
              <a:t>HEMS  Adoption with Energy Features and Wellbeing Features</a:t>
            </a:r>
            <a:br>
              <a:rPr lang="en-US" b="1" dirty="0"/>
            </a:br>
            <a:endParaRPr lang="en-US" b="1" dirty="0"/>
          </a:p>
        </p:txBody>
      </p:sp>
      <p:graphicFrame>
        <p:nvGraphicFramePr>
          <p:cNvPr id="4" name="Content Placeholder 3">
            <a:extLst>
              <a:ext uri="{FF2B5EF4-FFF2-40B4-BE49-F238E27FC236}">
                <a16:creationId xmlns:a16="http://schemas.microsoft.com/office/drawing/2014/main" id="{2307B72E-2C40-C246-901A-806810427281}"/>
              </a:ext>
            </a:extLst>
          </p:cNvPr>
          <p:cNvGraphicFramePr>
            <a:graphicFrameLocks noGrp="1"/>
          </p:cNvGraphicFramePr>
          <p:nvPr>
            <p:ph idx="1"/>
          </p:nvPr>
        </p:nvGraphicFramePr>
        <p:xfrm>
          <a:off x="386259" y="1339035"/>
          <a:ext cx="8211832" cy="5394960"/>
        </p:xfrm>
        <a:graphic>
          <a:graphicData uri="http://schemas.openxmlformats.org/drawingml/2006/table">
            <a:tbl>
              <a:tblPr firstRow="1" firstCol="1" bandRow="1">
                <a:tableStyleId>{5C22544A-7EE6-4342-B048-85BDC9FD1C3A}</a:tableStyleId>
              </a:tblPr>
              <a:tblGrid>
                <a:gridCol w="3190616">
                  <a:extLst>
                    <a:ext uri="{9D8B030D-6E8A-4147-A177-3AD203B41FA5}">
                      <a16:colId xmlns:a16="http://schemas.microsoft.com/office/drawing/2014/main" val="4178541882"/>
                    </a:ext>
                  </a:extLst>
                </a:gridCol>
                <a:gridCol w="2830045">
                  <a:extLst>
                    <a:ext uri="{9D8B030D-6E8A-4147-A177-3AD203B41FA5}">
                      <a16:colId xmlns:a16="http://schemas.microsoft.com/office/drawing/2014/main" val="261358200"/>
                    </a:ext>
                  </a:extLst>
                </a:gridCol>
                <a:gridCol w="2191171">
                  <a:extLst>
                    <a:ext uri="{9D8B030D-6E8A-4147-A177-3AD203B41FA5}">
                      <a16:colId xmlns:a16="http://schemas.microsoft.com/office/drawing/2014/main" val="2416308076"/>
                    </a:ext>
                  </a:extLst>
                </a:gridCol>
              </a:tblGrid>
              <a:tr h="353878">
                <a:tc>
                  <a:txBody>
                    <a:bodyPr/>
                    <a:lstStyle/>
                    <a:p>
                      <a:pPr marL="0" marR="0" algn="ctr">
                        <a:spcBef>
                          <a:spcPts val="0"/>
                        </a:spcBef>
                        <a:spcAft>
                          <a:spcPts val="0"/>
                        </a:spcAft>
                      </a:pPr>
                      <a:r>
                        <a:rPr lang="en-US" sz="1400" kern="1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dirty="0">
                          <a:effectLst/>
                        </a:rPr>
                        <a:t>HEMS energy features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dirty="0">
                          <a:effectLst/>
                        </a:rPr>
                        <a:t>HEMS wellbeing features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9022720"/>
                  </a:ext>
                </a:extLst>
              </a:tr>
              <a:tr h="0">
                <a:tc>
                  <a:txBody>
                    <a:bodyPr/>
                    <a:lstStyle/>
                    <a:p>
                      <a:pPr marL="0" marR="0" algn="ctr">
                        <a:spcBef>
                          <a:spcPts val="0"/>
                        </a:spcBef>
                        <a:spcAft>
                          <a:spcPts val="0"/>
                        </a:spcAft>
                      </a:pPr>
                      <a:r>
                        <a:rPr lang="en-US" sz="1400" kern="1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dirty="0">
                          <a:effectLst/>
                          <a:latin typeface="Arial" panose="020B0604020202020204" pitchFamily="34" charset="0"/>
                          <a:cs typeface="Arial" panose="020B0604020202020204" pitchFamily="34" charset="0"/>
                        </a:rPr>
                        <a:t>β (</a:t>
                      </a:r>
                      <a:r>
                        <a:rPr lang="en-US" sz="1600" kern="100" dirty="0" err="1">
                          <a:effectLst/>
                          <a:latin typeface="Arial" panose="020B0604020202020204" pitchFamily="34" charset="0"/>
                          <a:cs typeface="Arial" panose="020B0604020202020204" pitchFamily="34" charset="0"/>
                        </a:rPr>
                        <a:t>Std.Coefficient</a:t>
                      </a:r>
                      <a:r>
                        <a:rPr lang="en-US" sz="1600" kern="1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i="1" kern="100" dirty="0" err="1">
                          <a:effectLst/>
                          <a:latin typeface="Arial" panose="020B0604020202020204" pitchFamily="34" charset="0"/>
                          <a:cs typeface="Arial" panose="020B0604020202020204" pitchFamily="34" charset="0"/>
                        </a:rPr>
                        <a:t>Β</a:t>
                      </a:r>
                      <a:endParaRPr lang="en-US" sz="1600" i="1"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74388103"/>
                  </a:ext>
                </a:extLst>
              </a:tr>
              <a:tr h="226212">
                <a:tc>
                  <a:txBody>
                    <a:bodyPr/>
                    <a:lstStyle/>
                    <a:p>
                      <a:pPr marL="0" marR="0">
                        <a:spcBef>
                          <a:spcPts val="0"/>
                        </a:spcBef>
                        <a:spcAft>
                          <a:spcPts val="0"/>
                        </a:spcAft>
                      </a:pPr>
                      <a:r>
                        <a:rPr lang="en-US" sz="1800" kern="100" dirty="0">
                          <a:effectLst/>
                        </a:rPr>
                        <a:t>Constant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kern="1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03483992"/>
                  </a:ext>
                </a:extLst>
              </a:tr>
              <a:tr h="226212">
                <a:tc>
                  <a:txBody>
                    <a:bodyPr/>
                    <a:lstStyle/>
                    <a:p>
                      <a:pPr marL="0" marR="0">
                        <a:spcBef>
                          <a:spcPts val="0"/>
                        </a:spcBef>
                        <a:spcAft>
                          <a:spcPts val="0"/>
                        </a:spcAft>
                      </a:pPr>
                      <a:r>
                        <a:rPr lang="en-US" sz="1800" kern="100" dirty="0">
                          <a:effectLst/>
                        </a:rPr>
                        <a:t>Risk perception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0.040</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0.006</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08234197"/>
                  </a:ext>
                </a:extLst>
              </a:tr>
              <a:tr h="226212">
                <a:tc>
                  <a:txBody>
                    <a:bodyPr/>
                    <a:lstStyle/>
                    <a:p>
                      <a:pPr marL="0" marR="0">
                        <a:spcBef>
                          <a:spcPts val="0"/>
                        </a:spcBef>
                        <a:spcAft>
                          <a:spcPts val="0"/>
                        </a:spcAft>
                      </a:pPr>
                      <a:r>
                        <a:rPr lang="en-US" sz="1800" kern="100" dirty="0">
                          <a:effectLst/>
                        </a:rPr>
                        <a:t>Adoption intention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    0.213***</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40904340"/>
                  </a:ext>
                </a:extLst>
              </a:tr>
              <a:tr h="226212">
                <a:tc>
                  <a:txBody>
                    <a:bodyPr/>
                    <a:lstStyle/>
                    <a:p>
                      <a:pPr marL="0" marR="0">
                        <a:spcBef>
                          <a:spcPts val="0"/>
                        </a:spcBef>
                        <a:spcAft>
                          <a:spcPts val="0"/>
                        </a:spcAft>
                      </a:pPr>
                      <a:r>
                        <a:rPr lang="en-US" sz="1800" kern="100" dirty="0">
                          <a:effectLst/>
                        </a:rPr>
                        <a:t>Perceived usefulness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   0.143**</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0.034</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67316368"/>
                  </a:ext>
                </a:extLst>
              </a:tr>
              <a:tr h="226212">
                <a:tc>
                  <a:txBody>
                    <a:bodyPr/>
                    <a:lstStyle/>
                    <a:p>
                      <a:pPr marL="0" marR="0">
                        <a:spcBef>
                          <a:spcPts val="0"/>
                        </a:spcBef>
                        <a:spcAft>
                          <a:spcPts val="0"/>
                        </a:spcAft>
                      </a:pPr>
                      <a:r>
                        <a:rPr lang="en-US" sz="1800" kern="100" dirty="0">
                          <a:effectLst/>
                        </a:rPr>
                        <a:t>Perceived ease of use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0.045</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-0.064*</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54427937"/>
                  </a:ext>
                </a:extLst>
              </a:tr>
              <a:tr h="226212">
                <a:tc>
                  <a:txBody>
                    <a:bodyPr/>
                    <a:lstStyle/>
                    <a:p>
                      <a:pPr marL="0" marR="0">
                        <a:spcBef>
                          <a:spcPts val="0"/>
                        </a:spcBef>
                        <a:spcAft>
                          <a:spcPts val="0"/>
                        </a:spcAft>
                      </a:pPr>
                      <a:r>
                        <a:rPr lang="en-US" sz="1800" kern="100" dirty="0">
                          <a:effectLst/>
                        </a:rPr>
                        <a:t>Attitudes toward HEMS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    0.181***</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    0.340***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26182336"/>
                  </a:ext>
                </a:extLst>
              </a:tr>
              <a:tr h="226212">
                <a:tc>
                  <a:txBody>
                    <a:bodyPr/>
                    <a:lstStyle/>
                    <a:p>
                      <a:pPr marL="0" marR="0">
                        <a:spcBef>
                          <a:spcPts val="0"/>
                        </a:spcBef>
                        <a:spcAft>
                          <a:spcPts val="0"/>
                        </a:spcAft>
                      </a:pPr>
                      <a:r>
                        <a:rPr lang="en-US" sz="1800" kern="100" dirty="0">
                          <a:effectLst/>
                        </a:rPr>
                        <a:t>Perceived behavioral control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0.092</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    0.224***</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77530927"/>
                  </a:ext>
                </a:extLst>
              </a:tr>
              <a:tr h="226212">
                <a:tc>
                  <a:txBody>
                    <a:bodyPr/>
                    <a:lstStyle/>
                    <a:p>
                      <a:pPr marL="0" marR="0">
                        <a:spcBef>
                          <a:spcPts val="0"/>
                        </a:spcBef>
                        <a:spcAft>
                          <a:spcPts val="0"/>
                        </a:spcAft>
                      </a:pPr>
                      <a:r>
                        <a:rPr lang="en-US" sz="1800" b="1" kern="100" dirty="0">
                          <a:effectLst/>
                        </a:rPr>
                        <a:t>Social norms</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    0.270***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    0.110***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8935745"/>
                  </a:ext>
                </a:extLst>
              </a:tr>
              <a:tr h="226212">
                <a:tc>
                  <a:txBody>
                    <a:bodyPr/>
                    <a:lstStyle/>
                    <a:p>
                      <a:pPr marL="0" marR="0">
                        <a:spcBef>
                          <a:spcPts val="0"/>
                        </a:spcBef>
                        <a:spcAft>
                          <a:spcPts val="0"/>
                        </a:spcAft>
                      </a:pPr>
                      <a:r>
                        <a:rPr lang="en-US" sz="1800" kern="100" dirty="0">
                          <a:effectLst/>
                        </a:rPr>
                        <a:t>Cost concern</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 0.079*</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-0.029</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67651725"/>
                  </a:ext>
                </a:extLst>
              </a:tr>
              <a:tr h="226212">
                <a:tc>
                  <a:txBody>
                    <a:bodyPr/>
                    <a:lstStyle/>
                    <a:p>
                      <a:pPr marL="0" marR="0">
                        <a:spcBef>
                          <a:spcPts val="0"/>
                        </a:spcBef>
                        <a:spcAft>
                          <a:spcPts val="0"/>
                        </a:spcAft>
                      </a:pPr>
                      <a:r>
                        <a:rPr lang="en-US" sz="1800" kern="100" dirty="0">
                          <a:effectLst/>
                        </a:rPr>
                        <a:t>Cyber security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-0.075*</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rgbClr val="FF0000"/>
                          </a:solidFill>
                          <a:effectLst/>
                          <a:latin typeface="Arial" panose="020B0604020202020204" pitchFamily="34" charset="0"/>
                          <a:cs typeface="Arial" panose="020B0604020202020204" pitchFamily="34" charset="0"/>
                        </a:rPr>
                        <a:t>     0.069***</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94252986"/>
                  </a:ext>
                </a:extLst>
              </a:tr>
              <a:tr h="226212">
                <a:tc>
                  <a:txBody>
                    <a:bodyPr/>
                    <a:lstStyle/>
                    <a:p>
                      <a:pPr marL="0" marR="0">
                        <a:spcBef>
                          <a:spcPts val="0"/>
                        </a:spcBef>
                        <a:spcAft>
                          <a:spcPts val="0"/>
                        </a:spcAft>
                      </a:pPr>
                      <a:r>
                        <a:rPr lang="en-US" sz="1800" kern="100" dirty="0">
                          <a:effectLst/>
                        </a:rPr>
                        <a:t>Trust in utilities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-0.017</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0.000</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75461253"/>
                  </a:ext>
                </a:extLst>
              </a:tr>
              <a:tr h="226212">
                <a:tc>
                  <a:txBody>
                    <a:bodyPr/>
                    <a:lstStyle/>
                    <a:p>
                      <a:pPr marL="0" marR="0">
                        <a:spcBef>
                          <a:spcPts val="0"/>
                        </a:spcBef>
                        <a:spcAft>
                          <a:spcPts val="0"/>
                        </a:spcAft>
                      </a:pPr>
                      <a:r>
                        <a:rPr lang="en-US" sz="1800" kern="100" dirty="0">
                          <a:effectLst/>
                        </a:rPr>
                        <a:t>Technology anxiety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-0.014</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-0.005</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93650622"/>
                  </a:ext>
                </a:extLst>
              </a:tr>
              <a:tr h="226212">
                <a:tc>
                  <a:txBody>
                    <a:bodyPr/>
                    <a:lstStyle/>
                    <a:p>
                      <a:pPr marL="0" marR="0">
                        <a:spcBef>
                          <a:spcPts val="0"/>
                        </a:spcBef>
                        <a:spcAft>
                          <a:spcPts val="0"/>
                        </a:spcAft>
                      </a:pPr>
                      <a:r>
                        <a:rPr lang="en-US" sz="1800" kern="100" dirty="0">
                          <a:effectLst/>
                        </a:rPr>
                        <a:t>R²</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rowSpan="4">
                  <a:txBody>
                    <a:bodyPr/>
                    <a:lstStyle/>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0.484</a:t>
                      </a:r>
                      <a:endParaRPr lang="en-US" sz="1600" b="1" dirty="0">
                        <a:solidFill>
                          <a:schemeClr val="tx1">
                            <a:lumMod val="95000"/>
                            <a:lumOff val="5000"/>
                          </a:schemeClr>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0.472</a:t>
                      </a:r>
                      <a:endParaRPr lang="en-US" sz="1600" b="1" dirty="0">
                        <a:solidFill>
                          <a:schemeClr val="tx1">
                            <a:lumMod val="95000"/>
                            <a:lumOff val="5000"/>
                          </a:schemeClr>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41.315</a:t>
                      </a:r>
                      <a:endParaRPr lang="en-US" sz="1600" b="1" dirty="0">
                        <a:solidFill>
                          <a:schemeClr val="tx1">
                            <a:lumMod val="95000"/>
                            <a:lumOff val="5000"/>
                          </a:schemeClr>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1" kern="100" dirty="0">
                          <a:solidFill>
                            <a:schemeClr val="tx1">
                              <a:lumMod val="95000"/>
                              <a:lumOff val="5000"/>
                            </a:schemeClr>
                          </a:solidFill>
                          <a:effectLst/>
                          <a:latin typeface="Arial" panose="020B0604020202020204" pitchFamily="34" charset="0"/>
                          <a:cs typeface="Arial" panose="020B0604020202020204" pitchFamily="34" charset="0"/>
                        </a:rPr>
                        <a:t>0.000</a:t>
                      </a:r>
                      <a:endParaRPr lang="en-US"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4">
                  <a:txBody>
                    <a:bodyPr/>
                    <a:lstStyle/>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0.678</a:t>
                      </a:r>
                      <a:endParaRPr lang="en-US" sz="1600" b="1"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0.670</a:t>
                      </a:r>
                      <a:endParaRPr lang="en-US" sz="1600" b="1"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86.499</a:t>
                      </a:r>
                      <a:endParaRPr lang="en-US" sz="1600" b="1"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1" kern="100" dirty="0">
                          <a:effectLst/>
                          <a:latin typeface="Arial" panose="020B0604020202020204" pitchFamily="34" charset="0"/>
                          <a:cs typeface="Arial" panose="020B0604020202020204" pitchFamily="34" charset="0"/>
                        </a:rPr>
                        <a:t>0.000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39113951"/>
                  </a:ext>
                </a:extLst>
              </a:tr>
              <a:tr h="206703">
                <a:tc>
                  <a:txBody>
                    <a:bodyPr/>
                    <a:lstStyle/>
                    <a:p>
                      <a:pPr marL="0" marR="0">
                        <a:spcBef>
                          <a:spcPts val="0"/>
                        </a:spcBef>
                        <a:spcAft>
                          <a:spcPts val="0"/>
                        </a:spcAft>
                      </a:pPr>
                      <a:r>
                        <a:rPr lang="en-US" sz="1800" i="1" kern="100" dirty="0">
                          <a:effectLst/>
                        </a:rPr>
                        <a:t>Adjust R²</a:t>
                      </a:r>
                      <a:endParaRPr lang="en-US" sz="1800" i="1"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6094986"/>
                  </a:ext>
                </a:extLst>
              </a:tr>
              <a:tr h="206703">
                <a:tc>
                  <a:txBody>
                    <a:bodyPr/>
                    <a:lstStyle/>
                    <a:p>
                      <a:pPr marL="0" marR="0">
                        <a:spcBef>
                          <a:spcPts val="0"/>
                        </a:spcBef>
                        <a:spcAft>
                          <a:spcPts val="0"/>
                        </a:spcAft>
                      </a:pPr>
                      <a:r>
                        <a:rPr lang="en-US" sz="1800" i="1" kern="100" dirty="0">
                          <a:effectLst/>
                        </a:rPr>
                        <a:t>F</a:t>
                      </a:r>
                      <a:endParaRPr lang="en-US" sz="1800" i="1"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02087689"/>
                  </a:ext>
                </a:extLst>
              </a:tr>
              <a:tr h="0">
                <a:tc>
                  <a:txBody>
                    <a:bodyPr/>
                    <a:lstStyle/>
                    <a:p>
                      <a:pPr marL="0" marR="0">
                        <a:spcBef>
                          <a:spcPts val="0"/>
                        </a:spcBef>
                        <a:spcAft>
                          <a:spcPts val="0"/>
                        </a:spcAft>
                      </a:pPr>
                      <a:r>
                        <a:rPr lang="en-US" sz="1800" i="1" kern="100" dirty="0">
                          <a:effectLst/>
                        </a:rPr>
                        <a:t>p</a:t>
                      </a:r>
                      <a:endParaRPr lang="en-US" sz="1800" i="1"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6917416"/>
                  </a:ext>
                </a:extLst>
              </a:tr>
            </a:tbl>
          </a:graphicData>
        </a:graphic>
      </p:graphicFrame>
      <p:sp>
        <p:nvSpPr>
          <p:cNvPr id="5" name="Slide Number Placeholder 3">
            <a:extLst>
              <a:ext uri="{FF2B5EF4-FFF2-40B4-BE49-F238E27FC236}">
                <a16:creationId xmlns:a16="http://schemas.microsoft.com/office/drawing/2014/main" id="{76B68C54-D7DE-1246-A17A-25579DDEFFC0}"/>
              </a:ext>
            </a:extLst>
          </p:cNvPr>
          <p:cNvSpPr txBox="1">
            <a:spLocks/>
          </p:cNvSpPr>
          <p:nvPr/>
        </p:nvSpPr>
        <p:spPr>
          <a:xfrm>
            <a:off x="9748341" y="6414008"/>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828D3FC-A0B5-43DE-98B8-D1D2A830C5C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6D60C20-98B9-5915-C801-D59090D3C494}"/>
              </a:ext>
            </a:extLst>
          </p:cNvPr>
          <p:cNvSpPr txBox="1"/>
          <p:nvPr/>
        </p:nvSpPr>
        <p:spPr>
          <a:xfrm>
            <a:off x="8908150" y="1540468"/>
            <a:ext cx="2736301" cy="4784002"/>
          </a:xfrm>
          <a:prstGeom prst="rect">
            <a:avLst/>
          </a:prstGeom>
          <a:noFill/>
        </p:spPr>
        <p:txBody>
          <a:bodyPr wrap="square" rtlCol="0">
            <a:spAutoFit/>
          </a:bodyPr>
          <a:lstStyle/>
          <a:p>
            <a:pPr marL="285750" marR="0" lvl="0" indent="-2857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Cyber security concerns: </a:t>
            </a: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C4C">
                    <a:lumMod val="95000"/>
                    <a:lumOff val="5000"/>
                  </a:srgbClr>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1) Cyber hackers would break into HEMS network to access and misuse my personal information;</a:t>
            </a: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(2) Cyber hackers will break into HEMS network to manipulate my usage information;</a:t>
            </a: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(3) Cyber hackers will bring down HEMS to make the system unusable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DD5D5D7-2ADC-AEC0-B815-B4BF09A87923}"/>
              </a:ext>
            </a:extLst>
          </p:cNvPr>
          <p:cNvSpPr txBox="1"/>
          <p:nvPr/>
        </p:nvSpPr>
        <p:spPr>
          <a:xfrm>
            <a:off x="8627451" y="6151898"/>
            <a:ext cx="3297698"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C4C4C"/>
                </a:solidFill>
                <a:effectLst/>
                <a:uLnTx/>
                <a:uFillTx/>
                <a:latin typeface="Arial" panose="020B0604020202020204" pitchFamily="34" charset="0"/>
                <a:ea typeface="+mn-ea"/>
                <a:cs typeface="Arial" panose="020B0604020202020204" pitchFamily="34" charset="0"/>
              </a:rPr>
              <a:t>Model was controlled for demographics</a:t>
            </a:r>
          </a:p>
        </p:txBody>
      </p:sp>
    </p:spTree>
    <p:extLst>
      <p:ext uri="{BB962C8B-B14F-4D97-AF65-F5344CB8AC3E}">
        <p14:creationId xmlns:p14="http://schemas.microsoft.com/office/powerpoint/2010/main" val="163647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7"/>
          <p:cNvSpPr txBox="1">
            <a:spLocks noGrp="1"/>
          </p:cNvSpPr>
          <p:nvPr>
            <p:ph type="title"/>
          </p:nvPr>
        </p:nvSpPr>
        <p:spPr>
          <a:xfrm>
            <a:off x="914410" y="4407086"/>
            <a:ext cx="10363200" cy="1362075"/>
          </a:xfrm>
          <a:prstGeom prst="rect">
            <a:avLst/>
          </a:prstGeom>
          <a:noFill/>
          <a:ln>
            <a:noFill/>
          </a:ln>
        </p:spPr>
        <p:txBody>
          <a:bodyPr spcFirstLastPara="1" wrap="square" lIns="64700" tIns="32425" rIns="64700" bIns="32425" anchor="t" anchorCtr="0">
            <a:normAutofit/>
          </a:bodyPr>
          <a:lstStyle/>
          <a:p>
            <a:pPr marL="0" lvl="0" indent="0" algn="l" rtl="0">
              <a:spcBef>
                <a:spcPts val="0"/>
              </a:spcBef>
              <a:spcAft>
                <a:spcPts val="0"/>
              </a:spcAft>
              <a:buClr>
                <a:srgbClr val="007900"/>
              </a:buClr>
              <a:buSzPts val="4000"/>
              <a:buFont typeface="Arial"/>
              <a:buNone/>
            </a:pPr>
            <a:r>
              <a:rPr lang="en-US" dirty="0"/>
              <a:t>Multidimensional Factors of EV and Mobility Equality</a:t>
            </a:r>
            <a:endParaRPr dirty="0"/>
          </a:p>
        </p:txBody>
      </p:sp>
      <p:sp>
        <p:nvSpPr>
          <p:cNvPr id="420" name="Google Shape;420;p67"/>
          <p:cNvSpPr txBox="1">
            <a:spLocks noGrp="1"/>
          </p:cNvSpPr>
          <p:nvPr>
            <p:ph type="body" idx="1"/>
          </p:nvPr>
        </p:nvSpPr>
        <p:spPr>
          <a:xfrm>
            <a:off x="914410" y="2906713"/>
            <a:ext cx="10363200" cy="1500187"/>
          </a:xfrm>
          <a:prstGeom prst="rect">
            <a:avLst/>
          </a:prstGeom>
          <a:noFill/>
          <a:ln>
            <a:noFill/>
          </a:ln>
        </p:spPr>
        <p:txBody>
          <a:bodyPr spcFirstLastPara="1" wrap="square" lIns="64700" tIns="32425" rIns="64700" bIns="32425" anchor="b" anchorCtr="0">
            <a:normAutofit/>
          </a:bodyPr>
          <a:lstStyle/>
          <a:p>
            <a:pPr marL="0" lvl="0" indent="0" algn="l" rtl="0">
              <a:spcBef>
                <a:spcPts val="0"/>
              </a:spcBef>
              <a:spcAft>
                <a:spcPts val="0"/>
              </a:spcAft>
              <a:buClr>
                <a:srgbClr val="949494"/>
              </a:buClr>
              <a:buSzPts val="2000"/>
              <a:buNone/>
            </a:pPr>
            <a:endParaRPr dirty="0"/>
          </a:p>
        </p:txBody>
      </p:sp>
      <p:sp>
        <p:nvSpPr>
          <p:cNvPr id="421" name="Google Shape;421;p67"/>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defPPr>
              <a:defRPr lang="en-US"/>
            </a:defPPr>
            <a:lvl1pPr marL="0" marR="0" lvl="0"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1pPr>
            <a:lvl2pPr marL="0" marR="0" lvl="1"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2pPr>
            <a:lvl3pPr marL="0" marR="0" lvl="2"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3pPr>
            <a:lvl4pPr marL="0" marR="0" lvl="3"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4pPr>
            <a:lvl5pPr marL="0" marR="0" lvl="4" indent="0" algn="l" rtl="0" fontAlgn="base">
              <a:spcBef>
                <a:spcPts val="0"/>
              </a:spcBef>
              <a:spcAft>
                <a:spcPts val="0"/>
              </a:spcAft>
              <a:buNone/>
              <a:defRPr sz="1200" b="0" i="0" u="none" strike="noStrike" kern="1200" cap="none">
                <a:solidFill>
                  <a:srgbClr val="007900"/>
                </a:solidFill>
                <a:latin typeface="Arial"/>
                <a:ea typeface="Arial"/>
                <a:cs typeface="Arial"/>
                <a:sym typeface="Arial"/>
              </a:defRPr>
            </a:lvl5pPr>
            <a:lvl6pPr marL="0" marR="0" lvl="5"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6pPr>
            <a:lvl7pPr marL="0" marR="0" lvl="6"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7pPr>
            <a:lvl8pPr marL="0" marR="0" lvl="7"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8pPr>
            <a:lvl9pPr marL="0" marR="0" lvl="8" indent="0" algn="l" defTabSz="914400" rtl="0" eaLnBrk="1" latinLnBrk="0" hangingPunct="1">
              <a:spcBef>
                <a:spcPts val="0"/>
              </a:spcBef>
              <a:spcAft>
                <a:spcPts val="0"/>
              </a:spcAft>
              <a:buNone/>
              <a:defRPr sz="1200" b="0" i="0" u="none" strike="noStrike" kern="1200" cap="none">
                <a:solidFill>
                  <a:srgbClr val="007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lang="en-US" smtClean="0"/>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200" b="0" i="0" u="none" strike="noStrike" kern="0" cap="none" spc="0" normalizeH="0" baseline="0" noProof="0">
              <a:ln>
                <a:noFill/>
              </a:ln>
              <a:solidFill>
                <a:srgbClr val="007900"/>
              </a:solidFill>
              <a:effectLst/>
              <a:uLnTx/>
              <a:uFillTx/>
              <a:latin typeface="Arial"/>
              <a:cs typeface="Arial"/>
              <a:sym typeface="Arial"/>
            </a:endParaRPr>
          </a:p>
        </p:txBody>
      </p:sp>
    </p:spTree>
    <p:extLst>
      <p:ext uri="{BB962C8B-B14F-4D97-AF65-F5344CB8AC3E}">
        <p14:creationId xmlns:p14="http://schemas.microsoft.com/office/powerpoint/2010/main" val="425841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39" y="132082"/>
            <a:ext cx="10515600" cy="603222"/>
          </a:xfrm>
        </p:spPr>
        <p:txBody>
          <a:bodyPr>
            <a:normAutofit fontScale="90000"/>
          </a:bodyPr>
          <a:lstStyle/>
          <a:p>
            <a:pPr algn="ct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Multidimensional Framework of EV Adoption in </a:t>
            </a:r>
            <a:r>
              <a:rPr kumimoji="0" lang="en-US" sz="2800" b="1" i="0" u="none" strike="noStrike" kern="1200" cap="none" spc="0" normalizeH="0" baseline="0" noProof="0" dirty="0">
                <a:ln>
                  <a:noFill/>
                </a:ln>
                <a:effectLst/>
                <a:uLnTx/>
                <a:uFillTx/>
                <a:latin typeface="Arial" pitchFamily="34" charset="0"/>
                <a:ea typeface="+mj-ea"/>
                <a:cs typeface="Arial" pitchFamily="34" charset="0"/>
              </a:rPr>
              <a:t>Nordic Countries </a:t>
            </a:r>
            <a:br>
              <a:rPr kumimoji="0" lang="en-US" sz="2800" b="1" i="0" u="none" strike="noStrike" kern="1200" cap="none" spc="0" normalizeH="0" baseline="0" noProof="0" dirty="0">
                <a:ln>
                  <a:noFill/>
                </a:ln>
                <a:solidFill>
                  <a:srgbClr val="007900"/>
                </a:solidFill>
                <a:effectLst/>
                <a:uLnTx/>
                <a:uFillTx/>
                <a:latin typeface="Arial" pitchFamily="34" charset="0"/>
                <a:ea typeface="+mj-ea"/>
                <a:cs typeface="Arial" pitchFamily="34" charset="0"/>
              </a:rPr>
            </a:br>
            <a:endParaRPr lang="en-US" sz="2800" b="1" dirty="0">
              <a:solidFill>
                <a:srgbClr val="007900"/>
              </a:solidFill>
              <a:latin typeface="Arial" panose="020B0604020202020204" pitchFamily="34" charset="0"/>
              <a:cs typeface="Arial" panose="020B0604020202020204" pitchFamily="34" charset="0"/>
            </a:endParaRPr>
          </a:p>
        </p:txBody>
      </p:sp>
      <p:sp>
        <p:nvSpPr>
          <p:cNvPr id="64" name="Slide Number Placeholder 2"/>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23833F0-7487-604E-A892-847CDE6685F4}" type="datetimeFigureOut">
              <a:rPr lang="en-US" smtClean="0"/>
              <a:pPr marL="0" marR="0" lvl="0" indent="0" algn="l" defTabSz="914400" rtl="0" eaLnBrk="1" fontAlgn="auto" latinLnBrk="0" hangingPunct="1">
                <a:lnSpc>
                  <a:spcPct val="100000"/>
                </a:lnSpc>
                <a:spcBef>
                  <a:spcPts val="0"/>
                </a:spcBef>
                <a:spcAft>
                  <a:spcPts val="0"/>
                </a:spcAft>
                <a:buClrTx/>
                <a:buSzTx/>
                <a:buFontTx/>
                <a:buNone/>
                <a:tabLst/>
                <a:defRPr/>
              </a:pPr>
              <a:t>2/18/24</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grpSp>
        <p:nvGrpSpPr>
          <p:cNvPr id="6" name="Group 5"/>
          <p:cNvGrpSpPr/>
          <p:nvPr/>
        </p:nvGrpSpPr>
        <p:grpSpPr>
          <a:xfrm>
            <a:off x="453756" y="704249"/>
            <a:ext cx="10581613" cy="5328115"/>
            <a:chOff x="638617" y="1453686"/>
            <a:chExt cx="10581613" cy="5328115"/>
          </a:xfrm>
        </p:grpSpPr>
        <p:sp>
          <p:nvSpPr>
            <p:cNvPr id="40" name="Rectangle 39"/>
            <p:cNvSpPr/>
            <p:nvPr/>
          </p:nvSpPr>
          <p:spPr>
            <a:xfrm>
              <a:off x="6567242" y="1496895"/>
              <a:ext cx="2332210" cy="672156"/>
            </a:xfrm>
            <a:prstGeom prst="rect">
              <a:avLst/>
            </a:prstGeom>
            <a:solidFill>
              <a:srgbClr val="EE6E44"/>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Arial" charset="0"/>
                  <a:cs typeface="Arial" charset="0"/>
                </a:rPr>
                <a:t>Economic Factors</a:t>
              </a:r>
            </a:p>
          </p:txBody>
        </p:sp>
        <p:grpSp>
          <p:nvGrpSpPr>
            <p:cNvPr id="5" name="Group 4"/>
            <p:cNvGrpSpPr/>
            <p:nvPr/>
          </p:nvGrpSpPr>
          <p:grpSpPr>
            <a:xfrm>
              <a:off x="638617" y="1453686"/>
              <a:ext cx="10581613" cy="5328115"/>
              <a:chOff x="638617" y="1453686"/>
              <a:chExt cx="10581613" cy="5328115"/>
            </a:xfrm>
          </p:grpSpPr>
          <p:sp>
            <p:nvSpPr>
              <p:cNvPr id="30" name="Rectangle 29"/>
              <p:cNvSpPr/>
              <p:nvPr/>
            </p:nvSpPr>
            <p:spPr>
              <a:xfrm>
                <a:off x="648440" y="1496895"/>
                <a:ext cx="2061591" cy="672152"/>
              </a:xfrm>
              <a:prstGeom prst="rect">
                <a:avLst/>
              </a:prstGeom>
              <a:solidFill>
                <a:srgbClr val="FFC000"/>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Socio-demographics</a:t>
                </a:r>
              </a:p>
            </p:txBody>
          </p:sp>
          <p:sp>
            <p:nvSpPr>
              <p:cNvPr id="32" name="Rectangle 31"/>
              <p:cNvSpPr/>
              <p:nvPr/>
            </p:nvSpPr>
            <p:spPr>
              <a:xfrm>
                <a:off x="638617" y="2259874"/>
                <a:ext cx="2036736" cy="2456506"/>
              </a:xfrm>
              <a:prstGeom prst="rect">
                <a:avLst/>
              </a:prstGeom>
              <a:solidFill>
                <a:srgbClr val="FFD6A3"/>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7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panose="020B0604020202020204" pitchFamily="34" charset="0"/>
                  </a:rPr>
                  <a:t>Income</a:t>
                </a:r>
                <a:endParaRPr kumimoji="0" lang="en-US" sz="18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Gender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Age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Number of children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7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Rural vs. non-Rural</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7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Country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endParaRPr kumimoji="0" lang="en-US" sz="17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tab pos="1601498" algn="r"/>
                  </a:tabLst>
                  <a:defRPr/>
                </a:pPr>
                <a:endParaRPr kumimoji="0" lang="en-US" sz="17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panose="020B0604020202020204" pitchFamily="34" charset="0"/>
                </a:endParaRPr>
              </a:p>
            </p:txBody>
          </p:sp>
          <p:sp>
            <p:nvSpPr>
              <p:cNvPr id="34" name="Rectangle 33"/>
              <p:cNvSpPr/>
              <p:nvPr/>
            </p:nvSpPr>
            <p:spPr>
              <a:xfrm>
                <a:off x="2811594" y="1507157"/>
                <a:ext cx="3691366" cy="672156"/>
              </a:xfrm>
              <a:prstGeom prst="rect">
                <a:avLst/>
              </a:prstGeom>
              <a:solidFill>
                <a:srgbClr val="0277BD"/>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Arial" charset="0"/>
                    <a:cs typeface="Arial" charset="0"/>
                  </a:rPr>
                  <a:t>Technical</a:t>
                </a:r>
                <a:r>
                  <a:rPr kumimoji="0" lang="en-US" sz="1800" b="1" i="0" u="none" strike="noStrike" kern="1200" cap="none" spc="0" normalizeH="0" baseline="0" noProof="0" dirty="0">
                    <a:ln>
                      <a:noFill/>
                    </a:ln>
                    <a:solidFill>
                      <a:prstClr val="white"/>
                    </a:solidFill>
                    <a:effectLst/>
                    <a:uLnTx/>
                    <a:uFillTx/>
                    <a:latin typeface="Calibri"/>
                    <a:ea typeface="+mn-ea"/>
                    <a:cs typeface="Arial" charset="0"/>
                  </a:rPr>
                  <a:t> Factors</a:t>
                </a:r>
                <a:endParaRPr kumimoji="0" lang="en-US" sz="1800" b="0" i="1"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2" name="Rectangle 41"/>
              <p:cNvSpPr/>
              <p:nvPr/>
            </p:nvSpPr>
            <p:spPr>
              <a:xfrm>
                <a:off x="2774879" y="2244222"/>
                <a:ext cx="1831344" cy="638613"/>
              </a:xfrm>
              <a:prstGeom prst="rect">
                <a:avLst/>
              </a:prstGeom>
              <a:solidFill>
                <a:srgbClr val="81D4FA"/>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Car performance</a:t>
                </a:r>
              </a:p>
            </p:txBody>
          </p:sp>
          <p:sp>
            <p:nvSpPr>
              <p:cNvPr id="45" name="Rectangle 44"/>
              <p:cNvSpPr/>
              <p:nvPr/>
            </p:nvSpPr>
            <p:spPr>
              <a:xfrm>
                <a:off x="6585576" y="2253749"/>
                <a:ext cx="2313875" cy="2459770"/>
              </a:xfrm>
              <a:prstGeom prst="rect">
                <a:avLst/>
              </a:prstGeom>
              <a:solidFill>
                <a:srgbClr val="EEA293"/>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1601498" algn="r"/>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Financial attributes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Expected next car cost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Intention to buy a new  car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Timing of purchase car in the next 5 years</a:t>
                </a:r>
              </a:p>
            </p:txBody>
          </p:sp>
          <p:sp>
            <p:nvSpPr>
              <p:cNvPr id="25" name="Rectangle 24"/>
              <p:cNvSpPr/>
              <p:nvPr/>
            </p:nvSpPr>
            <p:spPr>
              <a:xfrm>
                <a:off x="4654707" y="2248559"/>
                <a:ext cx="1848253" cy="646664"/>
              </a:xfrm>
              <a:prstGeom prst="rect">
                <a:avLst/>
              </a:prstGeom>
              <a:solidFill>
                <a:srgbClr val="81D4FA"/>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Electric mobility</a:t>
                </a:r>
              </a:p>
            </p:txBody>
          </p:sp>
          <p:sp>
            <p:nvSpPr>
              <p:cNvPr id="26" name="Rectangle 25"/>
              <p:cNvSpPr/>
              <p:nvPr/>
            </p:nvSpPr>
            <p:spPr>
              <a:xfrm>
                <a:off x="9028737" y="1453686"/>
                <a:ext cx="2164690" cy="715361"/>
              </a:xfrm>
              <a:prstGeom prst="rect">
                <a:avLst/>
              </a:prstGeom>
              <a:solidFill>
                <a:srgbClr val="5433ED"/>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charset="0"/>
                  </a:rPr>
                  <a:t>Behavioral-Psychological Factors</a:t>
                </a:r>
              </a:p>
            </p:txBody>
          </p:sp>
          <p:sp>
            <p:nvSpPr>
              <p:cNvPr id="28" name="Rectangle 27"/>
              <p:cNvSpPr/>
              <p:nvPr/>
            </p:nvSpPr>
            <p:spPr>
              <a:xfrm>
                <a:off x="3719615" y="6109645"/>
                <a:ext cx="3926664" cy="672156"/>
              </a:xfrm>
              <a:prstGeom prst="rect">
                <a:avLst/>
              </a:prstGeom>
              <a:solidFill>
                <a:schemeClr val="accent6">
                  <a:lumMod val="75000"/>
                </a:scheme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a:ea typeface="+mn-ea"/>
                    <a:cs typeface="Arial" charset="0"/>
                  </a:rPr>
                  <a:t>EV Adoption</a:t>
                </a:r>
                <a:endParaRPr kumimoji="0" lang="en-US" sz="1500" b="0" i="1"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38" name="Rectangle 37"/>
              <p:cNvSpPr/>
              <p:nvPr/>
            </p:nvSpPr>
            <p:spPr>
              <a:xfrm>
                <a:off x="9028737" y="2252477"/>
                <a:ext cx="2191493" cy="1530832"/>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Mobility practices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Frequency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Distance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EV experience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Driver license time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Number of cars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400" b="0" i="0" u="none" strike="noStrike" kern="1200" cap="none" spc="0" normalizeH="0" baseline="0" noProof="0" dirty="0">
                  <a:ln>
                    <a:noFill/>
                  </a:ln>
                  <a:solidFill>
                    <a:srgbClr val="3B3C3E"/>
                  </a:solidFill>
                  <a:effectLst/>
                  <a:uLnTx/>
                  <a:uFillTx/>
                  <a:latin typeface="Calibri"/>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sng" strike="noStrike" kern="1200" cap="none" spc="0" normalizeH="0" baseline="0" noProof="0" dirty="0">
                  <a:ln>
                    <a:noFill/>
                  </a:ln>
                  <a:solidFill>
                    <a:prstClr val="black">
                      <a:lumMod val="95000"/>
                      <a:lumOff val="5000"/>
                    </a:prstClr>
                  </a:solidFill>
                  <a:effectLst/>
                  <a:uLnTx/>
                  <a:uFillTx/>
                  <a:latin typeface="Calibri"/>
                  <a:ea typeface="+mn-ea"/>
                  <a:cs typeface="Arial" charset="0"/>
                </a:endParaRPr>
              </a:p>
            </p:txBody>
          </p:sp>
          <p:sp>
            <p:nvSpPr>
              <p:cNvPr id="18" name="Rectangle 17"/>
              <p:cNvSpPr/>
              <p:nvPr/>
            </p:nvSpPr>
            <p:spPr>
              <a:xfrm>
                <a:off x="4654707" y="2917045"/>
                <a:ext cx="1848253" cy="1815436"/>
              </a:xfrm>
              <a:prstGeom prst="rect">
                <a:avLst/>
              </a:prstGeom>
              <a:solidFill>
                <a:srgbClr val="D8F5F2"/>
              </a:solidFill>
              <a:ln>
                <a:solidFill>
                  <a:schemeClr val="bg2"/>
                </a:solidFill>
              </a:ln>
              <a:effectLst>
                <a:outerShdw blurRad="50800" dist="50800" dir="5400000" algn="ctr" rotWithShape="0">
                  <a:srgbClr val="000000">
                    <a:alpha val="48000"/>
                  </a:srgbClr>
                </a:outerShdw>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Charging availability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Driving range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Charging time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Battery life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V2G capability </a:t>
                </a:r>
                <a:endPar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tab pos="1601498" algn="r"/>
                  </a:tabLst>
                  <a:defRPr/>
                </a:pPr>
                <a:endPar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panose="020B0604020202020204" pitchFamily="34" charset="0"/>
                </a:endParaRPr>
              </a:p>
            </p:txBody>
          </p:sp>
          <p:sp>
            <p:nvSpPr>
              <p:cNvPr id="20" name="Rectangle 19"/>
              <p:cNvSpPr/>
              <p:nvPr/>
            </p:nvSpPr>
            <p:spPr>
              <a:xfrm>
                <a:off x="2799263" y="2914185"/>
                <a:ext cx="1790801" cy="1818296"/>
              </a:xfrm>
              <a:prstGeom prst="rect">
                <a:avLst/>
              </a:prstGeom>
              <a:solidFill>
                <a:srgbClr val="D8F5F2"/>
              </a:solidFill>
              <a:ln>
                <a:solidFill>
                  <a:schemeClr val="bg2"/>
                </a:solidFill>
              </a:ln>
              <a:effectLst>
                <a:outerShdw blurRad="50800" dist="50800" dir="5400000" algn="ctr" rotWithShape="0">
                  <a:srgbClr val="000000">
                    <a:alpha val="48000"/>
                  </a:srgbClr>
                </a:outerShdw>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Ease of operation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Tech reliable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Speed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Design style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Fuel economy</a:t>
                </a:r>
                <a:endPar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panose="020B0604020202020204" pitchFamily="34" charset="0"/>
                </a:endParaRPr>
              </a:p>
            </p:txBody>
          </p:sp>
          <p:sp>
            <p:nvSpPr>
              <p:cNvPr id="3" name="Down Arrow 2"/>
              <p:cNvSpPr/>
              <p:nvPr/>
            </p:nvSpPr>
            <p:spPr>
              <a:xfrm>
                <a:off x="5440631" y="4794859"/>
                <a:ext cx="426769" cy="1294641"/>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eft Arrow 3"/>
              <p:cNvSpPr/>
              <p:nvPr/>
            </p:nvSpPr>
            <p:spPr>
              <a:xfrm rot="19004885">
                <a:off x="7111726" y="5280163"/>
                <a:ext cx="1856640" cy="38834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Down Arrow 18"/>
              <p:cNvSpPr/>
              <p:nvPr/>
            </p:nvSpPr>
            <p:spPr>
              <a:xfrm rot="18192072">
                <a:off x="2693503" y="4421199"/>
                <a:ext cx="373452" cy="198296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9008820" y="3861707"/>
                <a:ext cx="2211410" cy="1703623"/>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Sustainability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Energy efficiency appliances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Solar or sustainable system</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Increase recycling</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Eating less meat</a:t>
                </a:r>
              </a:p>
            </p:txBody>
          </p:sp>
        </p:grpSp>
      </p:grpSp>
      <p:sp>
        <p:nvSpPr>
          <p:cNvPr id="7" name="Rectangle 6">
            <a:extLst>
              <a:ext uri="{FF2B5EF4-FFF2-40B4-BE49-F238E27FC236}">
                <a16:creationId xmlns:a16="http://schemas.microsoft.com/office/drawing/2014/main" id="{F8502C68-C341-EBE3-C1B0-9D80A96021E5}"/>
              </a:ext>
            </a:extLst>
          </p:cNvPr>
          <p:cNvSpPr/>
          <p:nvPr/>
        </p:nvSpPr>
        <p:spPr>
          <a:xfrm>
            <a:off x="8823959" y="4885576"/>
            <a:ext cx="2211410" cy="1306961"/>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Calibri"/>
                <a:ea typeface="+mn-ea"/>
                <a:cs typeface="Arial" charset="0"/>
              </a:rPr>
              <a:t>Psychological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Trust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Anxiety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Sense of community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rPr>
              <a:t>Environmental value </a:t>
            </a:r>
            <a:endParaRPr kumimoji="0" lang="en-US" sz="1600" b="0" i="0" u="none" strike="noStrike" kern="1200" cap="none" spc="0" normalizeH="0" baseline="0" noProof="0" dirty="0">
              <a:ln>
                <a:noFill/>
              </a:ln>
              <a:solidFill>
                <a:schemeClr val="tx1">
                  <a:lumMod val="50000"/>
                </a:schemeClr>
              </a:solidFill>
              <a:effectLst/>
              <a:uLnTx/>
              <a:uFillTx/>
              <a:latin typeface="Calibri"/>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sng" strike="noStrike" kern="1200" cap="none" spc="0" normalizeH="0" baseline="0" noProof="0" dirty="0">
              <a:ln>
                <a:noFill/>
              </a:ln>
              <a:solidFill>
                <a:prstClr val="black">
                  <a:lumMod val="95000"/>
                  <a:lumOff val="5000"/>
                </a:prstClr>
              </a:solidFill>
              <a:effectLst/>
              <a:uLnTx/>
              <a:uFillTx/>
              <a:latin typeface="Calibri"/>
              <a:ea typeface="+mn-ea"/>
              <a:cs typeface="Arial" charset="0"/>
            </a:endParaRPr>
          </a:p>
        </p:txBody>
      </p:sp>
      <p:sp>
        <p:nvSpPr>
          <p:cNvPr id="9" name="TextBox 8">
            <a:extLst>
              <a:ext uri="{FF2B5EF4-FFF2-40B4-BE49-F238E27FC236}">
                <a16:creationId xmlns:a16="http://schemas.microsoft.com/office/drawing/2014/main" id="{375BD525-B446-528E-75A1-8B0411F4A99D}"/>
              </a:ext>
            </a:extLst>
          </p:cNvPr>
          <p:cNvSpPr txBox="1"/>
          <p:nvPr/>
        </p:nvSpPr>
        <p:spPr>
          <a:xfrm>
            <a:off x="2209800" y="6159476"/>
            <a:ext cx="9320363" cy="73866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Chen, C. F.,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Zarazua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Rubens, ,G.,  Noel, L.,   Kester, J. &amp;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Sovacool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 (2020). An integrated method for assessing the socio-demographic, technical, economic and behavioral factors of Nordic Electric Vehicle adoption and the influence of Vehicle-to-Grid preferences. Renewable &amp; Sustainable Energy Review.</a:t>
            </a:r>
          </a:p>
        </p:txBody>
      </p:sp>
      <p:sp>
        <p:nvSpPr>
          <p:cNvPr id="10" name="TextBox 9">
            <a:extLst>
              <a:ext uri="{FF2B5EF4-FFF2-40B4-BE49-F238E27FC236}">
                <a16:creationId xmlns:a16="http://schemas.microsoft.com/office/drawing/2014/main" id="{10819796-B624-F5A3-7AF8-F304172ACD8C}"/>
              </a:ext>
            </a:extLst>
          </p:cNvPr>
          <p:cNvSpPr txBox="1"/>
          <p:nvPr/>
        </p:nvSpPr>
        <p:spPr>
          <a:xfrm>
            <a:off x="2260724" y="5551052"/>
            <a:ext cx="1357260" cy="369332"/>
          </a:xfrm>
          <a:prstGeom prst="rect">
            <a:avLst/>
          </a:prstGeom>
          <a:noFill/>
        </p:spPr>
        <p:txBody>
          <a:bodyPr wrap="square">
            <a:spAutoFit/>
          </a:bodyPr>
          <a:lstStyle/>
          <a:p>
            <a:r>
              <a:rPr kumimoji="0" lang="en-US" sz="1800" b="1" i="0" u="none" strike="noStrike" kern="1200" cap="none" spc="0" normalizeH="0" baseline="0" noProof="0" dirty="0">
                <a:ln>
                  <a:noFill/>
                </a:ln>
                <a:solidFill>
                  <a:srgbClr val="007900"/>
                </a:solidFill>
                <a:effectLst/>
                <a:uLnTx/>
                <a:uFillTx/>
                <a:latin typeface="Arial" pitchFamily="34" charset="0"/>
                <a:ea typeface="+mj-ea"/>
                <a:cs typeface="Arial" pitchFamily="34" charset="0"/>
              </a:rPr>
              <a:t>(n = 4500)</a:t>
            </a:r>
            <a:endParaRPr lang="en-US" dirty="0"/>
          </a:p>
        </p:txBody>
      </p:sp>
    </p:spTree>
    <p:extLst>
      <p:ext uri="{BB962C8B-B14F-4D97-AF65-F5344CB8AC3E}">
        <p14:creationId xmlns:p14="http://schemas.microsoft.com/office/powerpoint/2010/main" val="3214528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125200" cy="838200"/>
          </a:xfrm>
        </p:spPr>
        <p:txBody>
          <a:bodyPr>
            <a:normAutofit/>
          </a:bodyPr>
          <a:lstStyle/>
          <a:p>
            <a:r>
              <a:rPr lang="en-US" sz="2800" dirty="0"/>
              <a:t>Results of Hierarchical Regression Models on EV Adoption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grpSp>
        <p:nvGrpSpPr>
          <p:cNvPr id="23" name="Group 22"/>
          <p:cNvGrpSpPr/>
          <p:nvPr/>
        </p:nvGrpSpPr>
        <p:grpSpPr>
          <a:xfrm>
            <a:off x="609600" y="964374"/>
            <a:ext cx="10591800" cy="5914408"/>
            <a:chOff x="638617" y="1496891"/>
            <a:chExt cx="10591800" cy="5914408"/>
          </a:xfrm>
        </p:grpSpPr>
        <p:sp>
          <p:nvSpPr>
            <p:cNvPr id="24" name="Rectangle 23"/>
            <p:cNvSpPr/>
            <p:nvPr/>
          </p:nvSpPr>
          <p:spPr>
            <a:xfrm>
              <a:off x="2777731" y="1496891"/>
              <a:ext cx="2201680" cy="672156"/>
            </a:xfrm>
            <a:prstGeom prst="rect">
              <a:avLst/>
            </a:prstGeom>
            <a:solidFill>
              <a:srgbClr val="5B9BD5">
                <a:lumMod val="5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M2: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Behavioral &amp; Economic Factors</a:t>
              </a:r>
            </a:p>
          </p:txBody>
        </p:sp>
        <p:grpSp>
          <p:nvGrpSpPr>
            <p:cNvPr id="25" name="Group 24"/>
            <p:cNvGrpSpPr/>
            <p:nvPr/>
          </p:nvGrpSpPr>
          <p:grpSpPr>
            <a:xfrm>
              <a:off x="638617" y="1496895"/>
              <a:ext cx="10591800" cy="5914404"/>
              <a:chOff x="638617" y="1496895"/>
              <a:chExt cx="10591800" cy="5914404"/>
            </a:xfrm>
          </p:grpSpPr>
          <p:sp>
            <p:nvSpPr>
              <p:cNvPr id="26" name="Rectangle 25"/>
              <p:cNvSpPr/>
              <p:nvPr/>
            </p:nvSpPr>
            <p:spPr>
              <a:xfrm>
                <a:off x="648440" y="1496895"/>
                <a:ext cx="2061591" cy="672152"/>
              </a:xfrm>
              <a:prstGeom prst="rect">
                <a:avLst/>
              </a:prstGeom>
              <a:solidFill>
                <a:srgbClr val="5B9BD5">
                  <a:lumMod val="5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M1: Socio-demographics</a:t>
                </a:r>
              </a:p>
            </p:txBody>
          </p:sp>
          <p:sp>
            <p:nvSpPr>
              <p:cNvPr id="27" name="Rectangle 26"/>
              <p:cNvSpPr/>
              <p:nvPr/>
            </p:nvSpPr>
            <p:spPr>
              <a:xfrm>
                <a:off x="638617" y="2259874"/>
                <a:ext cx="2036736" cy="2456506"/>
              </a:xfrm>
              <a:prstGeom prst="rect">
                <a:avLst/>
              </a:prstGeom>
              <a:solidFill>
                <a:srgbClr val="5B9BD5">
                  <a:lumMod val="20000"/>
                  <a:lumOff val="8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Higher income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Male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Younger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More children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Rural vs. non-Rural</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Iceland</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endParaRPr kumimoji="0" lang="en-US" sz="1700" b="0" i="0" u="none" strike="noStrike" kern="0" cap="none" spc="0" normalizeH="0" baseline="0" noProof="0" dirty="0">
                  <a:ln>
                    <a:noFill/>
                  </a:ln>
                  <a:solidFill>
                    <a:prstClr val="black">
                      <a:lumMod val="95000"/>
                      <a:lumOff val="5000"/>
                    </a:prstClr>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tab pos="1601498" algn="r"/>
                  </a:tabLst>
                  <a:defRPr/>
                </a:pPr>
                <a:endParaRPr kumimoji="0" lang="en-US" sz="17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panose="020B0604020202020204" pitchFamily="34" charset="0"/>
                </a:endParaRPr>
              </a:p>
            </p:txBody>
          </p:sp>
          <p:sp>
            <p:nvSpPr>
              <p:cNvPr id="28" name="Rectangle 27"/>
              <p:cNvSpPr/>
              <p:nvPr/>
            </p:nvSpPr>
            <p:spPr>
              <a:xfrm>
                <a:off x="5047111" y="1508497"/>
                <a:ext cx="3836564" cy="672156"/>
              </a:xfrm>
              <a:prstGeom prst="rect">
                <a:avLst/>
              </a:prstGeom>
              <a:solidFill>
                <a:srgbClr val="5B9BD5">
                  <a:lumMod val="5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M3 &amp; 4: Technical</a:t>
                </a: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Factors</a:t>
                </a:r>
                <a:endParaRPr kumimoji="0" lang="en-US" sz="1600" b="0" i="1"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6944567" y="2245438"/>
                <a:ext cx="1886983" cy="580278"/>
              </a:xfrm>
              <a:prstGeom prst="rect">
                <a:avLst/>
              </a:prstGeom>
              <a:solidFill>
                <a:srgbClr val="4472C4">
                  <a:lumMod val="60000"/>
                  <a:lumOff val="40000"/>
                </a:srgbClr>
              </a:solidFill>
              <a:ln w="25400" cap="flat" cmpd="sng" algn="ctr">
                <a:solidFill>
                  <a:srgbClr val="4472C4">
                    <a:lumMod val="60000"/>
                    <a:lumOff val="40000"/>
                  </a:srgbClr>
                </a:solid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Regular car</a:t>
                </a:r>
              </a:p>
            </p:txBody>
          </p:sp>
          <p:sp>
            <p:nvSpPr>
              <p:cNvPr id="30" name="Rectangle 29"/>
              <p:cNvSpPr/>
              <p:nvPr/>
            </p:nvSpPr>
            <p:spPr>
              <a:xfrm>
                <a:off x="2781098" y="4348752"/>
                <a:ext cx="2166246" cy="2022791"/>
              </a:xfrm>
              <a:prstGeom prst="rect">
                <a:avLst/>
              </a:prstGeom>
              <a:solidFill>
                <a:srgbClr val="5B9BD5">
                  <a:lumMod val="20000"/>
                  <a:lumOff val="8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1601498" algn="r"/>
                  </a:tabLst>
                  <a:defRPr/>
                </a:pPr>
                <a:r>
                  <a:rPr kumimoji="0" lang="en-US" sz="1600" b="1" i="0" u="none" strike="noStrike" kern="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Financial attributes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Expected car cost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Buying a new car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Timing of purchase car in the next 5 years</a:t>
                </a:r>
              </a:p>
            </p:txBody>
          </p:sp>
          <p:sp>
            <p:nvSpPr>
              <p:cNvPr id="31" name="Rectangle 30"/>
              <p:cNvSpPr/>
              <p:nvPr/>
            </p:nvSpPr>
            <p:spPr>
              <a:xfrm>
                <a:off x="5057997" y="2256610"/>
                <a:ext cx="1825381" cy="551334"/>
              </a:xfrm>
              <a:prstGeom prst="rect">
                <a:avLst/>
              </a:prstGeom>
              <a:solidFill>
                <a:srgbClr val="4472C4">
                  <a:lumMod val="60000"/>
                  <a:lumOff val="4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C4C4C">
                        <a:lumMod val="50000"/>
                      </a:srgbClr>
                    </a:solidFill>
                    <a:effectLst/>
                    <a:uLnTx/>
                    <a:uFillTx/>
                    <a:latin typeface="Arial" panose="020B0604020202020204" pitchFamily="34" charset="0"/>
                    <a:ea typeface="+mn-ea"/>
                    <a:cs typeface="Arial" panose="020B0604020202020204" pitchFamily="34" charset="0"/>
                  </a:rPr>
                  <a:t>Electric mobility</a:t>
                </a:r>
              </a:p>
            </p:txBody>
          </p:sp>
          <p:sp>
            <p:nvSpPr>
              <p:cNvPr id="32" name="Rectangle 31"/>
              <p:cNvSpPr/>
              <p:nvPr/>
            </p:nvSpPr>
            <p:spPr>
              <a:xfrm>
                <a:off x="9028737" y="1496895"/>
                <a:ext cx="2201680" cy="672152"/>
              </a:xfrm>
              <a:prstGeom prst="rect">
                <a:avLst/>
              </a:prstGeom>
              <a:solidFill>
                <a:srgbClr val="5B9BD5">
                  <a:lumMod val="50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 5: Sustainability behavior and values</a:t>
                </a:r>
              </a:p>
            </p:txBody>
          </p:sp>
          <p:sp>
            <p:nvSpPr>
              <p:cNvPr id="33" name="Rectangle 32"/>
              <p:cNvSpPr/>
              <p:nvPr/>
            </p:nvSpPr>
            <p:spPr>
              <a:xfrm>
                <a:off x="4601017" y="6739143"/>
                <a:ext cx="3926664" cy="672156"/>
              </a:xfrm>
              <a:prstGeom prst="rect">
                <a:avLst/>
              </a:prstGeom>
              <a:solidFill>
                <a:srgbClr val="70AD47">
                  <a:lumMod val="75000"/>
                </a:srgbClr>
              </a:solidFill>
              <a:ln w="25400" cap="flat" cmpd="sng" algn="ctr">
                <a:noFill/>
                <a:prstDash val="solid"/>
              </a:ln>
              <a:effectLst>
                <a:outerShdw blurRad="50800" dist="63500" dir="2700000" algn="tl" rotWithShape="0">
                  <a:prstClr val="black">
                    <a:alpha val="40000"/>
                  </a:prstClr>
                </a:outerShdw>
              </a:effectLst>
            </p:spPr>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prstClr val="white"/>
                    </a:solidFill>
                    <a:effectLst/>
                    <a:uLnTx/>
                    <a:uFillTx/>
                    <a:latin typeface="Calibri"/>
                    <a:ea typeface="+mn-ea"/>
                    <a:cs typeface="Arial" charset="0"/>
                  </a:rPr>
                  <a:t>EV Adoption</a:t>
                </a:r>
                <a:endParaRPr kumimoji="0" lang="en-US" sz="1500" b="0" i="1" u="none" strike="noStrike" kern="0" cap="none" spc="0" normalizeH="0" baseline="0" noProof="0" dirty="0">
                  <a:ln>
                    <a:noFill/>
                  </a:ln>
                  <a:solidFill>
                    <a:prstClr val="white"/>
                  </a:solidFill>
                  <a:effectLst/>
                  <a:uLnTx/>
                  <a:uFillTx/>
                  <a:latin typeface="Calibri"/>
                  <a:ea typeface="+mn-ea"/>
                  <a:cs typeface="Arial" charset="0"/>
                </a:endParaRPr>
              </a:p>
            </p:txBody>
          </p:sp>
          <p:sp>
            <p:nvSpPr>
              <p:cNvPr id="34" name="Rectangle 33"/>
              <p:cNvSpPr/>
              <p:nvPr/>
            </p:nvSpPr>
            <p:spPr>
              <a:xfrm>
                <a:off x="2777688" y="2265093"/>
                <a:ext cx="2190837" cy="2004289"/>
              </a:xfrm>
              <a:prstGeom prst="rect">
                <a:avLst/>
              </a:prstGeom>
              <a:solidFill>
                <a:srgbClr val="5B9BD5">
                  <a:lumMod val="20000"/>
                  <a:lumOff val="80000"/>
                </a:srgbClr>
              </a:solidFill>
              <a:ln w="6350" cap="flat" cmpd="sng" algn="ctr">
                <a:solidFill>
                  <a:srgbClr val="002060"/>
                </a:solidFill>
                <a:prstDash val="solid"/>
                <a:miter lim="800000"/>
              </a:ln>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Mobility practices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Frequency</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Less driving distance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EV experience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Driver license time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Fewer cars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0" cap="none" spc="0" normalizeH="0" baseline="0" noProof="0" dirty="0">
                  <a:ln>
                    <a:noFill/>
                  </a:ln>
                  <a:solidFill>
                    <a:srgbClr val="3B3C3E"/>
                  </a:solidFill>
                  <a:effectLst/>
                  <a:uLnTx/>
                  <a:uFillTx/>
                  <a:latin typeface="Calibri" panose="020F0502020204030204"/>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0" cap="none" spc="0" normalizeH="0" baseline="0" noProof="0" dirty="0">
                  <a:ln>
                    <a:noFill/>
                  </a:ln>
                  <a:solidFill>
                    <a:prstClr val="black">
                      <a:lumMod val="95000"/>
                      <a:lumOff val="5000"/>
                    </a:prstClr>
                  </a:solidFill>
                  <a:effectLst/>
                  <a:uLnTx/>
                  <a:uFillTx/>
                  <a:latin typeface="Calibri" panose="020F0502020204030204"/>
                  <a:ea typeface="+mn-ea"/>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sng" strike="noStrike" kern="0" cap="none" spc="0" normalizeH="0" baseline="0" noProof="0" dirty="0">
                  <a:ln>
                    <a:noFill/>
                  </a:ln>
                  <a:solidFill>
                    <a:prstClr val="black">
                      <a:lumMod val="95000"/>
                      <a:lumOff val="5000"/>
                    </a:prstClr>
                  </a:solidFill>
                  <a:effectLst/>
                  <a:uLnTx/>
                  <a:uFillTx/>
                  <a:latin typeface="Calibri" panose="020F0502020204030204"/>
                  <a:ea typeface="+mn-ea"/>
                  <a:cs typeface="Arial" charset="0"/>
                </a:endParaRPr>
              </a:p>
            </p:txBody>
          </p:sp>
          <p:sp>
            <p:nvSpPr>
              <p:cNvPr id="35" name="Rectangle 34"/>
              <p:cNvSpPr/>
              <p:nvPr/>
            </p:nvSpPr>
            <p:spPr>
              <a:xfrm>
                <a:off x="5067847" y="2887531"/>
                <a:ext cx="1868433" cy="1893002"/>
              </a:xfrm>
              <a:prstGeom prst="rect">
                <a:avLst/>
              </a:prstGeom>
              <a:solidFill>
                <a:srgbClr val="5B9BD5">
                  <a:lumMod val="20000"/>
                  <a:lumOff val="80000"/>
                </a:srgbClr>
              </a:solidFill>
              <a:ln w="6350" cap="flat" cmpd="sng" algn="ctr">
                <a:solidFill>
                  <a:srgbClr val="E7E6E6"/>
                </a:solidFill>
                <a:prstDash val="solid"/>
                <a:miter lim="800000"/>
              </a:ln>
              <a:effectLst>
                <a:outerShdw blurRad="50800" dist="50800" dir="5400000" algn="ctr" rotWithShape="0">
                  <a:srgbClr val="000000">
                    <a:alpha val="48000"/>
                  </a:srgb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Charging availability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Driving range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Charging time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Battery life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V2G capability </a:t>
                </a:r>
              </a:p>
              <a:p>
                <a:pPr marL="0" marR="0" lvl="0" indent="0" algn="l" defTabSz="914400" rtl="0" eaLnBrk="1" fontAlgn="auto" latinLnBrk="0" hangingPunct="1">
                  <a:lnSpc>
                    <a:spcPct val="100000"/>
                  </a:lnSpc>
                  <a:spcBef>
                    <a:spcPts val="0"/>
                  </a:spcBef>
                  <a:spcAft>
                    <a:spcPts val="0"/>
                  </a:spcAft>
                  <a:buClrTx/>
                  <a:buSzTx/>
                  <a:buFontTx/>
                  <a:buNone/>
                  <a:tabLst>
                    <a:tab pos="1601498" algn="r"/>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a:ea typeface="+mn-ea"/>
                  <a:cs typeface="Arial" panose="020B0604020202020204" pitchFamily="34" charset="0"/>
                </a:endParaRPr>
              </a:p>
            </p:txBody>
          </p:sp>
          <p:sp>
            <p:nvSpPr>
              <p:cNvPr id="36" name="Rectangle 35"/>
              <p:cNvSpPr/>
              <p:nvPr/>
            </p:nvSpPr>
            <p:spPr>
              <a:xfrm>
                <a:off x="6996692" y="2898083"/>
                <a:ext cx="1886983" cy="1882449"/>
              </a:xfrm>
              <a:prstGeom prst="rect">
                <a:avLst/>
              </a:prstGeom>
              <a:solidFill>
                <a:srgbClr val="5B9BD5">
                  <a:lumMod val="20000"/>
                  <a:lumOff val="80000"/>
                </a:srgbClr>
              </a:solidFill>
              <a:ln w="6350" cap="flat" cmpd="sng" algn="ctr">
                <a:solidFill>
                  <a:srgbClr val="E7E6E6"/>
                </a:solidFill>
                <a:prstDash val="solid"/>
                <a:miter lim="800000"/>
              </a:ln>
              <a:effectLst>
                <a:outerShdw blurRad="50800" dist="50800" dir="5400000" algn="ctr" rotWithShape="0">
                  <a:srgbClr val="000000">
                    <a:alpha val="48000"/>
                  </a:srgb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Easy operation</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Tech reliable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Speed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Design style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tab pos="1601498" algn="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Fuel economy</a:t>
                </a:r>
              </a:p>
            </p:txBody>
          </p:sp>
        </p:grpSp>
      </p:grpSp>
      <p:sp>
        <p:nvSpPr>
          <p:cNvPr id="43" name="Rectangle 42">
            <a:extLst>
              <a:ext uri="{FF2B5EF4-FFF2-40B4-BE49-F238E27FC236}">
                <a16:creationId xmlns:a16="http://schemas.microsoft.com/office/drawing/2014/main" id="{2FF786E0-2083-DD4C-A55B-19B13E8BADFA}"/>
              </a:ext>
            </a:extLst>
          </p:cNvPr>
          <p:cNvSpPr/>
          <p:nvPr/>
        </p:nvSpPr>
        <p:spPr>
          <a:xfrm>
            <a:off x="9012815" y="1632109"/>
            <a:ext cx="2201680" cy="2601953"/>
          </a:xfrm>
          <a:prstGeom prst="rect">
            <a:avLst/>
          </a:prstGeom>
          <a:solidFill>
            <a:srgbClr val="5B9BD5">
              <a:lumMod val="20000"/>
              <a:lumOff val="80000"/>
            </a:srgbClr>
          </a:solidFill>
          <a:ln w="6350" cap="flat" cmpd="sng" algn="ctr">
            <a:solidFill>
              <a:srgbClr val="E7E6E6"/>
            </a:solidFill>
            <a:prstDash val="solid"/>
            <a:miter lim="800000"/>
          </a:ln>
          <a:effectLst>
            <a:outerShdw blurRad="50800" dist="50800" dir="5400000" algn="ctr" rotWithShape="0">
              <a:srgbClr val="000000">
                <a:alpha val="48000"/>
              </a:srgbClr>
            </a:outerShdw>
          </a:effectLst>
        </p:spPr>
        <p:txBody>
          <a:bodyPr rot="0" spcFirstLastPara="0" vertOverflow="overflow" horzOverflow="overflow" vert="horz" wrap="square" lIns="86900" tIns="21727" rIns="43453" bIns="21727"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Energy efficiency appliances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Solar panel /renewables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Recycling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1616EA"/>
                </a:solidFill>
                <a:effectLst/>
                <a:uLnTx/>
                <a:uFillTx/>
                <a:latin typeface="Arial" panose="020B0604020202020204" pitchFamily="34" charset="0"/>
                <a:ea typeface="+mn-ea"/>
                <a:cs typeface="Arial" panose="020B0604020202020204" pitchFamily="34" charset="0"/>
              </a:rPr>
              <a:t>Change diet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Environmental values </a:t>
            </a:r>
          </a:p>
        </p:txBody>
      </p:sp>
      <p:sp>
        <p:nvSpPr>
          <p:cNvPr id="5" name="TextBox 4">
            <a:extLst>
              <a:ext uri="{FF2B5EF4-FFF2-40B4-BE49-F238E27FC236}">
                <a16:creationId xmlns:a16="http://schemas.microsoft.com/office/drawing/2014/main" id="{C3FF8688-B628-0BAE-4E71-9440EB116043}"/>
              </a:ext>
            </a:extLst>
          </p:cNvPr>
          <p:cNvSpPr txBox="1"/>
          <p:nvPr/>
        </p:nvSpPr>
        <p:spPr>
          <a:xfrm>
            <a:off x="7543800" y="4471480"/>
            <a:ext cx="4495800" cy="1477328"/>
          </a:xfrm>
          <a:prstGeom prst="rect">
            <a:avLst/>
          </a:prstGeom>
          <a:noFill/>
        </p:spPr>
        <p:txBody>
          <a:bodyPr wrap="square" rtlCol="0">
            <a:spAutoFit/>
          </a:bodyPr>
          <a:lstStyle/>
          <a:p>
            <a:r>
              <a:rPr lang="en-US" sz="1800" b="1" dirty="0">
                <a:solidFill>
                  <a:srgbClr val="0000FF"/>
                </a:solidFill>
                <a:latin typeface="Arial" panose="020B0604020202020204" pitchFamily="34" charset="0"/>
                <a:cs typeface="Arial" panose="020B0604020202020204" pitchFamily="34" charset="0"/>
              </a:rPr>
              <a:t>Carry-over effect: </a:t>
            </a:r>
            <a:r>
              <a:rPr lang="en-US" sz="1800" b="1" dirty="0">
                <a:latin typeface="Arial" panose="020B0604020202020204" pitchFamily="34" charset="0"/>
                <a:cs typeface="Arial" panose="020B0604020202020204" pitchFamily="34" charset="0"/>
              </a:rPr>
              <a:t>people use fuel vehicles attributes as reference point, including fuel economy and financial savings, ease of operation,</a:t>
            </a:r>
          </a:p>
          <a:p>
            <a:r>
              <a:rPr lang="en-GB" sz="1800" b="1" dirty="0">
                <a:solidFill>
                  <a:srgbClr val="0000FF"/>
                </a:solidFill>
                <a:latin typeface="Arial" panose="020B0604020202020204" pitchFamily="34" charset="0"/>
                <a:cs typeface="Arial" panose="020B0604020202020204" pitchFamily="34" charset="0"/>
              </a:rPr>
              <a:t>Spell-over effect: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7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4737-E86E-5A54-54D5-C9226BA17F84}"/>
              </a:ext>
            </a:extLst>
          </p:cNvPr>
          <p:cNvSpPr>
            <a:spLocks noGrp="1"/>
          </p:cNvSpPr>
          <p:nvPr>
            <p:ph type="title"/>
          </p:nvPr>
        </p:nvSpPr>
        <p:spPr>
          <a:xfrm>
            <a:off x="563316" y="86497"/>
            <a:ext cx="11400083" cy="838200"/>
          </a:xfrm>
        </p:spPr>
        <p:txBody>
          <a:bodyPr>
            <a:normAutofit/>
          </a:bodyPr>
          <a:lstStyle/>
          <a:p>
            <a:r>
              <a:rPr lang="en-US" sz="2800" dirty="0"/>
              <a:t>Future Project: Community Engagement on EV Equity</a:t>
            </a:r>
          </a:p>
        </p:txBody>
      </p:sp>
      <p:sp>
        <p:nvSpPr>
          <p:cNvPr id="4" name="Slide Number Placeholder 3">
            <a:extLst>
              <a:ext uri="{FF2B5EF4-FFF2-40B4-BE49-F238E27FC236}">
                <a16:creationId xmlns:a16="http://schemas.microsoft.com/office/drawing/2014/main" id="{6725348E-967F-A309-BD30-5648270EE7D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pic>
        <p:nvPicPr>
          <p:cNvPr id="5" name="Content Placeholder 4">
            <a:extLst>
              <a:ext uri="{FF2B5EF4-FFF2-40B4-BE49-F238E27FC236}">
                <a16:creationId xmlns:a16="http://schemas.microsoft.com/office/drawing/2014/main" id="{04248F25-0154-C06C-E176-178AA0FFA1BB}"/>
              </a:ext>
            </a:extLst>
          </p:cNvPr>
          <p:cNvPicPr>
            <a:picLocks noGrp="1" noChangeAspect="1"/>
          </p:cNvPicPr>
          <p:nvPr>
            <p:ph idx="1"/>
          </p:nvPr>
        </p:nvPicPr>
        <p:blipFill>
          <a:blip r:embed="rId2"/>
          <a:stretch>
            <a:fillRect/>
          </a:stretch>
        </p:blipFill>
        <p:spPr>
          <a:xfrm>
            <a:off x="609600" y="914400"/>
            <a:ext cx="10880234" cy="5493980"/>
          </a:xfrm>
          <a:prstGeom prst="rect">
            <a:avLst/>
          </a:prstGeom>
        </p:spPr>
      </p:pic>
    </p:spTree>
    <p:extLst>
      <p:ext uri="{BB962C8B-B14F-4D97-AF65-F5344CB8AC3E}">
        <p14:creationId xmlns:p14="http://schemas.microsoft.com/office/powerpoint/2010/main" val="37338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9225A2-C3C6-E13F-A9C2-877B76948BE7}"/>
              </a:ext>
            </a:extLst>
          </p:cNvPr>
          <p:cNvGrpSpPr/>
          <p:nvPr/>
        </p:nvGrpSpPr>
        <p:grpSpPr>
          <a:xfrm>
            <a:off x="272095" y="879689"/>
            <a:ext cx="11647809" cy="5098621"/>
            <a:chOff x="540428" y="672320"/>
            <a:chExt cx="11647809" cy="5098621"/>
          </a:xfrm>
        </p:grpSpPr>
        <p:cxnSp>
          <p:nvCxnSpPr>
            <p:cNvPr id="3" name="Straight Arrow Connector 2">
              <a:extLst>
                <a:ext uri="{FF2B5EF4-FFF2-40B4-BE49-F238E27FC236}">
                  <a16:creationId xmlns:a16="http://schemas.microsoft.com/office/drawing/2014/main" id="{90E6DCCE-CF53-1FCA-85A6-4FB696AEE700}"/>
                </a:ext>
              </a:extLst>
            </p:cNvPr>
            <p:cNvCxnSpPr>
              <a:cxnSpLocks/>
            </p:cNvCxnSpPr>
            <p:nvPr/>
          </p:nvCxnSpPr>
          <p:spPr>
            <a:xfrm>
              <a:off x="3165960" y="4514071"/>
              <a:ext cx="39314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A45E6721-8F75-3A8D-35CC-FFBDFA44139A}"/>
                </a:ext>
              </a:extLst>
            </p:cNvPr>
            <p:cNvCxnSpPr>
              <a:cxnSpLocks/>
              <a:stCxn id="8" idx="0"/>
            </p:cNvCxnSpPr>
            <p:nvPr/>
          </p:nvCxnSpPr>
          <p:spPr>
            <a:xfrm rot="16200000" flipH="1">
              <a:off x="6045600" y="-3525396"/>
              <a:ext cx="1643884" cy="10039316"/>
            </a:xfrm>
            <a:prstGeom prst="bentConnector4">
              <a:avLst>
                <a:gd name="adj1" fmla="val -13906"/>
                <a:gd name="adj2" fmla="val 9990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DEFC6A8-993D-1AE8-E69A-BDFBFE8629F6}"/>
                </a:ext>
              </a:extLst>
            </p:cNvPr>
            <p:cNvGrpSpPr/>
            <p:nvPr/>
          </p:nvGrpSpPr>
          <p:grpSpPr>
            <a:xfrm>
              <a:off x="3940533" y="688287"/>
              <a:ext cx="8247704" cy="5029983"/>
              <a:chOff x="4124856" y="915634"/>
              <a:chExt cx="8247704" cy="4896504"/>
            </a:xfrm>
          </p:grpSpPr>
          <p:sp>
            <p:nvSpPr>
              <p:cNvPr id="13" name="TextBox 12">
                <a:extLst>
                  <a:ext uri="{FF2B5EF4-FFF2-40B4-BE49-F238E27FC236}">
                    <a16:creationId xmlns:a16="http://schemas.microsoft.com/office/drawing/2014/main" id="{590E536F-504A-1BF6-F6A0-185D0D3CBCB1}"/>
                  </a:ext>
                </a:extLst>
              </p:cNvPr>
              <p:cNvSpPr txBox="1"/>
              <p:nvPr/>
            </p:nvSpPr>
            <p:spPr>
              <a:xfrm>
                <a:off x="4124856" y="928365"/>
                <a:ext cx="29000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Energy Burden</a:t>
                </a:r>
              </a:p>
            </p:txBody>
          </p:sp>
          <p:sp>
            <p:nvSpPr>
              <p:cNvPr id="14" name="TextBox 13">
                <a:extLst>
                  <a:ext uri="{FF2B5EF4-FFF2-40B4-BE49-F238E27FC236}">
                    <a16:creationId xmlns:a16="http://schemas.microsoft.com/office/drawing/2014/main" id="{F2673B11-9B04-2190-78FF-1B16F917B358}"/>
                  </a:ext>
                </a:extLst>
              </p:cNvPr>
              <p:cNvSpPr txBox="1"/>
              <p:nvPr/>
            </p:nvSpPr>
            <p:spPr>
              <a:xfrm>
                <a:off x="4224498" y="1204641"/>
                <a:ext cx="2800442" cy="7190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Percent of household income spent on electricity, natural gas, propane &amp; water</a:t>
                </a:r>
              </a:p>
            </p:txBody>
          </p:sp>
          <p:sp>
            <p:nvSpPr>
              <p:cNvPr id="15" name="Rectangle 14">
                <a:extLst>
                  <a:ext uri="{FF2B5EF4-FFF2-40B4-BE49-F238E27FC236}">
                    <a16:creationId xmlns:a16="http://schemas.microsoft.com/office/drawing/2014/main" id="{A028DEAF-E48C-940B-9CDB-D7E4B33BD4D7}"/>
                  </a:ext>
                </a:extLst>
              </p:cNvPr>
              <p:cNvSpPr/>
              <p:nvPr/>
            </p:nvSpPr>
            <p:spPr>
              <a:xfrm>
                <a:off x="4134766" y="915634"/>
                <a:ext cx="2890172" cy="1027668"/>
              </a:xfrm>
              <a:prstGeom prst="rect">
                <a:avLst/>
              </a:prstGeom>
              <a:noFill/>
              <a:ln w="28575">
                <a:solidFill>
                  <a:srgbClr val="CC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7FD7B1E-E216-0775-8D3A-B3D9C6C7793A}"/>
                  </a:ext>
                </a:extLst>
              </p:cNvPr>
              <p:cNvSpPr txBox="1"/>
              <p:nvPr/>
            </p:nvSpPr>
            <p:spPr>
              <a:xfrm>
                <a:off x="7991390" y="2496766"/>
                <a:ext cx="4381170" cy="13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Climate &amp; Environmental Impacts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Natural hazards – extreme heat, flooding, drought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&gt; </a:t>
                </a: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Air pollution; Potentially hazardous &amp; toxic sites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Risk management plan 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reatment, storage &amp; disposal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ead, coal, etc.</a:t>
                </a:r>
              </a:p>
            </p:txBody>
          </p:sp>
          <p:sp>
            <p:nvSpPr>
              <p:cNvPr id="17" name="Rectangle 16">
                <a:extLst>
                  <a:ext uri="{FF2B5EF4-FFF2-40B4-BE49-F238E27FC236}">
                    <a16:creationId xmlns:a16="http://schemas.microsoft.com/office/drawing/2014/main" id="{A7513C6F-344A-4D9C-6CF4-958B2CFC627B}"/>
                  </a:ext>
                </a:extLst>
              </p:cNvPr>
              <p:cNvSpPr/>
              <p:nvPr/>
            </p:nvSpPr>
            <p:spPr>
              <a:xfrm>
                <a:off x="7940953" y="2507652"/>
                <a:ext cx="4273279" cy="1406665"/>
              </a:xfrm>
              <a:prstGeom prst="rect">
                <a:avLst/>
              </a:prstGeom>
              <a:noFill/>
              <a:ln w="28575">
                <a:solidFill>
                  <a:srgbClr val="CC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847B9CF-9031-2DC3-DA87-B2D940FBC990}"/>
                  </a:ext>
                </a:extLst>
              </p:cNvPr>
              <p:cNvSpPr txBox="1"/>
              <p:nvPr/>
            </p:nvSpPr>
            <p:spPr>
              <a:xfrm>
                <a:off x="7342494" y="4599560"/>
                <a:ext cx="140974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Vulnerability</a:t>
                </a:r>
              </a:p>
            </p:txBody>
          </p:sp>
          <p:sp>
            <p:nvSpPr>
              <p:cNvPr id="19" name="TextBox 18">
                <a:extLst>
                  <a:ext uri="{FF2B5EF4-FFF2-40B4-BE49-F238E27FC236}">
                    <a16:creationId xmlns:a16="http://schemas.microsoft.com/office/drawing/2014/main" id="{F25C20A6-BD50-2FE7-D831-E85F6662311B}"/>
                  </a:ext>
                </a:extLst>
              </p:cNvPr>
              <p:cNvSpPr txBox="1"/>
              <p:nvPr/>
            </p:nvSpPr>
            <p:spPr>
              <a:xfrm>
                <a:off x="8774197" y="4245010"/>
                <a:ext cx="3474244" cy="13482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Respiratory conditions (asthma, COPD)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Chronic conditions (e.g., obesity, diabetes, cardiovascular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Poor mental health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&gt; Healthcare access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32E96CB9-7539-8EA1-82DD-E48D6D0E3B5C}"/>
                  </a:ext>
                </a:extLst>
              </p:cNvPr>
              <p:cNvSpPr/>
              <p:nvPr/>
            </p:nvSpPr>
            <p:spPr>
              <a:xfrm>
                <a:off x="7284533" y="4205663"/>
                <a:ext cx="4941950" cy="1606475"/>
              </a:xfrm>
              <a:prstGeom prst="rect">
                <a:avLst/>
              </a:prstGeom>
              <a:noFill/>
              <a:ln w="28575">
                <a:solidFill>
                  <a:srgbClr val="CC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 name="Straight Arrow Connector 5">
              <a:extLst>
                <a:ext uri="{FF2B5EF4-FFF2-40B4-BE49-F238E27FC236}">
                  <a16:creationId xmlns:a16="http://schemas.microsoft.com/office/drawing/2014/main" id="{22D2A1E4-F48C-DDD0-AC3D-AB1BF8DF1EFF}"/>
                </a:ext>
              </a:extLst>
            </p:cNvPr>
            <p:cNvCxnSpPr>
              <a:cxnSpLocks/>
            </p:cNvCxnSpPr>
            <p:nvPr/>
          </p:nvCxnSpPr>
          <p:spPr>
            <a:xfrm>
              <a:off x="3165960" y="3286456"/>
              <a:ext cx="672179"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966763-BE13-C822-947B-F7483F2A58A5}"/>
                </a:ext>
              </a:extLst>
            </p:cNvPr>
            <p:cNvSpPr txBox="1"/>
            <p:nvPr/>
          </p:nvSpPr>
          <p:spPr>
            <a:xfrm>
              <a:off x="3286445" y="4569509"/>
              <a:ext cx="3564811" cy="12014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Indicators will be combined by assigning a quintile score to each of them (1 = least vulnerable to 10 = most vulnerable). Ranks will be added to create an overall vulnerability score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Rectangle 7">
              <a:extLst>
                <a:ext uri="{FF2B5EF4-FFF2-40B4-BE49-F238E27FC236}">
                  <a16:creationId xmlns:a16="http://schemas.microsoft.com/office/drawing/2014/main" id="{09497DEB-EE4C-3006-D2E3-CC7502CCC9D9}"/>
                </a:ext>
              </a:extLst>
            </p:cNvPr>
            <p:cNvSpPr/>
            <p:nvPr/>
          </p:nvSpPr>
          <p:spPr>
            <a:xfrm>
              <a:off x="540428" y="672320"/>
              <a:ext cx="2614912" cy="5045940"/>
            </a:xfrm>
            <a:prstGeom prst="rect">
              <a:avLst/>
            </a:prstGeom>
            <a:solidFill>
              <a:srgbClr val="E2F0D9">
                <a:alpha val="50196"/>
              </a:srgbClr>
            </a:solidFill>
            <a:ln w="28575">
              <a:solidFill>
                <a:srgbClr val="568838"/>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C621EA2B-F684-A506-9460-C91188DF6BF2}"/>
                </a:ext>
              </a:extLst>
            </p:cNvPr>
            <p:cNvSpPr txBox="1"/>
            <p:nvPr/>
          </p:nvSpPr>
          <p:spPr>
            <a:xfrm>
              <a:off x="575670" y="1306461"/>
              <a:ext cx="2569761" cy="429348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Social-Economic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Poverty, unemployment, income,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Household Composition &amp; Disability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age 65, under age 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Single-parent or female-headed 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Race/Ethnicity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 Type/Transportations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Multi-unit structures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Mobile homes, crowding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vehicle, group quarters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Support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Assistance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internet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Minimal or nonexistent English skills</a:t>
              </a:r>
            </a:p>
          </p:txBody>
        </p:sp>
        <p:sp>
          <p:nvSpPr>
            <p:cNvPr id="10" name="TextBox 9">
              <a:extLst>
                <a:ext uri="{FF2B5EF4-FFF2-40B4-BE49-F238E27FC236}">
                  <a16:creationId xmlns:a16="http://schemas.microsoft.com/office/drawing/2014/main" id="{91825AB9-23A6-79F4-C66F-F9F5DBF676A6}"/>
                </a:ext>
              </a:extLst>
            </p:cNvPr>
            <p:cNvSpPr txBox="1"/>
            <p:nvPr/>
          </p:nvSpPr>
          <p:spPr>
            <a:xfrm>
              <a:off x="551048" y="757155"/>
              <a:ext cx="2614912"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8838"/>
                  </a:solidFill>
                  <a:effectLst/>
                  <a:uLnTx/>
                  <a:uFillTx/>
                  <a:latin typeface="Arial" panose="020B0604020202020204" pitchFamily="34" charset="0"/>
                  <a:ea typeface="+mn-ea"/>
                  <a:cs typeface="Arial" panose="020B0604020202020204" pitchFamily="34" charset="0"/>
                </a:rPr>
                <a:t>Concentrated Social  Vulnerability </a:t>
              </a:r>
            </a:p>
          </p:txBody>
        </p:sp>
        <p:cxnSp>
          <p:nvCxnSpPr>
            <p:cNvPr id="11" name="Straight Arrow Connector 10">
              <a:extLst>
                <a:ext uri="{FF2B5EF4-FFF2-40B4-BE49-F238E27FC236}">
                  <a16:creationId xmlns:a16="http://schemas.microsoft.com/office/drawing/2014/main" id="{03ED6082-F61E-ED68-4E08-F46BC1CB7AB8}"/>
                </a:ext>
              </a:extLst>
            </p:cNvPr>
            <p:cNvCxnSpPr>
              <a:cxnSpLocks/>
            </p:cNvCxnSpPr>
            <p:nvPr/>
          </p:nvCxnSpPr>
          <p:spPr>
            <a:xfrm>
              <a:off x="8817922" y="3768709"/>
              <a:ext cx="0" cy="2992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6653B47-763E-1415-1F8F-430E6EA967E3}"/>
                </a:ext>
              </a:extLst>
            </p:cNvPr>
            <p:cNvCxnSpPr>
              <a:cxnSpLocks/>
            </p:cNvCxnSpPr>
            <p:nvPr/>
          </p:nvCxnSpPr>
          <p:spPr>
            <a:xfrm flipH="1">
              <a:off x="6233870" y="3165996"/>
              <a:ext cx="1522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B749AEA4-BC18-103D-AD0F-D9B447F30441}"/>
                </a:ext>
              </a:extLst>
            </p:cNvPr>
            <p:cNvCxnSpPr>
              <a:cxnSpLocks/>
              <a:stCxn id="15" idx="3"/>
            </p:cNvCxnSpPr>
            <p:nvPr/>
          </p:nvCxnSpPr>
          <p:spPr>
            <a:xfrm>
              <a:off x="6840615" y="1216127"/>
              <a:ext cx="549539" cy="285187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7624631-1AF9-F35F-9103-4EFA07794584}"/>
                </a:ext>
              </a:extLst>
            </p:cNvPr>
            <p:cNvSpPr txBox="1"/>
            <p:nvPr/>
          </p:nvSpPr>
          <p:spPr>
            <a:xfrm>
              <a:off x="3838139" y="2312744"/>
              <a:ext cx="2385822" cy="347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Land Use Decision</a:t>
              </a:r>
            </a:p>
          </p:txBody>
        </p:sp>
        <p:sp>
          <p:nvSpPr>
            <p:cNvPr id="24" name="Rectangle 23">
              <a:extLst>
                <a:ext uri="{FF2B5EF4-FFF2-40B4-BE49-F238E27FC236}">
                  <a16:creationId xmlns:a16="http://schemas.microsoft.com/office/drawing/2014/main" id="{18E43611-77B6-DAFD-A134-619F8CBE61FD}"/>
                </a:ext>
              </a:extLst>
            </p:cNvPr>
            <p:cNvSpPr/>
            <p:nvPr/>
          </p:nvSpPr>
          <p:spPr>
            <a:xfrm>
              <a:off x="3848048" y="2287775"/>
              <a:ext cx="2385822" cy="1719294"/>
            </a:xfrm>
            <a:prstGeom prst="rect">
              <a:avLst/>
            </a:prstGeom>
            <a:noFill/>
            <a:ln w="28575">
              <a:solidFill>
                <a:srgbClr val="CC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B819572-C4BC-E3F7-E1FF-5B04AC86876B}"/>
                </a:ext>
              </a:extLst>
            </p:cNvPr>
            <p:cNvSpPr txBox="1"/>
            <p:nvPr/>
          </p:nvSpPr>
          <p:spPr>
            <a:xfrm>
              <a:off x="4053575" y="2622074"/>
              <a:ext cx="205430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Urban/rural boundary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Forest, Mining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Grassland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Cultivated crop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Biodiversity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a:t>
              </a:r>
            </a:p>
          </p:txBody>
        </p:sp>
        <p:sp>
          <p:nvSpPr>
            <p:cNvPr id="23" name="TextBox 22">
              <a:extLst>
                <a:ext uri="{FF2B5EF4-FFF2-40B4-BE49-F238E27FC236}">
                  <a16:creationId xmlns:a16="http://schemas.microsoft.com/office/drawing/2014/main" id="{F70B0EE3-C5DC-F07A-B7BA-B0CED3256EBC}"/>
                </a:ext>
              </a:extLst>
            </p:cNvPr>
            <p:cNvSpPr txBox="1"/>
            <p:nvPr/>
          </p:nvSpPr>
          <p:spPr>
            <a:xfrm>
              <a:off x="7573875" y="857801"/>
              <a:ext cx="14382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Environment</a:t>
              </a:r>
            </a:p>
          </p:txBody>
        </p:sp>
        <p:sp>
          <p:nvSpPr>
            <p:cNvPr id="25" name="TextBox 24">
              <a:extLst>
                <a:ext uri="{FF2B5EF4-FFF2-40B4-BE49-F238E27FC236}">
                  <a16:creationId xmlns:a16="http://schemas.microsoft.com/office/drawing/2014/main" id="{BBBC8C1A-EF5B-C243-ABF4-B69641EE60AC}"/>
                </a:ext>
              </a:extLst>
            </p:cNvPr>
            <p:cNvSpPr txBox="1"/>
            <p:nvPr/>
          </p:nvSpPr>
          <p:spPr>
            <a:xfrm>
              <a:off x="8912312" y="688286"/>
              <a:ext cx="2900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Calibri" panose="020F0502020204030204"/>
                  <a:ea typeface="Calibri" panose="020F0502020204030204" pitchFamily="34" charset="0"/>
                  <a:cs typeface="Arial" panose="020B0604020202020204" pitchFamily="34" charset="0"/>
                </a:rPr>
                <a:t>&gt; Houses built pre-1980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Calibri" panose="020F0502020204030204"/>
                  <a:ea typeface="Calibri" panose="020F0502020204030204" pitchFamily="34" charset="0"/>
                  <a:cs typeface="Arial" panose="020B0604020202020204" pitchFamily="34" charset="0"/>
                </a:rPr>
                <a:t>&gt; Lacks complete plumbing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Calibri" panose="020F0502020204030204"/>
                  <a:ea typeface="Calibri" panose="020F0502020204030204" pitchFamily="34" charset="0"/>
                  <a:cs typeface="Arial" panose="020B0604020202020204" pitchFamily="34" charset="0"/>
                </a:rPr>
                <a:t>&gt; Walkability, parks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prstClr>
                  </a:solidFill>
                  <a:effectLst/>
                  <a:uLnTx/>
                  <a:uFillTx/>
                  <a:latin typeface="Calibri" panose="020F0502020204030204"/>
                  <a:ea typeface="Calibri" panose="020F0502020204030204" pitchFamily="34" charset="0"/>
                  <a:cs typeface="Arial" panose="020B0604020202020204" pitchFamily="34" charset="0"/>
                </a:rPr>
                <a:t>&gt;</a:t>
              </a:r>
              <a:r>
                <a:rPr kumimoji="0" lang="zh-TW" altLang="en-US" sz="1400" b="0" i="0" u="none" strike="noStrike" kern="1200" cap="none" spc="0" normalizeH="0" baseline="0" noProof="0" dirty="0">
                  <a:ln>
                    <a:noFill/>
                  </a:ln>
                  <a:solidFill>
                    <a:prstClr val="black">
                      <a:lumMod val="50000"/>
                    </a:prstClr>
                  </a:solidFill>
                  <a:effectLst/>
                  <a:uLnTx/>
                  <a:uFillTx/>
                  <a:latin typeface="Calibri" panose="020F0502020204030204"/>
                  <a:ea typeface="Calibri" panose="020F050202020403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No Air-Conditioning</a:t>
              </a:r>
            </a:p>
          </p:txBody>
        </p:sp>
        <p:sp>
          <p:nvSpPr>
            <p:cNvPr id="27" name="Rectangle 26">
              <a:extLst>
                <a:ext uri="{FF2B5EF4-FFF2-40B4-BE49-F238E27FC236}">
                  <a16:creationId xmlns:a16="http://schemas.microsoft.com/office/drawing/2014/main" id="{6412A226-3B82-DDC4-0679-885221B9C9B6}"/>
                </a:ext>
              </a:extLst>
            </p:cNvPr>
            <p:cNvSpPr/>
            <p:nvPr/>
          </p:nvSpPr>
          <p:spPr>
            <a:xfrm>
              <a:off x="7561627" y="695470"/>
              <a:ext cx="4089945" cy="920585"/>
            </a:xfrm>
            <a:prstGeom prst="rect">
              <a:avLst/>
            </a:prstGeom>
            <a:noFill/>
            <a:ln w="28575">
              <a:solidFill>
                <a:srgbClr val="CC2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F8CED770-2D85-66EE-D99E-F0A6B418E7AB}"/>
                </a:ext>
              </a:extLst>
            </p:cNvPr>
            <p:cNvCxnSpPr>
              <a:cxnSpLocks/>
              <a:endCxn id="15" idx="1"/>
            </p:cNvCxnSpPr>
            <p:nvPr/>
          </p:nvCxnSpPr>
          <p:spPr>
            <a:xfrm>
              <a:off x="3145431" y="1216127"/>
              <a:ext cx="805012"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5B2091A-7EF2-D6B7-B865-6A17325408C1}"/>
                </a:ext>
              </a:extLst>
            </p:cNvPr>
            <p:cNvCxnSpPr>
              <a:cxnSpLocks/>
              <a:endCxn id="27" idx="2"/>
            </p:cNvCxnSpPr>
            <p:nvPr/>
          </p:nvCxnSpPr>
          <p:spPr>
            <a:xfrm flipV="1">
              <a:off x="3165960" y="1616055"/>
              <a:ext cx="6440640" cy="41171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239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29D7-1CBC-0E7D-0B35-B263DCE306A1}"/>
              </a:ext>
            </a:extLst>
          </p:cNvPr>
          <p:cNvSpPr>
            <a:spLocks noGrp="1"/>
          </p:cNvSpPr>
          <p:nvPr>
            <p:ph type="title"/>
          </p:nvPr>
        </p:nvSpPr>
        <p:spPr/>
        <p:txBody>
          <a:bodyPr>
            <a:noAutofit/>
          </a:bodyPr>
          <a:lstStyle/>
          <a:p>
            <a:r>
              <a:rPr lang="en-US" sz="2800" dirty="0"/>
              <a:t>EV Community Outreach-Temptation Bundling to </a:t>
            </a:r>
            <a:br>
              <a:rPr lang="en-US" sz="2800" dirty="0"/>
            </a:br>
            <a:r>
              <a:rPr lang="en-US" sz="2800" dirty="0"/>
              <a:t>Boost Acceptance in Tennessee</a:t>
            </a:r>
          </a:p>
        </p:txBody>
      </p:sp>
      <p:sp>
        <p:nvSpPr>
          <p:cNvPr id="4" name="Slide Number Placeholder 3">
            <a:extLst>
              <a:ext uri="{FF2B5EF4-FFF2-40B4-BE49-F238E27FC236}">
                <a16:creationId xmlns:a16="http://schemas.microsoft.com/office/drawing/2014/main" id="{F77AF1A8-9141-2086-6236-4BB77FC19AC6}"/>
              </a:ext>
            </a:extLst>
          </p:cNvPr>
          <p:cNvSpPr>
            <a:spLocks noGrp="1"/>
          </p:cNvSpPr>
          <p:nvPr>
            <p:ph type="sldNum" sz="quarter" idx="10"/>
          </p:nvPr>
        </p:nvSpPr>
        <p:spPr/>
        <p:txBody>
          <a:bodyPr/>
          <a:lstStyle/>
          <a:p>
            <a:pPr algn="r">
              <a:defRPr/>
            </a:pPr>
            <a:fld id="{C828D3FC-A0B5-43DE-98B8-D1D2A830C5C7}" type="slidenum">
              <a:rPr lang="en-US" smtClean="0"/>
              <a:pPr algn="r">
                <a:defRPr/>
              </a:pPr>
              <a:t>40</a:t>
            </a:fld>
            <a:endParaRPr lang="en-US" dirty="0"/>
          </a:p>
        </p:txBody>
      </p:sp>
      <p:pic>
        <p:nvPicPr>
          <p:cNvPr id="1026" name="Picture 2">
            <a:extLst>
              <a:ext uri="{FF2B5EF4-FFF2-40B4-BE49-F238E27FC236}">
                <a16:creationId xmlns:a16="http://schemas.microsoft.com/office/drawing/2014/main" id="{70816F9C-1ACB-9A1B-C149-3077618F1A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384" y="838200"/>
            <a:ext cx="5418666"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6A7F3-38A2-45E0-3CAF-362473EDC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11560"/>
            <a:ext cx="8610600" cy="2946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555A923-6A7D-6F20-B821-D1E406004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100" y="3124200"/>
            <a:ext cx="4122233" cy="2748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9ED2A8-C5DB-3E80-09D7-E50376870C61}"/>
              </a:ext>
            </a:extLst>
          </p:cNvPr>
          <p:cNvSpPr txBox="1"/>
          <p:nvPr/>
        </p:nvSpPr>
        <p:spPr>
          <a:xfrm>
            <a:off x="5969950" y="1041212"/>
            <a:ext cx="5745410"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tx1">
                    <a:lumMod val="50000"/>
                  </a:schemeClr>
                </a:solidFill>
                <a:latin typeface="Arial" panose="020B0604020202020204" pitchFamily="34" charset="0"/>
                <a:cs typeface="Arial" panose="020B0604020202020204" pitchFamily="34" charset="0"/>
              </a:rPr>
              <a:t>Bringing EV to Music, Art &amp; Food Festivals </a:t>
            </a:r>
          </a:p>
          <a:p>
            <a:pPr marL="342900" indent="-342900">
              <a:buFont typeface="Arial" panose="020B0604020202020204" pitchFamily="34" charset="0"/>
              <a:buChar char="•"/>
            </a:pPr>
            <a:r>
              <a:rPr lang="en-US" sz="2000" b="1" dirty="0">
                <a:solidFill>
                  <a:schemeClr val="tx1">
                    <a:lumMod val="50000"/>
                  </a:schemeClr>
                </a:solidFill>
                <a:latin typeface="Arial" panose="020B0604020202020204" pitchFamily="34" charset="0"/>
                <a:cs typeface="Arial" panose="020B0604020202020204" pitchFamily="34" charset="0"/>
              </a:rPr>
              <a:t>EV Awareness + Knowledge</a:t>
            </a:r>
          </a:p>
          <a:p>
            <a:pPr marL="342900" indent="-342900">
              <a:buFont typeface="Arial" panose="020B0604020202020204" pitchFamily="34" charset="0"/>
              <a:buChar char="•"/>
            </a:pPr>
            <a:r>
              <a:rPr lang="en-US" sz="2000" b="1" dirty="0">
                <a:solidFill>
                  <a:schemeClr val="tx1">
                    <a:lumMod val="50000"/>
                  </a:schemeClr>
                </a:solidFill>
                <a:latin typeface="Arial" panose="020B0604020202020204" pitchFamily="34" charset="0"/>
                <a:cs typeface="Arial" panose="020B0604020202020204" pitchFamily="34" charset="0"/>
              </a:rPr>
              <a:t>Knoxville EV Association (KEVA) + Drive Eclectic TN-&gt; Drive Electric USA</a:t>
            </a:r>
          </a:p>
          <a:p>
            <a:pPr marL="342900" indent="-342900">
              <a:buFont typeface="Arial" panose="020B0604020202020204" pitchFamily="34" charset="0"/>
              <a:buChar char="•"/>
            </a:pPr>
            <a:r>
              <a:rPr lang="en-US" sz="2000" b="1" dirty="0">
                <a:solidFill>
                  <a:schemeClr val="tx1">
                    <a:lumMod val="50000"/>
                  </a:schemeClr>
                </a:solidFill>
                <a:latin typeface="Arial" panose="020B0604020202020204" pitchFamily="34" charset="0"/>
                <a:cs typeface="Arial" panose="020B0604020202020204" pitchFamily="34" charset="0"/>
              </a:rPr>
              <a:t>Community-centric Electrification for LIHs and Agriculture</a:t>
            </a:r>
          </a:p>
        </p:txBody>
      </p:sp>
    </p:spTree>
    <p:extLst>
      <p:ext uri="{BB962C8B-B14F-4D97-AF65-F5344CB8AC3E}">
        <p14:creationId xmlns:p14="http://schemas.microsoft.com/office/powerpoint/2010/main" val="933202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9D80B-F5EA-9316-16F1-964F989E0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3A5B8-5403-C08B-971D-B5BCC51C2084}"/>
              </a:ext>
            </a:extLst>
          </p:cNvPr>
          <p:cNvSpPr>
            <a:spLocks noGrp="1"/>
          </p:cNvSpPr>
          <p:nvPr>
            <p:ph type="title"/>
          </p:nvPr>
        </p:nvSpPr>
        <p:spPr>
          <a:xfrm>
            <a:off x="123091" y="191839"/>
            <a:ext cx="12351937" cy="892174"/>
          </a:xfrm>
        </p:spPr>
        <p:txBody>
          <a:bodyPr>
            <a:noAutofit/>
          </a:bodyPr>
          <a:lstStyle/>
          <a:p>
            <a:r>
              <a:rPr lang="en-US" sz="3600" dirty="0">
                <a:solidFill>
                  <a:schemeClr val="bg1"/>
                </a:solidFill>
              </a:rPr>
              <a:t>Data Justice Issues</a:t>
            </a:r>
          </a:p>
        </p:txBody>
      </p:sp>
      <p:sp>
        <p:nvSpPr>
          <p:cNvPr id="3" name="Content Placeholder 2">
            <a:extLst>
              <a:ext uri="{FF2B5EF4-FFF2-40B4-BE49-F238E27FC236}">
                <a16:creationId xmlns:a16="http://schemas.microsoft.com/office/drawing/2014/main" id="{DB4E90D4-97EC-2EF5-EF19-D8B1CD9172A6}"/>
              </a:ext>
            </a:extLst>
          </p:cNvPr>
          <p:cNvSpPr>
            <a:spLocks noGrp="1"/>
          </p:cNvSpPr>
          <p:nvPr>
            <p:ph idx="1"/>
          </p:nvPr>
        </p:nvSpPr>
        <p:spPr>
          <a:xfrm>
            <a:off x="135791" y="990600"/>
            <a:ext cx="11459307" cy="5158582"/>
          </a:xfrm>
        </p:spPr>
        <p:txBody>
          <a:bodyPr>
            <a:normAutofit fontScale="25000" lnSpcReduction="20000"/>
          </a:bodyPr>
          <a:lstStyle/>
          <a:p>
            <a:r>
              <a:rPr lang="en-US" sz="8000" b="1" dirty="0">
                <a:solidFill>
                  <a:srgbClr val="00559C"/>
                </a:solidFill>
              </a:rPr>
              <a:t>Measurement Bias </a:t>
            </a:r>
            <a:r>
              <a:rPr lang="en-US" sz="8000" dirty="0"/>
              <a:t>– e.g., measure vulnerability using language skills and minority status together as an index (e.g., CDC SVI index)</a:t>
            </a:r>
          </a:p>
          <a:p>
            <a:r>
              <a:rPr lang="en-US" sz="8000" b="1" dirty="0">
                <a:solidFill>
                  <a:srgbClr val="00559C"/>
                </a:solidFill>
              </a:rPr>
              <a:t>Representation Bias </a:t>
            </a:r>
            <a:r>
              <a:rPr lang="en-US" sz="8000" dirty="0"/>
              <a:t>– particularly related to race/ethnicity &amp; incomes</a:t>
            </a:r>
          </a:p>
          <a:p>
            <a:r>
              <a:rPr lang="en-US" sz="8000" b="1" dirty="0">
                <a:solidFill>
                  <a:srgbClr val="00559C"/>
                </a:solidFill>
              </a:rPr>
              <a:t>Sampling Bias </a:t>
            </a:r>
            <a:r>
              <a:rPr lang="en-US" sz="8000" dirty="0"/>
              <a:t>– how to reach low-income households and people without technologies or with disabilities</a:t>
            </a:r>
          </a:p>
          <a:p>
            <a:r>
              <a:rPr lang="en-US" sz="8000" b="1" dirty="0">
                <a:solidFill>
                  <a:srgbClr val="00559C"/>
                </a:solidFill>
              </a:rPr>
              <a:t>Selection Bias </a:t>
            </a:r>
            <a:r>
              <a:rPr lang="en-US" sz="8000" dirty="0"/>
              <a:t>- Women being more likely to use Pinterest, Facebook, Instagram, while men being more active in online forums like Reddit or Twitter?</a:t>
            </a:r>
          </a:p>
          <a:p>
            <a:pPr marL="285750" indent="-285750">
              <a:buFont typeface="Arial" panose="020B0604020202020204" pitchFamily="34" charset="0"/>
              <a:buChar char="•"/>
            </a:pPr>
            <a:r>
              <a:rPr lang="en-US" sz="8000" dirty="0">
                <a:latin typeface="CharisSIL"/>
              </a:rPr>
              <a:t>Some form of </a:t>
            </a:r>
            <a:r>
              <a:rPr lang="en-US" sz="8000" dirty="0">
                <a:effectLst/>
                <a:latin typeface="STIX" pitchFamily="2" charset="2"/>
              </a:rPr>
              <a:t>“</a:t>
            </a:r>
            <a:r>
              <a:rPr lang="en-US" sz="8000" dirty="0">
                <a:effectLst/>
                <a:latin typeface="CharisSIL"/>
              </a:rPr>
              <a:t>big data</a:t>
            </a:r>
            <a:r>
              <a:rPr lang="en-US" sz="8000" dirty="0">
                <a:effectLst/>
                <a:latin typeface="STIX" pitchFamily="2" charset="2"/>
              </a:rPr>
              <a:t>” </a:t>
            </a:r>
            <a:r>
              <a:rPr lang="en-US" sz="8000" dirty="0">
                <a:effectLst/>
                <a:latin typeface="CharisSIL"/>
              </a:rPr>
              <a:t>come from certain typ</a:t>
            </a:r>
            <a:r>
              <a:rPr lang="en-US" sz="8000" dirty="0">
                <a:latin typeface="CharisSIL"/>
              </a:rPr>
              <a:t>e of </a:t>
            </a:r>
            <a:r>
              <a:rPr lang="en-US" sz="8000" dirty="0">
                <a:effectLst/>
                <a:latin typeface="CharisSIL"/>
              </a:rPr>
              <a:t>social media or the Web. LIHs are less likely than others to be present on the Web or certain types of social media (e.g., Twitter).</a:t>
            </a:r>
          </a:p>
          <a:p>
            <a:pPr marL="285750" indent="-285750">
              <a:buFont typeface="Arial" panose="020B0604020202020204" pitchFamily="34" charset="0"/>
              <a:buChar char="•"/>
            </a:pPr>
            <a:r>
              <a:rPr lang="en-US" sz="8000" dirty="0">
                <a:effectLst/>
                <a:latin typeface="CharisSIL"/>
              </a:rPr>
              <a:t>Some applications of ML methods have </a:t>
            </a:r>
            <a:r>
              <a:rPr lang="en-US" sz="8000" dirty="0">
                <a:latin typeface="CharisSIL"/>
              </a:rPr>
              <a:t>been</a:t>
            </a:r>
            <a:r>
              <a:rPr lang="en-US" sz="8000" dirty="0">
                <a:effectLst/>
                <a:latin typeface="CharisSIL"/>
              </a:rPr>
              <a:t> critiqued for reproducing social or ethical biases.</a:t>
            </a:r>
          </a:p>
          <a:p>
            <a:pPr marL="285750" indent="-285750">
              <a:buFont typeface="Arial" panose="020B0604020202020204" pitchFamily="34" charset="0"/>
              <a:buChar char="•"/>
            </a:pPr>
            <a:r>
              <a:rPr lang="en-US" sz="8000" dirty="0">
                <a:effectLst/>
                <a:latin typeface="CharisSIL"/>
              </a:rPr>
              <a:t>Some big data </a:t>
            </a:r>
            <a:r>
              <a:rPr lang="en-US" sz="8000" dirty="0">
                <a:latin typeface="CharisSIL"/>
              </a:rPr>
              <a:t>analysis is seldom</a:t>
            </a:r>
            <a:r>
              <a:rPr lang="en-US" sz="8000" dirty="0">
                <a:effectLst/>
                <a:latin typeface="CharisSIL"/>
              </a:rPr>
              <a:t> </a:t>
            </a:r>
            <a:r>
              <a:rPr lang="en-US" sz="8000" dirty="0">
                <a:latin typeface="CharisSIL"/>
              </a:rPr>
              <a:t>based on</a:t>
            </a:r>
            <a:r>
              <a:rPr lang="en-US" sz="8000" dirty="0">
                <a:effectLst/>
                <a:latin typeface="CharisSIL"/>
              </a:rPr>
              <a:t> strong </a:t>
            </a:r>
            <a:r>
              <a:rPr lang="en-US" sz="8000" dirty="0">
                <a:latin typeface="CharisSIL"/>
              </a:rPr>
              <a:t>theorical foundation -</a:t>
            </a:r>
            <a:r>
              <a:rPr lang="en-US" sz="8000" dirty="0">
                <a:effectLst/>
                <a:latin typeface="CharisSIL"/>
              </a:rPr>
              <a:t> must be cautious when linking the available information to underlying scientific concepts. </a:t>
            </a:r>
          </a:p>
          <a:p>
            <a:r>
              <a:rPr lang="en-US" sz="8000" b="1" dirty="0">
                <a:solidFill>
                  <a:srgbClr val="00559C"/>
                </a:solidFill>
              </a:rPr>
              <a:t>Simpson’s Paradox </a:t>
            </a:r>
            <a:r>
              <a:rPr lang="en-US" sz="8000" dirty="0"/>
              <a:t>- a characteristic observed in underlying subgroups may be quite different from characteristic observed when these subgroups are aggregated; or interconnected factors. </a:t>
            </a:r>
          </a:p>
          <a:p>
            <a:r>
              <a:rPr lang="en-US" sz="8000" b="1" dirty="0">
                <a:solidFill>
                  <a:srgbClr val="00559C"/>
                </a:solidFill>
              </a:rPr>
              <a:t>Evaluation Bias </a:t>
            </a:r>
            <a:r>
              <a:rPr lang="en-US" sz="8000" dirty="0"/>
              <a:t>– use of inappropriate and disproportionate benchmark for subgroups (e.g., energy burden rate, average energy burdens at the state level to examine extreme cases)</a:t>
            </a:r>
          </a:p>
          <a:p>
            <a:r>
              <a:rPr lang="en-US" sz="8000" b="1" dirty="0">
                <a:solidFill>
                  <a:srgbClr val="00559C"/>
                </a:solidFill>
              </a:rPr>
              <a:t>Aggregation Bias </a:t>
            </a:r>
            <a:r>
              <a:rPr lang="en-US" sz="8000" dirty="0"/>
              <a:t>- conclusions are drawn for a subgroup based on observing other different subgroups</a:t>
            </a:r>
          </a:p>
          <a:p>
            <a:endParaRPr lang="en-US" sz="8000" dirty="0"/>
          </a:p>
          <a:p>
            <a:endParaRPr lang="en-US" dirty="0"/>
          </a:p>
        </p:txBody>
      </p:sp>
      <p:sp>
        <p:nvSpPr>
          <p:cNvPr id="4" name="Slide Number Placeholder 3">
            <a:extLst>
              <a:ext uri="{FF2B5EF4-FFF2-40B4-BE49-F238E27FC236}">
                <a16:creationId xmlns:a16="http://schemas.microsoft.com/office/drawing/2014/main" id="{09297BC1-BCFC-1531-49C2-0B1DDFF113BC}"/>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8F9930B-3159-E540-9475-A38C19A8C769}" type="datetimeFigureOut">
              <a:rPr lang="en-US" smtClean="0"/>
              <a:pPr algn="r">
                <a:defRPr/>
              </a:pPr>
              <a:t>2/18/24</a:t>
            </a:fld>
            <a:endParaRPr lang="en-US" dirty="0"/>
          </a:p>
        </p:txBody>
      </p:sp>
      <p:sp>
        <p:nvSpPr>
          <p:cNvPr id="5" name="TextBox 4">
            <a:extLst>
              <a:ext uri="{FF2B5EF4-FFF2-40B4-BE49-F238E27FC236}">
                <a16:creationId xmlns:a16="http://schemas.microsoft.com/office/drawing/2014/main" id="{3A634A5F-021E-D1D0-0770-4C3F676E60AC}"/>
              </a:ext>
            </a:extLst>
          </p:cNvPr>
          <p:cNvSpPr txBox="1"/>
          <p:nvPr/>
        </p:nvSpPr>
        <p:spPr>
          <a:xfrm>
            <a:off x="457200" y="198657"/>
            <a:ext cx="10439400" cy="584775"/>
          </a:xfrm>
          <a:prstGeom prst="rect">
            <a:avLst/>
          </a:prstGeom>
          <a:noFill/>
        </p:spPr>
        <p:txBody>
          <a:bodyPr wrap="square" rtlCol="0">
            <a:spAutoFit/>
          </a:bodyPr>
          <a:lstStyle/>
          <a:p>
            <a:pPr algn="ctr"/>
            <a:r>
              <a:rPr lang="en-US" sz="3200" b="1" dirty="0">
                <a:solidFill>
                  <a:srgbClr val="007900"/>
                </a:solidFill>
                <a:latin typeface="Arial" panose="020B0604020202020204" pitchFamily="34" charset="0"/>
                <a:cs typeface="Arial" panose="020B0604020202020204" pitchFamily="34" charset="0"/>
              </a:rPr>
              <a:t>Data Justice in Energy and Environment</a:t>
            </a:r>
          </a:p>
        </p:txBody>
      </p:sp>
    </p:spTree>
    <p:extLst>
      <p:ext uri="{BB962C8B-B14F-4D97-AF65-F5344CB8AC3E}">
        <p14:creationId xmlns:p14="http://schemas.microsoft.com/office/powerpoint/2010/main" val="139740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4616-8352-A746-8D86-44112230118F}"/>
              </a:ext>
            </a:extLst>
          </p:cNvPr>
          <p:cNvSpPr>
            <a:spLocks noGrp="1"/>
          </p:cNvSpPr>
          <p:nvPr>
            <p:ph type="title"/>
          </p:nvPr>
        </p:nvSpPr>
        <p:spPr>
          <a:xfrm>
            <a:off x="177066" y="58301"/>
            <a:ext cx="11837867" cy="892174"/>
          </a:xfrm>
        </p:spPr>
        <p:txBody>
          <a:bodyPr>
            <a:noAutofit/>
          </a:bodyPr>
          <a:lstStyle/>
          <a:p>
            <a:r>
              <a:rPr lang="en-US" dirty="0"/>
              <a:t>Beyond the Cost - Multidimensional Energy Insecurity</a:t>
            </a:r>
          </a:p>
        </p:txBody>
      </p:sp>
      <p:graphicFrame>
        <p:nvGraphicFramePr>
          <p:cNvPr id="5" name="Content Placeholder 4">
            <a:extLst>
              <a:ext uri="{FF2B5EF4-FFF2-40B4-BE49-F238E27FC236}">
                <a16:creationId xmlns:a16="http://schemas.microsoft.com/office/drawing/2014/main" id="{412645E0-66D3-9540-B202-2229A4C1BD67}"/>
              </a:ext>
            </a:extLst>
          </p:cNvPr>
          <p:cNvGraphicFramePr>
            <a:graphicFrameLocks noGrp="1"/>
          </p:cNvGraphicFramePr>
          <p:nvPr>
            <p:ph idx="1"/>
          </p:nvPr>
        </p:nvGraphicFramePr>
        <p:xfrm>
          <a:off x="609600" y="1302798"/>
          <a:ext cx="11049000" cy="4889816"/>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3760754933"/>
                    </a:ext>
                  </a:extLst>
                </a:gridCol>
                <a:gridCol w="4089485">
                  <a:extLst>
                    <a:ext uri="{9D8B030D-6E8A-4147-A177-3AD203B41FA5}">
                      <a16:colId xmlns:a16="http://schemas.microsoft.com/office/drawing/2014/main" val="3982070119"/>
                    </a:ext>
                  </a:extLst>
                </a:gridCol>
                <a:gridCol w="3225715">
                  <a:extLst>
                    <a:ext uri="{9D8B030D-6E8A-4147-A177-3AD203B41FA5}">
                      <a16:colId xmlns:a16="http://schemas.microsoft.com/office/drawing/2014/main" val="1381742998"/>
                    </a:ext>
                  </a:extLst>
                </a:gridCol>
              </a:tblGrid>
              <a:tr h="92299">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Behavioral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Physical health</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Social-psychological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4598245"/>
                  </a:ext>
                </a:extLst>
              </a:tr>
              <a:tr h="4615496">
                <a:tc>
                  <a:txBody>
                    <a:bodyPr/>
                    <a:lstStyle/>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Trade-offs between household essentials: </a:t>
                      </a:r>
                      <a:r>
                        <a:rPr lang="en-US" sz="1800" dirty="0">
                          <a:solidFill>
                            <a:schemeClr val="tx1">
                              <a:lumMod val="50000"/>
                            </a:schemeClr>
                          </a:solidFill>
                          <a:effectLst/>
                          <a:latin typeface="Arial" panose="020B0604020202020204" pitchFamily="34" charset="0"/>
                          <a:cs typeface="Arial" panose="020B0604020202020204" pitchFamily="34" charset="0"/>
                        </a:rPr>
                        <a:t>heat-or-eat; prioritizing rent or food over utilities; etc.</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Using inadequate heating sources</a:t>
                      </a:r>
                      <a:r>
                        <a:rPr lang="en-US" sz="1800" dirty="0">
                          <a:solidFill>
                            <a:schemeClr val="tx1">
                              <a:lumMod val="50000"/>
                            </a:schemeClr>
                          </a:solidFill>
                          <a:effectLst/>
                          <a:latin typeface="Arial" panose="020B0604020202020204" pitchFamily="34" charset="0"/>
                          <a:cs typeface="Arial" panose="020B0604020202020204" pitchFamily="34" charset="0"/>
                        </a:rPr>
                        <a:t>: using oven for heat.</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Using unsafe fuel alternatives: </a:t>
                      </a:r>
                      <a:r>
                        <a:rPr lang="en-US" sz="1800" b="0" dirty="0">
                          <a:solidFill>
                            <a:schemeClr val="tx1">
                              <a:lumMod val="50000"/>
                            </a:schemeClr>
                          </a:solidFill>
                          <a:effectLst/>
                          <a:latin typeface="Arial" panose="020B0604020202020204" pitchFamily="34" charset="0"/>
                          <a:cs typeface="Arial" panose="020B0604020202020204" pitchFamily="34" charset="0"/>
                        </a:rPr>
                        <a:t>burning trash, wood, peat, etc.; </a:t>
                      </a:r>
                      <a:r>
                        <a:rPr lang="en-US" sz="1800" dirty="0">
                          <a:solidFill>
                            <a:schemeClr val="tx1">
                              <a:lumMod val="50000"/>
                            </a:schemeClr>
                          </a:solidFill>
                          <a:effectLst/>
                          <a:latin typeface="Arial" panose="020B0604020202020204" pitchFamily="34" charset="0"/>
                          <a:cs typeface="Arial" panose="020B0604020202020204" pitchFamily="34" charset="0"/>
                        </a:rPr>
                        <a:t>using solid carbon-based fuels; etc.</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Unsafe financial behaviors</a:t>
                      </a:r>
                      <a:r>
                        <a:rPr lang="en-US" sz="1800" dirty="0">
                          <a:solidFill>
                            <a:schemeClr val="tx1">
                              <a:lumMod val="50000"/>
                            </a:schemeClr>
                          </a:solidFill>
                          <a:effectLst/>
                          <a:latin typeface="Arial" panose="020B0604020202020204" pitchFamily="34" charset="0"/>
                          <a:cs typeface="Arial" panose="020B0604020202020204" pitchFamily="34" charset="0"/>
                        </a:rPr>
                        <a:t>: taking out payday loans; playing “catch up”; prioritizing other bills; etc.</a:t>
                      </a:r>
                      <a:endParaRPr lang="en-US" sz="1800" dirty="0">
                        <a:solidFill>
                          <a:schemeClr val="tx1">
                            <a:lumMod val="50000"/>
                          </a:schemeClr>
                        </a:solidFill>
                        <a:effectLst/>
                        <a:latin typeface="Arial" panose="020B0604020202020204" pitchFamily="34" charset="0"/>
                        <a:ea typeface="Noto Sans Symbols"/>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Thermal discomfort</a:t>
                      </a:r>
                      <a:r>
                        <a:rPr lang="en-US" sz="1800" dirty="0">
                          <a:solidFill>
                            <a:schemeClr val="tx1">
                              <a:lumMod val="50000"/>
                            </a:schemeClr>
                          </a:solidFill>
                          <a:effectLst/>
                          <a:latin typeface="Arial" panose="020B0604020202020204" pitchFamily="34" charset="0"/>
                          <a:cs typeface="Arial" panose="020B0604020202020204" pitchFamily="34" charset="0"/>
                        </a:rPr>
                        <a:t>: keeping the home warmer/cooler than needed; heightened risk of fire due to unsafe alternatives.</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Poor ventilation</a:t>
                      </a:r>
                      <a:r>
                        <a:rPr lang="en-US" sz="1800" dirty="0">
                          <a:solidFill>
                            <a:schemeClr val="tx1">
                              <a:lumMod val="50000"/>
                            </a:schemeClr>
                          </a:solidFill>
                          <a:effectLst/>
                          <a:latin typeface="Arial" panose="020B0604020202020204" pitchFamily="34" charset="0"/>
                          <a:cs typeface="Arial" panose="020B0604020202020204" pitchFamily="34" charset="0"/>
                        </a:rPr>
                        <a:t>: poor indoor air quality; mold; excess moisture; dampness.</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Inability to access medical services/supplies</a:t>
                      </a:r>
                      <a:r>
                        <a:rPr lang="en-US" sz="1800" dirty="0">
                          <a:solidFill>
                            <a:schemeClr val="tx1">
                              <a:lumMod val="50000"/>
                            </a:schemeClr>
                          </a:solidFill>
                          <a:effectLst/>
                          <a:latin typeface="Arial" panose="020B0604020202020204" pitchFamily="34" charset="0"/>
                          <a:cs typeface="Arial" panose="020B0604020202020204" pitchFamily="34" charset="0"/>
                        </a:rPr>
                        <a:t>: telemedical services; electricity needed for medical equipment.</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Inability to store &amp; prepare food</a:t>
                      </a:r>
                      <a:r>
                        <a:rPr lang="en-US" sz="1800" dirty="0">
                          <a:solidFill>
                            <a:schemeClr val="tx1">
                              <a:lumMod val="50000"/>
                            </a:schemeClr>
                          </a:solidFill>
                          <a:effectLst/>
                          <a:latin typeface="Arial" panose="020B0604020202020204" pitchFamily="34" charset="0"/>
                          <a:cs typeface="Arial" panose="020B0604020202020204" pitchFamily="34" charset="0"/>
                        </a:rPr>
                        <a:t>: lack of access to refrigeration; unsafe food storage and preparation.</a:t>
                      </a:r>
                      <a:endParaRPr lang="en-US" sz="1800" dirty="0">
                        <a:solidFill>
                          <a:schemeClr val="tx1">
                            <a:lumMod val="50000"/>
                          </a:schemeClr>
                        </a:solidFill>
                        <a:effectLst/>
                        <a:latin typeface="Arial" panose="020B0604020202020204" pitchFamily="34" charset="0"/>
                        <a:ea typeface="Noto Sans Symbols"/>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Psychological stress</a:t>
                      </a:r>
                      <a:r>
                        <a:rPr lang="en-US" sz="1800" dirty="0">
                          <a:solidFill>
                            <a:schemeClr val="tx1">
                              <a:lumMod val="50000"/>
                            </a:schemeClr>
                          </a:solidFill>
                          <a:effectLst/>
                          <a:latin typeface="Arial" panose="020B0604020202020204" pitchFamily="34" charset="0"/>
                          <a:cs typeface="Arial" panose="020B0604020202020204" pitchFamily="34" charset="0"/>
                        </a:rPr>
                        <a:t>: anxiety; maladaptive coping; depression; sleeping disorders; etc.</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Education and work</a:t>
                      </a:r>
                      <a:r>
                        <a:rPr lang="en-US" sz="1800" dirty="0">
                          <a:solidFill>
                            <a:schemeClr val="tx1">
                              <a:lumMod val="50000"/>
                            </a:schemeClr>
                          </a:solidFill>
                          <a:effectLst/>
                          <a:latin typeface="Arial" panose="020B0604020202020204" pitchFamily="34" charset="0"/>
                          <a:cs typeface="Arial" panose="020B0604020202020204" pitchFamily="34" charset="0"/>
                        </a:rPr>
                        <a:t>: lower educational attainment; missing school or work due to illness; unable to work from home.</a:t>
                      </a:r>
                    </a:p>
                    <a:p>
                      <a:pPr marL="342900" marR="0" lvl="0" indent="-342900">
                        <a:spcBef>
                          <a:spcPts val="0"/>
                        </a:spcBef>
                        <a:spcAft>
                          <a:spcPts val="0"/>
                        </a:spcAft>
                        <a:buFont typeface="Arial" panose="020B0604020202020204" pitchFamily="34" charset="0"/>
                        <a:buChar char="●"/>
                      </a:pPr>
                      <a:r>
                        <a:rPr lang="en-US" sz="1800" b="1" dirty="0">
                          <a:solidFill>
                            <a:srgbClr val="1616EA"/>
                          </a:solidFill>
                          <a:effectLst/>
                          <a:latin typeface="Arial" panose="020B0604020202020204" pitchFamily="34" charset="0"/>
                          <a:cs typeface="Arial" panose="020B0604020202020204" pitchFamily="34" charset="0"/>
                        </a:rPr>
                        <a:t>Bundled hardships</a:t>
                      </a:r>
                      <a:r>
                        <a:rPr lang="en-US" sz="1800" dirty="0">
                          <a:solidFill>
                            <a:schemeClr val="tx1">
                              <a:lumMod val="50000"/>
                            </a:schemeClr>
                          </a:solidFill>
                          <a:effectLst/>
                          <a:latin typeface="Arial" panose="020B0604020202020204" pitchFamily="34" charset="0"/>
                          <a:cs typeface="Arial" panose="020B0604020202020204" pitchFamily="34" charset="0"/>
                        </a:rPr>
                        <a:t>: food, housing, water, and energy insecurity; limited resilience reserve.</a:t>
                      </a:r>
                      <a:endParaRPr lang="en-US" sz="1800" dirty="0">
                        <a:solidFill>
                          <a:schemeClr val="tx1">
                            <a:lumMod val="50000"/>
                          </a:schemeClr>
                        </a:solidFill>
                        <a:effectLst/>
                        <a:latin typeface="Arial" panose="020B0604020202020204" pitchFamily="34" charset="0"/>
                        <a:ea typeface="Noto Sans Symbols"/>
                        <a:cs typeface="Arial" panose="020B0604020202020204" pitchFamily="34" charset="0"/>
                      </a:endParaRPr>
                    </a:p>
                  </a:txBody>
                  <a:tcPr marL="68580" marR="68580" marT="0" marB="0"/>
                </a:tc>
                <a:extLst>
                  <a:ext uri="{0D108BD9-81ED-4DB2-BD59-A6C34878D82A}">
                    <a16:rowId xmlns:a16="http://schemas.microsoft.com/office/drawing/2014/main" val="441473476"/>
                  </a:ext>
                </a:extLst>
              </a:tr>
            </a:tbl>
          </a:graphicData>
        </a:graphic>
      </p:graphicFrame>
      <p:sp>
        <p:nvSpPr>
          <p:cNvPr id="4" name="Slide Number Placeholder 3">
            <a:extLst>
              <a:ext uri="{FF2B5EF4-FFF2-40B4-BE49-F238E27FC236}">
                <a16:creationId xmlns:a16="http://schemas.microsoft.com/office/drawing/2014/main" id="{620B74FB-DA56-754A-9E30-2DFC162E9D7B}"/>
              </a:ext>
            </a:extLst>
          </p:cNvPr>
          <p:cNvSpPr>
            <a:spLocks noGrp="1"/>
          </p:cNvSpPr>
          <p:nvPr>
            <p:ph type="sldNum" sz="quarter" idx="10"/>
          </p:nvPr>
        </p:nvSpPr>
        <p:spPr>
          <a:xfrm>
            <a:off x="2850874" y="6373279"/>
            <a:ext cx="8915400" cy="48472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28D3FC-A0B5-43DE-98B8-D1D2A830C5C7}" type="slidenum">
              <a:rPr kumimoji="0" lang="en-US" sz="1200" b="0" i="0" u="none" strike="noStrike" kern="1200" cap="none" spc="0" normalizeH="0" baseline="0" noProof="0" smtClean="0">
                <a:ln>
                  <a:noFill/>
                </a:ln>
                <a:solidFill>
                  <a:srgbClr val="007900"/>
                </a:solidFill>
                <a:effectLst/>
                <a:uLnTx/>
                <a:uFillTx/>
                <a:latin typeface="Century Gothic"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7900"/>
              </a:solidFill>
              <a:effectLst/>
              <a:uLnTx/>
              <a:uFillTx/>
              <a:latin typeface="Century Gothic" pitchFamily="34" charset="0"/>
              <a:ea typeface="+mn-ea"/>
              <a:cs typeface="Arial" charset="0"/>
            </a:endParaRPr>
          </a:p>
        </p:txBody>
      </p:sp>
      <p:sp>
        <p:nvSpPr>
          <p:cNvPr id="7" name="Rectangle 6">
            <a:extLst>
              <a:ext uri="{FF2B5EF4-FFF2-40B4-BE49-F238E27FC236}">
                <a16:creationId xmlns:a16="http://schemas.microsoft.com/office/drawing/2014/main" id="{6CE9CEB8-D217-344D-9880-4C0CF6346CF9}"/>
              </a:ext>
            </a:extLst>
          </p:cNvPr>
          <p:cNvSpPr/>
          <p:nvPr/>
        </p:nvSpPr>
        <p:spPr>
          <a:xfrm>
            <a:off x="609600" y="6025943"/>
            <a:ext cx="10972800" cy="67215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86900" tIns="21727" rIns="43453" bIns="2172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4C4C4C">
                    <a:lumMod val="50000"/>
                  </a:srgbClr>
                </a:solidFill>
                <a:effectLst/>
                <a:uLnTx/>
                <a:uFillTx/>
                <a:latin typeface="Calibri"/>
                <a:ea typeface="+mn-ea"/>
                <a:cs typeface="Arial" charset="0"/>
              </a:rPr>
              <a:t>Utilities, Landlords, Community Organizations, Energy Policy, and Law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srgbClr val="C00000"/>
              </a:solidFill>
              <a:effectLst/>
              <a:uLnTx/>
              <a:uFillTx/>
              <a:latin typeface="Calibri"/>
              <a:ea typeface="+mn-ea"/>
              <a:cs typeface="Arial" charset="0"/>
            </a:endParaRPr>
          </a:p>
        </p:txBody>
      </p:sp>
    </p:spTree>
    <p:extLst>
      <p:ext uri="{BB962C8B-B14F-4D97-AF65-F5344CB8AC3E}">
        <p14:creationId xmlns:p14="http://schemas.microsoft.com/office/powerpoint/2010/main" val="299512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7"/>
          <p:cNvSpPr txBox="1">
            <a:spLocks noGrp="1"/>
          </p:cNvSpPr>
          <p:nvPr>
            <p:ph type="title"/>
          </p:nvPr>
        </p:nvSpPr>
        <p:spPr>
          <a:xfrm>
            <a:off x="914410" y="4407086"/>
            <a:ext cx="10363200" cy="1362075"/>
          </a:xfrm>
          <a:prstGeom prst="rect">
            <a:avLst/>
          </a:prstGeom>
          <a:noFill/>
          <a:ln>
            <a:noFill/>
          </a:ln>
        </p:spPr>
        <p:txBody>
          <a:bodyPr spcFirstLastPara="1" wrap="square" lIns="64700" tIns="32425" rIns="64700" bIns="32425" anchor="t" anchorCtr="0">
            <a:normAutofit fontScale="90000"/>
          </a:bodyPr>
          <a:lstStyle/>
          <a:p>
            <a:pPr marL="0" lvl="0" indent="0" algn="l" rtl="0">
              <a:spcBef>
                <a:spcPts val="0"/>
              </a:spcBef>
              <a:spcAft>
                <a:spcPts val="0"/>
              </a:spcAft>
              <a:buClr>
                <a:srgbClr val="007900"/>
              </a:buClr>
              <a:buSzPts val="4000"/>
              <a:buFont typeface="Arial"/>
              <a:buNone/>
            </a:pPr>
            <a:r>
              <a:rPr lang="en-US" dirty="0"/>
              <a:t>Behavioral patterns are different when examining across subgroups and people are not just one kind…</a:t>
            </a:r>
            <a:endParaRPr dirty="0"/>
          </a:p>
        </p:txBody>
      </p:sp>
      <p:sp>
        <p:nvSpPr>
          <p:cNvPr id="420" name="Google Shape;420;p67"/>
          <p:cNvSpPr txBox="1">
            <a:spLocks noGrp="1"/>
          </p:cNvSpPr>
          <p:nvPr>
            <p:ph type="body" idx="1"/>
          </p:nvPr>
        </p:nvSpPr>
        <p:spPr>
          <a:xfrm>
            <a:off x="914410" y="2906713"/>
            <a:ext cx="10363200" cy="1500187"/>
          </a:xfrm>
          <a:prstGeom prst="rect">
            <a:avLst/>
          </a:prstGeom>
          <a:noFill/>
          <a:ln>
            <a:noFill/>
          </a:ln>
        </p:spPr>
        <p:txBody>
          <a:bodyPr spcFirstLastPara="1" wrap="square" lIns="64700" tIns="32425" rIns="64700" bIns="32425" anchor="b" anchorCtr="0">
            <a:normAutofit/>
          </a:bodyPr>
          <a:lstStyle/>
          <a:p>
            <a:pPr marL="0" lvl="0" indent="0" algn="l" rtl="0">
              <a:spcBef>
                <a:spcPts val="0"/>
              </a:spcBef>
              <a:spcAft>
                <a:spcPts val="0"/>
              </a:spcAft>
              <a:buClr>
                <a:srgbClr val="949494"/>
              </a:buClr>
              <a:buSzPts val="2000"/>
              <a:buNone/>
            </a:pPr>
            <a:endParaRPr dirty="0"/>
          </a:p>
        </p:txBody>
      </p:sp>
      <p:sp>
        <p:nvSpPr>
          <p:cNvPr id="421" name="Google Shape;421;p67"/>
          <p:cNvSpPr txBox="1">
            <a:spLocks noGrp="1"/>
          </p:cNvSpPr>
          <p:nvPr>
            <p:ph type="sldNum" idx="12"/>
          </p:nvPr>
        </p:nvSpPr>
        <p:spPr>
          <a:xfrm>
            <a:off x="11277605" y="6477001"/>
            <a:ext cx="812800" cy="304800"/>
          </a:xfrm>
          <a:prstGeom prst="rect">
            <a:avLst/>
          </a:prstGeom>
          <a:noFill/>
          <a:ln>
            <a:noFill/>
          </a:ln>
        </p:spPr>
        <p:txBody>
          <a:bodyPr spcFirstLastPara="1" wrap="square" lIns="64700" tIns="32425" rIns="64700" bIns="32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79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007900"/>
              </a:solidFill>
              <a:effectLst/>
              <a:uLnTx/>
              <a:uFillTx/>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Energy Behavior, and Technology Usage in Daily Life</a:t>
            </a:r>
          </a:p>
        </p:txBody>
      </p:sp>
      <p:sp>
        <p:nvSpPr>
          <p:cNvPr id="3" name="Content Placeholder 2"/>
          <p:cNvSpPr>
            <a:spLocks noGrp="1"/>
          </p:cNvSpPr>
          <p:nvPr>
            <p:ph idx="1"/>
          </p:nvPr>
        </p:nvSpPr>
        <p:spPr>
          <a:xfrm>
            <a:off x="685800" y="947468"/>
            <a:ext cx="10515600" cy="5300932"/>
          </a:xfrm>
        </p:spPr>
        <p:txBody>
          <a:bodyPr>
            <a:noAutofit/>
          </a:bodyPr>
          <a:lstStyle/>
          <a:p>
            <a:pPr marL="0" indent="0">
              <a:buNone/>
            </a:pPr>
            <a:r>
              <a:rPr lang="en-US" sz="2000" dirty="0">
                <a:latin typeface="Arial" charset="0"/>
                <a:ea typeface="Arial" charset="0"/>
                <a:cs typeface="Arial" charset="0"/>
              </a:rPr>
              <a:t>1. U.S. Residential Energy Consumption Survey (RECS) conducted by Energy Information Administration (EIA) every 3 years;</a:t>
            </a:r>
          </a:p>
          <a:p>
            <a:pPr lvl="1"/>
            <a:r>
              <a:rPr lang="en-US" sz="2000" dirty="0">
                <a:latin typeface="Arial" charset="0"/>
                <a:ea typeface="Arial" charset="0"/>
                <a:cs typeface="Arial" charset="0"/>
              </a:rPr>
              <a:t>5,686 households, nationally representing 118.2 million housing units, with the “final weight” considered;</a:t>
            </a:r>
            <a:r>
              <a:rPr lang="en-US" sz="2000" dirty="0">
                <a:solidFill>
                  <a:srgbClr val="1616EA"/>
                </a:solidFill>
                <a:latin typeface="Arial" charset="0"/>
                <a:ea typeface="Arial" charset="0"/>
                <a:cs typeface="Arial" charset="0"/>
              </a:rPr>
              <a:t> 1,944 </a:t>
            </a:r>
            <a:r>
              <a:rPr lang="en-US" sz="2000" dirty="0">
                <a:latin typeface="Arial" charset="0"/>
                <a:ea typeface="Arial" charset="0"/>
                <a:cs typeface="Arial" charset="0"/>
              </a:rPr>
              <a:t>LIHs</a:t>
            </a:r>
            <a:r>
              <a:rPr lang="en-US" sz="2000" dirty="0">
                <a:solidFill>
                  <a:srgbClr val="1616EA"/>
                </a:solidFill>
                <a:latin typeface="Arial" charset="0"/>
                <a:ea typeface="Arial" charset="0"/>
                <a:cs typeface="Arial" charset="0"/>
              </a:rPr>
              <a:t>, 2,715 </a:t>
            </a:r>
            <a:r>
              <a:rPr lang="en-US" sz="2000" dirty="0">
                <a:latin typeface="Arial" charset="0"/>
                <a:ea typeface="Arial" charset="0"/>
                <a:cs typeface="Arial" charset="0"/>
              </a:rPr>
              <a:t>MIHs, and </a:t>
            </a:r>
            <a:r>
              <a:rPr lang="en-US" sz="2000" dirty="0">
                <a:solidFill>
                  <a:srgbClr val="1616EA"/>
                </a:solidFill>
                <a:latin typeface="Arial" charset="0"/>
                <a:ea typeface="Arial" charset="0"/>
                <a:cs typeface="Arial" charset="0"/>
              </a:rPr>
              <a:t>1,027 </a:t>
            </a:r>
            <a:r>
              <a:rPr lang="en-US" sz="2000" dirty="0">
                <a:latin typeface="Arial" charset="0"/>
                <a:ea typeface="Arial" charset="0"/>
                <a:cs typeface="Arial" charset="0"/>
              </a:rPr>
              <a:t>HIHs, representing 43.0 million, 55.4 million, and 19.8 million residents in each category </a:t>
            </a:r>
          </a:p>
          <a:p>
            <a:pPr lvl="1"/>
            <a:r>
              <a:rPr lang="en-US" sz="2000" dirty="0">
                <a:latin typeface="Arial" charset="0"/>
                <a:ea typeface="Arial" charset="0"/>
                <a:cs typeface="Arial" charset="0"/>
              </a:rPr>
              <a:t>Survey blocks of interest: </a:t>
            </a:r>
            <a:r>
              <a:rPr lang="en-US" sz="2000" i="1" dirty="0">
                <a:solidFill>
                  <a:srgbClr val="1616EA"/>
                </a:solidFill>
                <a:latin typeface="Arial" charset="0"/>
                <a:ea typeface="Arial" charset="0"/>
                <a:cs typeface="Arial" charset="0"/>
              </a:rPr>
              <a:t>appliances</a:t>
            </a:r>
            <a:r>
              <a:rPr lang="en-US" sz="2000" dirty="0">
                <a:solidFill>
                  <a:srgbClr val="1616EA"/>
                </a:solidFill>
                <a:latin typeface="Arial" charset="0"/>
                <a:ea typeface="Arial" charset="0"/>
                <a:cs typeface="Arial" charset="0"/>
              </a:rPr>
              <a:t>, </a:t>
            </a:r>
            <a:r>
              <a:rPr lang="en-US" sz="2000" i="1" dirty="0">
                <a:solidFill>
                  <a:srgbClr val="1616EA"/>
                </a:solidFill>
                <a:latin typeface="Arial" charset="0"/>
                <a:ea typeface="Arial" charset="0"/>
                <a:cs typeface="Arial" charset="0"/>
              </a:rPr>
              <a:t>space heating</a:t>
            </a:r>
            <a:r>
              <a:rPr lang="en-US" sz="2000" dirty="0">
                <a:solidFill>
                  <a:srgbClr val="1616EA"/>
                </a:solidFill>
                <a:latin typeface="Arial" charset="0"/>
                <a:ea typeface="Arial" charset="0"/>
                <a:cs typeface="Arial" charset="0"/>
              </a:rPr>
              <a:t>, </a:t>
            </a:r>
            <a:r>
              <a:rPr lang="en-US" sz="2000" i="1" dirty="0">
                <a:solidFill>
                  <a:srgbClr val="1616EA"/>
                </a:solidFill>
                <a:latin typeface="Arial" charset="0"/>
                <a:ea typeface="Arial" charset="0"/>
                <a:cs typeface="Arial" charset="0"/>
              </a:rPr>
              <a:t>air conditioning</a:t>
            </a:r>
            <a:r>
              <a:rPr lang="en-US" sz="2000" dirty="0">
                <a:solidFill>
                  <a:srgbClr val="1616EA"/>
                </a:solidFill>
                <a:latin typeface="Arial" charset="0"/>
                <a:ea typeface="Arial" charset="0"/>
                <a:cs typeface="Arial" charset="0"/>
              </a:rPr>
              <a:t>, </a:t>
            </a:r>
            <a:r>
              <a:rPr lang="en-US" sz="2000" i="1" dirty="0">
                <a:solidFill>
                  <a:srgbClr val="1616EA"/>
                </a:solidFill>
                <a:latin typeface="Arial" charset="0"/>
                <a:ea typeface="Arial" charset="0"/>
                <a:cs typeface="Arial" charset="0"/>
              </a:rPr>
              <a:t>lighting</a:t>
            </a:r>
            <a:r>
              <a:rPr lang="en-US" sz="2000" dirty="0">
                <a:solidFill>
                  <a:srgbClr val="1616EA"/>
                </a:solidFill>
                <a:latin typeface="Arial" charset="0"/>
                <a:ea typeface="Arial" charset="0"/>
                <a:cs typeface="Arial" charset="0"/>
              </a:rPr>
              <a:t>, </a:t>
            </a:r>
            <a:r>
              <a:rPr lang="en-US" sz="2000" i="1" dirty="0">
                <a:solidFill>
                  <a:srgbClr val="1616EA"/>
                </a:solidFill>
                <a:latin typeface="Arial" charset="0"/>
                <a:ea typeface="Arial" charset="0"/>
                <a:cs typeface="Arial" charset="0"/>
              </a:rPr>
              <a:t>EE appliances </a:t>
            </a:r>
            <a:r>
              <a:rPr lang="en-US" sz="2000" dirty="0">
                <a:latin typeface="Arial" charset="0"/>
                <a:ea typeface="Arial" charset="0"/>
                <a:cs typeface="Arial" charset="0"/>
              </a:rPr>
              <a:t>(e.g., energy star products), </a:t>
            </a:r>
            <a:r>
              <a:rPr lang="en-US" sz="2000" i="1" dirty="0">
                <a:solidFill>
                  <a:srgbClr val="1616EA"/>
                </a:solidFill>
                <a:latin typeface="Arial" charset="0"/>
                <a:ea typeface="Arial" charset="0"/>
                <a:cs typeface="Arial" charset="0"/>
              </a:rPr>
              <a:t>smart grid technology</a:t>
            </a:r>
            <a:r>
              <a:rPr lang="en-US" sz="2000" dirty="0">
                <a:solidFill>
                  <a:srgbClr val="1616EA"/>
                </a:solidFill>
                <a:latin typeface="Arial" charset="0"/>
                <a:ea typeface="Arial" charset="0"/>
                <a:cs typeface="Arial" charset="0"/>
              </a:rPr>
              <a:t>, </a:t>
            </a:r>
            <a:r>
              <a:rPr lang="en-US" sz="2000" i="1" dirty="0">
                <a:solidFill>
                  <a:srgbClr val="1616EA"/>
                </a:solidFill>
                <a:latin typeface="Arial" charset="0"/>
                <a:ea typeface="Arial" charset="0"/>
                <a:cs typeface="Arial" charset="0"/>
              </a:rPr>
              <a:t>household characteristics</a:t>
            </a:r>
            <a:r>
              <a:rPr lang="en-US" sz="2000" i="1" dirty="0">
                <a:solidFill>
                  <a:srgbClr val="FF0000"/>
                </a:solidFill>
                <a:latin typeface="Arial" charset="0"/>
                <a:ea typeface="Arial" charset="0"/>
                <a:cs typeface="Arial" charset="0"/>
              </a:rPr>
              <a:t> </a:t>
            </a:r>
            <a:r>
              <a:rPr lang="en-US" sz="2000" dirty="0">
                <a:latin typeface="Arial" charset="0"/>
                <a:ea typeface="Arial" charset="0"/>
                <a:cs typeface="Arial" charset="0"/>
              </a:rPr>
              <a:t>(e.g., household size, income), </a:t>
            </a:r>
            <a:r>
              <a:rPr lang="en-US" sz="2000" dirty="0">
                <a:solidFill>
                  <a:srgbClr val="1616EA"/>
                </a:solidFill>
                <a:latin typeface="Arial" charset="0"/>
                <a:ea typeface="Arial" charset="0"/>
                <a:cs typeface="Arial" charset="0"/>
              </a:rPr>
              <a:t>energy practices </a:t>
            </a:r>
            <a:r>
              <a:rPr lang="en-US" sz="2000" dirty="0">
                <a:latin typeface="Arial" charset="0"/>
                <a:ea typeface="Arial" charset="0"/>
                <a:cs typeface="Arial" charset="0"/>
              </a:rPr>
              <a:t>and </a:t>
            </a:r>
            <a:r>
              <a:rPr lang="en-US" sz="2000" i="1" dirty="0">
                <a:solidFill>
                  <a:srgbClr val="1616EA"/>
                </a:solidFill>
                <a:latin typeface="Arial" charset="0"/>
                <a:ea typeface="Arial" charset="0"/>
                <a:cs typeface="Arial" charset="0"/>
              </a:rPr>
              <a:t>energy assistance</a:t>
            </a:r>
            <a:r>
              <a:rPr lang="en-US" sz="2000" i="1" dirty="0">
                <a:solidFill>
                  <a:srgbClr val="FF0000"/>
                </a:solidFill>
                <a:latin typeface="Arial" charset="0"/>
                <a:ea typeface="Arial" charset="0"/>
                <a:cs typeface="Arial" charset="0"/>
              </a:rPr>
              <a:t> </a:t>
            </a:r>
            <a:r>
              <a:rPr lang="en-US" sz="2000" dirty="0">
                <a:latin typeface="Arial" charset="0"/>
                <a:ea typeface="Arial" charset="0"/>
                <a:cs typeface="Arial" charset="0"/>
              </a:rPr>
              <a:t>(e.g., energy affordability and assistance received) </a:t>
            </a:r>
          </a:p>
          <a:p>
            <a:pPr marL="342900" lvl="1" indent="-342900">
              <a:buFont typeface="Arial"/>
              <a:buChar char="•"/>
            </a:pPr>
            <a:r>
              <a:rPr lang="en-US" sz="2000" dirty="0">
                <a:latin typeface="Arial" charset="0"/>
                <a:cs typeface="Arial" charset="0"/>
              </a:rPr>
              <a:t>The American Time Use Survey (ATUS) -3,584 LIHs, 4,885 MIHs, and 2,024 HIHs (N=10,493)</a:t>
            </a:r>
          </a:p>
          <a:p>
            <a:pPr marL="457200" lvl="1" indent="0">
              <a:buNone/>
            </a:pPr>
            <a:endParaRPr lang="en-US" sz="2000" dirty="0">
              <a:latin typeface="Arial" charset="0"/>
              <a:ea typeface="Arial" charset="0"/>
              <a:cs typeface="Arial" charset="0"/>
            </a:endParaRPr>
          </a:p>
          <a:p>
            <a:pPr lvl="1"/>
            <a:endParaRPr lang="en-US" sz="2000" dirty="0">
              <a:latin typeface="Arial" charset="0"/>
              <a:ea typeface="Arial" charset="0"/>
              <a:cs typeface="Arial" charset="0"/>
            </a:endParaRPr>
          </a:p>
        </p:txBody>
      </p:sp>
      <p:sp>
        <p:nvSpPr>
          <p:cNvPr id="5" name="Slide Number Placeholder 4"/>
          <p:cNvSpPr>
            <a:spLocks noGrp="1"/>
          </p:cNvSpPr>
          <p:nvPr>
            <p:ph type="sldNum" sz="quarter" idx="10"/>
          </p:nvPr>
        </p:nvSpPr>
        <p:spPr/>
        <p:txBody>
          <a:bodyPr/>
          <a:lstStyle/>
          <a:p>
            <a:pPr algn="r">
              <a:defRPr/>
            </a:pPr>
            <a:fld id="{C828D3FC-A0B5-43DE-98B8-D1D2A830C5C7}" type="slidenum">
              <a:rPr lang="en-US" smtClean="0"/>
              <a:pPr algn="r">
                <a:defRPr/>
              </a:pPr>
              <a:t>7</a:t>
            </a:fld>
            <a:endParaRPr lang="en-US" dirty="0"/>
          </a:p>
        </p:txBody>
      </p:sp>
    </p:spTree>
    <p:extLst>
      <p:ext uri="{BB962C8B-B14F-4D97-AF65-F5344CB8AC3E}">
        <p14:creationId xmlns:p14="http://schemas.microsoft.com/office/powerpoint/2010/main" val="108177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168" y="1069732"/>
            <a:ext cx="5219144" cy="2853329"/>
          </a:xfrm>
          <a:prstGeom prst="rect">
            <a:avLst/>
          </a:prstGeom>
        </p:spPr>
      </p:pic>
      <p:sp>
        <p:nvSpPr>
          <p:cNvPr id="5" name="Title 1"/>
          <p:cNvSpPr>
            <a:spLocks noGrp="1"/>
          </p:cNvSpPr>
          <p:nvPr>
            <p:ph type="title"/>
          </p:nvPr>
        </p:nvSpPr>
        <p:spPr>
          <a:xfrm>
            <a:off x="628650" y="89101"/>
            <a:ext cx="10972800" cy="838200"/>
          </a:xfrm>
        </p:spPr>
        <p:txBody>
          <a:bodyPr>
            <a:normAutofit fontScale="90000"/>
          </a:bodyPr>
          <a:lstStyle/>
          <a:p>
            <a:r>
              <a:rPr lang="en-US" sz="2800" b="1" dirty="0"/>
              <a:t>24 Hours of Household Activities Across Income Groups based on American Time </a:t>
            </a:r>
            <a:r>
              <a:rPr lang="en-US" sz="2800" dirty="0"/>
              <a:t>Use </a:t>
            </a:r>
            <a:r>
              <a:rPr lang="en-US" sz="2800" b="1" dirty="0"/>
              <a:t>Survey (ATUS)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41626"/>
            <a:ext cx="4637064" cy="26407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6432" y="1171033"/>
            <a:ext cx="5002707" cy="2737862"/>
          </a:xfrm>
          <a:prstGeom prst="rect">
            <a:avLst/>
          </a:prstGeom>
        </p:spPr>
      </p:pic>
      <p:grpSp>
        <p:nvGrpSpPr>
          <p:cNvPr id="9" name="Group 8"/>
          <p:cNvGrpSpPr/>
          <p:nvPr/>
        </p:nvGrpSpPr>
        <p:grpSpPr>
          <a:xfrm>
            <a:off x="437692" y="1380478"/>
            <a:ext cx="11163758" cy="2626993"/>
            <a:chOff x="437692" y="1380478"/>
            <a:chExt cx="11163758" cy="2626993"/>
          </a:xfrm>
        </p:grpSpPr>
        <p:sp>
          <p:nvSpPr>
            <p:cNvPr id="10" name="Oval 9"/>
            <p:cNvSpPr/>
            <p:nvPr/>
          </p:nvSpPr>
          <p:spPr>
            <a:xfrm>
              <a:off x="1715581" y="1380478"/>
              <a:ext cx="1155297" cy="30480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LIHs</a:t>
              </a:r>
            </a:p>
          </p:txBody>
        </p:sp>
        <p:sp>
          <p:nvSpPr>
            <p:cNvPr id="11" name="Oval 10"/>
            <p:cNvSpPr/>
            <p:nvPr/>
          </p:nvSpPr>
          <p:spPr>
            <a:xfrm>
              <a:off x="10391443" y="1411196"/>
              <a:ext cx="1210007" cy="31680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HIHs</a:t>
              </a:r>
            </a:p>
          </p:txBody>
        </p:sp>
        <p:sp>
          <p:nvSpPr>
            <p:cNvPr id="12" name="Oval 11"/>
            <p:cNvSpPr/>
            <p:nvPr/>
          </p:nvSpPr>
          <p:spPr>
            <a:xfrm>
              <a:off x="6134628" y="1401385"/>
              <a:ext cx="1292720" cy="30480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MIHs</a:t>
              </a:r>
            </a:p>
          </p:txBody>
        </p:sp>
        <p:sp>
          <p:nvSpPr>
            <p:cNvPr id="26" name="TextBox 25"/>
            <p:cNvSpPr txBox="1"/>
            <p:nvPr/>
          </p:nvSpPr>
          <p:spPr>
            <a:xfrm>
              <a:off x="437692" y="3730472"/>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4 AM</a:t>
              </a:r>
            </a:p>
          </p:txBody>
        </p:sp>
        <p:sp>
          <p:nvSpPr>
            <p:cNvPr id="27" name="TextBox 26"/>
            <p:cNvSpPr txBox="1"/>
            <p:nvPr/>
          </p:nvSpPr>
          <p:spPr>
            <a:xfrm>
              <a:off x="3638078" y="3693905"/>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4 AM</a:t>
              </a:r>
            </a:p>
          </p:txBody>
        </p:sp>
      </p:grpSp>
      <p:grpSp>
        <p:nvGrpSpPr>
          <p:cNvPr id="37" name="Group 36"/>
          <p:cNvGrpSpPr/>
          <p:nvPr/>
        </p:nvGrpSpPr>
        <p:grpSpPr>
          <a:xfrm>
            <a:off x="1108268" y="1457769"/>
            <a:ext cx="1704874" cy="1946032"/>
            <a:chOff x="1576750" y="1635368"/>
            <a:chExt cx="1704874" cy="1946032"/>
          </a:xfrm>
        </p:grpSpPr>
        <p:cxnSp>
          <p:nvCxnSpPr>
            <p:cNvPr id="31" name="Straight Connector 30"/>
            <p:cNvCxnSpPr/>
            <p:nvPr/>
          </p:nvCxnSpPr>
          <p:spPr>
            <a:xfrm>
              <a:off x="1576750" y="1638504"/>
              <a:ext cx="0" cy="1942896"/>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3281624" y="1635368"/>
              <a:ext cx="0" cy="1942896"/>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a:off x="9554923" y="1492345"/>
            <a:ext cx="1774393" cy="1964663"/>
            <a:chOff x="4734448" y="4456233"/>
            <a:chExt cx="1829327" cy="1964663"/>
          </a:xfrm>
        </p:grpSpPr>
        <p:cxnSp>
          <p:nvCxnSpPr>
            <p:cNvPr id="33" name="Straight Connector 32"/>
            <p:cNvCxnSpPr/>
            <p:nvPr/>
          </p:nvCxnSpPr>
          <p:spPr>
            <a:xfrm flipH="1">
              <a:off x="6538128" y="4456233"/>
              <a:ext cx="25647" cy="1961527"/>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Straight Connector 34"/>
            <p:cNvCxnSpPr/>
            <p:nvPr/>
          </p:nvCxnSpPr>
          <p:spPr>
            <a:xfrm>
              <a:off x="4734448" y="4478000"/>
              <a:ext cx="0" cy="1942896"/>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38" name="Group 37"/>
          <p:cNvGrpSpPr/>
          <p:nvPr/>
        </p:nvGrpSpPr>
        <p:grpSpPr>
          <a:xfrm>
            <a:off x="5556907" y="1429707"/>
            <a:ext cx="1767672" cy="1950648"/>
            <a:chOff x="7975880" y="1693768"/>
            <a:chExt cx="1767672" cy="1950648"/>
          </a:xfrm>
        </p:grpSpPr>
        <p:cxnSp>
          <p:nvCxnSpPr>
            <p:cNvPr id="34" name="Straight Connector 33"/>
            <p:cNvCxnSpPr/>
            <p:nvPr/>
          </p:nvCxnSpPr>
          <p:spPr>
            <a:xfrm>
              <a:off x="7975880" y="1693768"/>
              <a:ext cx="0" cy="1942896"/>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p:nvPr/>
          </p:nvCxnSpPr>
          <p:spPr>
            <a:xfrm>
              <a:off x="9743552" y="1701520"/>
              <a:ext cx="0" cy="1942896"/>
            </a:xfrm>
            <a:prstGeom prst="line">
              <a:avLst/>
            </a:prstGeom>
          </p:spPr>
          <p:style>
            <a:lnRef idx="1">
              <a:schemeClr val="accent4"/>
            </a:lnRef>
            <a:fillRef idx="0">
              <a:schemeClr val="accent4"/>
            </a:fillRef>
            <a:effectRef idx="0">
              <a:schemeClr val="accent4"/>
            </a:effectRef>
            <a:fontRef idx="minor">
              <a:schemeClr val="tx1"/>
            </a:fontRef>
          </p:style>
        </p:cxnSp>
      </p:grpSp>
      <p:sp>
        <p:nvSpPr>
          <p:cNvPr id="40" name="TextBox 39"/>
          <p:cNvSpPr txBox="1"/>
          <p:nvPr/>
        </p:nvSpPr>
        <p:spPr>
          <a:xfrm>
            <a:off x="1003522" y="3718127"/>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7:45 AM</a:t>
            </a:r>
          </a:p>
        </p:txBody>
      </p:sp>
      <p:sp>
        <p:nvSpPr>
          <p:cNvPr id="41" name="TextBox 40"/>
          <p:cNvSpPr txBox="1"/>
          <p:nvPr/>
        </p:nvSpPr>
        <p:spPr>
          <a:xfrm>
            <a:off x="2623838" y="3675938"/>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7:45 PM</a:t>
            </a:r>
          </a:p>
        </p:txBody>
      </p:sp>
      <p:sp>
        <p:nvSpPr>
          <p:cNvPr id="42" name="TextBox 41"/>
          <p:cNvSpPr txBox="1"/>
          <p:nvPr/>
        </p:nvSpPr>
        <p:spPr>
          <a:xfrm>
            <a:off x="5279690" y="3770396"/>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7:45 AM</a:t>
            </a:r>
          </a:p>
        </p:txBody>
      </p:sp>
      <p:sp>
        <p:nvSpPr>
          <p:cNvPr id="43" name="TextBox 42"/>
          <p:cNvSpPr txBox="1"/>
          <p:nvPr/>
        </p:nvSpPr>
        <p:spPr>
          <a:xfrm>
            <a:off x="7230897" y="3807985"/>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7:45 PM</a:t>
            </a:r>
          </a:p>
        </p:txBody>
      </p:sp>
      <p:sp>
        <p:nvSpPr>
          <p:cNvPr id="44" name="TextBox 43"/>
          <p:cNvSpPr txBox="1"/>
          <p:nvPr/>
        </p:nvSpPr>
        <p:spPr>
          <a:xfrm>
            <a:off x="9234991" y="3817278"/>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7:45 AM</a:t>
            </a:r>
          </a:p>
        </p:txBody>
      </p:sp>
      <p:sp>
        <p:nvSpPr>
          <p:cNvPr id="45" name="TextBox 44"/>
          <p:cNvSpPr txBox="1"/>
          <p:nvPr/>
        </p:nvSpPr>
        <p:spPr>
          <a:xfrm>
            <a:off x="10996446" y="3743893"/>
            <a:ext cx="990600" cy="276999"/>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7:45 PM</a:t>
            </a:r>
          </a:p>
        </p:txBody>
      </p:sp>
      <p:sp>
        <p:nvSpPr>
          <p:cNvPr id="2" name="TextBox 1"/>
          <p:cNvSpPr txBox="1"/>
          <p:nvPr/>
        </p:nvSpPr>
        <p:spPr>
          <a:xfrm>
            <a:off x="304800" y="4137557"/>
            <a:ext cx="9220200" cy="2308324"/>
          </a:xfrm>
          <a:prstGeom prst="rect">
            <a:avLst/>
          </a:prstGeom>
          <a:noFill/>
        </p:spPr>
        <p:txBody>
          <a:bodyPr wrap="square" rtlCol="0">
            <a:spAutoFit/>
          </a:bodyPr>
          <a:lstStyle/>
          <a:p>
            <a:pPr marL="285750" indent="-285750" algn="l">
              <a:buFont typeface="Arial"/>
              <a:buChar char="•"/>
            </a:pPr>
            <a:r>
              <a:rPr lang="en-US" sz="1800" dirty="0">
                <a:solidFill>
                  <a:schemeClr val="tx1">
                    <a:lumMod val="50000"/>
                  </a:schemeClr>
                </a:solidFill>
                <a:latin typeface="Arial" charset="0"/>
                <a:ea typeface="Arial" charset="0"/>
              </a:rPr>
              <a:t>Level of summed activities is higher among LIHs from 7:45am to 7:45pm.</a:t>
            </a:r>
          </a:p>
          <a:p>
            <a:pPr marL="285750" indent="-285750" algn="l">
              <a:buFont typeface="Arial"/>
              <a:buChar char="•"/>
            </a:pPr>
            <a:r>
              <a:rPr lang="en-US" sz="1800" dirty="0">
                <a:solidFill>
                  <a:schemeClr val="tx1">
                    <a:lumMod val="50000"/>
                  </a:schemeClr>
                </a:solidFill>
                <a:latin typeface="Arial" charset="0"/>
                <a:ea typeface="Arial" charset="0"/>
              </a:rPr>
              <a:t>Morning peak is narrower and bigger day-time valley for HIHs. For HIHs, morning peak ends around 9 AM; MIHs ends around 10 AM; LIHs keeps stable after 10:30 AM. </a:t>
            </a:r>
          </a:p>
          <a:p>
            <a:pPr marL="285750" indent="-285750" algn="l">
              <a:buFont typeface="Arial"/>
              <a:buChar char="•"/>
            </a:pPr>
            <a:r>
              <a:rPr lang="en-US" sz="1800" dirty="0">
                <a:solidFill>
                  <a:schemeClr val="tx1">
                    <a:lumMod val="50000"/>
                  </a:schemeClr>
                </a:solidFill>
                <a:latin typeface="Arial" charset="0"/>
                <a:ea typeface="Arial" charset="0"/>
              </a:rPr>
              <a:t>Evening peak starts: LIHs- 4 PM; MIHs- 5 PM; HIHs- 5:30 PM. </a:t>
            </a:r>
          </a:p>
          <a:p>
            <a:pPr marL="285750" indent="-285750" algn="l">
              <a:buFont typeface="Arial"/>
              <a:buChar char="•"/>
            </a:pPr>
            <a:r>
              <a:rPr lang="en-US" sz="1800" dirty="0">
                <a:solidFill>
                  <a:schemeClr val="tx1">
                    <a:lumMod val="50000"/>
                  </a:schemeClr>
                </a:solidFill>
                <a:latin typeface="Arial" charset="0"/>
                <a:ea typeface="Arial" charset="0"/>
              </a:rPr>
              <a:t>Higher percentages of LIHs watched TV during the day</a:t>
            </a:r>
          </a:p>
          <a:p>
            <a:pPr marL="285750" indent="-285750" algn="l">
              <a:buFont typeface="Arial"/>
              <a:buChar char="•"/>
            </a:pPr>
            <a:r>
              <a:rPr lang="en-US" sz="1800" dirty="0">
                <a:solidFill>
                  <a:schemeClr val="tx1">
                    <a:lumMod val="50000"/>
                  </a:schemeClr>
                </a:solidFill>
                <a:latin typeface="Arial" charset="0"/>
                <a:ea typeface="Arial" charset="0"/>
              </a:rPr>
              <a:t>Higher percentages of LIHs engaging in laundry and food preparation during the day.</a:t>
            </a:r>
          </a:p>
          <a:p>
            <a:pPr marL="285750" indent="-285750" algn="l">
              <a:buFont typeface="Arial"/>
              <a:buChar char="•"/>
            </a:pPr>
            <a:endParaRPr lang="en-US" sz="1800" b="1" dirty="0">
              <a:solidFill>
                <a:schemeClr val="tx1">
                  <a:lumMod val="50000"/>
                </a:schemeClr>
              </a:solidFill>
              <a:latin typeface="+mj-lt"/>
              <a:cs typeface="Arial" panose="020B0604020202020204" pitchFamily="34" charset="0"/>
            </a:endParaRPr>
          </a:p>
          <a:p>
            <a:pPr marL="285750" indent="-285750" algn="l">
              <a:buFont typeface="Arial"/>
              <a:buChar char="•"/>
            </a:pPr>
            <a:endParaRPr lang="en-US" sz="1800" b="1" dirty="0">
              <a:latin typeface="+mj-lt"/>
            </a:endParaRPr>
          </a:p>
        </p:txBody>
      </p:sp>
      <p:grpSp>
        <p:nvGrpSpPr>
          <p:cNvPr id="59" name="Group 58"/>
          <p:cNvGrpSpPr/>
          <p:nvPr/>
        </p:nvGrpSpPr>
        <p:grpSpPr>
          <a:xfrm>
            <a:off x="9854173" y="4303918"/>
            <a:ext cx="2432593" cy="1872357"/>
            <a:chOff x="9220200" y="4005901"/>
            <a:chExt cx="1752600" cy="1404299"/>
          </a:xfrm>
        </p:grpSpPr>
        <p:sp>
          <p:nvSpPr>
            <p:cNvPr id="60" name="Rectangle 59"/>
            <p:cNvSpPr/>
            <p:nvPr/>
          </p:nvSpPr>
          <p:spPr>
            <a:xfrm>
              <a:off x="9220200" y="4114800"/>
              <a:ext cx="381000" cy="152400"/>
            </a:xfrm>
            <a:prstGeom prst="rect">
              <a:avLst/>
            </a:prstGeom>
            <a:solidFill>
              <a:srgbClr val="4C4C4C">
                <a:lumMod val="60000"/>
                <a:lumOff val="4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mj-lt"/>
                <a:ea typeface="+mn-ea"/>
                <a:cs typeface="+mn-cs"/>
              </a:endParaRPr>
            </a:p>
          </p:txBody>
        </p:sp>
        <p:sp>
          <p:nvSpPr>
            <p:cNvPr id="61" name="Rectangle 60"/>
            <p:cNvSpPr/>
            <p:nvPr/>
          </p:nvSpPr>
          <p:spPr>
            <a:xfrm>
              <a:off x="9220200" y="4337400"/>
              <a:ext cx="381000" cy="152400"/>
            </a:xfrm>
            <a:prstGeom prst="rect">
              <a:avLst/>
            </a:prstGeom>
            <a:solidFill>
              <a:srgbClr val="FFFF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mj-lt"/>
                <a:ea typeface="+mn-ea"/>
                <a:cs typeface="+mn-cs"/>
              </a:endParaRPr>
            </a:p>
          </p:txBody>
        </p:sp>
        <p:sp>
          <p:nvSpPr>
            <p:cNvPr id="62" name="Rectangle 61"/>
            <p:cNvSpPr/>
            <p:nvPr/>
          </p:nvSpPr>
          <p:spPr>
            <a:xfrm>
              <a:off x="9220200" y="4570299"/>
              <a:ext cx="381000" cy="152400"/>
            </a:xfrm>
            <a:prstGeom prst="rect">
              <a:avLst/>
            </a:prstGeom>
            <a:solidFill>
              <a:srgbClr val="FFC0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mj-lt"/>
                <a:ea typeface="+mn-ea"/>
                <a:cs typeface="+mn-cs"/>
              </a:endParaRPr>
            </a:p>
          </p:txBody>
        </p:sp>
        <p:sp>
          <p:nvSpPr>
            <p:cNvPr id="63" name="Rectangle 62"/>
            <p:cNvSpPr/>
            <p:nvPr/>
          </p:nvSpPr>
          <p:spPr>
            <a:xfrm>
              <a:off x="9220200" y="4800600"/>
              <a:ext cx="381000" cy="152400"/>
            </a:xfrm>
            <a:prstGeom prst="rect">
              <a:avLst/>
            </a:prstGeom>
            <a:solidFill>
              <a:srgbClr val="090173"/>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mj-lt"/>
                <a:ea typeface="+mn-ea"/>
                <a:cs typeface="+mn-cs"/>
              </a:endParaRPr>
            </a:p>
          </p:txBody>
        </p:sp>
        <p:sp>
          <p:nvSpPr>
            <p:cNvPr id="64" name="Rectangle 63"/>
            <p:cNvSpPr/>
            <p:nvPr/>
          </p:nvSpPr>
          <p:spPr>
            <a:xfrm>
              <a:off x="9220200" y="5029200"/>
              <a:ext cx="381000" cy="152400"/>
            </a:xfrm>
            <a:prstGeom prst="rect">
              <a:avLst/>
            </a:prstGeom>
            <a:solidFill>
              <a:srgbClr val="4FD1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mj-lt"/>
                <a:ea typeface="+mn-ea"/>
                <a:cs typeface="+mn-cs"/>
              </a:endParaRPr>
            </a:p>
          </p:txBody>
        </p:sp>
        <p:sp>
          <p:nvSpPr>
            <p:cNvPr id="65" name="Rectangle 64"/>
            <p:cNvSpPr/>
            <p:nvPr/>
          </p:nvSpPr>
          <p:spPr>
            <a:xfrm>
              <a:off x="9220200" y="5257800"/>
              <a:ext cx="381000" cy="152400"/>
            </a:xfrm>
            <a:prstGeom prst="rect">
              <a:avLst/>
            </a:prstGeom>
            <a:solidFill>
              <a:srgbClr val="0079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1" i="0" u="none" strike="noStrike" kern="0" cap="none" spc="0" normalizeH="0" baseline="0" noProof="0">
                <a:ln>
                  <a:noFill/>
                </a:ln>
                <a:solidFill>
                  <a:schemeClr val="tx1"/>
                </a:solidFill>
                <a:effectLst/>
                <a:uLnTx/>
                <a:uFillTx/>
                <a:latin typeface="+mj-lt"/>
                <a:ea typeface="+mn-ea"/>
                <a:cs typeface="+mn-cs"/>
              </a:endParaRPr>
            </a:p>
          </p:txBody>
        </p:sp>
        <p:sp>
          <p:nvSpPr>
            <p:cNvPr id="66" name="TextBox 65"/>
            <p:cNvSpPr txBox="1"/>
            <p:nvPr/>
          </p:nvSpPr>
          <p:spPr>
            <a:xfrm>
              <a:off x="9613900" y="4005901"/>
              <a:ext cx="990600" cy="207754"/>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j-lt"/>
                  <a:cs typeface="Arial" panose="020B0604020202020204" pitchFamily="34" charset="0"/>
                </a:rPr>
                <a:t>Grooming</a:t>
              </a:r>
            </a:p>
          </p:txBody>
        </p:sp>
        <p:sp>
          <p:nvSpPr>
            <p:cNvPr id="67" name="TextBox 66"/>
            <p:cNvSpPr txBox="1"/>
            <p:nvPr/>
          </p:nvSpPr>
          <p:spPr>
            <a:xfrm>
              <a:off x="9626600" y="4258902"/>
              <a:ext cx="990600" cy="207754"/>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j-lt"/>
                  <a:cs typeface="Arial" panose="020B0604020202020204" pitchFamily="34" charset="0"/>
                </a:rPr>
                <a:t>Laundry</a:t>
              </a:r>
            </a:p>
          </p:txBody>
        </p:sp>
        <p:sp>
          <p:nvSpPr>
            <p:cNvPr id="68" name="TextBox 67"/>
            <p:cNvSpPr txBox="1"/>
            <p:nvPr/>
          </p:nvSpPr>
          <p:spPr>
            <a:xfrm>
              <a:off x="9639300" y="4738700"/>
              <a:ext cx="1333500" cy="207754"/>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j-lt"/>
                  <a:cs typeface="Arial" panose="020B0604020202020204" pitchFamily="34" charset="0"/>
                </a:rPr>
                <a:t>Kitchen Cleaning</a:t>
              </a:r>
            </a:p>
          </p:txBody>
        </p:sp>
        <p:sp>
          <p:nvSpPr>
            <p:cNvPr id="69" name="TextBox 68"/>
            <p:cNvSpPr txBox="1"/>
            <p:nvPr/>
          </p:nvSpPr>
          <p:spPr>
            <a:xfrm>
              <a:off x="9639300" y="4509698"/>
              <a:ext cx="990600" cy="207754"/>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j-lt"/>
                  <a:cs typeface="Arial" panose="020B0604020202020204" pitchFamily="34" charset="0"/>
                </a:rPr>
                <a:t>Food Prep</a:t>
              </a:r>
            </a:p>
          </p:txBody>
        </p:sp>
        <p:sp>
          <p:nvSpPr>
            <p:cNvPr id="70" name="TextBox 69"/>
            <p:cNvSpPr txBox="1"/>
            <p:nvPr/>
          </p:nvSpPr>
          <p:spPr>
            <a:xfrm>
              <a:off x="9652000" y="5194300"/>
              <a:ext cx="990600" cy="207754"/>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j-lt"/>
                  <a:cs typeface="Arial" panose="020B0604020202020204" pitchFamily="34" charset="0"/>
                </a:rPr>
                <a:t>Other</a:t>
              </a:r>
            </a:p>
          </p:txBody>
        </p:sp>
        <p:sp>
          <p:nvSpPr>
            <p:cNvPr id="71" name="TextBox 70"/>
            <p:cNvSpPr txBox="1"/>
            <p:nvPr/>
          </p:nvSpPr>
          <p:spPr>
            <a:xfrm>
              <a:off x="9639300" y="4979699"/>
              <a:ext cx="1181100" cy="207754"/>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mj-lt"/>
                  <a:cs typeface="Arial" panose="020B0604020202020204" pitchFamily="34" charset="0"/>
                </a:rPr>
                <a:t>Watching TV</a:t>
              </a:r>
            </a:p>
          </p:txBody>
        </p:sp>
      </p:grpSp>
      <p:grpSp>
        <p:nvGrpSpPr>
          <p:cNvPr id="46" name="Group 45"/>
          <p:cNvGrpSpPr/>
          <p:nvPr/>
        </p:nvGrpSpPr>
        <p:grpSpPr>
          <a:xfrm>
            <a:off x="9521133" y="1471877"/>
            <a:ext cx="1808184" cy="1942896"/>
            <a:chOff x="4734448" y="4478000"/>
            <a:chExt cx="1747276" cy="1942896"/>
          </a:xfrm>
        </p:grpSpPr>
        <p:cxnSp>
          <p:nvCxnSpPr>
            <p:cNvPr id="47" name="Straight Connector 46"/>
            <p:cNvCxnSpPr/>
            <p:nvPr/>
          </p:nvCxnSpPr>
          <p:spPr>
            <a:xfrm>
              <a:off x="6481724" y="4478000"/>
              <a:ext cx="0" cy="1942896"/>
            </a:xfrm>
            <a:prstGeom prst="line">
              <a:avLst/>
            </a:prstGeom>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a:off x="4734448" y="4478000"/>
              <a:ext cx="0" cy="1942896"/>
            </a:xfrm>
            <a:prstGeom prst="line">
              <a:avLst/>
            </a:prstGeom>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25289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Space Heating Behaviors– Thermostat Control Strategies</a:t>
            </a:r>
          </a:p>
        </p:txBody>
      </p:sp>
      <p:graphicFrame>
        <p:nvGraphicFramePr>
          <p:cNvPr id="5" name="Chart 4"/>
          <p:cNvGraphicFramePr/>
          <p:nvPr>
            <p:extLst>
              <p:ext uri="{D42A27DB-BD31-4B8C-83A1-F6EECF244321}">
                <p14:modId xmlns:p14="http://schemas.microsoft.com/office/powerpoint/2010/main" val="1394010124"/>
              </p:ext>
            </p:extLst>
          </p:nvPr>
        </p:nvGraphicFramePr>
        <p:xfrm>
          <a:off x="264149" y="1523910"/>
          <a:ext cx="6324600" cy="407291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90120" y="5731252"/>
            <a:ext cx="11125200" cy="307777"/>
          </a:xfrm>
          <a:prstGeom prst="rect">
            <a:avLst/>
          </a:prstGeom>
          <a:noFill/>
        </p:spPr>
        <p:txBody>
          <a:bodyPr wrap="square" rtlCol="0">
            <a:spAutoFit/>
          </a:bodyPr>
          <a:lstStyle/>
          <a:p>
            <a:pPr algn="ctr"/>
            <a:r>
              <a:rPr lang="en-US" sz="1400" b="1" dirty="0">
                <a:solidFill>
                  <a:srgbClr val="007900"/>
                </a:solidFill>
                <a:latin typeface="Arial" panose="020B0604020202020204" pitchFamily="34" charset="0"/>
                <a:cs typeface="Arial" panose="020B0604020202020204" pitchFamily="34" charset="0"/>
              </a:rPr>
              <a:t>Thermostat control strategies</a:t>
            </a:r>
          </a:p>
        </p:txBody>
      </p:sp>
      <p:graphicFrame>
        <p:nvGraphicFramePr>
          <p:cNvPr id="11" name="Chart 10"/>
          <p:cNvGraphicFramePr/>
          <p:nvPr>
            <p:extLst>
              <p:ext uri="{D42A27DB-BD31-4B8C-83A1-F6EECF244321}">
                <p14:modId xmlns:p14="http://schemas.microsoft.com/office/powerpoint/2010/main" val="3119029130"/>
              </p:ext>
            </p:extLst>
          </p:nvPr>
        </p:nvGraphicFramePr>
        <p:xfrm>
          <a:off x="6850418" y="1704018"/>
          <a:ext cx="5029200" cy="407291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837949" y="996132"/>
            <a:ext cx="4796588" cy="707886"/>
          </a:xfrm>
          <a:prstGeom prst="rect">
            <a:avLst/>
          </a:prstGeom>
          <a:noFill/>
        </p:spPr>
        <p:txBody>
          <a:bodyPr wrap="square" rtlCol="0">
            <a:spAutoFit/>
          </a:bodyPr>
          <a:lstStyle/>
          <a:p>
            <a:pPr algn="ctr"/>
            <a:r>
              <a:rPr lang="en-US" sz="2000" b="1" dirty="0">
                <a:solidFill>
                  <a:srgbClr val="0070C0"/>
                </a:solidFill>
                <a:latin typeface="Arial" charset="0"/>
                <a:ea typeface="Arial" charset="0"/>
              </a:rPr>
              <a:t>Owners of Programmable Thermostat</a:t>
            </a:r>
          </a:p>
          <a:p>
            <a:pPr algn="ctr"/>
            <a:r>
              <a:rPr lang="en-US" sz="2000" b="1" dirty="0">
                <a:solidFill>
                  <a:srgbClr val="0070C0"/>
                </a:solidFill>
                <a:latin typeface="Arial" charset="0"/>
                <a:ea typeface="Arial" charset="0"/>
              </a:rPr>
              <a:t>(52% of the entire sample)</a:t>
            </a:r>
          </a:p>
        </p:txBody>
      </p:sp>
      <p:sp>
        <p:nvSpPr>
          <p:cNvPr id="15" name="TextBox 14"/>
          <p:cNvSpPr txBox="1"/>
          <p:nvPr/>
        </p:nvSpPr>
        <p:spPr>
          <a:xfrm>
            <a:off x="1752600" y="990415"/>
            <a:ext cx="1981200" cy="400110"/>
          </a:xfrm>
          <a:prstGeom prst="rect">
            <a:avLst/>
          </a:prstGeom>
          <a:noFill/>
        </p:spPr>
        <p:txBody>
          <a:bodyPr wrap="square" rtlCol="0">
            <a:spAutoFit/>
          </a:bodyPr>
          <a:lstStyle/>
          <a:p>
            <a:r>
              <a:rPr lang="en-US" sz="2000" b="1" dirty="0">
                <a:solidFill>
                  <a:srgbClr val="0070C0"/>
                </a:solidFill>
                <a:latin typeface="Arial" charset="0"/>
                <a:ea typeface="Arial" charset="0"/>
              </a:rPr>
              <a:t>Entire Sample</a:t>
            </a:r>
          </a:p>
        </p:txBody>
      </p:sp>
      <p:sp>
        <p:nvSpPr>
          <p:cNvPr id="3" name="Slide Number Placeholder 2"/>
          <p:cNvSpPr>
            <a:spLocks noGrp="1"/>
          </p:cNvSpPr>
          <p:nvPr>
            <p:ph type="sldNum" sz="quarter" idx="10"/>
          </p:nvPr>
        </p:nvSpPr>
        <p:spPr>
          <a:xfrm>
            <a:off x="1905000" y="6000101"/>
            <a:ext cx="9810320" cy="656917"/>
          </a:xfrm>
        </p:spPr>
        <p:txBody>
          <a:bodyPr/>
          <a:lstStyle/>
          <a:p>
            <a:pPr marL="342900" indent="-342900">
              <a:buFont typeface="Arial" panose="020B0604020202020204" pitchFamily="34" charset="0"/>
              <a:buChar char="•"/>
              <a:defRPr/>
            </a:pPr>
            <a:r>
              <a:rPr lang="en-US" sz="2000" b="1" dirty="0">
                <a:solidFill>
                  <a:srgbClr val="0070C0"/>
                </a:solidFill>
                <a:latin typeface="Arial" panose="020B0604020202020204" pitchFamily="34" charset="0"/>
                <a:cs typeface="Arial" panose="020B0604020202020204" pitchFamily="34" charset="0"/>
              </a:rPr>
              <a:t>Low-income households are paying more might due to their energy behavior</a:t>
            </a:r>
          </a:p>
        </p:txBody>
      </p:sp>
    </p:spTree>
    <p:extLst>
      <p:ext uri="{BB962C8B-B14F-4D97-AF65-F5344CB8AC3E}">
        <p14:creationId xmlns:p14="http://schemas.microsoft.com/office/powerpoint/2010/main" val="3739429800"/>
      </p:ext>
    </p:extLst>
  </p:cSld>
  <p:clrMapOvr>
    <a:masterClrMapping/>
  </p:clrMapOvr>
</p:sld>
</file>

<file path=ppt/theme/theme1.xml><?xml version="1.0" encoding="utf-8"?>
<a:theme xmlns:a="http://schemas.openxmlformats.org/drawingml/2006/main" name="CURENT PPT Template_v2">
  <a:themeElements>
    <a:clrScheme name="CURENT">
      <a:dk1>
        <a:srgbClr val="4C4C4C"/>
      </a:dk1>
      <a:lt1>
        <a:sysClr val="window" lastClr="FFFFFF"/>
      </a:lt1>
      <a:dk2>
        <a:srgbClr val="4C4C4C"/>
      </a:dk2>
      <a:lt2>
        <a:srgbClr val="FFFFFF"/>
      </a:lt2>
      <a:accent1>
        <a:srgbClr val="007900"/>
      </a:accent1>
      <a:accent2>
        <a:srgbClr val="F77F00"/>
      </a:accent2>
      <a:accent3>
        <a:srgbClr val="7992B1"/>
      </a:accent3>
      <a:accent4>
        <a:srgbClr val="999999"/>
      </a:accent4>
      <a:accent5>
        <a:srgbClr val="9FFF9F"/>
      </a:accent5>
      <a:accent6>
        <a:srgbClr val="FFC789"/>
      </a:accent6>
      <a:hlink>
        <a:srgbClr val="F77F00"/>
      </a:hlink>
      <a:folHlink>
        <a:srgbClr val="FFC789"/>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CURENT PPT Template_v2">
  <a:themeElements>
    <a:clrScheme name="CURENT">
      <a:dk1>
        <a:srgbClr val="4C4C4C"/>
      </a:dk1>
      <a:lt1>
        <a:srgbClr val="FFFFFF"/>
      </a:lt1>
      <a:dk2>
        <a:srgbClr val="4C4C4C"/>
      </a:dk2>
      <a:lt2>
        <a:srgbClr val="FFFFFF"/>
      </a:lt2>
      <a:accent1>
        <a:srgbClr val="007900"/>
      </a:accent1>
      <a:accent2>
        <a:srgbClr val="F77F00"/>
      </a:accent2>
      <a:accent3>
        <a:srgbClr val="7992B1"/>
      </a:accent3>
      <a:accent4>
        <a:srgbClr val="999999"/>
      </a:accent4>
      <a:accent5>
        <a:srgbClr val="9FFF9F"/>
      </a:accent5>
      <a:accent6>
        <a:srgbClr val="FFC789"/>
      </a:accent6>
      <a:hlink>
        <a:srgbClr val="F77F00"/>
      </a:hlink>
      <a:folHlink>
        <a:srgbClr val="FFC7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RENT PPT Template_v2">
  <a:themeElements>
    <a:clrScheme name="CURENT">
      <a:dk1>
        <a:srgbClr val="4C4C4C"/>
      </a:dk1>
      <a:lt1>
        <a:srgbClr val="FFFFFF"/>
      </a:lt1>
      <a:dk2>
        <a:srgbClr val="4C4C4C"/>
      </a:dk2>
      <a:lt2>
        <a:srgbClr val="FFFFFF"/>
      </a:lt2>
      <a:accent1>
        <a:srgbClr val="007900"/>
      </a:accent1>
      <a:accent2>
        <a:srgbClr val="F77F00"/>
      </a:accent2>
      <a:accent3>
        <a:srgbClr val="7992B1"/>
      </a:accent3>
      <a:accent4>
        <a:srgbClr val="999999"/>
      </a:accent4>
      <a:accent5>
        <a:srgbClr val="9FFF9F"/>
      </a:accent5>
      <a:accent6>
        <a:srgbClr val="FFC789"/>
      </a:accent6>
      <a:hlink>
        <a:srgbClr val="F77F00"/>
      </a:hlink>
      <a:folHlink>
        <a:srgbClr val="FFC7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78502</TotalTime>
  <Words>4857</Words>
  <Application>Microsoft Macintosh PowerPoint</Application>
  <PresentationFormat>Widescreen</PresentationFormat>
  <Paragraphs>607</Paragraphs>
  <Slides>41</Slides>
  <Notes>15</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63" baseType="lpstr">
      <vt:lpstr>SimSun</vt:lpstr>
      <vt:lpstr>Arial</vt:lpstr>
      <vt:lpstr>Arial</vt:lpstr>
      <vt:lpstr>Calibri</vt:lpstr>
      <vt:lpstr>Calibri Light</vt:lpstr>
      <vt:lpstr>Cambria</vt:lpstr>
      <vt:lpstr>Century Gothic</vt:lpstr>
      <vt:lpstr>CG Times</vt:lpstr>
      <vt:lpstr>CharisSIL</vt:lpstr>
      <vt:lpstr>font0000000029a69ecf</vt:lpstr>
      <vt:lpstr>Karla</vt:lpstr>
      <vt:lpstr>Lato</vt:lpstr>
      <vt:lpstr>Noto Sans Symbols</vt:lpstr>
      <vt:lpstr>STIX</vt:lpstr>
      <vt:lpstr>Times New Roman</vt:lpstr>
      <vt:lpstr>Wingdings</vt:lpstr>
      <vt:lpstr>Wingdings 2</vt:lpstr>
      <vt:lpstr>CURENT PPT Template_v2</vt:lpstr>
      <vt:lpstr>12_CURENT PPT Template_v2</vt:lpstr>
      <vt:lpstr>1_CURENT PPT Template_v2</vt:lpstr>
      <vt:lpstr>Office Theme</vt:lpstr>
      <vt:lpstr>AcroExch.Document.DC</vt:lpstr>
      <vt:lpstr>PowerPoint Presentation</vt:lpstr>
      <vt:lpstr>Framework of Energy Justice and Energy Trilemma with  Mixed-Methods</vt:lpstr>
      <vt:lpstr>Energy Justice and Justice 40</vt:lpstr>
      <vt:lpstr>PowerPoint Presentation</vt:lpstr>
      <vt:lpstr>Beyond the Cost - Multidimensional Energy Insecurity</vt:lpstr>
      <vt:lpstr>Behavioral patterns are different when examining across subgroups and people are not just one kind…</vt:lpstr>
      <vt:lpstr>Energy Behavior, and Technology Usage in Daily Life</vt:lpstr>
      <vt:lpstr>24 Hours of Household Activities Across Income Groups based on American Time Use Survey (ATUS)</vt:lpstr>
      <vt:lpstr>Space Heating Behaviors– Thermostat Control Strategies</vt:lpstr>
      <vt:lpstr>Space Heating Behaviors: Income and Thermostat Set-points</vt:lpstr>
      <vt:lpstr>Accessibility Justice of Low-income Households (LIHs)</vt:lpstr>
      <vt:lpstr>Access to Smart Grid Technologies(智能電網技術)</vt:lpstr>
      <vt:lpstr>Energy Burdens-Macro level (National Scale)…</vt:lpstr>
      <vt:lpstr>Macro-Level: Energy Burden and Concentrated Disadvantage</vt:lpstr>
      <vt:lpstr>Social-economics and Health Predictors based on Concentrated Disadvantage Framework</vt:lpstr>
      <vt:lpstr>Seven Representative Big Data Sources</vt:lpstr>
      <vt:lpstr>Low-Income Households’ Energy Burden (% of income spent on utility bill) based on DOE’s Data in 2020</vt:lpstr>
      <vt:lpstr>Energy Burden Distribution in 2020</vt:lpstr>
      <vt:lpstr>Energy Burden over 20% by County Level in 2020</vt:lpstr>
      <vt:lpstr>Macro-Level: Median EB of Low-income Households in Rural &amp; Urban Areas  5-year Average (2014-2018) &amp; 2020 </vt:lpstr>
      <vt:lpstr>Hot/Cold Spots of Energy Burden Difference  2014-2018 vs. 2020 </vt:lpstr>
      <vt:lpstr>Interaction of Hispanic Population and Energy Burden (% of income spending on utilities) in 2014-2018 &amp;  2020</vt:lpstr>
      <vt:lpstr>Energy Burden, Social Vulnerability Index &amp; COVID Variables</vt:lpstr>
      <vt:lpstr>Energy &amp; Health- Micro Level</vt:lpstr>
      <vt:lpstr>Latent Variables and Survey Measurement</vt:lpstr>
      <vt:lpstr>Relationship between Mental Health and Heating Issue &amp; Utility Hardship </vt:lpstr>
      <vt:lpstr>Energy Insecurity, Indoor Environmental Quality (IEQ) and  Mental Health – the UK Sample (N=2000)</vt:lpstr>
      <vt:lpstr>Utility Hardship, Behavior, IEQs and Mental Health</vt:lpstr>
      <vt:lpstr>PowerPoint Presentation</vt:lpstr>
      <vt:lpstr>PowerPoint Presentation</vt:lpstr>
      <vt:lpstr>PowerPoint Presentation</vt:lpstr>
      <vt:lpstr> Social-psychological Factors &amp; Home Energy Management System </vt:lpstr>
      <vt:lpstr>Latent Variables and Survey Measurement</vt:lpstr>
      <vt:lpstr>Structural Equation Modeling (SEM)</vt:lpstr>
      <vt:lpstr>Factors that influence HEMS  Adoption with Energy Features and Wellbeing Features </vt:lpstr>
      <vt:lpstr>Multidimensional Factors of EV and Mobility Equality</vt:lpstr>
      <vt:lpstr> Multidimensional Framework of EV Adoption in Nordic Countries  </vt:lpstr>
      <vt:lpstr>Results of Hierarchical Regression Models on EV Adoption</vt:lpstr>
      <vt:lpstr>Future Project: Community Engagement on EV Equity</vt:lpstr>
      <vt:lpstr>EV Community Outreach-Temptation Bundling to  Boost Acceptance in Tennessee</vt:lpstr>
      <vt:lpstr>Data Justice Issues</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Testbed Thrust Overview</dc:title>
  <dc:creator>Oldham, Cary Rebecca</dc:creator>
  <cp:lastModifiedBy>Chen, Chien-Fei</cp:lastModifiedBy>
  <cp:revision>1697</cp:revision>
  <cp:lastPrinted>2022-02-03T16:08:42Z</cp:lastPrinted>
  <dcterms:created xsi:type="dcterms:W3CDTF">2012-03-15T15:28:55Z</dcterms:created>
  <dcterms:modified xsi:type="dcterms:W3CDTF">2024-02-18T21:46:34Z</dcterms:modified>
</cp:coreProperties>
</file>