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4" r:id="rId2"/>
    <p:sldId id="274" r:id="rId3"/>
    <p:sldId id="284" r:id="rId4"/>
    <p:sldId id="278" r:id="rId5"/>
    <p:sldId id="272" r:id="rId6"/>
    <p:sldId id="277" r:id="rId7"/>
    <p:sldId id="355" r:id="rId8"/>
    <p:sldId id="356" r:id="rId9"/>
    <p:sldId id="328" r:id="rId10"/>
    <p:sldId id="292" r:id="rId11"/>
    <p:sldId id="293" r:id="rId12"/>
    <p:sldId id="317" r:id="rId13"/>
    <p:sldId id="319" r:id="rId14"/>
    <p:sldId id="320" r:id="rId15"/>
    <p:sldId id="323" r:id="rId16"/>
    <p:sldId id="334" r:id="rId17"/>
    <p:sldId id="330" r:id="rId18"/>
    <p:sldId id="333" r:id="rId19"/>
    <p:sldId id="332" r:id="rId20"/>
    <p:sldId id="331" r:id="rId21"/>
    <p:sldId id="325" r:id="rId22"/>
    <p:sldId id="300" r:id="rId23"/>
    <p:sldId id="327" r:id="rId24"/>
    <p:sldId id="335" r:id="rId25"/>
    <p:sldId id="336" r:id="rId26"/>
    <p:sldId id="340" r:id="rId27"/>
    <p:sldId id="341" r:id="rId28"/>
    <p:sldId id="345" r:id="rId29"/>
    <p:sldId id="346" r:id="rId30"/>
    <p:sldId id="347" r:id="rId31"/>
    <p:sldId id="348" r:id="rId32"/>
    <p:sldId id="349" r:id="rId33"/>
    <p:sldId id="351" r:id="rId34"/>
    <p:sldId id="353" r:id="rId35"/>
    <p:sldId id="316" r:id="rId36"/>
    <p:sldId id="352" r:id="rId37"/>
    <p:sldId id="354" r:id="rId38"/>
    <p:sldId id="339" r:id="rId39"/>
    <p:sldId id="337" r:id="rId40"/>
    <p:sldId id="343" r:id="rId41"/>
    <p:sldId id="342" r:id="rId42"/>
    <p:sldId id="35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A7B6A28-3D10-4D40-9397-E1F00B76BE6F}">
          <p14:sldIdLst>
            <p14:sldId id="264"/>
            <p14:sldId id="274"/>
            <p14:sldId id="284"/>
          </p14:sldIdLst>
        </p14:section>
        <p14:section name="TF Report Content" id="{9CB2AD78-AAF2-4A47-82DD-4BBE7C3F62D6}">
          <p14:sldIdLst>
            <p14:sldId id="278"/>
            <p14:sldId id="272"/>
            <p14:sldId id="277"/>
            <p14:sldId id="355"/>
            <p14:sldId id="356"/>
            <p14:sldId id="328"/>
            <p14:sldId id="292"/>
            <p14:sldId id="293"/>
            <p14:sldId id="317"/>
            <p14:sldId id="319"/>
            <p14:sldId id="320"/>
            <p14:sldId id="323"/>
            <p14:sldId id="334"/>
            <p14:sldId id="330"/>
            <p14:sldId id="333"/>
            <p14:sldId id="332"/>
            <p14:sldId id="331"/>
            <p14:sldId id="325"/>
            <p14:sldId id="300"/>
            <p14:sldId id="327"/>
          </p14:sldIdLst>
        </p14:section>
        <p14:section name="Case Study" id="{66B49DEA-B9BE-4546-93A5-612DBC860CCC}">
          <p14:sldIdLst>
            <p14:sldId id="335"/>
            <p14:sldId id="336"/>
            <p14:sldId id="340"/>
            <p14:sldId id="341"/>
            <p14:sldId id="345"/>
            <p14:sldId id="346"/>
            <p14:sldId id="347"/>
            <p14:sldId id="348"/>
            <p14:sldId id="349"/>
            <p14:sldId id="351"/>
          </p14:sldIdLst>
        </p14:section>
        <p14:section name="Conclusions" id="{EAEE0937-9399-45B4-9D78-41004708643F}">
          <p14:sldIdLst>
            <p14:sldId id="353"/>
            <p14:sldId id="316"/>
            <p14:sldId id="352"/>
          </p14:sldIdLst>
        </p14:section>
        <p14:section name="Remark Slides" id="{3334A7E8-48CC-40CB-9953-4A74625876FE}">
          <p14:sldIdLst>
            <p14:sldId id="354"/>
          </p14:sldIdLst>
        </p14:section>
        <p14:section name="Case 2 Extra" id="{EE1EF5DE-DB59-4E73-918C-82D581AEB8B8}">
          <p14:sldIdLst>
            <p14:sldId id="339"/>
            <p14:sldId id="337"/>
            <p14:sldId id="343"/>
            <p14:sldId id="342"/>
            <p14:sldId id="350"/>
          </p14:sldIdLst>
        </p14:section>
      </p14:sectionLst>
    </p:ext>
    <p:ext uri="{EFAFB233-063F-42B5-8137-9DF3F51BA10A}">
      <p15:sldGuideLst xmlns:p15="http://schemas.microsoft.com/office/powerpoint/2012/main">
        <p15:guide id="1" orient="horz" pos="15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D7D2"/>
    <a:srgbClr val="66FFFF"/>
    <a:srgbClr val="00843D"/>
    <a:srgbClr val="02AE48"/>
    <a:srgbClr val="EFF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5"/>
    <p:restoredTop sz="94692"/>
  </p:normalViewPr>
  <p:slideViewPr>
    <p:cSldViewPr snapToGrid="0">
      <p:cViewPr varScale="1">
        <p:scale>
          <a:sx n="106" d="100"/>
          <a:sy n="106" d="100"/>
        </p:scale>
        <p:origin x="704" y="176"/>
      </p:cViewPr>
      <p:guideLst>
        <p:guide orient="horz" pos="1502"/>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A41D7-29D9-47DE-8915-1EEDDB2166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B6CB38-7FC5-4696-8397-C3AC8E3CB26A}">
      <dgm:prSet/>
      <dgm:spPr/>
      <dgm:t>
        <a:bodyPr/>
        <a:lstStyle/>
        <a:p>
          <a:r>
            <a:rPr lang="it-IT" b="1" err="1"/>
            <a:t>Hardening-based</a:t>
          </a:r>
          <a:r>
            <a:rPr lang="it-IT"/>
            <a:t>: </a:t>
          </a:r>
          <a:r>
            <a:rPr lang="it-IT" err="1"/>
            <a:t>aimed</a:t>
          </a:r>
          <a:r>
            <a:rPr lang="it-IT"/>
            <a:t> to make the grid </a:t>
          </a:r>
          <a:r>
            <a:rPr lang="it-IT" err="1"/>
            <a:t>stronger</a:t>
          </a:r>
          <a:r>
            <a:rPr lang="it-IT"/>
            <a:t> / </a:t>
          </a:r>
          <a:r>
            <a:rPr lang="it-IT" err="1"/>
            <a:t>bigger</a:t>
          </a:r>
          <a:r>
            <a:rPr lang="it-IT"/>
            <a:t>. </a:t>
          </a:r>
          <a:endParaRPr lang="en-US"/>
        </a:p>
      </dgm:t>
    </dgm:pt>
    <dgm:pt modelId="{2E8377EB-66E1-49A7-B7DE-5B436CBF464F}" type="parTrans" cxnId="{E0A2D0DD-1B7F-4622-A027-2AF73BAEDA21}">
      <dgm:prSet/>
      <dgm:spPr/>
      <dgm:t>
        <a:bodyPr/>
        <a:lstStyle/>
        <a:p>
          <a:endParaRPr lang="en-US"/>
        </a:p>
      </dgm:t>
    </dgm:pt>
    <dgm:pt modelId="{B4E38701-21AA-45DF-A079-8FCB26C89C1D}" type="sibTrans" cxnId="{E0A2D0DD-1B7F-4622-A027-2AF73BAEDA21}">
      <dgm:prSet/>
      <dgm:spPr/>
      <dgm:t>
        <a:bodyPr/>
        <a:lstStyle/>
        <a:p>
          <a:endParaRPr lang="en-US"/>
        </a:p>
      </dgm:t>
    </dgm:pt>
    <dgm:pt modelId="{A3447B8A-E400-4640-BF34-62695EE69B1F}">
      <dgm:prSet/>
      <dgm:spPr/>
      <dgm:t>
        <a:bodyPr/>
        <a:lstStyle/>
        <a:p>
          <a:r>
            <a:rPr lang="en-US"/>
            <a:t>vegetation management and trimming around the grid components</a:t>
          </a:r>
        </a:p>
      </dgm:t>
    </dgm:pt>
    <dgm:pt modelId="{3C4E65D8-A955-43FB-9812-561BF5B5267A}" type="parTrans" cxnId="{871771A1-3B8C-4516-BEA6-D226A75461F7}">
      <dgm:prSet/>
      <dgm:spPr/>
      <dgm:t>
        <a:bodyPr/>
        <a:lstStyle/>
        <a:p>
          <a:endParaRPr lang="en-US"/>
        </a:p>
      </dgm:t>
    </dgm:pt>
    <dgm:pt modelId="{72B4DF70-E107-433D-8700-10EAF7DD5AFC}" type="sibTrans" cxnId="{871771A1-3B8C-4516-BEA6-D226A75461F7}">
      <dgm:prSet/>
      <dgm:spPr/>
      <dgm:t>
        <a:bodyPr/>
        <a:lstStyle/>
        <a:p>
          <a:endParaRPr lang="en-US"/>
        </a:p>
      </dgm:t>
    </dgm:pt>
    <dgm:pt modelId="{FB260AFA-0B83-4E02-BB13-BB142ECD0E90}">
      <dgm:prSet/>
      <dgm:spPr/>
      <dgm:t>
        <a:bodyPr/>
        <a:lstStyle/>
        <a:p>
          <a:r>
            <a:rPr lang="en-US"/>
            <a:t>overhead lines replacement with underground cables</a:t>
          </a:r>
        </a:p>
      </dgm:t>
    </dgm:pt>
    <dgm:pt modelId="{D46658BB-5308-4F67-AE1A-091073B850C9}" type="parTrans" cxnId="{0003AB86-865F-429B-A569-85700068E788}">
      <dgm:prSet/>
      <dgm:spPr/>
      <dgm:t>
        <a:bodyPr/>
        <a:lstStyle/>
        <a:p>
          <a:endParaRPr lang="en-US"/>
        </a:p>
      </dgm:t>
    </dgm:pt>
    <dgm:pt modelId="{9818A64E-C79B-4825-AB3A-F5B215E9006F}" type="sibTrans" cxnId="{0003AB86-865F-429B-A569-85700068E788}">
      <dgm:prSet/>
      <dgm:spPr/>
      <dgm:t>
        <a:bodyPr/>
        <a:lstStyle/>
        <a:p>
          <a:endParaRPr lang="en-US"/>
        </a:p>
      </dgm:t>
    </dgm:pt>
    <dgm:pt modelId="{6C7EC6C5-AAF6-4836-8E26-DFA26C24CEDA}">
      <dgm:prSet/>
      <dgm:spPr/>
      <dgm:t>
        <a:bodyPr/>
        <a:lstStyle/>
        <a:p>
          <a:r>
            <a:rPr lang="en-US"/>
            <a:t>new lines installation (overhead/cable)</a:t>
          </a:r>
        </a:p>
      </dgm:t>
    </dgm:pt>
    <dgm:pt modelId="{3826E39F-A091-413E-B0F5-528ED4FC34CB}" type="parTrans" cxnId="{26988551-2461-4991-BC59-A5880C704D85}">
      <dgm:prSet/>
      <dgm:spPr/>
      <dgm:t>
        <a:bodyPr/>
        <a:lstStyle/>
        <a:p>
          <a:endParaRPr lang="en-US"/>
        </a:p>
      </dgm:t>
    </dgm:pt>
    <dgm:pt modelId="{745CBADC-D2F8-47C0-A933-330B8D89AEB2}" type="sibTrans" cxnId="{26988551-2461-4991-BC59-A5880C704D85}">
      <dgm:prSet/>
      <dgm:spPr/>
      <dgm:t>
        <a:bodyPr/>
        <a:lstStyle/>
        <a:p>
          <a:endParaRPr lang="en-US"/>
        </a:p>
      </dgm:t>
    </dgm:pt>
    <dgm:pt modelId="{CEAB046B-2694-4D56-8FDE-087A81554E90}">
      <dgm:prSet/>
      <dgm:spPr/>
      <dgm:t>
        <a:bodyPr/>
        <a:lstStyle/>
        <a:p>
          <a:r>
            <a:rPr lang="fr-FR" dirty="0"/>
            <a:t>component </a:t>
          </a:r>
          <a:r>
            <a:rPr lang="fr-FR" dirty="0" err="1"/>
            <a:t>reinforcement</a:t>
          </a:r>
          <a:r>
            <a:rPr lang="fr-FR" dirty="0"/>
            <a:t> (</a:t>
          </a:r>
          <a:r>
            <a:rPr lang="fr-FR" dirty="0" err="1"/>
            <a:t>substations</a:t>
          </a:r>
          <a:r>
            <a:rPr lang="fr-FR" dirty="0"/>
            <a:t>, </a:t>
          </a:r>
          <a:r>
            <a:rPr lang="fr-FR" dirty="0" err="1"/>
            <a:t>poles</a:t>
          </a:r>
          <a:r>
            <a:rPr lang="fr-FR" dirty="0"/>
            <a:t>, etc.)</a:t>
          </a:r>
          <a:endParaRPr lang="en-US" dirty="0"/>
        </a:p>
      </dgm:t>
    </dgm:pt>
    <dgm:pt modelId="{F46736B0-2F19-44A5-AA12-098A9AFA3F34}" type="parTrans" cxnId="{B4718023-AF8B-4B10-821B-AE4289C6C118}">
      <dgm:prSet/>
      <dgm:spPr/>
      <dgm:t>
        <a:bodyPr/>
        <a:lstStyle/>
        <a:p>
          <a:endParaRPr lang="en-US"/>
        </a:p>
      </dgm:t>
    </dgm:pt>
    <dgm:pt modelId="{9784079C-0619-41AD-95D3-BB362E65383D}" type="sibTrans" cxnId="{B4718023-AF8B-4B10-821B-AE4289C6C118}">
      <dgm:prSet/>
      <dgm:spPr/>
      <dgm:t>
        <a:bodyPr/>
        <a:lstStyle/>
        <a:p>
          <a:endParaRPr lang="en-US"/>
        </a:p>
      </dgm:t>
    </dgm:pt>
    <dgm:pt modelId="{FD8DAB9D-5905-4975-9D1A-710DFE2F643E}">
      <dgm:prSet/>
      <dgm:spPr/>
      <dgm:t>
        <a:bodyPr/>
        <a:lstStyle/>
        <a:p>
          <a:r>
            <a:rPr lang="en-US"/>
            <a:t>promotion of distributed energy resources (DER) in distribution grids along with the </a:t>
          </a:r>
          <a:br>
            <a:rPr lang="en-US"/>
          </a:br>
          <a:r>
            <a:rPr lang="en-US"/>
            <a:t>capability for island/microgrid capability</a:t>
          </a:r>
        </a:p>
      </dgm:t>
    </dgm:pt>
    <dgm:pt modelId="{14657D74-3D64-445F-9E28-8B8EE8A588C9}" type="parTrans" cxnId="{FB783C4E-8FCD-4BCD-A956-2FB3702CD5FC}">
      <dgm:prSet/>
      <dgm:spPr/>
      <dgm:t>
        <a:bodyPr/>
        <a:lstStyle/>
        <a:p>
          <a:endParaRPr lang="en-US"/>
        </a:p>
      </dgm:t>
    </dgm:pt>
    <dgm:pt modelId="{90F3FBD1-4DBE-4FFB-9FE4-4084AAF6B9B3}" type="sibTrans" cxnId="{FB783C4E-8FCD-4BCD-A956-2FB3702CD5FC}">
      <dgm:prSet/>
      <dgm:spPr/>
      <dgm:t>
        <a:bodyPr/>
        <a:lstStyle/>
        <a:p>
          <a:endParaRPr lang="en-US"/>
        </a:p>
      </dgm:t>
    </dgm:pt>
    <dgm:pt modelId="{9EF7B079-3452-4478-9DB0-EFFFEFCFB05B}">
      <dgm:prSet/>
      <dgm:spPr/>
      <dgm:t>
        <a:bodyPr/>
        <a:lstStyle/>
        <a:p>
          <a:r>
            <a:rPr lang="it-IT" b="1" err="1"/>
            <a:t>Algorithmic</a:t>
          </a:r>
          <a:r>
            <a:rPr lang="it-IT" b="1"/>
            <a:t> or software-</a:t>
          </a:r>
          <a:r>
            <a:rPr lang="it-IT" b="1" err="1"/>
            <a:t>based</a:t>
          </a:r>
          <a:r>
            <a:rPr lang="it-IT"/>
            <a:t>: </a:t>
          </a:r>
          <a:r>
            <a:rPr lang="it-IT" err="1"/>
            <a:t>aimed</a:t>
          </a:r>
          <a:r>
            <a:rPr lang="it-IT"/>
            <a:t> to make the grid </a:t>
          </a:r>
          <a:r>
            <a:rPr lang="it-IT" err="1"/>
            <a:t>smarter</a:t>
          </a:r>
          <a:r>
            <a:rPr lang="it-IT"/>
            <a:t> and more </a:t>
          </a:r>
          <a:r>
            <a:rPr lang="it-IT" err="1"/>
            <a:t>flexible</a:t>
          </a:r>
          <a:r>
            <a:rPr lang="it-IT"/>
            <a:t>. </a:t>
          </a:r>
          <a:endParaRPr lang="en-US"/>
        </a:p>
      </dgm:t>
    </dgm:pt>
    <dgm:pt modelId="{8C48060B-0A15-4E4D-A3A2-BC1E5BC99FE6}" type="parTrans" cxnId="{D7722CA8-AE74-43E6-B90D-3FE6BF6C4BF9}">
      <dgm:prSet/>
      <dgm:spPr/>
      <dgm:t>
        <a:bodyPr/>
        <a:lstStyle/>
        <a:p>
          <a:endParaRPr lang="en-US"/>
        </a:p>
      </dgm:t>
    </dgm:pt>
    <dgm:pt modelId="{36EFFA4F-821A-4464-8D87-B6D6C4B4FFEA}" type="sibTrans" cxnId="{D7722CA8-AE74-43E6-B90D-3FE6BF6C4BF9}">
      <dgm:prSet/>
      <dgm:spPr/>
      <dgm:t>
        <a:bodyPr/>
        <a:lstStyle/>
        <a:p>
          <a:endParaRPr lang="en-US"/>
        </a:p>
      </dgm:t>
    </dgm:pt>
    <dgm:pt modelId="{C32AB28D-91F1-45F1-B68E-98C9536CE98A}">
      <dgm:prSet/>
      <dgm:spPr/>
      <dgm:t>
        <a:bodyPr/>
        <a:lstStyle/>
        <a:p>
          <a:r>
            <a:rPr lang="en-US"/>
            <a:t>employment of load/DERs control strategies; </a:t>
          </a:r>
        </a:p>
      </dgm:t>
    </dgm:pt>
    <dgm:pt modelId="{3BED2317-1637-43AD-AE3E-2769F59DE89F}" type="parTrans" cxnId="{A33BBE2F-4C4C-4DC6-8197-B7AF2495AB8C}">
      <dgm:prSet/>
      <dgm:spPr/>
      <dgm:t>
        <a:bodyPr/>
        <a:lstStyle/>
        <a:p>
          <a:endParaRPr lang="en-US"/>
        </a:p>
      </dgm:t>
    </dgm:pt>
    <dgm:pt modelId="{ECF0C585-2D8A-4E06-A691-71F5B5CEE731}" type="sibTrans" cxnId="{A33BBE2F-4C4C-4DC6-8197-B7AF2495AB8C}">
      <dgm:prSet/>
      <dgm:spPr/>
      <dgm:t>
        <a:bodyPr/>
        <a:lstStyle/>
        <a:p>
          <a:endParaRPr lang="en-US"/>
        </a:p>
      </dgm:t>
    </dgm:pt>
    <dgm:pt modelId="{9B686DC0-2A98-4851-84C7-2711A9A47816}">
      <dgm:prSet/>
      <dgm:spPr/>
      <dgm:t>
        <a:bodyPr/>
        <a:lstStyle/>
        <a:p>
          <a:r>
            <a:rPr lang="en-US"/>
            <a:t>adoption of distributed monitoring, estimation, and control policies</a:t>
          </a:r>
        </a:p>
      </dgm:t>
    </dgm:pt>
    <dgm:pt modelId="{5F922CE5-BB34-4F32-B2B4-038CCD06910D}" type="parTrans" cxnId="{A03A79F3-496B-457C-B082-FFC4E284F980}">
      <dgm:prSet/>
      <dgm:spPr/>
      <dgm:t>
        <a:bodyPr/>
        <a:lstStyle/>
        <a:p>
          <a:endParaRPr lang="en-US"/>
        </a:p>
      </dgm:t>
    </dgm:pt>
    <dgm:pt modelId="{47EC4411-E92E-4F5C-A724-CDAEE572F69F}" type="sibTrans" cxnId="{A03A79F3-496B-457C-B082-FFC4E284F980}">
      <dgm:prSet/>
      <dgm:spPr/>
      <dgm:t>
        <a:bodyPr/>
        <a:lstStyle/>
        <a:p>
          <a:endParaRPr lang="en-US"/>
        </a:p>
      </dgm:t>
    </dgm:pt>
    <dgm:pt modelId="{6E4E3A1D-1944-4910-B011-33B4EEC1E4BC}" type="pres">
      <dgm:prSet presAssocID="{80DA41D7-29D9-47DE-8915-1EEDDB216631}" presName="linear" presStyleCnt="0">
        <dgm:presLayoutVars>
          <dgm:animLvl val="lvl"/>
          <dgm:resizeHandles val="exact"/>
        </dgm:presLayoutVars>
      </dgm:prSet>
      <dgm:spPr/>
    </dgm:pt>
    <dgm:pt modelId="{972B0561-7FF3-4399-AF35-8F0039479079}" type="pres">
      <dgm:prSet presAssocID="{F4B6CB38-7FC5-4696-8397-C3AC8E3CB26A}" presName="parentText" presStyleLbl="node1" presStyleIdx="0" presStyleCnt="2" custLinFactNeighborY="-16437">
        <dgm:presLayoutVars>
          <dgm:chMax val="0"/>
          <dgm:bulletEnabled val="1"/>
        </dgm:presLayoutVars>
      </dgm:prSet>
      <dgm:spPr/>
    </dgm:pt>
    <dgm:pt modelId="{46A4034E-123C-42FA-87FD-DA6B3452F028}" type="pres">
      <dgm:prSet presAssocID="{F4B6CB38-7FC5-4696-8397-C3AC8E3CB26A}" presName="childText" presStyleLbl="revTx" presStyleIdx="0" presStyleCnt="2" custLinFactNeighborX="0" custLinFactNeighborY="-26953">
        <dgm:presLayoutVars>
          <dgm:bulletEnabled val="1"/>
        </dgm:presLayoutVars>
      </dgm:prSet>
      <dgm:spPr/>
    </dgm:pt>
    <dgm:pt modelId="{13166813-4674-4077-9B35-DFBD88D12950}" type="pres">
      <dgm:prSet presAssocID="{9EF7B079-3452-4478-9DB0-EFFFEFCFB05B}" presName="parentText" presStyleLbl="node1" presStyleIdx="1" presStyleCnt="2">
        <dgm:presLayoutVars>
          <dgm:chMax val="0"/>
          <dgm:bulletEnabled val="1"/>
        </dgm:presLayoutVars>
      </dgm:prSet>
      <dgm:spPr/>
    </dgm:pt>
    <dgm:pt modelId="{A24858B2-AD79-4C7B-AFBE-5934AE4068D4}" type="pres">
      <dgm:prSet presAssocID="{9EF7B079-3452-4478-9DB0-EFFFEFCFB05B}" presName="childText" presStyleLbl="revTx" presStyleIdx="1" presStyleCnt="2" custLinFactNeighborX="0" custLinFactNeighborY="38932">
        <dgm:presLayoutVars>
          <dgm:bulletEnabled val="1"/>
        </dgm:presLayoutVars>
      </dgm:prSet>
      <dgm:spPr/>
    </dgm:pt>
  </dgm:ptLst>
  <dgm:cxnLst>
    <dgm:cxn modelId="{10E55C17-62E1-466D-B9E3-85D0D428E746}" type="presOf" srcId="{CEAB046B-2694-4D56-8FDE-087A81554E90}" destId="{46A4034E-123C-42FA-87FD-DA6B3452F028}" srcOrd="0" destOrd="3" presId="urn:microsoft.com/office/officeart/2005/8/layout/vList2"/>
    <dgm:cxn modelId="{B4718023-AF8B-4B10-821B-AE4289C6C118}" srcId="{F4B6CB38-7FC5-4696-8397-C3AC8E3CB26A}" destId="{CEAB046B-2694-4D56-8FDE-087A81554E90}" srcOrd="3" destOrd="0" parTransId="{F46736B0-2F19-44A5-AA12-098A9AFA3F34}" sibTransId="{9784079C-0619-41AD-95D3-BB362E65383D}"/>
    <dgm:cxn modelId="{BE867625-B3F1-4F25-A44A-4D2997C191C0}" type="presOf" srcId="{FD8DAB9D-5905-4975-9D1A-710DFE2F643E}" destId="{46A4034E-123C-42FA-87FD-DA6B3452F028}" srcOrd="0" destOrd="4" presId="urn:microsoft.com/office/officeart/2005/8/layout/vList2"/>
    <dgm:cxn modelId="{A33BBE2F-4C4C-4DC6-8197-B7AF2495AB8C}" srcId="{9EF7B079-3452-4478-9DB0-EFFFEFCFB05B}" destId="{C32AB28D-91F1-45F1-B68E-98C9536CE98A}" srcOrd="0" destOrd="0" parTransId="{3BED2317-1637-43AD-AE3E-2769F59DE89F}" sibTransId="{ECF0C585-2D8A-4E06-A691-71F5B5CEE731}"/>
    <dgm:cxn modelId="{C76AB536-3E0D-45F5-974D-7C12C73229FD}" type="presOf" srcId="{F4B6CB38-7FC5-4696-8397-C3AC8E3CB26A}" destId="{972B0561-7FF3-4399-AF35-8F0039479079}" srcOrd="0" destOrd="0" presId="urn:microsoft.com/office/officeart/2005/8/layout/vList2"/>
    <dgm:cxn modelId="{4107F33C-98F9-48E6-8D5B-A2578043ED1F}" type="presOf" srcId="{9EF7B079-3452-4478-9DB0-EFFFEFCFB05B}" destId="{13166813-4674-4077-9B35-DFBD88D12950}" srcOrd="0" destOrd="0" presId="urn:microsoft.com/office/officeart/2005/8/layout/vList2"/>
    <dgm:cxn modelId="{FB783C4E-8FCD-4BCD-A956-2FB3702CD5FC}" srcId="{F4B6CB38-7FC5-4696-8397-C3AC8E3CB26A}" destId="{FD8DAB9D-5905-4975-9D1A-710DFE2F643E}" srcOrd="4" destOrd="0" parTransId="{14657D74-3D64-445F-9E28-8B8EE8A588C9}" sibTransId="{90F3FBD1-4DBE-4FFB-9FE4-4084AAF6B9B3}"/>
    <dgm:cxn modelId="{26988551-2461-4991-BC59-A5880C704D85}" srcId="{F4B6CB38-7FC5-4696-8397-C3AC8E3CB26A}" destId="{6C7EC6C5-AAF6-4836-8E26-DFA26C24CEDA}" srcOrd="2" destOrd="0" parTransId="{3826E39F-A091-413E-B0F5-528ED4FC34CB}" sibTransId="{745CBADC-D2F8-47C0-A933-330B8D89AEB2}"/>
    <dgm:cxn modelId="{02936953-1EE8-481A-89DA-78170B6C0E4B}" type="presOf" srcId="{80DA41D7-29D9-47DE-8915-1EEDDB216631}" destId="{6E4E3A1D-1944-4910-B011-33B4EEC1E4BC}" srcOrd="0" destOrd="0" presId="urn:microsoft.com/office/officeart/2005/8/layout/vList2"/>
    <dgm:cxn modelId="{50D53B68-1E8E-4B65-813D-280D2F5E2F50}" type="presOf" srcId="{6C7EC6C5-AAF6-4836-8E26-DFA26C24CEDA}" destId="{46A4034E-123C-42FA-87FD-DA6B3452F028}" srcOrd="0" destOrd="2" presId="urn:microsoft.com/office/officeart/2005/8/layout/vList2"/>
    <dgm:cxn modelId="{0003AB86-865F-429B-A569-85700068E788}" srcId="{F4B6CB38-7FC5-4696-8397-C3AC8E3CB26A}" destId="{FB260AFA-0B83-4E02-BB13-BB142ECD0E90}" srcOrd="1" destOrd="0" parTransId="{D46658BB-5308-4F67-AE1A-091073B850C9}" sibTransId="{9818A64E-C79B-4825-AB3A-F5B215E9006F}"/>
    <dgm:cxn modelId="{0C53D887-F1A9-4ED2-8858-49EBCA8DBC13}" type="presOf" srcId="{C32AB28D-91F1-45F1-B68E-98C9536CE98A}" destId="{A24858B2-AD79-4C7B-AFBE-5934AE4068D4}" srcOrd="0" destOrd="0" presId="urn:microsoft.com/office/officeart/2005/8/layout/vList2"/>
    <dgm:cxn modelId="{0F8E928F-146D-44CA-82AF-64F2F2E10699}" type="presOf" srcId="{9B686DC0-2A98-4851-84C7-2711A9A47816}" destId="{A24858B2-AD79-4C7B-AFBE-5934AE4068D4}" srcOrd="0" destOrd="1" presId="urn:microsoft.com/office/officeart/2005/8/layout/vList2"/>
    <dgm:cxn modelId="{871771A1-3B8C-4516-BEA6-D226A75461F7}" srcId="{F4B6CB38-7FC5-4696-8397-C3AC8E3CB26A}" destId="{A3447B8A-E400-4640-BF34-62695EE69B1F}" srcOrd="0" destOrd="0" parTransId="{3C4E65D8-A955-43FB-9812-561BF5B5267A}" sibTransId="{72B4DF70-E107-433D-8700-10EAF7DD5AFC}"/>
    <dgm:cxn modelId="{D7722CA8-AE74-43E6-B90D-3FE6BF6C4BF9}" srcId="{80DA41D7-29D9-47DE-8915-1EEDDB216631}" destId="{9EF7B079-3452-4478-9DB0-EFFFEFCFB05B}" srcOrd="1" destOrd="0" parTransId="{8C48060B-0A15-4E4D-A3A2-BC1E5BC99FE6}" sibTransId="{36EFFA4F-821A-4464-8D87-B6D6C4B4FFEA}"/>
    <dgm:cxn modelId="{E0A2D0DD-1B7F-4622-A027-2AF73BAEDA21}" srcId="{80DA41D7-29D9-47DE-8915-1EEDDB216631}" destId="{F4B6CB38-7FC5-4696-8397-C3AC8E3CB26A}" srcOrd="0" destOrd="0" parTransId="{2E8377EB-66E1-49A7-B7DE-5B436CBF464F}" sibTransId="{B4E38701-21AA-45DF-A079-8FCB26C89C1D}"/>
    <dgm:cxn modelId="{64ECE1F1-7099-40DB-9E9E-B58ADA3B1177}" type="presOf" srcId="{FB260AFA-0B83-4E02-BB13-BB142ECD0E90}" destId="{46A4034E-123C-42FA-87FD-DA6B3452F028}" srcOrd="0" destOrd="1" presId="urn:microsoft.com/office/officeart/2005/8/layout/vList2"/>
    <dgm:cxn modelId="{A03A79F3-496B-457C-B082-FFC4E284F980}" srcId="{9EF7B079-3452-4478-9DB0-EFFFEFCFB05B}" destId="{9B686DC0-2A98-4851-84C7-2711A9A47816}" srcOrd="1" destOrd="0" parTransId="{5F922CE5-BB34-4F32-B2B4-038CCD06910D}" sibTransId="{47EC4411-E92E-4F5C-A724-CDAEE572F69F}"/>
    <dgm:cxn modelId="{5C831EFB-B53C-479F-AF54-16441EB229A1}" type="presOf" srcId="{A3447B8A-E400-4640-BF34-62695EE69B1F}" destId="{46A4034E-123C-42FA-87FD-DA6B3452F028}" srcOrd="0" destOrd="0" presId="urn:microsoft.com/office/officeart/2005/8/layout/vList2"/>
    <dgm:cxn modelId="{62AE6172-5C4E-477A-AC47-D1C2C80380E2}" type="presParOf" srcId="{6E4E3A1D-1944-4910-B011-33B4EEC1E4BC}" destId="{972B0561-7FF3-4399-AF35-8F0039479079}" srcOrd="0" destOrd="0" presId="urn:microsoft.com/office/officeart/2005/8/layout/vList2"/>
    <dgm:cxn modelId="{3A14B9CC-6519-4A2B-941E-5A1AF57E783C}" type="presParOf" srcId="{6E4E3A1D-1944-4910-B011-33B4EEC1E4BC}" destId="{46A4034E-123C-42FA-87FD-DA6B3452F028}" srcOrd="1" destOrd="0" presId="urn:microsoft.com/office/officeart/2005/8/layout/vList2"/>
    <dgm:cxn modelId="{5E5F85DE-F8CA-4864-B4E7-C0F027C7FDAB}" type="presParOf" srcId="{6E4E3A1D-1944-4910-B011-33B4EEC1E4BC}" destId="{13166813-4674-4077-9B35-DFBD88D12950}" srcOrd="2" destOrd="0" presId="urn:microsoft.com/office/officeart/2005/8/layout/vList2"/>
    <dgm:cxn modelId="{B5365446-7AE9-4ECF-9AC1-EF6695E82E95}" type="presParOf" srcId="{6E4E3A1D-1944-4910-B011-33B4EEC1E4BC}" destId="{A24858B2-AD79-4C7B-AFBE-5934AE4068D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B0561-7FF3-4399-AF35-8F0039479079}">
      <dsp:nvSpPr>
        <dsp:cNvPr id="0" name=""/>
        <dsp:cNvSpPr/>
      </dsp:nvSpPr>
      <dsp:spPr>
        <a:xfrm>
          <a:off x="0" y="0"/>
          <a:ext cx="986913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err="1"/>
            <a:t>Hardening-based</a:t>
          </a:r>
          <a:r>
            <a:rPr lang="it-IT" sz="2200" kern="1200"/>
            <a:t>: </a:t>
          </a:r>
          <a:r>
            <a:rPr lang="it-IT" sz="2200" kern="1200" err="1"/>
            <a:t>aimed</a:t>
          </a:r>
          <a:r>
            <a:rPr lang="it-IT" sz="2200" kern="1200"/>
            <a:t> to make the grid </a:t>
          </a:r>
          <a:r>
            <a:rPr lang="it-IT" sz="2200" kern="1200" err="1"/>
            <a:t>stronger</a:t>
          </a:r>
          <a:r>
            <a:rPr lang="it-IT" sz="2200" kern="1200"/>
            <a:t> / </a:t>
          </a:r>
          <a:r>
            <a:rPr lang="it-IT" sz="2200" kern="1200" err="1"/>
            <a:t>bigger</a:t>
          </a:r>
          <a:r>
            <a:rPr lang="it-IT" sz="2200" kern="1200"/>
            <a:t>. </a:t>
          </a:r>
          <a:endParaRPr lang="en-US" sz="2200" kern="1200"/>
        </a:p>
      </dsp:txBody>
      <dsp:txXfrm>
        <a:off x="25759" y="25759"/>
        <a:ext cx="9817612" cy="476152"/>
      </dsp:txXfrm>
    </dsp:sp>
    <dsp:sp modelId="{46A4034E-123C-42FA-87FD-DA6B3452F028}">
      <dsp:nvSpPr>
        <dsp:cNvPr id="0" name=""/>
        <dsp:cNvSpPr/>
      </dsp:nvSpPr>
      <dsp:spPr>
        <a:xfrm>
          <a:off x="0" y="545717"/>
          <a:ext cx="9869130"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4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vegetation management and trimming around the grid components</a:t>
          </a:r>
        </a:p>
        <a:p>
          <a:pPr marL="171450" lvl="1" indent="-171450" algn="l" defTabSz="755650">
            <a:lnSpc>
              <a:spcPct val="90000"/>
            </a:lnSpc>
            <a:spcBef>
              <a:spcPct val="0"/>
            </a:spcBef>
            <a:spcAft>
              <a:spcPct val="20000"/>
            </a:spcAft>
            <a:buChar char="•"/>
          </a:pPr>
          <a:r>
            <a:rPr lang="en-US" sz="1700" kern="1200"/>
            <a:t>overhead lines replacement with underground cables</a:t>
          </a:r>
        </a:p>
        <a:p>
          <a:pPr marL="171450" lvl="1" indent="-171450" algn="l" defTabSz="755650">
            <a:lnSpc>
              <a:spcPct val="90000"/>
            </a:lnSpc>
            <a:spcBef>
              <a:spcPct val="0"/>
            </a:spcBef>
            <a:spcAft>
              <a:spcPct val="20000"/>
            </a:spcAft>
            <a:buChar char="•"/>
          </a:pPr>
          <a:r>
            <a:rPr lang="en-US" sz="1700" kern="1200"/>
            <a:t>new lines installation (overhead/cable)</a:t>
          </a:r>
        </a:p>
        <a:p>
          <a:pPr marL="171450" lvl="1" indent="-171450" algn="l" defTabSz="755650">
            <a:lnSpc>
              <a:spcPct val="90000"/>
            </a:lnSpc>
            <a:spcBef>
              <a:spcPct val="0"/>
            </a:spcBef>
            <a:spcAft>
              <a:spcPct val="20000"/>
            </a:spcAft>
            <a:buChar char="•"/>
          </a:pPr>
          <a:r>
            <a:rPr lang="fr-FR" sz="1700" kern="1200" dirty="0"/>
            <a:t>component </a:t>
          </a:r>
          <a:r>
            <a:rPr lang="fr-FR" sz="1700" kern="1200" dirty="0" err="1"/>
            <a:t>reinforcement</a:t>
          </a:r>
          <a:r>
            <a:rPr lang="fr-FR" sz="1700" kern="1200" dirty="0"/>
            <a:t> (</a:t>
          </a:r>
          <a:r>
            <a:rPr lang="fr-FR" sz="1700" kern="1200" dirty="0" err="1"/>
            <a:t>substations</a:t>
          </a:r>
          <a:r>
            <a:rPr lang="fr-FR" sz="1700" kern="1200" dirty="0"/>
            <a:t>, </a:t>
          </a:r>
          <a:r>
            <a:rPr lang="fr-FR" sz="1700" kern="1200" dirty="0" err="1"/>
            <a:t>poles</a:t>
          </a:r>
          <a:r>
            <a:rPr lang="fr-FR" sz="1700" kern="1200" dirty="0"/>
            <a:t>, etc.)</a:t>
          </a:r>
          <a:endParaRPr lang="en-US" sz="1700" kern="1200" dirty="0"/>
        </a:p>
        <a:p>
          <a:pPr marL="171450" lvl="1" indent="-171450" algn="l" defTabSz="755650">
            <a:lnSpc>
              <a:spcPct val="90000"/>
            </a:lnSpc>
            <a:spcBef>
              <a:spcPct val="0"/>
            </a:spcBef>
            <a:spcAft>
              <a:spcPct val="20000"/>
            </a:spcAft>
            <a:buChar char="•"/>
          </a:pPr>
          <a:r>
            <a:rPr lang="en-US" sz="1700" kern="1200"/>
            <a:t>promotion of distributed energy resources (DER) in distribution grids along with the </a:t>
          </a:r>
          <a:br>
            <a:rPr lang="en-US" sz="1700" kern="1200"/>
          </a:br>
          <a:r>
            <a:rPr lang="en-US" sz="1700" kern="1200"/>
            <a:t>capability for island/microgrid capability</a:t>
          </a:r>
        </a:p>
      </dsp:txBody>
      <dsp:txXfrm>
        <a:off x="0" y="545717"/>
        <a:ext cx="9869130" cy="1730520"/>
      </dsp:txXfrm>
    </dsp:sp>
    <dsp:sp modelId="{13166813-4674-4077-9B35-DFBD88D12950}">
      <dsp:nvSpPr>
        <dsp:cNvPr id="0" name=""/>
        <dsp:cNvSpPr/>
      </dsp:nvSpPr>
      <dsp:spPr>
        <a:xfrm>
          <a:off x="0" y="2418460"/>
          <a:ext cx="986913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err="1"/>
            <a:t>Algorithmic</a:t>
          </a:r>
          <a:r>
            <a:rPr lang="it-IT" sz="2200" b="1" kern="1200"/>
            <a:t> or software-</a:t>
          </a:r>
          <a:r>
            <a:rPr lang="it-IT" sz="2200" b="1" kern="1200" err="1"/>
            <a:t>based</a:t>
          </a:r>
          <a:r>
            <a:rPr lang="it-IT" sz="2200" kern="1200"/>
            <a:t>: </a:t>
          </a:r>
          <a:r>
            <a:rPr lang="it-IT" sz="2200" kern="1200" err="1"/>
            <a:t>aimed</a:t>
          </a:r>
          <a:r>
            <a:rPr lang="it-IT" sz="2200" kern="1200"/>
            <a:t> to make the grid </a:t>
          </a:r>
          <a:r>
            <a:rPr lang="it-IT" sz="2200" kern="1200" err="1"/>
            <a:t>smarter</a:t>
          </a:r>
          <a:r>
            <a:rPr lang="it-IT" sz="2200" kern="1200"/>
            <a:t> and more </a:t>
          </a:r>
          <a:r>
            <a:rPr lang="it-IT" sz="2200" kern="1200" err="1"/>
            <a:t>flexible</a:t>
          </a:r>
          <a:r>
            <a:rPr lang="it-IT" sz="2200" kern="1200"/>
            <a:t>. </a:t>
          </a:r>
          <a:endParaRPr lang="en-US" sz="2200" kern="1200"/>
        </a:p>
      </dsp:txBody>
      <dsp:txXfrm>
        <a:off x="25759" y="2444219"/>
        <a:ext cx="9817612" cy="476152"/>
      </dsp:txXfrm>
    </dsp:sp>
    <dsp:sp modelId="{A24858B2-AD79-4C7B-AFBE-5934AE4068D4}">
      <dsp:nvSpPr>
        <dsp:cNvPr id="0" name=""/>
        <dsp:cNvSpPr/>
      </dsp:nvSpPr>
      <dsp:spPr>
        <a:xfrm>
          <a:off x="0" y="3106401"/>
          <a:ext cx="986913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4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employment of load/DERs control strategies; </a:t>
          </a:r>
        </a:p>
        <a:p>
          <a:pPr marL="171450" lvl="1" indent="-171450" algn="l" defTabSz="755650">
            <a:lnSpc>
              <a:spcPct val="90000"/>
            </a:lnSpc>
            <a:spcBef>
              <a:spcPct val="0"/>
            </a:spcBef>
            <a:spcAft>
              <a:spcPct val="20000"/>
            </a:spcAft>
            <a:buChar char="•"/>
          </a:pPr>
          <a:r>
            <a:rPr lang="en-US" sz="1700" kern="1200"/>
            <a:t>adoption of distributed monitoring, estimation, and control policies</a:t>
          </a:r>
        </a:p>
      </dsp:txBody>
      <dsp:txXfrm>
        <a:off x="0" y="3106401"/>
        <a:ext cx="986913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F58A-ED0F-DC46-A709-B9EB600FFFC1}" type="datetimeFigureOut">
              <a:rPr lang="en-US" smtClean="0"/>
              <a:t>2/11/24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09AA1-113C-9F40-9E98-63D20E56E086}" type="slidenum">
              <a:rPr lang="en-US" smtClean="0"/>
              <a:t>‹#›</a:t>
            </a:fld>
            <a:endParaRPr lang="en-US"/>
          </a:p>
        </p:txBody>
      </p:sp>
    </p:spTree>
    <p:extLst>
      <p:ext uri="{BB962C8B-B14F-4D97-AF65-F5344CB8AC3E}">
        <p14:creationId xmlns:p14="http://schemas.microsoft.com/office/powerpoint/2010/main" val="173341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09AA1-113C-9F40-9E98-63D20E56E086}" type="slidenum">
              <a:rPr lang="en-US" smtClean="0"/>
              <a:t>1</a:t>
            </a:fld>
            <a:endParaRPr lang="en-US"/>
          </a:p>
        </p:txBody>
      </p:sp>
    </p:spTree>
    <p:extLst>
      <p:ext uri="{BB962C8B-B14F-4D97-AF65-F5344CB8AC3E}">
        <p14:creationId xmlns:p14="http://schemas.microsoft.com/office/powerpoint/2010/main" val="157651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the full list of all contributors.</a:t>
            </a:r>
          </a:p>
        </p:txBody>
      </p:sp>
      <p:sp>
        <p:nvSpPr>
          <p:cNvPr id="4" name="Slide Number Placeholder 3"/>
          <p:cNvSpPr>
            <a:spLocks noGrp="1"/>
          </p:cNvSpPr>
          <p:nvPr>
            <p:ph type="sldNum" sz="quarter" idx="5"/>
          </p:nvPr>
        </p:nvSpPr>
        <p:spPr/>
        <p:txBody>
          <a:bodyPr/>
          <a:lstStyle/>
          <a:p>
            <a:fld id="{EC109AA1-113C-9F40-9E98-63D20E56E086}" type="slidenum">
              <a:rPr lang="en-US" smtClean="0"/>
              <a:t>2</a:t>
            </a:fld>
            <a:endParaRPr lang="en-US"/>
          </a:p>
        </p:txBody>
      </p:sp>
    </p:spTree>
    <p:extLst>
      <p:ext uri="{BB962C8B-B14F-4D97-AF65-F5344CB8AC3E}">
        <p14:creationId xmlns:p14="http://schemas.microsoft.com/office/powerpoint/2010/main" val="124181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109AA1-113C-9F40-9E98-63D20E56E086}" type="slidenum">
              <a:rPr lang="en-US" smtClean="0"/>
              <a:t>3</a:t>
            </a:fld>
            <a:endParaRPr lang="en-US"/>
          </a:p>
        </p:txBody>
      </p:sp>
    </p:spTree>
    <p:extLst>
      <p:ext uri="{BB962C8B-B14F-4D97-AF65-F5344CB8AC3E}">
        <p14:creationId xmlns:p14="http://schemas.microsoft.com/office/powerpoint/2010/main" val="355189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EC109AA1-113C-9F40-9E98-63D20E56E086}" type="slidenum">
              <a:rPr lang="en-US" smtClean="0"/>
              <a:t>5</a:t>
            </a:fld>
            <a:endParaRPr lang="en-US"/>
          </a:p>
        </p:txBody>
      </p:sp>
    </p:spTree>
    <p:extLst>
      <p:ext uri="{BB962C8B-B14F-4D97-AF65-F5344CB8AC3E}">
        <p14:creationId xmlns:p14="http://schemas.microsoft.com/office/powerpoint/2010/main" val="42343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09AA1-113C-9F40-9E98-63D20E56E086}" type="slidenum">
              <a:rPr lang="en-US" smtClean="0"/>
              <a:t>12</a:t>
            </a:fld>
            <a:endParaRPr lang="en-US"/>
          </a:p>
        </p:txBody>
      </p:sp>
    </p:spTree>
    <p:extLst>
      <p:ext uri="{BB962C8B-B14F-4D97-AF65-F5344CB8AC3E}">
        <p14:creationId xmlns:p14="http://schemas.microsoft.com/office/powerpoint/2010/main" val="132604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a:solidFill>
                  <a:schemeClr val="tx1"/>
                </a:solidFill>
                <a:ea typeface="Cambria" panose="02040503050406030204" pitchFamily="18" charset="0"/>
              </a:rPr>
              <a:t>Each metric can be classified as:</a:t>
            </a:r>
          </a:p>
          <a:p>
            <a:pPr lvl="1"/>
            <a:r>
              <a:rPr lang="en-US" sz="2000" b="1">
                <a:solidFill>
                  <a:schemeClr val="tx1"/>
                </a:solidFill>
                <a:ea typeface="Cambria" panose="02040503050406030204" pitchFamily="18" charset="0"/>
              </a:rPr>
              <a:t>internal</a:t>
            </a:r>
            <a:r>
              <a:rPr lang="en-US" sz="2000">
                <a:solidFill>
                  <a:schemeClr val="tx1"/>
                </a:solidFill>
                <a:ea typeface="Cambria" panose="02040503050406030204" pitchFamily="18" charset="0"/>
              </a:rPr>
              <a:t>: quantify the impact of the severe event on the grid</a:t>
            </a:r>
          </a:p>
          <a:p>
            <a:pPr lvl="1"/>
            <a:r>
              <a:rPr lang="en-US" sz="2000" b="1">
                <a:solidFill>
                  <a:schemeClr val="tx1"/>
                </a:solidFill>
                <a:ea typeface="Cambria" panose="02040503050406030204" pitchFamily="18" charset="0"/>
              </a:rPr>
              <a:t>external</a:t>
            </a:r>
            <a:r>
              <a:rPr lang="en-US" sz="2000">
                <a:solidFill>
                  <a:schemeClr val="tx1"/>
                </a:solidFill>
                <a:ea typeface="Cambria" panose="02040503050406030204" pitchFamily="18" charset="0"/>
              </a:rPr>
              <a:t>: quantify the effect of the grid on its customer, other infrastructures, and</a:t>
            </a:r>
            <a:endParaRPr lang="en-US"/>
          </a:p>
        </p:txBody>
      </p:sp>
      <p:sp>
        <p:nvSpPr>
          <p:cNvPr id="4" name="Slide Number Placeholder 3"/>
          <p:cNvSpPr>
            <a:spLocks noGrp="1"/>
          </p:cNvSpPr>
          <p:nvPr>
            <p:ph type="sldNum" sz="quarter" idx="5"/>
          </p:nvPr>
        </p:nvSpPr>
        <p:spPr/>
        <p:txBody>
          <a:bodyPr/>
          <a:lstStyle/>
          <a:p>
            <a:fld id="{EC109AA1-113C-9F40-9E98-63D20E56E086}" type="slidenum">
              <a:rPr lang="en-US" smtClean="0"/>
              <a:t>15</a:t>
            </a:fld>
            <a:endParaRPr lang="en-US"/>
          </a:p>
        </p:txBody>
      </p:sp>
    </p:spTree>
    <p:extLst>
      <p:ext uri="{BB962C8B-B14F-4D97-AF65-F5344CB8AC3E}">
        <p14:creationId xmlns:p14="http://schemas.microsoft.com/office/powerpoint/2010/main" val="41452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109AA1-113C-9F40-9E98-63D20E56E086}" type="slidenum">
              <a:rPr lang="en-US" smtClean="0"/>
              <a:t>16</a:t>
            </a:fld>
            <a:endParaRPr lang="en-US"/>
          </a:p>
        </p:txBody>
      </p:sp>
    </p:spTree>
    <p:extLst>
      <p:ext uri="{BB962C8B-B14F-4D97-AF65-F5344CB8AC3E}">
        <p14:creationId xmlns:p14="http://schemas.microsoft.com/office/powerpoint/2010/main" val="260477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109AA1-113C-9F40-9E98-63D20E56E086}" type="slidenum">
              <a:rPr lang="en-US" smtClean="0"/>
              <a:t>19</a:t>
            </a:fld>
            <a:endParaRPr lang="en-US"/>
          </a:p>
        </p:txBody>
      </p:sp>
    </p:spTree>
    <p:extLst>
      <p:ext uri="{BB962C8B-B14F-4D97-AF65-F5344CB8AC3E}">
        <p14:creationId xmlns:p14="http://schemas.microsoft.com/office/powerpoint/2010/main" val="75226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3E7A28-EBA2-2F49-A53B-F21DE582033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45" name="Text Placeholder 44">
            <a:extLst>
              <a:ext uri="{FF2B5EF4-FFF2-40B4-BE49-F238E27FC236}">
                <a16:creationId xmlns:a16="http://schemas.microsoft.com/office/drawing/2014/main" id="{68987586-439B-D646-B8CF-77BC252525ED}"/>
              </a:ext>
            </a:extLst>
          </p:cNvPr>
          <p:cNvSpPr>
            <a:spLocks noGrp="1"/>
          </p:cNvSpPr>
          <p:nvPr>
            <p:ph type="body" sz="quarter" idx="13" hasCustomPrompt="1"/>
          </p:nvPr>
        </p:nvSpPr>
        <p:spPr>
          <a:xfrm>
            <a:off x="2299999" y="3949700"/>
            <a:ext cx="9410989" cy="841375"/>
          </a:xfrm>
        </p:spPr>
        <p:txBody>
          <a:bodyPr>
            <a:normAutofit/>
          </a:bodyPr>
          <a:lstStyle>
            <a:lvl1pPr>
              <a:defRPr sz="3700" baseline="0">
                <a:solidFill>
                  <a:schemeClr val="bg1"/>
                </a:solidFill>
              </a:defRPr>
            </a:lvl1pPr>
          </a:lstStyle>
          <a:p>
            <a:pPr lvl="0"/>
            <a:r>
              <a:rPr lang="en-US"/>
              <a:t>Description</a:t>
            </a:r>
          </a:p>
        </p:txBody>
      </p:sp>
      <p:sp>
        <p:nvSpPr>
          <p:cNvPr id="46" name="Text Placeholder 44">
            <a:extLst>
              <a:ext uri="{FF2B5EF4-FFF2-40B4-BE49-F238E27FC236}">
                <a16:creationId xmlns:a16="http://schemas.microsoft.com/office/drawing/2014/main" id="{2FFD41F1-D00C-554B-903A-2CB6FEFC95C1}"/>
              </a:ext>
            </a:extLst>
          </p:cNvPr>
          <p:cNvSpPr>
            <a:spLocks noGrp="1"/>
          </p:cNvSpPr>
          <p:nvPr>
            <p:ph type="body" sz="quarter" idx="14" hasCustomPrompt="1"/>
          </p:nvPr>
        </p:nvSpPr>
        <p:spPr>
          <a:xfrm>
            <a:off x="2299999" y="5761529"/>
            <a:ext cx="9410989" cy="583217"/>
          </a:xfrm>
        </p:spPr>
        <p:txBody>
          <a:bodyPr>
            <a:normAutofit/>
          </a:bodyPr>
          <a:lstStyle>
            <a:lvl1pPr>
              <a:defRPr sz="2800" baseline="0">
                <a:solidFill>
                  <a:schemeClr val="bg1"/>
                </a:solidFill>
              </a:defRPr>
            </a:lvl1pPr>
          </a:lstStyle>
          <a:p>
            <a:pPr lvl="0"/>
            <a:r>
              <a:rPr lang="en-US"/>
              <a:t>Additional Content</a:t>
            </a:r>
          </a:p>
        </p:txBody>
      </p:sp>
      <p:sp>
        <p:nvSpPr>
          <p:cNvPr id="47" name="Text Placeholder 12">
            <a:extLst>
              <a:ext uri="{FF2B5EF4-FFF2-40B4-BE49-F238E27FC236}">
                <a16:creationId xmlns:a16="http://schemas.microsoft.com/office/drawing/2014/main" id="{B4D9FA1B-431F-F045-9126-9501085BC707}"/>
              </a:ext>
            </a:extLst>
          </p:cNvPr>
          <p:cNvSpPr>
            <a:spLocks noGrp="1"/>
          </p:cNvSpPr>
          <p:nvPr>
            <p:ph type="body" sz="quarter" idx="15" hasCustomPrompt="1"/>
          </p:nvPr>
        </p:nvSpPr>
        <p:spPr>
          <a:xfrm>
            <a:off x="2299999" y="2826497"/>
            <a:ext cx="9410989" cy="760332"/>
          </a:xfrm>
        </p:spPr>
        <p:txBody>
          <a:bodyPr>
            <a:noAutofit/>
          </a:bodyPr>
          <a:lstStyle>
            <a:lvl1pPr algn="r">
              <a:lnSpc>
                <a:spcPct val="80000"/>
              </a:lnSpc>
              <a:defRPr sz="6000" b="1" i="0" baseline="0">
                <a:latin typeface="Calibri" panose="020F0502020204030204" pitchFamily="34" charset="0"/>
              </a:defRPr>
            </a:lvl1pPr>
          </a:lstStyle>
          <a:p>
            <a:pPr lvl="0"/>
            <a:r>
              <a:rPr lang="en-US"/>
              <a:t>Presentation Title</a:t>
            </a:r>
          </a:p>
        </p:txBody>
      </p:sp>
    </p:spTree>
    <p:extLst>
      <p:ext uri="{BB962C8B-B14F-4D97-AF65-F5344CB8AC3E}">
        <p14:creationId xmlns:p14="http://schemas.microsoft.com/office/powerpoint/2010/main" val="282980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Lef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9732B70-332F-0544-BCE8-E1AAC38E7AD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606247" y="189824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606425" y="3969835"/>
            <a:ext cx="6099175" cy="960438"/>
          </a:xfrm>
        </p:spPr>
        <p:txBody>
          <a:bodyPr/>
          <a:lstStyle>
            <a:lvl1pPr algn="l">
              <a:defRPr sz="4000" b="1" i="0" baseline="0">
                <a:solidFill>
                  <a:schemeClr val="bg1"/>
                </a:solidFill>
                <a:latin typeface="Calibri" panose="020F0502020204030204" pitchFamily="34" charset="0"/>
              </a:defRPr>
            </a:lvl1pPr>
          </a:lstStyle>
          <a:p>
            <a:pPr lvl="0"/>
            <a:r>
              <a:rPr lang="en-US"/>
              <a:t>Subhead</a:t>
            </a:r>
          </a:p>
        </p:txBody>
      </p:sp>
    </p:spTree>
    <p:extLst>
      <p:ext uri="{BB962C8B-B14F-4D97-AF65-F5344CB8AC3E}">
        <p14:creationId xmlns:p14="http://schemas.microsoft.com/office/powerpoint/2010/main" val="1355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entere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EDE819F8-50DF-3048-914D-4E729909DB90}"/>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3141103" y="1796969"/>
            <a:ext cx="6099356" cy="1863524"/>
          </a:xfrm>
        </p:spPr>
        <p:txBody>
          <a:bodyPr>
            <a:noAutofit/>
          </a:bodyPr>
          <a:lstStyle>
            <a:lvl1pPr algn="ctr">
              <a:lnSpc>
                <a:spcPct val="80000"/>
              </a:lnSpc>
              <a:defRPr sz="8000" b="1" i="0" baseline="0">
                <a:latin typeface="Calibri" panose="020F0502020204030204" pitchFamily="34" charset="0"/>
              </a:defRPr>
            </a:lvl1pPr>
          </a:lstStyle>
          <a:p>
            <a:pPr lvl="0"/>
            <a:r>
              <a:rPr lang="en-US"/>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3141281" y="4653413"/>
            <a:ext cx="6099175" cy="960438"/>
          </a:xfrm>
        </p:spPr>
        <p:txBody>
          <a:bodyPr/>
          <a:lstStyle>
            <a:lvl1pPr algn="ctr">
              <a:defRPr sz="4000" b="1" i="0" baseline="0">
                <a:solidFill>
                  <a:schemeClr val="tx1"/>
                </a:solidFill>
                <a:latin typeface="Calibri" panose="020F0502020204030204" pitchFamily="34" charset="0"/>
              </a:defRPr>
            </a:lvl1pPr>
          </a:lstStyle>
          <a:p>
            <a:pPr lvl="0"/>
            <a:r>
              <a:rPr lang="en-US"/>
              <a:t>Subhead</a:t>
            </a:r>
          </a:p>
        </p:txBody>
      </p:sp>
      <p:cxnSp>
        <p:nvCxnSpPr>
          <p:cNvPr id="12" name="Straight Connector 11">
            <a:extLst>
              <a:ext uri="{FF2B5EF4-FFF2-40B4-BE49-F238E27FC236}">
                <a16:creationId xmlns:a16="http://schemas.microsoft.com/office/drawing/2014/main" id="{3274014D-421D-4042-8820-A9F5D543F3B9}"/>
              </a:ext>
            </a:extLst>
          </p:cNvPr>
          <p:cNvCxnSpPr/>
          <p:nvPr userDrawn="1"/>
        </p:nvCxnSpPr>
        <p:spPr>
          <a:xfrm>
            <a:off x="3132234" y="4170179"/>
            <a:ext cx="6049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8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vider Bottom Left_Flattened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EA882E-3E7B-AB40-9D94-975D147C27A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769278" y="285946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769278" y="5536148"/>
            <a:ext cx="6099175" cy="960438"/>
          </a:xfrm>
        </p:spPr>
        <p:txBody>
          <a:bodyPr/>
          <a:lstStyle>
            <a:lvl1pPr algn="l">
              <a:defRPr sz="4000" b="1" i="0" baseline="0">
                <a:solidFill>
                  <a:srgbClr val="00843D"/>
                </a:solidFill>
                <a:latin typeface="Calibri" panose="020F0502020204030204" pitchFamily="34" charset="0"/>
              </a:defRPr>
            </a:lvl1pPr>
          </a:lstStyle>
          <a:p>
            <a:pPr lvl="0"/>
            <a:r>
              <a:rPr lang="en-US"/>
              <a:t>Subhead</a:t>
            </a:r>
          </a:p>
        </p:txBody>
      </p:sp>
      <p:cxnSp>
        <p:nvCxnSpPr>
          <p:cNvPr id="8" name="Straight Connector 7">
            <a:extLst>
              <a:ext uri="{FF2B5EF4-FFF2-40B4-BE49-F238E27FC236}">
                <a16:creationId xmlns:a16="http://schemas.microsoft.com/office/drawing/2014/main" id="{2EEB9923-9B85-5F49-998B-F9F396E39C6D}"/>
              </a:ext>
            </a:extLst>
          </p:cNvPr>
          <p:cNvCxnSpPr/>
          <p:nvPr userDrawn="1"/>
        </p:nvCxnSpPr>
        <p:spPr>
          <a:xfrm>
            <a:off x="818707" y="5174733"/>
            <a:ext cx="6049927" cy="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Righ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ECB2591-C49C-CC46-9996-2C015ECF103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4" name="Text Placeholder 12">
            <a:extLst>
              <a:ext uri="{FF2B5EF4-FFF2-40B4-BE49-F238E27FC236}">
                <a16:creationId xmlns:a16="http://schemas.microsoft.com/office/drawing/2014/main" id="{74A6D3D3-72F6-6945-BCF2-6F546B0A391A}"/>
              </a:ext>
            </a:extLst>
          </p:cNvPr>
          <p:cNvSpPr>
            <a:spLocks noGrp="1"/>
          </p:cNvSpPr>
          <p:nvPr>
            <p:ph type="body" sz="quarter" idx="12" hasCustomPrompt="1"/>
          </p:nvPr>
        </p:nvSpPr>
        <p:spPr>
          <a:xfrm>
            <a:off x="4994043" y="2685356"/>
            <a:ext cx="6099356" cy="1863524"/>
          </a:xfrm>
        </p:spPr>
        <p:txBody>
          <a:bodyPr>
            <a:noAutofit/>
          </a:bodyPr>
          <a:lstStyle>
            <a:lvl1pPr algn="r">
              <a:lnSpc>
                <a:spcPct val="80000"/>
              </a:lnSpc>
              <a:defRPr sz="8000" b="1" i="0" baseline="0">
                <a:latin typeface="Calibri" panose="020F0502020204030204" pitchFamily="34" charset="0"/>
              </a:defRPr>
            </a:lvl1pPr>
          </a:lstStyle>
          <a:p>
            <a:pPr lvl="0"/>
            <a:r>
              <a:rPr lang="en-US"/>
              <a:t>DIVIDER SLIDE TITLE</a:t>
            </a:r>
          </a:p>
        </p:txBody>
      </p:sp>
      <p:sp>
        <p:nvSpPr>
          <p:cNvPr id="16" name="Text Placeholder 14">
            <a:extLst>
              <a:ext uri="{FF2B5EF4-FFF2-40B4-BE49-F238E27FC236}">
                <a16:creationId xmlns:a16="http://schemas.microsoft.com/office/drawing/2014/main" id="{8F951190-30B5-EC4F-86E2-6697F9F98CF7}"/>
              </a:ext>
            </a:extLst>
          </p:cNvPr>
          <p:cNvSpPr>
            <a:spLocks noGrp="1"/>
          </p:cNvSpPr>
          <p:nvPr>
            <p:ph type="body" sz="quarter" idx="13" hasCustomPrompt="1"/>
          </p:nvPr>
        </p:nvSpPr>
        <p:spPr>
          <a:xfrm>
            <a:off x="4984573" y="4694844"/>
            <a:ext cx="6099175" cy="960438"/>
          </a:xfrm>
        </p:spPr>
        <p:txBody>
          <a:bodyPr/>
          <a:lstStyle>
            <a:lvl1pPr algn="r">
              <a:defRPr sz="4000" b="1" i="0" baseline="0">
                <a:solidFill>
                  <a:schemeClr val="tx1"/>
                </a:solidFill>
                <a:latin typeface="Calibri" panose="020F0502020204030204" pitchFamily="34" charset="0"/>
              </a:defRPr>
            </a:lvl1pPr>
          </a:lstStyle>
          <a:p>
            <a:pPr lvl="0"/>
            <a:r>
              <a:rPr lang="en-US"/>
              <a:t>Subhead</a:t>
            </a:r>
          </a:p>
        </p:txBody>
      </p:sp>
    </p:spTree>
    <p:extLst>
      <p:ext uri="{BB962C8B-B14F-4D97-AF65-F5344CB8AC3E}">
        <p14:creationId xmlns:p14="http://schemas.microsoft.com/office/powerpoint/2010/main" val="67328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76C854A0-985B-FB4B-AE4B-D28DD3D054C9}"/>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a:t>Headline</a:t>
            </a:r>
          </a:p>
        </p:txBody>
      </p:sp>
      <p:sp>
        <p:nvSpPr>
          <p:cNvPr id="22" name="Text Placeholder 21">
            <a:extLst>
              <a:ext uri="{FF2B5EF4-FFF2-40B4-BE49-F238E27FC236}">
                <a16:creationId xmlns:a16="http://schemas.microsoft.com/office/drawing/2014/main" id="{7FC61832-0E5F-FD40-8B98-9692C42A5770}"/>
              </a:ext>
            </a:extLst>
          </p:cNvPr>
          <p:cNvSpPr>
            <a:spLocks noGrp="1"/>
          </p:cNvSpPr>
          <p:nvPr>
            <p:ph type="body" sz="quarter" idx="12" hasCustomPrompt="1"/>
          </p:nvPr>
        </p:nvSpPr>
        <p:spPr>
          <a:xfrm>
            <a:off x="838199" y="2664566"/>
            <a:ext cx="10515599" cy="3512395"/>
          </a:xfrm>
        </p:spPr>
        <p:txBody>
          <a:bodyPr/>
          <a:lstStyle>
            <a:lvl1pPr marL="514350" indent="-514350" algn="l">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Insert body copy</a:t>
            </a:r>
          </a:p>
          <a:p>
            <a:pPr lvl="0"/>
            <a:r>
              <a:rPr lang="en-US"/>
              <a:t>Insert body copy</a:t>
            </a:r>
          </a:p>
          <a:p>
            <a:pPr lvl="0"/>
            <a:r>
              <a:rPr lang="en-US"/>
              <a:t>Insert body copy</a:t>
            </a:r>
          </a:p>
        </p:txBody>
      </p:sp>
    </p:spTree>
    <p:extLst>
      <p:ext uri="{BB962C8B-B14F-4D97-AF65-F5344CB8AC3E}">
        <p14:creationId xmlns:p14="http://schemas.microsoft.com/office/powerpoint/2010/main" val="105818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a:p>
        </p:txBody>
      </p:sp>
    </p:spTree>
    <p:extLst>
      <p:ext uri="{BB962C8B-B14F-4D97-AF65-F5344CB8AC3E}">
        <p14:creationId xmlns:p14="http://schemas.microsoft.com/office/powerpoint/2010/main" val="38753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40F4-6BCF-AC44-B890-C628546A3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a:latin typeface="+mn-lt"/>
              </a:rPr>
              <a:t>Presentation Title</a:t>
            </a:r>
            <a:endParaRPr lang="en-US"/>
          </a:p>
        </p:txBody>
      </p:sp>
      <p:sp>
        <p:nvSpPr>
          <p:cNvPr id="3" name="Text Placeholder 2">
            <a:extLst>
              <a:ext uri="{FF2B5EF4-FFF2-40B4-BE49-F238E27FC236}">
                <a16:creationId xmlns:a16="http://schemas.microsoft.com/office/drawing/2014/main" id="{4A288C16-3DB6-8248-93AA-C2429707C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mn-lt"/>
                <a:ea typeface="+mn-ea"/>
                <a:cs typeface="+mn-cs"/>
              </a:rPr>
              <a:t>Description</a:t>
            </a:r>
            <a:endParaRPr kumimoji="0" lang="en-US" sz="1200" b="0" i="0" u="none" strike="noStrike" kern="1200" cap="none" spc="0" normalizeH="0" baseline="0" noProof="0">
              <a:ln>
                <a:noFill/>
              </a:ln>
              <a:solidFill>
                <a:prstClr val="white"/>
              </a:solidFill>
              <a:effectLst/>
              <a:uLnTx/>
              <a:uFillTx/>
              <a:latin typeface="+mn-lt"/>
              <a:ea typeface="+mn-ea"/>
              <a:cs typeface="+mn-cs"/>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2D5A6-89D6-624F-9080-4DAA8D607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C71FA2A-210D-6D41-A28D-CE404F5A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F6B89-0CCD-8A40-9207-0F5BB3FBA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972E-B495-7D42-862D-914296B4CAD3}" type="slidenum">
              <a:rPr lang="en-US" smtClean="0"/>
              <a:t>‹#›</a:t>
            </a:fld>
            <a:endParaRPr lang="en-US"/>
          </a:p>
        </p:txBody>
      </p:sp>
    </p:spTree>
    <p:extLst>
      <p:ext uri="{BB962C8B-B14F-4D97-AF65-F5344CB8AC3E}">
        <p14:creationId xmlns:p14="http://schemas.microsoft.com/office/powerpoint/2010/main" val="351750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2" r:id="rId5"/>
    <p:sldLayoutId id="2147483653" r:id="rId6"/>
    <p:sldLayoutId id="2147483663" r:id="rId7"/>
  </p:sldLayoutIdLst>
  <p:hf hdr="0" ftr="0" dt="0"/>
  <p:txStyles>
    <p:title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6.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67.svg"/><Relationship Id="rId2" Type="http://schemas.openxmlformats.org/officeDocument/2006/relationships/notesSlide" Target="../notesSlides/notesSlide6.xml"/><Relationship Id="rId16" Type="http://schemas.openxmlformats.org/officeDocument/2006/relationships/image" Target="../media/image79.svg"/><Relationship Id="rId1" Type="http://schemas.openxmlformats.org/officeDocument/2006/relationships/slideLayout" Target="../slideLayouts/slideLayout6.xml"/><Relationship Id="rId6" Type="http://schemas.openxmlformats.org/officeDocument/2006/relationships/image" Target="../media/image71.svg"/><Relationship Id="rId11" Type="http://schemas.openxmlformats.org/officeDocument/2006/relationships/image" Target="../media/image66.png"/><Relationship Id="rId5" Type="http://schemas.openxmlformats.org/officeDocument/2006/relationships/image" Target="../media/image70.png"/><Relationship Id="rId15" Type="http://schemas.openxmlformats.org/officeDocument/2006/relationships/image" Target="../media/image78.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7.svg"/></Relationships>
</file>

<file path=ppt/slides/_rels/slide16.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pn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gif"/><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 Id="rId9" Type="http://schemas.openxmlformats.org/officeDocument/2006/relationships/image" Target="../media/image9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svg"/><Relationship Id="rId7" Type="http://schemas.openxmlformats.org/officeDocument/2006/relationships/image" Target="../media/image59.svg"/><Relationship Id="rId2"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97.svg"/><Relationship Id="rId4" Type="http://schemas.openxmlformats.org/officeDocument/2006/relationships/image" Target="../media/image96.png"/><Relationship Id="rId9" Type="http://schemas.openxmlformats.org/officeDocument/2006/relationships/image" Target="../media/image9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tomsovic@utk.edu"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70.png"/><Relationship Id="rId7" Type="http://schemas.openxmlformats.org/officeDocument/2006/relationships/image" Target="../media/image41.png"/><Relationship Id="rId12" Type="http://schemas.openxmlformats.org/officeDocument/2006/relationships/image" Target="../media/image46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0.png"/><Relationship Id="rId5" Type="http://schemas.openxmlformats.org/officeDocument/2006/relationships/image" Target="../media/image390.png"/><Relationship Id="rId10" Type="http://schemas.openxmlformats.org/officeDocument/2006/relationships/image" Target="../media/image440.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BFBA0-2C81-FC38-5958-C82D3F7DAC16}"/>
              </a:ext>
            </a:extLst>
          </p:cNvPr>
          <p:cNvSpPr/>
          <p:nvPr/>
        </p:nvSpPr>
        <p:spPr>
          <a:xfrm>
            <a:off x="145277" y="5198973"/>
            <a:ext cx="3555052" cy="14617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 Placeholder 1">
            <a:extLst>
              <a:ext uri="{FF2B5EF4-FFF2-40B4-BE49-F238E27FC236}">
                <a16:creationId xmlns:a16="http://schemas.microsoft.com/office/drawing/2014/main" id="{7A1D436E-B15A-8945-BA99-E5F7CA98CA62}"/>
              </a:ext>
            </a:extLst>
          </p:cNvPr>
          <p:cNvSpPr>
            <a:spLocks noGrp="1"/>
          </p:cNvSpPr>
          <p:nvPr>
            <p:ph type="body" sz="quarter" idx="13"/>
          </p:nvPr>
        </p:nvSpPr>
        <p:spPr>
          <a:xfrm>
            <a:off x="3982915" y="4250703"/>
            <a:ext cx="7728074" cy="841375"/>
          </a:xfrm>
          <a:solidFill>
            <a:srgbClr val="02AE48">
              <a:alpha val="25098"/>
            </a:srgbClr>
          </a:solidFill>
        </p:spPr>
        <p:txBody>
          <a:bodyPr>
            <a:normAutofit fontScale="77500" lnSpcReduction="20000"/>
          </a:bodyPr>
          <a:lstStyle/>
          <a:p>
            <a:r>
              <a:rPr lang="en-US" b="1"/>
              <a:t>IEEE PES Task Force On Methods for Analysis and Quantification of Power System Resilience </a:t>
            </a:r>
          </a:p>
        </p:txBody>
      </p:sp>
      <p:sp>
        <p:nvSpPr>
          <p:cNvPr id="3" name="Text Placeholder 2">
            <a:extLst>
              <a:ext uri="{FF2B5EF4-FFF2-40B4-BE49-F238E27FC236}">
                <a16:creationId xmlns:a16="http://schemas.microsoft.com/office/drawing/2014/main" id="{F6267506-261B-6245-AB5F-24A591F62604}"/>
              </a:ext>
            </a:extLst>
          </p:cNvPr>
          <p:cNvSpPr>
            <a:spLocks noGrp="1"/>
          </p:cNvSpPr>
          <p:nvPr>
            <p:ph type="body" sz="quarter" idx="14"/>
          </p:nvPr>
        </p:nvSpPr>
        <p:spPr>
          <a:xfrm>
            <a:off x="4210813" y="5433236"/>
            <a:ext cx="9410989" cy="962000"/>
          </a:xfrm>
        </p:spPr>
        <p:txBody>
          <a:bodyPr>
            <a:noAutofit/>
          </a:bodyPr>
          <a:lstStyle/>
          <a:p>
            <a:pPr algn="l"/>
            <a:r>
              <a:rPr lang="en-US" sz="1800" dirty="0">
                <a:solidFill>
                  <a:srgbClr val="FFFFFF"/>
                </a:solidFill>
                <a:latin typeface="Times" pitchFamily="2" charset="0"/>
              </a:rPr>
              <a:t>Alex Stankovic, TF Chair, SLAC</a:t>
            </a:r>
          </a:p>
          <a:p>
            <a:pPr algn="l"/>
            <a:r>
              <a:rPr lang="en-US" sz="1800" dirty="0">
                <a:solidFill>
                  <a:srgbClr val="FFFFFF"/>
                </a:solidFill>
                <a:effectLst/>
                <a:latin typeface="Times" pitchFamily="2" charset="0"/>
              </a:rPr>
              <a:t>Kevin </a:t>
            </a:r>
            <a:r>
              <a:rPr lang="en-US" sz="1800" dirty="0" err="1">
                <a:solidFill>
                  <a:srgbClr val="FFFFFF"/>
                </a:solidFill>
                <a:effectLst/>
                <a:latin typeface="Times" pitchFamily="2" charset="0"/>
              </a:rPr>
              <a:t>Tomsovic</a:t>
            </a:r>
            <a:r>
              <a:rPr lang="en-US" sz="1800" dirty="0">
                <a:solidFill>
                  <a:srgbClr val="FFFFFF"/>
                </a:solidFill>
                <a:effectLst/>
                <a:latin typeface="Times" pitchFamily="2" charset="0"/>
              </a:rPr>
              <a:t> </a:t>
            </a:r>
            <a:r>
              <a:rPr lang="en-US" sz="1800" dirty="0">
                <a:solidFill>
                  <a:srgbClr val="FFFFFF"/>
                </a:solidFill>
                <a:effectLst/>
                <a:latin typeface="Calibri" panose="020F0502020204030204" pitchFamily="34" charset="0"/>
              </a:rPr>
              <a:t>, TF </a:t>
            </a:r>
            <a:r>
              <a:rPr lang="en-US" sz="1800" dirty="0">
                <a:solidFill>
                  <a:srgbClr val="FFFFFF"/>
                </a:solidFill>
                <a:effectLst/>
                <a:latin typeface="Times" pitchFamily="2" charset="0"/>
              </a:rPr>
              <a:t>Vice-Chair, </a:t>
            </a:r>
            <a:r>
              <a:rPr lang="en-US" sz="1800" dirty="0"/>
              <a:t> UTK</a:t>
            </a:r>
          </a:p>
          <a:p>
            <a:pPr algn="l"/>
            <a:r>
              <a:rPr lang="en-US" sz="1800" dirty="0"/>
              <a:t>Fabrizio De Caro, TF Secretary</a:t>
            </a:r>
            <a:r>
              <a:rPr lang="en-US" sz="1200" dirty="0">
                <a:solidFill>
                  <a:srgbClr val="FFFFFF"/>
                </a:solidFill>
                <a:effectLst/>
                <a:latin typeface="Times" pitchFamily="2" charset="0"/>
              </a:rPr>
              <a:t> , </a:t>
            </a:r>
            <a:r>
              <a:rPr lang="en-US" sz="1800" dirty="0"/>
              <a:t>Univ. of Sannio, Benevento, Italy</a:t>
            </a:r>
          </a:p>
        </p:txBody>
      </p:sp>
      <p:sp>
        <p:nvSpPr>
          <p:cNvPr id="7" name="Text Placeholder 6">
            <a:extLst>
              <a:ext uri="{FF2B5EF4-FFF2-40B4-BE49-F238E27FC236}">
                <a16:creationId xmlns:a16="http://schemas.microsoft.com/office/drawing/2014/main" id="{CD978786-E1EB-3843-9D40-197B5DED4C59}"/>
              </a:ext>
            </a:extLst>
          </p:cNvPr>
          <p:cNvSpPr>
            <a:spLocks noGrp="1"/>
          </p:cNvSpPr>
          <p:nvPr>
            <p:ph type="body" sz="quarter" idx="15"/>
          </p:nvPr>
        </p:nvSpPr>
        <p:spPr>
          <a:xfrm>
            <a:off x="3130061" y="1659027"/>
            <a:ext cx="8580927" cy="2040886"/>
          </a:xfrm>
          <a:solidFill>
            <a:srgbClr val="02AE48">
              <a:alpha val="25098"/>
            </a:srgbClr>
          </a:solidFill>
        </p:spPr>
        <p:txBody>
          <a:bodyPr/>
          <a:lstStyle/>
          <a:p>
            <a:r>
              <a:rPr lang="en-US" sz="5400" dirty="0"/>
              <a:t>Highlights from TF Report</a:t>
            </a:r>
          </a:p>
          <a:p>
            <a:r>
              <a:rPr lang="en-US" sz="4400" dirty="0"/>
              <a:t>Analysis and Quantification of Power System Resilience</a:t>
            </a:r>
            <a:endParaRPr lang="en-US" sz="5400" b="0" i="1" dirty="0"/>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a:latin typeface="+mn-lt"/>
            </a:endParaRPr>
          </a:p>
        </p:txBody>
      </p:sp>
      <p:pic>
        <p:nvPicPr>
          <p:cNvPr id="8" name="Picture 7">
            <a:extLst>
              <a:ext uri="{FF2B5EF4-FFF2-40B4-BE49-F238E27FC236}">
                <a16:creationId xmlns:a16="http://schemas.microsoft.com/office/drawing/2014/main" id="{4B3B494A-F9A5-4C6F-8919-D9011AA46AE3}"/>
              </a:ext>
            </a:extLst>
          </p:cNvPr>
          <p:cNvPicPr>
            <a:picLocks noChangeAspect="1"/>
          </p:cNvPicPr>
          <p:nvPr/>
        </p:nvPicPr>
        <p:blipFill>
          <a:blip r:embed="rId3"/>
          <a:stretch>
            <a:fillRect/>
          </a:stretch>
        </p:blipFill>
        <p:spPr>
          <a:xfrm>
            <a:off x="10532062" y="5722759"/>
            <a:ext cx="864583" cy="962000"/>
          </a:xfrm>
          <a:prstGeom prst="rect">
            <a:avLst/>
          </a:prstGeom>
        </p:spPr>
      </p:pic>
      <p:pic>
        <p:nvPicPr>
          <p:cNvPr id="9" name="Picture 8">
            <a:extLst>
              <a:ext uri="{FF2B5EF4-FFF2-40B4-BE49-F238E27FC236}">
                <a16:creationId xmlns:a16="http://schemas.microsoft.com/office/drawing/2014/main" id="{10CCF83A-4349-D330-0FC8-AD8CE5331FCE}"/>
              </a:ext>
            </a:extLst>
          </p:cNvPr>
          <p:cNvPicPr>
            <a:picLocks noChangeAspect="1"/>
          </p:cNvPicPr>
          <p:nvPr/>
        </p:nvPicPr>
        <p:blipFill rotWithShape="1">
          <a:blip r:embed="rId4"/>
          <a:srcRect l="-3709" t="351" r="3709" b="34089"/>
          <a:stretch/>
        </p:blipFill>
        <p:spPr>
          <a:xfrm>
            <a:off x="367469" y="5241353"/>
            <a:ext cx="3061532" cy="888514"/>
          </a:xfrm>
          <a:prstGeom prst="rect">
            <a:avLst/>
          </a:prstGeom>
        </p:spPr>
      </p:pic>
      <p:pic>
        <p:nvPicPr>
          <p:cNvPr id="1026" name="Picture 2" descr="SLAC">
            <a:extLst>
              <a:ext uri="{FF2B5EF4-FFF2-40B4-BE49-F238E27FC236}">
                <a16:creationId xmlns:a16="http://schemas.microsoft.com/office/drawing/2014/main" id="{E7E56F44-3339-C113-82F9-B1EBF7252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662" y="5233522"/>
            <a:ext cx="1245476" cy="4497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s – Brand Guidelines">
            <a:extLst>
              <a:ext uri="{FF2B5EF4-FFF2-40B4-BE49-F238E27FC236}">
                <a16:creationId xmlns:a16="http://schemas.microsoft.com/office/drawing/2014/main" id="{883837FC-B7E4-CB62-175A-7F7A3E9BF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3279" y="5367521"/>
            <a:ext cx="982642" cy="66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1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838200" y="466725"/>
            <a:ext cx="7542213" cy="666750"/>
          </a:xfrm>
        </p:spPr>
        <p:txBody>
          <a:bodyPr/>
          <a:lstStyle/>
          <a:p>
            <a:r>
              <a:rPr lang="en-US" sz="4000" dirty="0"/>
              <a:t>Multi-scale aspects of resilience</a:t>
            </a:r>
          </a:p>
          <a:p>
            <a:endParaRPr lang="en-US" dirty="0"/>
          </a:p>
        </p:txBody>
      </p:sp>
      <p:sp>
        <p:nvSpPr>
          <p:cNvPr id="25" name="Text Placeholder 7">
            <a:extLst>
              <a:ext uri="{FF2B5EF4-FFF2-40B4-BE49-F238E27FC236}">
                <a16:creationId xmlns:a16="http://schemas.microsoft.com/office/drawing/2014/main" id="{F4766C30-A57A-CA57-38FB-C6A74E6DE5C3}"/>
              </a:ext>
            </a:extLst>
          </p:cNvPr>
          <p:cNvSpPr txBox="1">
            <a:spLocks/>
          </p:cNvSpPr>
          <p:nvPr/>
        </p:nvSpPr>
        <p:spPr>
          <a:xfrm>
            <a:off x="7099272" y="1650277"/>
            <a:ext cx="4962770" cy="4253283"/>
          </a:xfrm>
          <a:prstGeom prst="rect">
            <a:avLst/>
          </a:prstGeom>
        </p:spPr>
        <p:txBody>
          <a:bodyPr>
            <a:normAutofit lnSpcReduction="10000"/>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t>“</a:t>
            </a:r>
            <a:r>
              <a:rPr lang="en-US" sz="2000" b="1"/>
              <a:t>Short-term</a:t>
            </a:r>
            <a:r>
              <a:rPr lang="en-US" sz="2000"/>
              <a:t>” / “</a:t>
            </a:r>
            <a:r>
              <a:rPr lang="en-US" sz="2000" b="1"/>
              <a:t>Pre-Event Prevent</a:t>
            </a:r>
            <a:r>
              <a:rPr lang="en-US" sz="2000"/>
              <a:t>” phase on an hourly basis before the event is present, typically, in case of meteorological events.</a:t>
            </a:r>
          </a:p>
          <a:p>
            <a:pPr marL="285750" indent="-285750" algn="l">
              <a:buFont typeface="Arial" panose="020B0604020202020204" pitchFamily="34" charset="0"/>
              <a:buChar char="•"/>
            </a:pPr>
            <a:endParaRPr lang="en-US" sz="2000"/>
          </a:p>
          <a:p>
            <a:pPr algn="l"/>
            <a:r>
              <a:rPr lang="en-US" sz="2000"/>
              <a:t>“</a:t>
            </a:r>
            <a:r>
              <a:rPr lang="en-US" sz="2000" b="1"/>
              <a:t>During-Event Detect</a:t>
            </a:r>
            <a:r>
              <a:rPr lang="en-US" sz="2000"/>
              <a:t>” and “</a:t>
            </a:r>
            <a:r>
              <a:rPr lang="en-US" sz="2000" b="1"/>
              <a:t>Resist</a:t>
            </a:r>
            <a:r>
              <a:rPr lang="en-US" sz="2000"/>
              <a:t>” phases are again appropriate for meteorological disturbances; however, their duration can be very short in case of earthquakes and malicious attacks.</a:t>
            </a:r>
          </a:p>
          <a:p>
            <a:pPr marL="285750" indent="-285750" algn="l">
              <a:buFont typeface="Arial" panose="020B0604020202020204" pitchFamily="34" charset="0"/>
              <a:buChar char="•"/>
            </a:pPr>
            <a:endParaRPr lang="en-US" sz="2000"/>
          </a:p>
          <a:p>
            <a:pPr algn="l"/>
            <a:r>
              <a:rPr lang="en-US" sz="2000"/>
              <a:t>“</a:t>
            </a:r>
            <a:r>
              <a:rPr lang="en-US" sz="2000" b="1"/>
              <a:t>During Event</a:t>
            </a:r>
            <a:r>
              <a:rPr lang="en-US" sz="2000"/>
              <a:t>” stage is appropriate for a single disturbance event, and it does not cover multiple (meteorological) events whereby restoration starts before the second impact, etc.</a:t>
            </a:r>
          </a:p>
        </p:txBody>
      </p:sp>
      <p:pic>
        <p:nvPicPr>
          <p:cNvPr id="6" name="Picture 5">
            <a:extLst>
              <a:ext uri="{FF2B5EF4-FFF2-40B4-BE49-F238E27FC236}">
                <a16:creationId xmlns:a16="http://schemas.microsoft.com/office/drawing/2014/main" id="{D677D751-A1DE-7CE3-5D04-87F111F99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62" y="2024745"/>
            <a:ext cx="6355044" cy="3381059"/>
          </a:xfrm>
          <a:prstGeom prst="rect">
            <a:avLst/>
          </a:prstGeom>
        </p:spPr>
      </p:pic>
    </p:spTree>
    <p:extLst>
      <p:ext uri="{BB962C8B-B14F-4D97-AF65-F5344CB8AC3E}">
        <p14:creationId xmlns:p14="http://schemas.microsoft.com/office/powerpoint/2010/main" val="31101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908538" y="507128"/>
            <a:ext cx="7542213" cy="666750"/>
          </a:xfrm>
        </p:spPr>
        <p:txBody>
          <a:bodyPr/>
          <a:lstStyle/>
          <a:p>
            <a:r>
              <a:rPr lang="en-US" sz="4000" dirty="0"/>
              <a:t>Multi-scale aspects of resilience</a:t>
            </a:r>
          </a:p>
        </p:txBody>
      </p:sp>
      <p:sp>
        <p:nvSpPr>
          <p:cNvPr id="4" name="TextBox 3">
            <a:extLst>
              <a:ext uri="{FF2B5EF4-FFF2-40B4-BE49-F238E27FC236}">
                <a16:creationId xmlns:a16="http://schemas.microsoft.com/office/drawing/2014/main" id="{0E66B7C8-89A5-7A4F-AFDC-9D1B3753DAB3}"/>
              </a:ext>
            </a:extLst>
          </p:cNvPr>
          <p:cNvSpPr txBox="1"/>
          <p:nvPr/>
        </p:nvSpPr>
        <p:spPr>
          <a:xfrm>
            <a:off x="4080500" y="1850536"/>
            <a:ext cx="7716265" cy="3844109"/>
          </a:xfrm>
          <a:prstGeom prst="rect">
            <a:avLst/>
          </a:prstGeom>
        </p:spPr>
        <p:txBody>
          <a:bodyPr vert="horz" wrap="none" lIns="91440" tIns="45720" rIns="91440" bIns="45720" rtlCol="0" anchor="t">
            <a:normAutofit lnSpcReduction="10000"/>
          </a:bodyPr>
          <a:lstStyle/>
          <a:p>
            <a:r>
              <a:rPr lang="en-US" sz="2400" b="1">
                <a:latin typeface="+mn-lt"/>
              </a:rPr>
              <a:t>Planning measures </a:t>
            </a:r>
            <a:r>
              <a:rPr lang="en-US" sz="2400">
                <a:latin typeface="+mn-lt"/>
              </a:rPr>
              <a:t>(long term) allow the development </a:t>
            </a:r>
          </a:p>
          <a:p>
            <a:r>
              <a:rPr lang="en-US" sz="2400">
                <a:latin typeface="+mn-lt"/>
              </a:rPr>
              <a:t>of power systems by addressing technical, economic, </a:t>
            </a:r>
          </a:p>
          <a:p>
            <a:r>
              <a:rPr lang="en-US" sz="2400">
                <a:latin typeface="+mn-lt"/>
              </a:rPr>
              <a:t>environmental, and social needs. </a:t>
            </a:r>
          </a:p>
          <a:p>
            <a:endParaRPr lang="en-US" sz="2400">
              <a:latin typeface="+mn-lt"/>
            </a:endParaRPr>
          </a:p>
          <a:p>
            <a:r>
              <a:rPr lang="en-US" sz="2400" b="1"/>
              <a:t>Preventive measures</a:t>
            </a:r>
            <a:r>
              <a:rPr lang="en-US" sz="2400"/>
              <a:t> (short term) aim to allocate resources to </a:t>
            </a:r>
          </a:p>
          <a:p>
            <a:r>
              <a:rPr lang="en-US" sz="2400"/>
              <a:t>assure its adequate operation.</a:t>
            </a:r>
          </a:p>
          <a:p>
            <a:endParaRPr lang="en-US" sz="2400"/>
          </a:p>
          <a:p>
            <a:endParaRPr lang="en-US" sz="2400"/>
          </a:p>
          <a:p>
            <a:r>
              <a:rPr lang="en-US" sz="2400"/>
              <a:t>Traditionally implemented measures, driven by decades of </a:t>
            </a:r>
          </a:p>
          <a:p>
            <a:r>
              <a:rPr lang="en-US" sz="2400"/>
              <a:t>experience, are security </a:t>
            </a:r>
            <a:r>
              <a:rPr lang="en-US" sz="2400" b="1">
                <a:solidFill>
                  <a:srgbClr val="00843D"/>
                </a:solidFill>
              </a:rPr>
              <a:t>and reliability-oriented, and need </a:t>
            </a:r>
          </a:p>
          <a:p>
            <a:r>
              <a:rPr lang="en-US" sz="2400" b="1">
                <a:solidFill>
                  <a:srgbClr val="00843D"/>
                </a:solidFill>
              </a:rPr>
              <a:t>to be revised to provide adequate resilience. </a:t>
            </a:r>
          </a:p>
          <a:p>
            <a:endParaRPr lang="en-US" sz="2400">
              <a:latin typeface="+mn-lt"/>
            </a:endParaRPr>
          </a:p>
          <a:p>
            <a:endParaRPr lang="en-US" sz="2400"/>
          </a:p>
          <a:p>
            <a:endParaRPr lang="it-IT" sz="2400">
              <a:latin typeface="+mn-lt"/>
            </a:endParaRPr>
          </a:p>
        </p:txBody>
      </p:sp>
      <p:pic>
        <p:nvPicPr>
          <p:cNvPr id="2" name="Picture 1">
            <a:extLst>
              <a:ext uri="{FF2B5EF4-FFF2-40B4-BE49-F238E27FC236}">
                <a16:creationId xmlns:a16="http://schemas.microsoft.com/office/drawing/2014/main" id="{3961C276-4897-B6CC-09B7-A40E64FD72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569"/>
          <a:stretch/>
        </p:blipFill>
        <p:spPr>
          <a:xfrm>
            <a:off x="622693" y="2214412"/>
            <a:ext cx="2613443" cy="3201413"/>
          </a:xfrm>
          <a:prstGeom prst="rect">
            <a:avLst/>
          </a:prstGeom>
          <a:effectLst>
            <a:softEdge rad="0"/>
          </a:effectLst>
        </p:spPr>
      </p:pic>
      <p:cxnSp>
        <p:nvCxnSpPr>
          <p:cNvPr id="8" name="Connector: Elbow 7">
            <a:extLst>
              <a:ext uri="{FF2B5EF4-FFF2-40B4-BE49-F238E27FC236}">
                <a16:creationId xmlns:a16="http://schemas.microsoft.com/office/drawing/2014/main" id="{5634FCD4-B64E-D392-5485-F2B3C20A577C}"/>
              </a:ext>
            </a:extLst>
          </p:cNvPr>
          <p:cNvCxnSpPr>
            <a:cxnSpLocks/>
          </p:cNvCxnSpPr>
          <p:nvPr/>
        </p:nvCxnSpPr>
        <p:spPr>
          <a:xfrm rot="10800000" flipV="1">
            <a:off x="1467060" y="2073628"/>
            <a:ext cx="2542233" cy="408316"/>
          </a:xfrm>
          <a:prstGeom prst="bentConnector3">
            <a:avLst>
              <a:gd name="adj1" fmla="val 100198"/>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FFE0FA8-E5EE-597E-7BB2-3AF07F577D69}"/>
              </a:ext>
            </a:extLst>
          </p:cNvPr>
          <p:cNvCxnSpPr>
            <a:cxnSpLocks/>
          </p:cNvCxnSpPr>
          <p:nvPr/>
        </p:nvCxnSpPr>
        <p:spPr>
          <a:xfrm rot="10800000">
            <a:off x="2232608" y="2894059"/>
            <a:ext cx="1776687" cy="447137"/>
          </a:xfrm>
          <a:prstGeom prst="bentConnector3">
            <a:avLst>
              <a:gd name="adj1" fmla="val 9977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7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838200" y="466725"/>
            <a:ext cx="7542213" cy="666750"/>
          </a:xfrm>
        </p:spPr>
        <p:txBody>
          <a:bodyPr/>
          <a:lstStyle/>
          <a:p>
            <a:r>
              <a:rPr lang="en-US" sz="4000"/>
              <a:t>Multi-scale aspects of resilience</a:t>
            </a:r>
          </a:p>
          <a:p>
            <a:endParaRPr lang="en-US"/>
          </a:p>
        </p:txBody>
      </p:sp>
      <p:sp>
        <p:nvSpPr>
          <p:cNvPr id="23" name="Text Placeholder 2">
            <a:extLst>
              <a:ext uri="{FF2B5EF4-FFF2-40B4-BE49-F238E27FC236}">
                <a16:creationId xmlns:a16="http://schemas.microsoft.com/office/drawing/2014/main" id="{DBBEC296-643D-B97C-AD6B-47154E27E01E}"/>
              </a:ext>
            </a:extLst>
          </p:cNvPr>
          <p:cNvSpPr>
            <a:spLocks noGrp="1"/>
          </p:cNvSpPr>
          <p:nvPr>
            <p:ph type="body" sz="quarter" idx="11"/>
          </p:nvPr>
        </p:nvSpPr>
        <p:spPr>
          <a:xfrm>
            <a:off x="820615" y="1261751"/>
            <a:ext cx="10515600" cy="666750"/>
          </a:xfrm>
        </p:spPr>
        <p:txBody>
          <a:bodyPr/>
          <a:lstStyle/>
          <a:p>
            <a:r>
              <a:rPr lang="en-US" sz="2400"/>
              <a:t>Pre-disturbance: planning and preventive aspects of resilience (Long Term)</a:t>
            </a:r>
          </a:p>
          <a:p>
            <a:endParaRPr lang="en-US" sz="2400"/>
          </a:p>
        </p:txBody>
      </p:sp>
      <p:sp>
        <p:nvSpPr>
          <p:cNvPr id="11" name="TextBox 10">
            <a:extLst>
              <a:ext uri="{FF2B5EF4-FFF2-40B4-BE49-F238E27FC236}">
                <a16:creationId xmlns:a16="http://schemas.microsoft.com/office/drawing/2014/main" id="{D0438854-3D0E-2554-C950-D5F260DB2DAE}"/>
              </a:ext>
            </a:extLst>
          </p:cNvPr>
          <p:cNvSpPr txBox="1"/>
          <p:nvPr/>
        </p:nvSpPr>
        <p:spPr>
          <a:xfrm>
            <a:off x="824802" y="2090085"/>
            <a:ext cx="9869130" cy="3993983"/>
          </a:xfrm>
          <a:prstGeom prst="rect">
            <a:avLst/>
          </a:prstGeom>
        </p:spPr>
        <p:txBody>
          <a:bodyPr vert="horz" wrap="none" lIns="91440" tIns="45720" rIns="91440" bIns="45720" rtlCol="0" anchor="t">
            <a:normAutofit/>
          </a:bodyPr>
          <a:lstStyle/>
          <a:p>
            <a:endParaRPr lang="it-IT">
              <a:latin typeface="+mn-lt"/>
            </a:endParaRPr>
          </a:p>
        </p:txBody>
      </p:sp>
      <p:sp>
        <p:nvSpPr>
          <p:cNvPr id="13" name="Oval 12">
            <a:extLst>
              <a:ext uri="{FF2B5EF4-FFF2-40B4-BE49-F238E27FC236}">
                <a16:creationId xmlns:a16="http://schemas.microsoft.com/office/drawing/2014/main" id="{7946780D-A836-ED23-9828-E739EFCC77B3}"/>
              </a:ext>
            </a:extLst>
          </p:cNvPr>
          <p:cNvSpPr/>
          <p:nvPr/>
        </p:nvSpPr>
        <p:spPr>
          <a:xfrm>
            <a:off x="6078415" y="3209281"/>
            <a:ext cx="8280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381B44-1AE6-37D8-A81E-D17BC92DBC14}"/>
              </a:ext>
            </a:extLst>
          </p:cNvPr>
          <p:cNvSpPr/>
          <p:nvPr/>
        </p:nvSpPr>
        <p:spPr>
          <a:xfrm>
            <a:off x="6078415" y="4397626"/>
            <a:ext cx="8280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B5FCEF5-8D4D-CE6D-C1CD-60CAF2762DD1}"/>
              </a:ext>
            </a:extLst>
          </p:cNvPr>
          <p:cNvSpPr/>
          <p:nvPr/>
        </p:nvSpPr>
        <p:spPr>
          <a:xfrm>
            <a:off x="883397" y="1948253"/>
            <a:ext cx="8280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58B1F44-B0D9-EA54-B6BD-54D51DD6FF7F}"/>
              </a:ext>
            </a:extLst>
          </p:cNvPr>
          <p:cNvSpPr txBox="1"/>
          <p:nvPr/>
        </p:nvSpPr>
        <p:spPr>
          <a:xfrm>
            <a:off x="1894604" y="1902977"/>
            <a:ext cx="9029324" cy="923330"/>
          </a:xfrm>
          <a:prstGeom prst="rect">
            <a:avLst/>
          </a:prstGeom>
          <a:noFill/>
        </p:spPr>
        <p:txBody>
          <a:bodyPr wrap="square">
            <a:spAutoFit/>
          </a:bodyPr>
          <a:lstStyle/>
          <a:p>
            <a:r>
              <a:rPr lang="en-US"/>
              <a:t>To prepare the grid to face resilience events, possible improvements must be considered to find the trade-off between investments and financial impact on the customers/society/tax-payers caused by service interruptions and facilities disruption.  </a:t>
            </a:r>
          </a:p>
        </p:txBody>
      </p:sp>
      <p:sp>
        <p:nvSpPr>
          <p:cNvPr id="18" name="TextBox 17">
            <a:extLst>
              <a:ext uri="{FF2B5EF4-FFF2-40B4-BE49-F238E27FC236}">
                <a16:creationId xmlns:a16="http://schemas.microsoft.com/office/drawing/2014/main" id="{4BF4261C-7B06-0CF0-2CEB-04CB35EA2E85}"/>
              </a:ext>
            </a:extLst>
          </p:cNvPr>
          <p:cNvSpPr txBox="1"/>
          <p:nvPr/>
        </p:nvSpPr>
        <p:spPr>
          <a:xfrm>
            <a:off x="7063353" y="3300115"/>
            <a:ext cx="4201161" cy="646331"/>
          </a:xfrm>
          <a:prstGeom prst="rect">
            <a:avLst/>
          </a:prstGeom>
          <a:noFill/>
        </p:spPr>
        <p:txBody>
          <a:bodyPr wrap="square">
            <a:spAutoFit/>
          </a:bodyPr>
          <a:lstStyle/>
          <a:p>
            <a:r>
              <a:rPr lang="en-US"/>
              <a:t>In some cases, the infrastructure interaction must be considered. </a:t>
            </a:r>
          </a:p>
        </p:txBody>
      </p:sp>
      <p:sp>
        <p:nvSpPr>
          <p:cNvPr id="20" name="TextBox 19">
            <a:extLst>
              <a:ext uri="{FF2B5EF4-FFF2-40B4-BE49-F238E27FC236}">
                <a16:creationId xmlns:a16="http://schemas.microsoft.com/office/drawing/2014/main" id="{721F3956-6CC1-8297-A2FE-F8BE8BC35A44}"/>
              </a:ext>
            </a:extLst>
          </p:cNvPr>
          <p:cNvSpPr txBox="1"/>
          <p:nvPr/>
        </p:nvSpPr>
        <p:spPr>
          <a:xfrm>
            <a:off x="7021323" y="4220367"/>
            <a:ext cx="5056946" cy="1200329"/>
          </a:xfrm>
          <a:prstGeom prst="rect">
            <a:avLst/>
          </a:prstGeom>
          <a:noFill/>
        </p:spPr>
        <p:txBody>
          <a:bodyPr wrap="square">
            <a:spAutoFit/>
          </a:bodyPr>
          <a:lstStyle/>
          <a:p>
            <a:r>
              <a:rPr lang="en-US"/>
              <a:t>Necessary to address complex optimization problems, which must consider resilience events, </a:t>
            </a:r>
          </a:p>
          <a:p>
            <a:r>
              <a:rPr lang="en-US"/>
              <a:t>and be sensible to the financial impact of the tail events</a:t>
            </a:r>
          </a:p>
        </p:txBody>
      </p:sp>
      <p:sp>
        <p:nvSpPr>
          <p:cNvPr id="24" name="TextBox 23">
            <a:extLst>
              <a:ext uri="{FF2B5EF4-FFF2-40B4-BE49-F238E27FC236}">
                <a16:creationId xmlns:a16="http://schemas.microsoft.com/office/drawing/2014/main" id="{2AD7D188-4555-7419-B3D8-7C45B94D9D0A}"/>
              </a:ext>
            </a:extLst>
          </p:cNvPr>
          <p:cNvSpPr txBox="1"/>
          <p:nvPr/>
        </p:nvSpPr>
        <p:spPr>
          <a:xfrm>
            <a:off x="2240692" y="5759897"/>
            <a:ext cx="9256994" cy="646331"/>
          </a:xfrm>
          <a:prstGeom prst="rect">
            <a:avLst/>
          </a:prstGeom>
          <a:noFill/>
        </p:spPr>
        <p:txBody>
          <a:bodyPr wrap="square">
            <a:spAutoFit/>
          </a:bodyPr>
          <a:lstStyle/>
          <a:p>
            <a:r>
              <a:rPr lang="en-US"/>
              <a:t>For this reason, one of the challenges is to produce adequate risk-based financial metrics and scenario generation/reduction tools. </a:t>
            </a:r>
          </a:p>
        </p:txBody>
      </p:sp>
      <p:sp>
        <p:nvSpPr>
          <p:cNvPr id="25" name="Oval 24">
            <a:extLst>
              <a:ext uri="{FF2B5EF4-FFF2-40B4-BE49-F238E27FC236}">
                <a16:creationId xmlns:a16="http://schemas.microsoft.com/office/drawing/2014/main" id="{63CCAAE7-EE4A-4D6B-6CF3-70B3D0C17175}"/>
              </a:ext>
            </a:extLst>
          </p:cNvPr>
          <p:cNvSpPr/>
          <p:nvPr/>
        </p:nvSpPr>
        <p:spPr>
          <a:xfrm>
            <a:off x="872597" y="5639042"/>
            <a:ext cx="8280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9A17FC-BD68-0024-9DEF-BF841B996BD0}"/>
              </a:ext>
            </a:extLst>
          </p:cNvPr>
          <p:cNvGrpSpPr/>
          <p:nvPr/>
        </p:nvGrpSpPr>
        <p:grpSpPr>
          <a:xfrm>
            <a:off x="872597" y="3209281"/>
            <a:ext cx="5121493" cy="2095814"/>
            <a:chOff x="422496" y="2940658"/>
            <a:chExt cx="5121493" cy="2095814"/>
          </a:xfrm>
        </p:grpSpPr>
        <p:grpSp>
          <p:nvGrpSpPr>
            <p:cNvPr id="10" name="Group 9">
              <a:extLst>
                <a:ext uri="{FF2B5EF4-FFF2-40B4-BE49-F238E27FC236}">
                  <a16:creationId xmlns:a16="http://schemas.microsoft.com/office/drawing/2014/main" id="{A9154A4E-FC4B-F8C9-A306-4FA0E2130410}"/>
                </a:ext>
              </a:extLst>
            </p:cNvPr>
            <p:cNvGrpSpPr/>
            <p:nvPr/>
          </p:nvGrpSpPr>
          <p:grpSpPr>
            <a:xfrm>
              <a:off x="422496" y="2940658"/>
              <a:ext cx="5121493" cy="2095814"/>
              <a:chOff x="1084068" y="2348012"/>
              <a:chExt cx="5448521" cy="2095814"/>
            </a:xfrm>
            <a:solidFill>
              <a:srgbClr val="02AE48"/>
            </a:solidFill>
          </p:grpSpPr>
          <p:sp>
            <p:nvSpPr>
              <p:cNvPr id="2" name="Oval 1">
                <a:extLst>
                  <a:ext uri="{FF2B5EF4-FFF2-40B4-BE49-F238E27FC236}">
                    <a16:creationId xmlns:a16="http://schemas.microsoft.com/office/drawing/2014/main" id="{B1545153-CC63-AA33-73A6-6F8535B8AED1}"/>
                  </a:ext>
                </a:extLst>
              </p:cNvPr>
              <p:cNvSpPr/>
              <p:nvPr/>
            </p:nvSpPr>
            <p:spPr>
              <a:xfrm>
                <a:off x="1084068" y="2348012"/>
                <a:ext cx="892361" cy="828000"/>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EBFE42B-2CE7-37F4-51FE-A974B966DAC6}"/>
                  </a:ext>
                </a:extLst>
              </p:cNvPr>
              <p:cNvSpPr/>
              <p:nvPr/>
            </p:nvSpPr>
            <p:spPr>
              <a:xfrm>
                <a:off x="1084068" y="3523493"/>
                <a:ext cx="892361" cy="828000"/>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40CB52-8BA9-FC44-2250-6741F22DBFC6}"/>
                  </a:ext>
                </a:extLst>
              </p:cNvPr>
              <p:cNvSpPr txBox="1"/>
              <p:nvPr/>
            </p:nvSpPr>
            <p:spPr>
              <a:xfrm>
                <a:off x="2171334" y="2348012"/>
                <a:ext cx="4360681" cy="923330"/>
              </a:xfrm>
              <a:prstGeom prst="rect">
                <a:avLst/>
              </a:prstGeom>
              <a:solidFill>
                <a:schemeClr val="bg1"/>
              </a:solidFill>
            </p:spPr>
            <p:txBody>
              <a:bodyPr wrap="square">
                <a:spAutoFit/>
              </a:bodyPr>
              <a:lstStyle/>
              <a:p>
                <a:r>
                  <a:rPr lang="en-US"/>
                  <a:t>Weather and load patterns are dramatically changing according to nonlinear scales in the last decades. </a:t>
                </a:r>
              </a:p>
            </p:txBody>
          </p:sp>
          <p:sp>
            <p:nvSpPr>
              <p:cNvPr id="9" name="TextBox 8">
                <a:extLst>
                  <a:ext uri="{FF2B5EF4-FFF2-40B4-BE49-F238E27FC236}">
                    <a16:creationId xmlns:a16="http://schemas.microsoft.com/office/drawing/2014/main" id="{C30651BD-9836-51C1-DF53-3791A1591677}"/>
                  </a:ext>
                </a:extLst>
              </p:cNvPr>
              <p:cNvSpPr txBox="1"/>
              <p:nvPr/>
            </p:nvSpPr>
            <p:spPr>
              <a:xfrm>
                <a:off x="2107008" y="3520496"/>
                <a:ext cx="4425581" cy="923330"/>
              </a:xfrm>
              <a:prstGeom prst="rect">
                <a:avLst/>
              </a:prstGeom>
              <a:solidFill>
                <a:schemeClr val="bg1"/>
              </a:solidFill>
            </p:spPr>
            <p:txBody>
              <a:bodyPr wrap="square">
                <a:spAutoFit/>
              </a:bodyPr>
              <a:lstStyle/>
              <a:p>
                <a:r>
                  <a:rPr lang="en-US"/>
                  <a:t>Reliability planning is often static and may fail to provide the needed coordination with operational procedures. </a:t>
                </a:r>
              </a:p>
            </p:txBody>
          </p:sp>
        </p:grpSp>
        <p:pic>
          <p:nvPicPr>
            <p:cNvPr id="28" name="Graphic 27" descr="Cloud With Lightning And Rain outline">
              <a:extLst>
                <a:ext uri="{FF2B5EF4-FFF2-40B4-BE49-F238E27FC236}">
                  <a16:creationId xmlns:a16="http://schemas.microsoft.com/office/drawing/2014/main" id="{AE4E3D41-ABB4-7823-8336-0CCCA35AD5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296" y="3006421"/>
              <a:ext cx="705501" cy="705501"/>
            </a:xfrm>
            <a:prstGeom prst="rect">
              <a:avLst/>
            </a:prstGeom>
          </p:spPr>
        </p:pic>
        <p:pic>
          <p:nvPicPr>
            <p:cNvPr id="34" name="Graphic 33" descr="Decision chart outline">
              <a:extLst>
                <a:ext uri="{FF2B5EF4-FFF2-40B4-BE49-F238E27FC236}">
                  <a16:creationId xmlns:a16="http://schemas.microsoft.com/office/drawing/2014/main" id="{FC1A7D97-9004-A0C6-9570-E5B4BC557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966" y="4220769"/>
              <a:ext cx="615741" cy="615741"/>
            </a:xfrm>
            <a:prstGeom prst="rect">
              <a:avLst/>
            </a:prstGeom>
          </p:spPr>
        </p:pic>
      </p:grpSp>
      <p:pic>
        <p:nvPicPr>
          <p:cNvPr id="36" name="Graphic 35" descr="Head with gears outline">
            <a:extLst>
              <a:ext uri="{FF2B5EF4-FFF2-40B4-BE49-F238E27FC236}">
                <a16:creationId xmlns:a16="http://schemas.microsoft.com/office/drawing/2014/main" id="{D7CF3A70-5250-098B-DC85-1E94F3C950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054" y="5721356"/>
            <a:ext cx="663372" cy="663372"/>
          </a:xfrm>
          <a:prstGeom prst="rect">
            <a:avLst/>
          </a:prstGeom>
        </p:spPr>
      </p:pic>
      <p:pic>
        <p:nvPicPr>
          <p:cNvPr id="40" name="Graphic 39" descr="Supply And Demand outline">
            <a:extLst>
              <a:ext uri="{FF2B5EF4-FFF2-40B4-BE49-F238E27FC236}">
                <a16:creationId xmlns:a16="http://schemas.microsoft.com/office/drawing/2014/main" id="{D3BD2B2F-4920-4CA0-68FD-A122A28DAF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0893" y="2067315"/>
            <a:ext cx="573765" cy="573765"/>
          </a:xfrm>
          <a:prstGeom prst="rect">
            <a:avLst/>
          </a:prstGeom>
        </p:spPr>
      </p:pic>
      <p:pic>
        <p:nvPicPr>
          <p:cNvPr id="44" name="Graphic 43" descr="Money outline">
            <a:extLst>
              <a:ext uri="{FF2B5EF4-FFF2-40B4-BE49-F238E27FC236}">
                <a16:creationId xmlns:a16="http://schemas.microsoft.com/office/drawing/2014/main" id="{77E67862-E8A5-9940-FCB3-1E5F4AD6E8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94475" y="4449296"/>
            <a:ext cx="595879" cy="595879"/>
          </a:xfrm>
          <a:prstGeom prst="rect">
            <a:avLst/>
          </a:prstGeom>
        </p:spPr>
      </p:pic>
      <p:pic>
        <p:nvPicPr>
          <p:cNvPr id="46" name="Graphic 45" descr="Transfer outline">
            <a:extLst>
              <a:ext uri="{FF2B5EF4-FFF2-40B4-BE49-F238E27FC236}">
                <a16:creationId xmlns:a16="http://schemas.microsoft.com/office/drawing/2014/main" id="{C5A6D441-54A0-D450-F673-BD6A91DE39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52523" y="3353067"/>
            <a:ext cx="530113" cy="530113"/>
          </a:xfrm>
          <a:prstGeom prst="rect">
            <a:avLst/>
          </a:prstGeom>
        </p:spPr>
      </p:pic>
    </p:spTree>
    <p:extLst>
      <p:ext uri="{BB962C8B-B14F-4D97-AF65-F5344CB8AC3E}">
        <p14:creationId xmlns:p14="http://schemas.microsoft.com/office/powerpoint/2010/main" val="175827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838200" y="466725"/>
            <a:ext cx="7542213" cy="666750"/>
          </a:xfrm>
        </p:spPr>
        <p:txBody>
          <a:bodyPr/>
          <a:lstStyle/>
          <a:p>
            <a:r>
              <a:rPr lang="en-US" sz="4000"/>
              <a:t>Multi-scale aspects of resilience</a:t>
            </a:r>
          </a:p>
          <a:p>
            <a:endParaRPr lang="en-US"/>
          </a:p>
        </p:txBody>
      </p:sp>
      <p:sp>
        <p:nvSpPr>
          <p:cNvPr id="23" name="Text Placeholder 2">
            <a:extLst>
              <a:ext uri="{FF2B5EF4-FFF2-40B4-BE49-F238E27FC236}">
                <a16:creationId xmlns:a16="http://schemas.microsoft.com/office/drawing/2014/main" id="{DBBEC296-643D-B97C-AD6B-47154E27E01E}"/>
              </a:ext>
            </a:extLst>
          </p:cNvPr>
          <p:cNvSpPr>
            <a:spLocks noGrp="1"/>
          </p:cNvSpPr>
          <p:nvPr>
            <p:ph type="body" sz="quarter" idx="11"/>
          </p:nvPr>
        </p:nvSpPr>
        <p:spPr>
          <a:xfrm>
            <a:off x="838200" y="1207505"/>
            <a:ext cx="10515600" cy="666750"/>
          </a:xfrm>
        </p:spPr>
        <p:txBody>
          <a:bodyPr/>
          <a:lstStyle/>
          <a:p>
            <a:r>
              <a:rPr lang="en-US" sz="2400"/>
              <a:t>Pre-Disturbance: planning and preventive aspects of resilience (long term)</a:t>
            </a:r>
          </a:p>
        </p:txBody>
      </p:sp>
      <p:graphicFrame>
        <p:nvGraphicFramePr>
          <p:cNvPr id="28" name="TextBox 10">
            <a:extLst>
              <a:ext uri="{FF2B5EF4-FFF2-40B4-BE49-F238E27FC236}">
                <a16:creationId xmlns:a16="http://schemas.microsoft.com/office/drawing/2014/main" id="{2E216E1E-DF83-4528-E59F-CEC645A499D4}"/>
              </a:ext>
            </a:extLst>
          </p:cNvPr>
          <p:cNvGraphicFramePr/>
          <p:nvPr>
            <p:extLst>
              <p:ext uri="{D42A27DB-BD31-4B8C-83A1-F6EECF244321}">
                <p14:modId xmlns:p14="http://schemas.microsoft.com/office/powerpoint/2010/main" val="2469791947"/>
              </p:ext>
            </p:extLst>
          </p:nvPr>
        </p:nvGraphicFramePr>
        <p:xfrm>
          <a:off x="838200" y="2049309"/>
          <a:ext cx="9869130" cy="3698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43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838200" y="466725"/>
            <a:ext cx="7542213" cy="666750"/>
          </a:xfrm>
        </p:spPr>
        <p:txBody>
          <a:bodyPr/>
          <a:lstStyle/>
          <a:p>
            <a:r>
              <a:rPr lang="en-US" sz="4000"/>
              <a:t>Multi-scale aspects of resilience</a:t>
            </a:r>
          </a:p>
          <a:p>
            <a:endParaRPr lang="en-US"/>
          </a:p>
        </p:txBody>
      </p:sp>
      <p:sp>
        <p:nvSpPr>
          <p:cNvPr id="23" name="Text Placeholder 2">
            <a:extLst>
              <a:ext uri="{FF2B5EF4-FFF2-40B4-BE49-F238E27FC236}">
                <a16:creationId xmlns:a16="http://schemas.microsoft.com/office/drawing/2014/main" id="{DBBEC296-643D-B97C-AD6B-47154E27E01E}"/>
              </a:ext>
            </a:extLst>
          </p:cNvPr>
          <p:cNvSpPr>
            <a:spLocks noGrp="1"/>
          </p:cNvSpPr>
          <p:nvPr>
            <p:ph type="body" sz="quarter" idx="11"/>
          </p:nvPr>
        </p:nvSpPr>
        <p:spPr>
          <a:xfrm>
            <a:off x="838200" y="1275072"/>
            <a:ext cx="10939818" cy="666750"/>
          </a:xfrm>
        </p:spPr>
        <p:txBody>
          <a:bodyPr/>
          <a:lstStyle/>
          <a:p>
            <a:r>
              <a:rPr lang="en-US" sz="2400"/>
              <a:t>Pre-Disturbance: </a:t>
            </a:r>
            <a:r>
              <a:rPr lang="en-US" sz="2400" b="1">
                <a:latin typeface="+mn-lt"/>
              </a:rPr>
              <a:t>Preventive Measures (Short Term)</a:t>
            </a:r>
            <a:r>
              <a:rPr lang="en-US" sz="2400"/>
              <a:t> </a:t>
            </a:r>
          </a:p>
          <a:p>
            <a:endParaRPr lang="en-US" sz="2400"/>
          </a:p>
        </p:txBody>
      </p:sp>
      <p:sp>
        <p:nvSpPr>
          <p:cNvPr id="11" name="TextBox 10">
            <a:extLst>
              <a:ext uri="{FF2B5EF4-FFF2-40B4-BE49-F238E27FC236}">
                <a16:creationId xmlns:a16="http://schemas.microsoft.com/office/drawing/2014/main" id="{D0438854-3D0E-2554-C950-D5F260DB2DAE}"/>
              </a:ext>
            </a:extLst>
          </p:cNvPr>
          <p:cNvSpPr txBox="1"/>
          <p:nvPr/>
        </p:nvSpPr>
        <p:spPr>
          <a:xfrm>
            <a:off x="8488445" y="1866220"/>
            <a:ext cx="5999778" cy="3117526"/>
          </a:xfrm>
          <a:prstGeom prst="rect">
            <a:avLst/>
          </a:prstGeom>
        </p:spPr>
        <p:txBody>
          <a:bodyPr vert="horz" wrap="none" lIns="91440" tIns="45720" rIns="91440" bIns="45720" rtlCol="0" anchor="t">
            <a:normAutofit/>
          </a:bodyPr>
          <a:lstStyle/>
          <a:p>
            <a:endParaRPr lang="en-US" sz="2000">
              <a:latin typeface="+mn-lt"/>
            </a:endParaRPr>
          </a:p>
          <a:p>
            <a:br>
              <a:rPr lang="en-US" sz="2000">
                <a:latin typeface="+mn-lt"/>
              </a:rPr>
            </a:br>
            <a:endParaRPr lang="it-IT" sz="2000">
              <a:solidFill>
                <a:srgbClr val="FF0000"/>
              </a:solidFill>
            </a:endParaRPr>
          </a:p>
          <a:p>
            <a:endParaRPr lang="it-IT" sz="2000">
              <a:solidFill>
                <a:srgbClr val="FF0000"/>
              </a:solidFill>
            </a:endParaRPr>
          </a:p>
          <a:p>
            <a:endParaRPr lang="it-IT" sz="2000">
              <a:solidFill>
                <a:srgbClr val="FF0000"/>
              </a:solidFill>
            </a:endParaRPr>
          </a:p>
          <a:p>
            <a:endParaRPr lang="it-IT" sz="2000">
              <a:solidFill>
                <a:srgbClr val="FF0000"/>
              </a:solidFill>
            </a:endParaRPr>
          </a:p>
          <a:p>
            <a:endParaRPr lang="it-IT" sz="2000">
              <a:latin typeface="+mn-lt"/>
            </a:endParaRPr>
          </a:p>
          <a:p>
            <a:endParaRPr lang="it-IT" sz="2000"/>
          </a:p>
          <a:p>
            <a:endParaRPr lang="it-IT" sz="2000">
              <a:latin typeface="+mn-lt"/>
            </a:endParaRPr>
          </a:p>
        </p:txBody>
      </p:sp>
      <p:sp>
        <p:nvSpPr>
          <p:cNvPr id="3" name="Oval 2">
            <a:extLst>
              <a:ext uri="{FF2B5EF4-FFF2-40B4-BE49-F238E27FC236}">
                <a16:creationId xmlns:a16="http://schemas.microsoft.com/office/drawing/2014/main" id="{3C9BE298-BECF-0715-80BF-62E3BA8F93E4}"/>
              </a:ext>
            </a:extLst>
          </p:cNvPr>
          <p:cNvSpPr/>
          <p:nvPr/>
        </p:nvSpPr>
        <p:spPr>
          <a:xfrm>
            <a:off x="806721" y="4754928"/>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E78222E-F8E0-6C09-2D2E-C04D69E53F46}"/>
              </a:ext>
            </a:extLst>
          </p:cNvPr>
          <p:cNvSpPr/>
          <p:nvPr/>
        </p:nvSpPr>
        <p:spPr>
          <a:xfrm>
            <a:off x="5900681" y="4709143"/>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EE8264-73C8-9893-4752-39C676CC1EFF}"/>
              </a:ext>
            </a:extLst>
          </p:cNvPr>
          <p:cNvSpPr txBox="1"/>
          <p:nvPr/>
        </p:nvSpPr>
        <p:spPr>
          <a:xfrm>
            <a:off x="1798698" y="4568763"/>
            <a:ext cx="3626773" cy="1200329"/>
          </a:xfrm>
          <a:prstGeom prst="rect">
            <a:avLst/>
          </a:prstGeom>
          <a:noFill/>
        </p:spPr>
        <p:txBody>
          <a:bodyPr wrap="square">
            <a:spAutoFit/>
          </a:bodyPr>
          <a:lstStyle/>
          <a:p>
            <a:r>
              <a:rPr lang="en-US" sz="1800">
                <a:latin typeface="+mn-lt"/>
              </a:rPr>
              <a:t>The operating modes (or security-related states) of a power system may greatly amplify the impact of an external event. </a:t>
            </a:r>
            <a:endParaRPr lang="en-US"/>
          </a:p>
        </p:txBody>
      </p:sp>
      <p:sp>
        <p:nvSpPr>
          <p:cNvPr id="12" name="TextBox 11">
            <a:extLst>
              <a:ext uri="{FF2B5EF4-FFF2-40B4-BE49-F238E27FC236}">
                <a16:creationId xmlns:a16="http://schemas.microsoft.com/office/drawing/2014/main" id="{333A3078-B209-34EF-534F-B50B43EB3451}"/>
              </a:ext>
            </a:extLst>
          </p:cNvPr>
          <p:cNvSpPr txBox="1"/>
          <p:nvPr/>
        </p:nvSpPr>
        <p:spPr>
          <a:xfrm>
            <a:off x="7099823" y="4568763"/>
            <a:ext cx="4957308" cy="1200329"/>
          </a:xfrm>
          <a:prstGeom prst="rect">
            <a:avLst/>
          </a:prstGeom>
          <a:noFill/>
        </p:spPr>
        <p:txBody>
          <a:bodyPr wrap="square">
            <a:spAutoFit/>
          </a:bodyPr>
          <a:lstStyle/>
          <a:p>
            <a:r>
              <a:rPr lang="en-US" dirty="0"/>
              <a:t>H</a:t>
            </a:r>
            <a:r>
              <a:rPr lang="en-US" sz="1800" dirty="0">
                <a:latin typeface="+mn-lt"/>
              </a:rPr>
              <a:t>igh monitoring and detecting capability for early warnings of undesired operating mode transitions are essential for resilient power systems. </a:t>
            </a:r>
            <a:br>
              <a:rPr lang="en-US" sz="1800" dirty="0">
                <a:latin typeface="+mn-lt"/>
              </a:rPr>
            </a:br>
            <a:endParaRPr lang="en-US" sz="1800" dirty="0">
              <a:latin typeface="+mn-lt"/>
            </a:endParaRPr>
          </a:p>
        </p:txBody>
      </p:sp>
      <p:sp>
        <p:nvSpPr>
          <p:cNvPr id="14" name="TextBox 13">
            <a:extLst>
              <a:ext uri="{FF2B5EF4-FFF2-40B4-BE49-F238E27FC236}">
                <a16:creationId xmlns:a16="http://schemas.microsoft.com/office/drawing/2014/main" id="{F616F1EC-196D-55FE-0570-A25302E149FF}"/>
              </a:ext>
            </a:extLst>
          </p:cNvPr>
          <p:cNvSpPr txBox="1"/>
          <p:nvPr/>
        </p:nvSpPr>
        <p:spPr>
          <a:xfrm>
            <a:off x="1855669" y="2647871"/>
            <a:ext cx="9966935" cy="1231106"/>
          </a:xfrm>
          <a:prstGeom prst="rect">
            <a:avLst/>
          </a:prstGeom>
          <a:noFill/>
        </p:spPr>
        <p:txBody>
          <a:bodyPr wrap="square">
            <a:spAutoFit/>
          </a:bodyPr>
          <a:lstStyle/>
          <a:p>
            <a:endParaRPr lang="en-US" sz="1800">
              <a:latin typeface="+mn-lt"/>
            </a:endParaRPr>
          </a:p>
          <a:p>
            <a:r>
              <a:rPr lang="en-US" sz="1800">
                <a:latin typeface="+mn-lt"/>
              </a:rPr>
              <a:t>The objective of this task is to allocate resources by considering options such as the optimal grid topology switching and/or distributed generation reserves to face a predicted resilience-event, in case of meteorological events. </a:t>
            </a:r>
            <a:endParaRPr lang="it-IT" sz="2000"/>
          </a:p>
        </p:txBody>
      </p:sp>
      <p:sp>
        <p:nvSpPr>
          <p:cNvPr id="17" name="Oval 16">
            <a:extLst>
              <a:ext uri="{FF2B5EF4-FFF2-40B4-BE49-F238E27FC236}">
                <a16:creationId xmlns:a16="http://schemas.microsoft.com/office/drawing/2014/main" id="{C7DA59C0-0CE8-A104-5677-30F3E76389D1}"/>
              </a:ext>
            </a:extLst>
          </p:cNvPr>
          <p:cNvSpPr/>
          <p:nvPr/>
        </p:nvSpPr>
        <p:spPr>
          <a:xfrm>
            <a:off x="806721" y="2952204"/>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Hockey Stick Curve Graph outline">
            <a:extLst>
              <a:ext uri="{FF2B5EF4-FFF2-40B4-BE49-F238E27FC236}">
                <a16:creationId xmlns:a16="http://schemas.microsoft.com/office/drawing/2014/main" id="{516C5078-531E-F041-B63E-09155E8AEB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14" y="3028905"/>
            <a:ext cx="674598" cy="674598"/>
          </a:xfrm>
          <a:prstGeom prst="rect">
            <a:avLst/>
          </a:prstGeom>
        </p:spPr>
      </p:pic>
      <p:pic>
        <p:nvPicPr>
          <p:cNvPr id="27" name="Graphic 26" descr="Research outline">
            <a:extLst>
              <a:ext uri="{FF2B5EF4-FFF2-40B4-BE49-F238E27FC236}">
                <a16:creationId xmlns:a16="http://schemas.microsoft.com/office/drawing/2014/main" id="{222BF5C9-3845-A00E-2CDB-2B99C7CDC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1363" y="4778047"/>
            <a:ext cx="681837" cy="681837"/>
          </a:xfrm>
          <a:prstGeom prst="rect">
            <a:avLst/>
          </a:prstGeom>
        </p:spPr>
      </p:pic>
      <p:pic>
        <p:nvPicPr>
          <p:cNvPr id="30" name="Graphic 29" descr="Electric Tower outline">
            <a:extLst>
              <a:ext uri="{FF2B5EF4-FFF2-40B4-BE49-F238E27FC236}">
                <a16:creationId xmlns:a16="http://schemas.microsoft.com/office/drawing/2014/main" id="{FBBC7ED5-E66E-89E2-827E-CD52746569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469" y="4813027"/>
            <a:ext cx="611875" cy="611875"/>
          </a:xfrm>
          <a:prstGeom prst="rect">
            <a:avLst/>
          </a:prstGeom>
        </p:spPr>
      </p:pic>
    </p:spTree>
    <p:extLst>
      <p:ext uri="{BB962C8B-B14F-4D97-AF65-F5344CB8AC3E}">
        <p14:creationId xmlns:p14="http://schemas.microsoft.com/office/powerpoint/2010/main" val="28245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a:t>Quantifications methods metrics</a:t>
            </a:r>
          </a:p>
          <a:p>
            <a:endParaRPr lang="en-US"/>
          </a:p>
        </p:txBody>
      </p:sp>
      <p:sp>
        <p:nvSpPr>
          <p:cNvPr id="6" name="TextBox 5">
            <a:extLst>
              <a:ext uri="{FF2B5EF4-FFF2-40B4-BE49-F238E27FC236}">
                <a16:creationId xmlns:a16="http://schemas.microsoft.com/office/drawing/2014/main" id="{BA5661A7-D931-9E56-E4CD-F6934312B0EB}"/>
              </a:ext>
            </a:extLst>
          </p:cNvPr>
          <p:cNvSpPr txBox="1"/>
          <p:nvPr/>
        </p:nvSpPr>
        <p:spPr>
          <a:xfrm>
            <a:off x="783454" y="2249590"/>
            <a:ext cx="10739952" cy="1475819"/>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endParaRPr lang="en-US" sz="2000" i="1">
              <a:solidFill>
                <a:schemeClr val="tx1"/>
              </a:solidFill>
              <a:ea typeface="Cambria" panose="02040503050406030204" pitchFamily="18" charset="0"/>
            </a:endParaRPr>
          </a:p>
          <a:p>
            <a:pPr algn="l"/>
            <a:endParaRPr lang="en-US" sz="1800" i="1">
              <a:solidFill>
                <a:schemeClr val="tx1">
                  <a:lumMod val="75000"/>
                  <a:lumOff val="25000"/>
                </a:schemeClr>
              </a:solidFill>
            </a:endParaRPr>
          </a:p>
        </p:txBody>
      </p:sp>
      <p:sp>
        <p:nvSpPr>
          <p:cNvPr id="7" name="TextBox 6">
            <a:extLst>
              <a:ext uri="{FF2B5EF4-FFF2-40B4-BE49-F238E27FC236}">
                <a16:creationId xmlns:a16="http://schemas.microsoft.com/office/drawing/2014/main" id="{01A0332F-02C4-4530-01C5-EE12E03579B3}"/>
              </a:ext>
            </a:extLst>
          </p:cNvPr>
          <p:cNvSpPr txBox="1"/>
          <p:nvPr/>
        </p:nvSpPr>
        <p:spPr>
          <a:xfrm>
            <a:off x="1947647" y="2013264"/>
            <a:ext cx="10080313" cy="828000"/>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2000">
                <a:solidFill>
                  <a:schemeClr val="tx1"/>
                </a:solidFill>
                <a:ea typeface="Cambria" panose="02040503050406030204" pitchFamily="18" charset="0"/>
              </a:rPr>
              <a:t>M</a:t>
            </a:r>
            <a:r>
              <a:rPr lang="en-US" sz="2000">
                <a:solidFill>
                  <a:schemeClr val="tx1"/>
                </a:solidFill>
                <a:effectLst/>
                <a:ea typeface="Cambria" panose="02040503050406030204" pitchFamily="18" charset="0"/>
              </a:rPr>
              <a:t>any metrics should be used </a:t>
            </a:r>
            <a:r>
              <a:rPr lang="en-US" sz="2000">
                <a:solidFill>
                  <a:schemeClr val="tx1"/>
                </a:solidFill>
                <a:ea typeface="Cambria" panose="02040503050406030204" pitchFamily="18" charset="0"/>
              </a:rPr>
              <a:t>to quantify the resilience of a system, in relation to the </a:t>
            </a:r>
            <a:r>
              <a:rPr lang="en-US" sz="2000">
                <a:solidFill>
                  <a:schemeClr val="tx1"/>
                </a:solidFill>
                <a:effectLst/>
                <a:ea typeface="Cambria" panose="02040503050406030204" pitchFamily="18" charset="0"/>
              </a:rPr>
              <a:t>study, type of event, and desired granularity of the analysis.</a:t>
            </a:r>
            <a:endParaRPr lang="en-US" sz="2000" i="1">
              <a:solidFill>
                <a:schemeClr val="tx1"/>
              </a:solidFill>
              <a:ea typeface="Cambria" panose="02040503050406030204" pitchFamily="18" charset="0"/>
            </a:endParaRPr>
          </a:p>
          <a:p>
            <a:pPr algn="l"/>
            <a:endParaRPr lang="en-US" sz="1800" i="1">
              <a:solidFill>
                <a:schemeClr val="tx1">
                  <a:lumMod val="75000"/>
                  <a:lumOff val="25000"/>
                </a:schemeClr>
              </a:solidFill>
            </a:endParaRPr>
          </a:p>
        </p:txBody>
      </p:sp>
      <p:sp>
        <p:nvSpPr>
          <p:cNvPr id="4" name="Oval 3">
            <a:extLst>
              <a:ext uri="{FF2B5EF4-FFF2-40B4-BE49-F238E27FC236}">
                <a16:creationId xmlns:a16="http://schemas.microsoft.com/office/drawing/2014/main" id="{D0A59A6B-CE93-1D52-D56E-C08172768E43}"/>
              </a:ext>
            </a:extLst>
          </p:cNvPr>
          <p:cNvSpPr/>
          <p:nvPr/>
        </p:nvSpPr>
        <p:spPr>
          <a:xfrm>
            <a:off x="946151" y="1984145"/>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Ruler outline">
            <a:extLst>
              <a:ext uri="{FF2B5EF4-FFF2-40B4-BE49-F238E27FC236}">
                <a16:creationId xmlns:a16="http://schemas.microsoft.com/office/drawing/2014/main" id="{EDD1973A-316C-D54F-CA75-63B0F9CF2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176" y="2038108"/>
            <a:ext cx="666750" cy="666750"/>
          </a:xfrm>
          <a:prstGeom prst="rect">
            <a:avLst/>
          </a:prstGeom>
        </p:spPr>
      </p:pic>
      <p:sp>
        <p:nvSpPr>
          <p:cNvPr id="12" name="TextBox 11">
            <a:extLst>
              <a:ext uri="{FF2B5EF4-FFF2-40B4-BE49-F238E27FC236}">
                <a16:creationId xmlns:a16="http://schemas.microsoft.com/office/drawing/2014/main" id="{55EE34A0-78A5-7755-23D4-CF2D3AD4416B}"/>
              </a:ext>
            </a:extLst>
          </p:cNvPr>
          <p:cNvSpPr txBox="1"/>
          <p:nvPr/>
        </p:nvSpPr>
        <p:spPr>
          <a:xfrm>
            <a:off x="1963970" y="3072348"/>
            <a:ext cx="9146227" cy="3785652"/>
          </a:xfrm>
          <a:prstGeom prst="rect">
            <a:avLst/>
          </a:prstGeom>
          <a:noFill/>
        </p:spPr>
        <p:txBody>
          <a:bodyPr wrap="square">
            <a:spAutoFit/>
          </a:bodyPr>
          <a:lstStyle/>
          <a:p>
            <a:pPr algn="l"/>
            <a:r>
              <a:rPr lang="en-US" sz="2000" dirty="0">
                <a:solidFill>
                  <a:schemeClr val="tx1"/>
                </a:solidFill>
                <a:ea typeface="Cambria" panose="02040503050406030204" pitchFamily="18" charset="0"/>
              </a:rPr>
              <a:t>Many Classifications:</a:t>
            </a:r>
            <a:br>
              <a:rPr lang="en-US" sz="2000" dirty="0">
                <a:solidFill>
                  <a:schemeClr val="tx1"/>
                </a:solidFill>
                <a:ea typeface="Cambria" panose="02040503050406030204" pitchFamily="18" charset="0"/>
              </a:rPr>
            </a:br>
            <a:br>
              <a:rPr lang="en-US" sz="2000" dirty="0">
                <a:solidFill>
                  <a:schemeClr val="tx1"/>
                </a:solidFill>
                <a:ea typeface="Cambria" panose="02040503050406030204" pitchFamily="18" charset="0"/>
              </a:rPr>
            </a:br>
            <a:r>
              <a:rPr lang="en-US" sz="2000" b="1" dirty="0">
                <a:solidFill>
                  <a:schemeClr val="tx1"/>
                </a:solidFill>
                <a:ea typeface="Cambria" panose="02040503050406030204" pitchFamily="18" charset="0"/>
              </a:rPr>
              <a:t>Metrics for enabling investments</a:t>
            </a:r>
            <a:r>
              <a:rPr lang="en-US" sz="2000" dirty="0">
                <a:solidFill>
                  <a:schemeClr val="tx1"/>
                </a:solidFill>
                <a:ea typeface="Cambria" panose="02040503050406030204" pitchFamily="18" charset="0"/>
              </a:rPr>
              <a:t>: </a:t>
            </a:r>
            <a:r>
              <a:rPr lang="en-US" sz="2000" dirty="0">
                <a:solidFill>
                  <a:schemeClr val="tx1"/>
                </a:solidFill>
                <a:effectLst/>
                <a:ea typeface="MS Mincho" panose="02020609040205080304" pitchFamily="49" charset="-128"/>
              </a:rPr>
              <a:t>to quantify the resilience level of the system to pursue its enhancement through investments.</a:t>
            </a:r>
            <a:br>
              <a:rPr lang="en-US" sz="2000" dirty="0">
                <a:solidFill>
                  <a:schemeClr val="tx1"/>
                </a:solidFill>
                <a:effectLst/>
                <a:ea typeface="MS Mincho" panose="02020609040205080304" pitchFamily="49" charset="-128"/>
              </a:rPr>
            </a:br>
            <a:endParaRPr lang="en-US" sz="2000" dirty="0">
              <a:solidFill>
                <a:schemeClr val="tx1"/>
              </a:solidFill>
              <a:ea typeface="Cambria" panose="02040503050406030204" pitchFamily="18" charset="0"/>
            </a:endParaRPr>
          </a:p>
          <a:p>
            <a:pPr algn="l"/>
            <a:r>
              <a:rPr lang="en-US" sz="2000" b="1" dirty="0">
                <a:solidFill>
                  <a:schemeClr val="tx1"/>
                </a:solidFill>
                <a:effectLst/>
                <a:ea typeface="Cambria" panose="02040503050406030204" pitchFamily="18" charset="0"/>
              </a:rPr>
              <a:t>Metrics for stages of a resilience event</a:t>
            </a:r>
            <a:r>
              <a:rPr lang="en-US" sz="2000" dirty="0">
                <a:solidFill>
                  <a:schemeClr val="tx1"/>
                </a:solidFill>
                <a:effectLst/>
                <a:ea typeface="Cambria" panose="02040503050406030204" pitchFamily="18" charset="0"/>
              </a:rPr>
              <a:t>: quantify the resilience level to assess the societal benefits at each stage.</a:t>
            </a:r>
          </a:p>
          <a:p>
            <a:pPr algn="l"/>
            <a:endParaRPr lang="en-US" sz="2000" dirty="0">
              <a:ea typeface="Cambria" panose="02040503050406030204" pitchFamily="18" charset="0"/>
            </a:endParaRPr>
          </a:p>
          <a:p>
            <a:pPr algn="l"/>
            <a:r>
              <a:rPr lang="en-US" sz="2000" b="1" dirty="0">
                <a:solidFill>
                  <a:schemeClr val="tx1"/>
                </a:solidFill>
                <a:effectLst/>
                <a:ea typeface="Cambria" panose="02040503050406030204" pitchFamily="18" charset="0"/>
              </a:rPr>
              <a:t>Internal / External Metrics: </a:t>
            </a:r>
            <a:r>
              <a:rPr lang="en-US" sz="2000" dirty="0">
                <a:solidFill>
                  <a:schemeClr val="tx1"/>
                </a:solidFill>
                <a:effectLst/>
                <a:ea typeface="Cambria" panose="02040503050406030204" pitchFamily="18" charset="0"/>
              </a:rPr>
              <a:t>to quantify the impact of the severe event on the grid, and of the grid on its customers / other infrastructure </a:t>
            </a:r>
          </a:p>
          <a:p>
            <a:pPr algn="l"/>
            <a:r>
              <a:rPr lang="en-US" sz="2000" dirty="0">
                <a:solidFill>
                  <a:schemeClr val="tx1"/>
                </a:solidFill>
                <a:ea typeface="Cambria" panose="02040503050406030204" pitchFamily="18" charset="0"/>
              </a:rPr>
              <a:t>	</a:t>
            </a:r>
          </a:p>
          <a:p>
            <a:pPr algn="l"/>
            <a:r>
              <a:rPr lang="en-US" sz="2000" i="1" dirty="0">
                <a:solidFill>
                  <a:schemeClr val="tx1">
                    <a:lumMod val="75000"/>
                    <a:lumOff val="25000"/>
                  </a:schemeClr>
                </a:solidFill>
              </a:rPr>
              <a:t> </a:t>
            </a:r>
          </a:p>
        </p:txBody>
      </p:sp>
      <p:sp>
        <p:nvSpPr>
          <p:cNvPr id="13" name="Oval 12">
            <a:extLst>
              <a:ext uri="{FF2B5EF4-FFF2-40B4-BE49-F238E27FC236}">
                <a16:creationId xmlns:a16="http://schemas.microsoft.com/office/drawing/2014/main" id="{18F5F319-1D16-225F-7DB7-FF3A258FDC8E}"/>
              </a:ext>
            </a:extLst>
          </p:cNvPr>
          <p:cNvSpPr/>
          <p:nvPr/>
        </p:nvSpPr>
        <p:spPr>
          <a:xfrm>
            <a:off x="911201" y="3493844"/>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E2500A-1A6D-F3EE-1EA1-FFCE4C9EA4C9}"/>
              </a:ext>
            </a:extLst>
          </p:cNvPr>
          <p:cNvSpPr/>
          <p:nvPr/>
        </p:nvSpPr>
        <p:spPr>
          <a:xfrm>
            <a:off x="908321" y="4508723"/>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DE3464A-731E-8509-37DB-F2054725F0FD}"/>
              </a:ext>
            </a:extLst>
          </p:cNvPr>
          <p:cNvSpPr/>
          <p:nvPr/>
        </p:nvSpPr>
        <p:spPr>
          <a:xfrm>
            <a:off x="908321" y="5517314"/>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nk outline">
            <a:extLst>
              <a:ext uri="{FF2B5EF4-FFF2-40B4-BE49-F238E27FC236}">
                <a16:creationId xmlns:a16="http://schemas.microsoft.com/office/drawing/2014/main" id="{1F75AAD0-2697-8D7C-0651-63B07B515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9666" y="3493844"/>
            <a:ext cx="753609" cy="753609"/>
          </a:xfrm>
          <a:prstGeom prst="rect">
            <a:avLst/>
          </a:prstGeom>
        </p:spPr>
      </p:pic>
      <p:pic>
        <p:nvPicPr>
          <p:cNvPr id="27" name="Graphic 26" descr="Circular flowchart outline">
            <a:extLst>
              <a:ext uri="{FF2B5EF4-FFF2-40B4-BE49-F238E27FC236}">
                <a16:creationId xmlns:a16="http://schemas.microsoft.com/office/drawing/2014/main" id="{A742E4D0-D790-1899-1B5B-7880EFCA7F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949" y="4435730"/>
            <a:ext cx="914400" cy="914400"/>
          </a:xfrm>
          <a:prstGeom prst="rect">
            <a:avLst/>
          </a:prstGeom>
        </p:spPr>
      </p:pic>
      <p:grpSp>
        <p:nvGrpSpPr>
          <p:cNvPr id="38" name="Group 37">
            <a:extLst>
              <a:ext uri="{FF2B5EF4-FFF2-40B4-BE49-F238E27FC236}">
                <a16:creationId xmlns:a16="http://schemas.microsoft.com/office/drawing/2014/main" id="{630E2155-E5F8-DB62-8DD3-23C137B6B581}"/>
              </a:ext>
            </a:extLst>
          </p:cNvPr>
          <p:cNvGrpSpPr/>
          <p:nvPr/>
        </p:nvGrpSpPr>
        <p:grpSpPr>
          <a:xfrm>
            <a:off x="1042353" y="5617664"/>
            <a:ext cx="546461" cy="310467"/>
            <a:chOff x="10151422" y="2885746"/>
            <a:chExt cx="1217166" cy="604147"/>
          </a:xfrm>
        </p:grpSpPr>
        <p:pic>
          <p:nvPicPr>
            <p:cNvPr id="30" name="Graphic 29" descr="Arrow Right outline">
              <a:extLst>
                <a:ext uri="{FF2B5EF4-FFF2-40B4-BE49-F238E27FC236}">
                  <a16:creationId xmlns:a16="http://schemas.microsoft.com/office/drawing/2014/main" id="{9B1CA4E4-653C-422C-4730-17F0687CE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08073" y="2888884"/>
              <a:ext cx="423577" cy="575737"/>
            </a:xfrm>
            <a:prstGeom prst="rect">
              <a:avLst/>
            </a:prstGeom>
          </p:spPr>
        </p:pic>
        <p:pic>
          <p:nvPicPr>
            <p:cNvPr id="31" name="Graphic 30" descr="Electric Tower outline">
              <a:extLst>
                <a:ext uri="{FF2B5EF4-FFF2-40B4-BE49-F238E27FC236}">
                  <a16:creationId xmlns:a16="http://schemas.microsoft.com/office/drawing/2014/main" id="{B326A5DF-A150-F465-4E10-5089D46A22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5011" y="2885746"/>
              <a:ext cx="423577" cy="575737"/>
            </a:xfrm>
            <a:prstGeom prst="rect">
              <a:avLst/>
            </a:prstGeom>
          </p:spPr>
        </p:pic>
        <p:pic>
          <p:nvPicPr>
            <p:cNvPr id="36" name="Graphic 35" descr="Tornado outline">
              <a:extLst>
                <a:ext uri="{FF2B5EF4-FFF2-40B4-BE49-F238E27FC236}">
                  <a16:creationId xmlns:a16="http://schemas.microsoft.com/office/drawing/2014/main" id="{BEE34472-197A-AD5F-2A7E-B4383AD89E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51422" y="2886070"/>
              <a:ext cx="603823" cy="603823"/>
            </a:xfrm>
            <a:prstGeom prst="rect">
              <a:avLst/>
            </a:prstGeom>
          </p:spPr>
        </p:pic>
      </p:grpSp>
      <p:grpSp>
        <p:nvGrpSpPr>
          <p:cNvPr id="28" name="Group 27">
            <a:extLst>
              <a:ext uri="{FF2B5EF4-FFF2-40B4-BE49-F238E27FC236}">
                <a16:creationId xmlns:a16="http://schemas.microsoft.com/office/drawing/2014/main" id="{6277B063-9AAA-9623-B49D-21237B025F08}"/>
              </a:ext>
            </a:extLst>
          </p:cNvPr>
          <p:cNvGrpSpPr/>
          <p:nvPr/>
        </p:nvGrpSpPr>
        <p:grpSpPr>
          <a:xfrm>
            <a:off x="1053715" y="5927274"/>
            <a:ext cx="566867" cy="308457"/>
            <a:chOff x="8230522" y="2453495"/>
            <a:chExt cx="2531760" cy="991204"/>
          </a:xfrm>
        </p:grpSpPr>
        <p:pic>
          <p:nvPicPr>
            <p:cNvPr id="19" name="Graphic 18" descr="Arrow Right outline">
              <a:extLst>
                <a:ext uri="{FF2B5EF4-FFF2-40B4-BE49-F238E27FC236}">
                  <a16:creationId xmlns:a16="http://schemas.microsoft.com/office/drawing/2014/main" id="{D4684AB9-56FE-3254-0A52-B8B320A76B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8087" y="2530299"/>
              <a:ext cx="914400" cy="914400"/>
            </a:xfrm>
            <a:prstGeom prst="rect">
              <a:avLst/>
            </a:prstGeom>
          </p:spPr>
        </p:pic>
        <p:pic>
          <p:nvPicPr>
            <p:cNvPr id="21" name="Graphic 20" descr="Electric Tower outline">
              <a:extLst>
                <a:ext uri="{FF2B5EF4-FFF2-40B4-BE49-F238E27FC236}">
                  <a16:creationId xmlns:a16="http://schemas.microsoft.com/office/drawing/2014/main" id="{5A254D17-D4AA-C5F6-084E-46379C4A27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30522" y="2498437"/>
              <a:ext cx="914400" cy="914400"/>
            </a:xfrm>
            <a:prstGeom prst="rect">
              <a:avLst/>
            </a:prstGeom>
          </p:spPr>
        </p:pic>
        <p:pic>
          <p:nvPicPr>
            <p:cNvPr id="23" name="Graphic 22" descr="User outline">
              <a:extLst>
                <a:ext uri="{FF2B5EF4-FFF2-40B4-BE49-F238E27FC236}">
                  <a16:creationId xmlns:a16="http://schemas.microsoft.com/office/drawing/2014/main" id="{C218744F-F001-F3AC-6337-88E06646B2A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47882" y="2453495"/>
              <a:ext cx="914400" cy="914400"/>
            </a:xfrm>
            <a:prstGeom prst="rect">
              <a:avLst/>
            </a:prstGeom>
          </p:spPr>
        </p:pic>
      </p:grpSp>
    </p:spTree>
    <p:extLst>
      <p:ext uri="{BB962C8B-B14F-4D97-AF65-F5344CB8AC3E}">
        <p14:creationId xmlns:p14="http://schemas.microsoft.com/office/powerpoint/2010/main" val="216755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6FBB6-D40F-1A83-B700-245FCD073C7F}"/>
              </a:ext>
            </a:extLst>
          </p:cNvPr>
          <p:cNvSpPr>
            <a:spLocks noGrp="1"/>
          </p:cNvSpPr>
          <p:nvPr>
            <p:ph type="body" sz="quarter" idx="10"/>
          </p:nvPr>
        </p:nvSpPr>
        <p:spPr/>
        <p:txBody>
          <a:bodyPr/>
          <a:lstStyle/>
          <a:p>
            <a:r>
              <a:rPr lang="en-US"/>
              <a:t>Quantifications methods metrics</a:t>
            </a:r>
          </a:p>
          <a:p>
            <a:endParaRPr lang="en-US"/>
          </a:p>
        </p:txBody>
      </p:sp>
      <p:sp>
        <p:nvSpPr>
          <p:cNvPr id="4" name="Text Placeholder 3">
            <a:extLst>
              <a:ext uri="{FF2B5EF4-FFF2-40B4-BE49-F238E27FC236}">
                <a16:creationId xmlns:a16="http://schemas.microsoft.com/office/drawing/2014/main" id="{BFAB964F-268E-0993-29E8-3F10BA1E8791}"/>
              </a:ext>
            </a:extLst>
          </p:cNvPr>
          <p:cNvSpPr>
            <a:spLocks noGrp="1"/>
          </p:cNvSpPr>
          <p:nvPr>
            <p:ph type="body" sz="quarter" idx="12"/>
          </p:nvPr>
        </p:nvSpPr>
        <p:spPr>
          <a:xfrm>
            <a:off x="2021307" y="2664566"/>
            <a:ext cx="9332493" cy="3512395"/>
          </a:xfrm>
        </p:spPr>
        <p:txBody>
          <a:bodyPr>
            <a:normAutofit fontScale="92500"/>
          </a:bodyPr>
          <a:lstStyle/>
          <a:p>
            <a:pPr marL="0" indent="0">
              <a:buNone/>
            </a:pPr>
            <a:r>
              <a:rPr lang="en-US" sz="2400" b="1" dirty="0">
                <a:latin typeface="Calibri" panose="020F0502020204030204" pitchFamily="34" charset="0"/>
                <a:ea typeface="Cambria" panose="02040503050406030204" pitchFamily="18" charset="0"/>
              </a:rPr>
              <a:t>Metrics for Overall System Resilience Investments: </a:t>
            </a:r>
            <a:r>
              <a:rPr lang="en-US" sz="2400" dirty="0">
                <a:latin typeface="Calibri" panose="020F0502020204030204" pitchFamily="34" charset="0"/>
                <a:ea typeface="Cambria" panose="02040503050406030204" pitchFamily="18" charset="0"/>
              </a:rPr>
              <a:t>highlight risk for the system, needs for replacement, improvements, increasing redundancy, etc.</a:t>
            </a:r>
          </a:p>
          <a:p>
            <a:pPr marL="0" indent="0">
              <a:buNone/>
            </a:pPr>
            <a:endParaRPr lang="en-US" sz="2400" dirty="0">
              <a:latin typeface="Calibri" panose="020F0502020204030204" pitchFamily="34" charset="0"/>
              <a:ea typeface="Cambria" panose="02040503050406030204" pitchFamily="18" charset="0"/>
            </a:endParaRPr>
          </a:p>
          <a:p>
            <a:pPr marL="0" indent="0">
              <a:buNone/>
            </a:pPr>
            <a:r>
              <a:rPr lang="en-US" sz="2400" b="1" dirty="0">
                <a:latin typeface="Calibri" panose="020F0502020204030204" pitchFamily="34" charset="0"/>
                <a:ea typeface="Cambria" panose="02040503050406030204" pitchFamily="18" charset="0"/>
              </a:rPr>
              <a:t>Metrics for Overall System Preparedness – Operational and Emergency Plans</a:t>
            </a:r>
            <a:r>
              <a:rPr lang="en-US" sz="2400" dirty="0">
                <a:latin typeface="Calibri" panose="020F0502020204030204" pitchFamily="34" charset="0"/>
                <a:ea typeface="Cambria" panose="02040503050406030204" pitchFamily="18" charset="0"/>
              </a:rPr>
              <a:t>: Resource procurement, preparedness of operator to manage N-K contingencies, more effective maintenance plannings, etc.</a:t>
            </a:r>
            <a:endParaRPr lang="en-US" sz="2400" b="1" dirty="0">
              <a:latin typeface="Calibri" panose="020F0502020204030204" pitchFamily="34" charset="0"/>
              <a:ea typeface="Cambria" panose="02040503050406030204" pitchFamily="18" charset="0"/>
            </a:endParaRPr>
          </a:p>
          <a:p>
            <a:pPr marL="0" indent="0">
              <a:buNone/>
            </a:pPr>
            <a:endParaRPr lang="en-US" sz="2400" dirty="0">
              <a:latin typeface="Calibri" panose="020F0502020204030204" pitchFamily="34" charset="0"/>
              <a:ea typeface="Cambria" panose="02040503050406030204" pitchFamily="18" charset="0"/>
            </a:endParaRPr>
          </a:p>
          <a:p>
            <a:pPr marL="0" indent="0">
              <a:buNone/>
            </a:pPr>
            <a:r>
              <a:rPr lang="en-US" sz="2400" b="1" dirty="0">
                <a:latin typeface="Calibri" panose="020F0502020204030204" pitchFamily="34" charset="0"/>
                <a:ea typeface="Cambria" panose="02040503050406030204" pitchFamily="18" charset="0"/>
              </a:rPr>
              <a:t>Metrics for Emergency Response, Restoration and Recovery</a:t>
            </a:r>
            <a:r>
              <a:rPr lang="en-US" sz="2400" dirty="0">
                <a:latin typeface="Calibri" panose="020F0502020204030204" pitchFamily="34" charset="0"/>
                <a:ea typeface="Cambria" panose="02040503050406030204" pitchFamily="18" charset="0"/>
              </a:rPr>
              <a:t>: Stimulate Power System Automation, Fast and Effective Support Decision Making Tools, etc.</a:t>
            </a:r>
            <a:r>
              <a:rPr lang="en-US" sz="2400" b="1" dirty="0">
                <a:latin typeface="Calibri" panose="020F0502020204030204" pitchFamily="34" charset="0"/>
                <a:ea typeface="Cambria" panose="02040503050406030204" pitchFamily="18" charset="0"/>
              </a:rPr>
              <a:t> </a:t>
            </a:r>
          </a:p>
        </p:txBody>
      </p:sp>
      <p:sp>
        <p:nvSpPr>
          <p:cNvPr id="5" name="Oval 4">
            <a:extLst>
              <a:ext uri="{FF2B5EF4-FFF2-40B4-BE49-F238E27FC236}">
                <a16:creationId xmlns:a16="http://schemas.microsoft.com/office/drawing/2014/main" id="{A0439E93-9BBE-D9FC-C404-5D4CBB5DDB81}"/>
              </a:ext>
            </a:extLst>
          </p:cNvPr>
          <p:cNvSpPr/>
          <p:nvPr/>
        </p:nvSpPr>
        <p:spPr>
          <a:xfrm>
            <a:off x="838200" y="2613092"/>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5589DD-D2EA-E3F7-D160-149605128F4A}"/>
              </a:ext>
            </a:extLst>
          </p:cNvPr>
          <p:cNvSpPr/>
          <p:nvPr/>
        </p:nvSpPr>
        <p:spPr>
          <a:xfrm>
            <a:off x="838200" y="3815164"/>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D8F0A5-0B1B-339D-1670-1685A77CE8F0}"/>
              </a:ext>
            </a:extLst>
          </p:cNvPr>
          <p:cNvSpPr/>
          <p:nvPr/>
        </p:nvSpPr>
        <p:spPr>
          <a:xfrm>
            <a:off x="838200" y="5077022"/>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obot outline">
            <a:extLst>
              <a:ext uri="{FF2B5EF4-FFF2-40B4-BE49-F238E27FC236}">
                <a16:creationId xmlns:a16="http://schemas.microsoft.com/office/drawing/2014/main" id="{3B13B811-DCB3-82F4-859A-5B6FACE5A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048719"/>
            <a:ext cx="828000" cy="828000"/>
          </a:xfrm>
          <a:prstGeom prst="rect">
            <a:avLst/>
          </a:prstGeom>
        </p:spPr>
      </p:pic>
      <p:pic>
        <p:nvPicPr>
          <p:cNvPr id="11" name="Graphic 10" descr="Gantt Chart outline">
            <a:extLst>
              <a:ext uri="{FF2B5EF4-FFF2-40B4-BE49-F238E27FC236}">
                <a16:creationId xmlns:a16="http://schemas.microsoft.com/office/drawing/2014/main" id="{B7F11700-A911-021E-9A30-DE6DCFB212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178" y="3846647"/>
            <a:ext cx="741980" cy="741980"/>
          </a:xfrm>
          <a:prstGeom prst="rect">
            <a:avLst/>
          </a:prstGeom>
        </p:spPr>
      </p:pic>
      <p:pic>
        <p:nvPicPr>
          <p:cNvPr id="13" name="Graphic 12" descr="Muscular arm outline">
            <a:extLst>
              <a:ext uri="{FF2B5EF4-FFF2-40B4-BE49-F238E27FC236}">
                <a16:creationId xmlns:a16="http://schemas.microsoft.com/office/drawing/2014/main" id="{16F1CD19-4E33-7C16-2838-3C7A57205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6442" y="2721180"/>
            <a:ext cx="653716" cy="653716"/>
          </a:xfrm>
          <a:prstGeom prst="rect">
            <a:avLst/>
          </a:prstGeom>
        </p:spPr>
      </p:pic>
    </p:spTree>
    <p:extLst>
      <p:ext uri="{BB962C8B-B14F-4D97-AF65-F5344CB8AC3E}">
        <p14:creationId xmlns:p14="http://schemas.microsoft.com/office/powerpoint/2010/main" val="241134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1C827A-6885-08D6-9690-473E2801584D}"/>
              </a:ext>
            </a:extLst>
          </p:cNvPr>
          <p:cNvSpPr>
            <a:spLocks noGrp="1"/>
          </p:cNvSpPr>
          <p:nvPr>
            <p:ph type="body" sz="quarter" idx="12"/>
          </p:nvPr>
        </p:nvSpPr>
        <p:spPr>
          <a:xfrm>
            <a:off x="95534" y="430855"/>
            <a:ext cx="8857397" cy="3512395"/>
          </a:xfrm>
        </p:spPr>
        <p:txBody>
          <a:bodyPr>
            <a:normAutofit/>
          </a:bodyPr>
          <a:lstStyle/>
          <a:p>
            <a:pPr marL="0" indent="0" algn="l">
              <a:buNone/>
            </a:pPr>
            <a:r>
              <a:rPr lang="en-US" sz="2400" b="1">
                <a:solidFill>
                  <a:schemeClr val="tx1"/>
                </a:solidFill>
                <a:ea typeface="Cambria" panose="02040503050406030204" pitchFamily="18" charset="0"/>
              </a:rPr>
              <a:t>Overall System Resilience Investments</a:t>
            </a:r>
            <a:br>
              <a:rPr lang="en-US" sz="2400">
                <a:solidFill>
                  <a:schemeClr val="tx1"/>
                </a:solidFill>
                <a:effectLst/>
                <a:ea typeface="MS Mincho" panose="02020609040205080304" pitchFamily="49" charset="-128"/>
              </a:rPr>
            </a:br>
            <a:endParaRPr lang="en-US" sz="2400">
              <a:solidFill>
                <a:schemeClr val="tx1"/>
              </a:solidFill>
              <a:ea typeface="Cambria" panose="02040503050406030204" pitchFamily="18" charset="0"/>
            </a:endParaRPr>
          </a:p>
        </p:txBody>
      </p:sp>
      <p:graphicFrame>
        <p:nvGraphicFramePr>
          <p:cNvPr id="7" name="Table 6">
            <a:extLst>
              <a:ext uri="{FF2B5EF4-FFF2-40B4-BE49-F238E27FC236}">
                <a16:creationId xmlns:a16="http://schemas.microsoft.com/office/drawing/2014/main" id="{34CEDB56-9624-1F15-79D1-781EC409258E}"/>
              </a:ext>
            </a:extLst>
          </p:cNvPr>
          <p:cNvGraphicFramePr>
            <a:graphicFrameLocks noGrp="1"/>
          </p:cNvGraphicFramePr>
          <p:nvPr>
            <p:extLst>
              <p:ext uri="{D42A27DB-BD31-4B8C-83A1-F6EECF244321}">
                <p14:modId xmlns:p14="http://schemas.microsoft.com/office/powerpoint/2010/main" val="1650782000"/>
              </p:ext>
            </p:extLst>
          </p:nvPr>
        </p:nvGraphicFramePr>
        <p:xfrm>
          <a:off x="0" y="1026695"/>
          <a:ext cx="12192000" cy="5817659"/>
        </p:xfrm>
        <a:graphic>
          <a:graphicData uri="http://schemas.openxmlformats.org/drawingml/2006/table">
            <a:tbl>
              <a:tblPr firstRow="1" firstCol="1" bandRow="1">
                <a:tableStyleId>{5C22544A-7EE6-4342-B048-85BDC9FD1C3A}</a:tableStyleId>
              </a:tblPr>
              <a:tblGrid>
                <a:gridCol w="1780031">
                  <a:extLst>
                    <a:ext uri="{9D8B030D-6E8A-4147-A177-3AD203B41FA5}">
                      <a16:colId xmlns:a16="http://schemas.microsoft.com/office/drawing/2014/main" val="3770510596"/>
                    </a:ext>
                  </a:extLst>
                </a:gridCol>
                <a:gridCol w="2031043">
                  <a:extLst>
                    <a:ext uri="{9D8B030D-6E8A-4147-A177-3AD203B41FA5}">
                      <a16:colId xmlns:a16="http://schemas.microsoft.com/office/drawing/2014/main" val="320171379"/>
                    </a:ext>
                  </a:extLst>
                </a:gridCol>
                <a:gridCol w="2534503">
                  <a:extLst>
                    <a:ext uri="{9D8B030D-6E8A-4147-A177-3AD203B41FA5}">
                      <a16:colId xmlns:a16="http://schemas.microsoft.com/office/drawing/2014/main" val="2672229000"/>
                    </a:ext>
                  </a:extLst>
                </a:gridCol>
                <a:gridCol w="2811331">
                  <a:extLst>
                    <a:ext uri="{9D8B030D-6E8A-4147-A177-3AD203B41FA5}">
                      <a16:colId xmlns:a16="http://schemas.microsoft.com/office/drawing/2014/main" val="1864208296"/>
                    </a:ext>
                  </a:extLst>
                </a:gridCol>
                <a:gridCol w="3035092">
                  <a:extLst>
                    <a:ext uri="{9D8B030D-6E8A-4147-A177-3AD203B41FA5}">
                      <a16:colId xmlns:a16="http://schemas.microsoft.com/office/drawing/2014/main" val="4160771836"/>
                    </a:ext>
                  </a:extLst>
                </a:gridCol>
              </a:tblGrid>
              <a:tr h="336448">
                <a:tc>
                  <a:txBody>
                    <a:bodyPr/>
                    <a:lstStyle/>
                    <a:p>
                      <a:pPr algn="l">
                        <a:spcAft>
                          <a:spcPts val="1200"/>
                        </a:spcAft>
                        <a:tabLst>
                          <a:tab pos="457200" algn="l"/>
                          <a:tab pos="457200" algn="l"/>
                        </a:tabLst>
                      </a:pPr>
                      <a:r>
                        <a:rPr lang="en-US" sz="1400">
                          <a:effectLst/>
                          <a:latin typeface="Arial" panose="020B0604020202020204" pitchFamily="34" charset="0"/>
                          <a:cs typeface="Arial" panose="020B0604020202020204" pitchFamily="34" charset="0"/>
                        </a:rPr>
                        <a:t>Scheme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tc>
                <a:tc>
                  <a:txBody>
                    <a:bodyPr/>
                    <a:lstStyle/>
                    <a:p>
                      <a:pPr algn="l">
                        <a:spcAft>
                          <a:spcPts val="1200"/>
                        </a:spcAft>
                        <a:tabLst>
                          <a:tab pos="457200" algn="l"/>
                          <a:tab pos="457200" algn="l"/>
                        </a:tabLst>
                      </a:pPr>
                      <a:r>
                        <a:rPr lang="en-US" sz="1400">
                          <a:effectLst/>
                          <a:latin typeface="Arial" panose="020B0604020202020204" pitchFamily="34" charset="0"/>
                          <a:cs typeface="Arial" panose="020B0604020202020204" pitchFamily="34" charset="0"/>
                        </a:rPr>
                        <a:t>Investment 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tc>
                <a:tc>
                  <a:txBody>
                    <a:bodyPr/>
                    <a:lstStyle/>
                    <a:p>
                      <a:pPr algn="l">
                        <a:spcAft>
                          <a:spcPts val="1200"/>
                        </a:spcAft>
                        <a:tabLst>
                          <a:tab pos="457200" algn="l"/>
                          <a:tab pos="457200" algn="l"/>
                        </a:tabLst>
                      </a:pPr>
                      <a:r>
                        <a:rPr lang="en-US" sz="1400">
                          <a:effectLst/>
                          <a:latin typeface="Arial" panose="020B0604020202020204" pitchFamily="34" charset="0"/>
                          <a:cs typeface="Arial" panose="020B0604020202020204" pitchFamily="34" charset="0"/>
                        </a:rPr>
                        <a:t>Investment Sub-Category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tc>
                <a:tc>
                  <a:txBody>
                    <a:bodyPr/>
                    <a:lstStyle/>
                    <a:p>
                      <a:pPr algn="l">
                        <a:spcAft>
                          <a:spcPts val="1200"/>
                        </a:spcAft>
                        <a:tabLst>
                          <a:tab pos="457200" algn="l"/>
                          <a:tab pos="457200" algn="l"/>
                        </a:tabLst>
                      </a:pPr>
                      <a:r>
                        <a:rPr lang="en-US" sz="1400">
                          <a:effectLst/>
                          <a:latin typeface="Arial" panose="020B0604020202020204" pitchFamily="34" charset="0"/>
                          <a:cs typeface="Arial" panose="020B0604020202020204" pitchFamily="34" charset="0"/>
                        </a:rPr>
                        <a:t> Metrics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tc>
                <a:tc>
                  <a:txBody>
                    <a:bodyPr/>
                    <a:lstStyle/>
                    <a:p>
                      <a:pPr algn="l">
                        <a:spcAft>
                          <a:spcPts val="1200"/>
                        </a:spcAft>
                        <a:tabLst>
                          <a:tab pos="457200" algn="l"/>
                          <a:tab pos="457200" algn="l"/>
                        </a:tabLst>
                      </a:pPr>
                      <a:r>
                        <a:rPr lang="en-US" sz="1400">
                          <a:effectLst/>
                          <a:latin typeface="Arial" panose="020B0604020202020204" pitchFamily="34" charset="0"/>
                          <a:cs typeface="Arial" panose="020B0604020202020204" pitchFamily="34" charset="0"/>
                        </a:rPr>
                        <a:t>Metrics Example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tc>
                <a:extLst>
                  <a:ext uri="{0D108BD9-81ED-4DB2-BD59-A6C34878D82A}">
                    <a16:rowId xmlns:a16="http://schemas.microsoft.com/office/drawing/2014/main" val="1844494803"/>
                  </a:ext>
                </a:extLst>
              </a:tr>
              <a:tr h="823575">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Replacement</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By Asset Types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Asset Health Index (AHI) / Age of Components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Failure History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1320221798"/>
                  </a:ext>
                </a:extLst>
              </a:tr>
              <a:tr h="549049">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Reinforcement</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General</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New Connections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 </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N-k; Lost Capacity vs Outage Duration</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3927263625"/>
                  </a:ext>
                </a:extLst>
              </a:tr>
              <a:tr h="336448">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Reliability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By Voltage Levels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Automation Level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3501702685"/>
                  </a:ext>
                </a:extLst>
              </a:tr>
              <a:tr h="823575">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Extreme Weather</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By Weather Events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Internal/ External</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Flood Probability / Tornado Category</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Design Standards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1909851283"/>
                  </a:ext>
                </a:extLst>
              </a:tr>
              <a:tr h="1850464">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Other Natural Disturbances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Earthquakes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Geomagnetic</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Volcanic </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Internal/ External</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Earthquake Magnitude</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Geomagnetic Field Variation</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Solar Storm Observations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Volcanic activity index, Dispersal index</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Fragility Curves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Design Standards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460794477"/>
                  </a:ext>
                </a:extLst>
              </a:tr>
              <a:tr h="1098100">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Network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Attacks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Physical</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Cyber</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Internal/ External</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Specific Sites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Communication Systems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Fragility Curves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Design Standards</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52338" marR="52338" marT="0" marB="0" anchor="ctr"/>
                </a:tc>
                <a:extLst>
                  <a:ext uri="{0D108BD9-81ED-4DB2-BD59-A6C34878D82A}">
                    <a16:rowId xmlns:a16="http://schemas.microsoft.com/office/drawing/2014/main" val="3010861586"/>
                  </a:ext>
                </a:extLst>
              </a:tr>
            </a:tbl>
          </a:graphicData>
        </a:graphic>
      </p:graphicFrame>
    </p:spTree>
    <p:extLst>
      <p:ext uri="{BB962C8B-B14F-4D97-AF65-F5344CB8AC3E}">
        <p14:creationId xmlns:p14="http://schemas.microsoft.com/office/powerpoint/2010/main" val="130683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1825014-3FDE-F097-B406-24FBABEE2F2E}"/>
              </a:ext>
            </a:extLst>
          </p:cNvPr>
          <p:cNvGraphicFramePr>
            <a:graphicFrameLocks noGrp="1"/>
          </p:cNvGraphicFramePr>
          <p:nvPr>
            <p:extLst>
              <p:ext uri="{D42A27DB-BD31-4B8C-83A1-F6EECF244321}">
                <p14:modId xmlns:p14="http://schemas.microsoft.com/office/powerpoint/2010/main" val="2563245084"/>
              </p:ext>
            </p:extLst>
          </p:nvPr>
        </p:nvGraphicFramePr>
        <p:xfrm>
          <a:off x="0" y="1026695"/>
          <a:ext cx="12192000" cy="5831302"/>
        </p:xfrm>
        <a:graphic>
          <a:graphicData uri="http://schemas.openxmlformats.org/drawingml/2006/table">
            <a:tbl>
              <a:tblPr firstRow="1" firstCol="1" bandRow="1">
                <a:tableStyleId>{5C22544A-7EE6-4342-B048-85BDC9FD1C3A}</a:tableStyleId>
              </a:tblPr>
              <a:tblGrid>
                <a:gridCol w="1498499">
                  <a:extLst>
                    <a:ext uri="{9D8B030D-6E8A-4147-A177-3AD203B41FA5}">
                      <a16:colId xmlns:a16="http://schemas.microsoft.com/office/drawing/2014/main" val="1338647773"/>
                    </a:ext>
                  </a:extLst>
                </a:gridCol>
                <a:gridCol w="1798200">
                  <a:extLst>
                    <a:ext uri="{9D8B030D-6E8A-4147-A177-3AD203B41FA5}">
                      <a16:colId xmlns:a16="http://schemas.microsoft.com/office/drawing/2014/main" val="2425811278"/>
                    </a:ext>
                  </a:extLst>
                </a:gridCol>
                <a:gridCol w="3045930">
                  <a:extLst>
                    <a:ext uri="{9D8B030D-6E8A-4147-A177-3AD203B41FA5}">
                      <a16:colId xmlns:a16="http://schemas.microsoft.com/office/drawing/2014/main" val="4270690420"/>
                    </a:ext>
                  </a:extLst>
                </a:gridCol>
                <a:gridCol w="1480150">
                  <a:extLst>
                    <a:ext uri="{9D8B030D-6E8A-4147-A177-3AD203B41FA5}">
                      <a16:colId xmlns:a16="http://schemas.microsoft.com/office/drawing/2014/main" val="1666008936"/>
                    </a:ext>
                  </a:extLst>
                </a:gridCol>
                <a:gridCol w="4369221">
                  <a:extLst>
                    <a:ext uri="{9D8B030D-6E8A-4147-A177-3AD203B41FA5}">
                      <a16:colId xmlns:a16="http://schemas.microsoft.com/office/drawing/2014/main" val="309757129"/>
                    </a:ext>
                  </a:extLst>
                </a:gridCol>
              </a:tblGrid>
              <a:tr h="439460">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Scheme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Investment 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Investment Sub-Category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Metrics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Metrics Example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tc>
                <a:extLst>
                  <a:ext uri="{0D108BD9-81ED-4DB2-BD59-A6C34878D82A}">
                    <a16:rowId xmlns:a16="http://schemas.microsoft.com/office/drawing/2014/main" val="1144086222"/>
                  </a:ext>
                </a:extLst>
              </a:tr>
              <a:tr h="463722">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Yearly Planning</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Maintenance; Yearly Hydro-Thermal Co-ordination; Spares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Internal/ External</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Maintenance Risk; Tree Trimming; Yearly Production Cost</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272684286"/>
                  </a:ext>
                </a:extLst>
              </a:tr>
              <a:tr h="463722">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Week-Ahead Planning</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Construction Outages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Generation Reserves Hydro-Thermal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 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Operational N-k; Reserve Types and MW; Hydro-Schedule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2415411396"/>
                  </a:ext>
                </a:extLst>
              </a:tr>
              <a:tr h="447444">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Day-Ahead Planning</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Unit Commitment Economic Dispatching Frequency Response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 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Generation MW and Bid Costs; Generation Droops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1471122053"/>
                  </a:ext>
                </a:extLst>
              </a:tr>
              <a:tr h="671165">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 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Workforce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Staff Renewal.</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Staff Training </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Mental Health</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Staff Metrics are Age, Skills, Certification</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548795962"/>
                  </a:ext>
                </a:extLst>
              </a:tr>
              <a:tr h="633878">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Black Start</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Transmission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Distribution</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Black-Start Units; Distribution Batteries; Processes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1943795084"/>
                  </a:ext>
                </a:extLst>
              </a:tr>
              <a:tr h="633878">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Brown Start</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Transmission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Distribution</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Brown-Start Units and Compensators; Distribution Batteries; Processes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2263740659"/>
                  </a:ext>
                </a:extLst>
              </a:tr>
              <a:tr h="1053980">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Emergency Plans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Attacks.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Weather-Related Events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Cyber Attacks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Alternative Supplies; Staff-on-Call; Weather-related metrics in Table 7.1; Increased attack penetration attempts; Employee disgruntlement; Increased international or terrorist tensions </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1014237550"/>
                  </a:ext>
                </a:extLst>
              </a:tr>
              <a:tr h="1024053">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Other</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New Ancillary Services</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Resilience Tree Cut</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Pandemic</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tc>
                  <a:txBody>
                    <a:bodyPr/>
                    <a:lstStyle/>
                    <a:p>
                      <a:pPr algn="l">
                        <a:spcAft>
                          <a:spcPts val="1000"/>
                        </a:spcAft>
                        <a:tabLst>
                          <a:tab pos="457200" algn="l"/>
                          <a:tab pos="457200" algn="l"/>
                        </a:tabLst>
                      </a:pPr>
                      <a:r>
                        <a:rPr lang="en-US" sz="1400" dirty="0">
                          <a:effectLst/>
                          <a:latin typeface="Arial" panose="020B0604020202020204" pitchFamily="34" charset="0"/>
                          <a:cs typeface="Arial" panose="020B0604020202020204" pitchFamily="34" charset="0"/>
                        </a:rPr>
                        <a:t>Generation and Demand MW; Distances</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Stockpiled vaccines PPE; Medical tests; Number of vaccinated employees</a:t>
                      </a:r>
                      <a:endParaRPr lang="en-US" sz="1400" dirty="0">
                        <a:effectLst/>
                        <a:latin typeface="Arial" panose="020B0604020202020204" pitchFamily="34" charset="0"/>
                        <a:ea typeface="Cambria" panose="02040503050406030204" pitchFamily="18" charset="0"/>
                        <a:cs typeface="Arial" panose="020B0604020202020204" pitchFamily="34" charset="0"/>
                      </a:endParaRPr>
                    </a:p>
                  </a:txBody>
                  <a:tcPr marL="43035" marR="43035" marT="0" marB="0" anchor="ctr"/>
                </a:tc>
                <a:extLst>
                  <a:ext uri="{0D108BD9-81ED-4DB2-BD59-A6C34878D82A}">
                    <a16:rowId xmlns:a16="http://schemas.microsoft.com/office/drawing/2014/main" val="3290916146"/>
                  </a:ext>
                </a:extLst>
              </a:tr>
            </a:tbl>
          </a:graphicData>
        </a:graphic>
      </p:graphicFrame>
      <p:sp>
        <p:nvSpPr>
          <p:cNvPr id="8" name="Text Placeholder 3">
            <a:extLst>
              <a:ext uri="{FF2B5EF4-FFF2-40B4-BE49-F238E27FC236}">
                <a16:creationId xmlns:a16="http://schemas.microsoft.com/office/drawing/2014/main" id="{3A4DCEAC-AEF4-AA9F-4F24-1304B3AF4F87}"/>
              </a:ext>
            </a:extLst>
          </p:cNvPr>
          <p:cNvSpPr txBox="1">
            <a:spLocks/>
          </p:cNvSpPr>
          <p:nvPr/>
        </p:nvSpPr>
        <p:spPr>
          <a:xfrm>
            <a:off x="95534" y="430855"/>
            <a:ext cx="8857397" cy="3512395"/>
          </a:xfrm>
          <a:prstGeom prst="rect">
            <a:avLst/>
          </a:prstGeom>
        </p:spPr>
        <p:txBody>
          <a:bodyPr vert="horz" lIns="91440" tIns="45720" rIns="91440" bIns="45720" rtlCol="0">
            <a:normAutofit/>
          </a:bodyPr>
          <a:lstStyle>
            <a:lvl1pPr marL="514350" marR="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ea typeface="Cambria" panose="02040503050406030204" pitchFamily="18" charset="0"/>
              </a:rPr>
              <a:t>Overall System Preparedness – Operational and Emergency Plans</a:t>
            </a:r>
            <a:endParaRPr lang="en-US" sz="2400">
              <a:ea typeface="Cambria" panose="02040503050406030204" pitchFamily="18" charset="0"/>
            </a:endParaRPr>
          </a:p>
        </p:txBody>
      </p:sp>
    </p:spTree>
    <p:extLst>
      <p:ext uri="{BB962C8B-B14F-4D97-AF65-F5344CB8AC3E}">
        <p14:creationId xmlns:p14="http://schemas.microsoft.com/office/powerpoint/2010/main" val="336771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D9CA1BA-119E-B523-8EBD-1545DE1F362B}"/>
              </a:ext>
            </a:extLst>
          </p:cNvPr>
          <p:cNvSpPr txBox="1">
            <a:spLocks/>
          </p:cNvSpPr>
          <p:nvPr/>
        </p:nvSpPr>
        <p:spPr>
          <a:xfrm>
            <a:off x="95534" y="430855"/>
            <a:ext cx="8857397" cy="3512395"/>
          </a:xfrm>
          <a:prstGeom prst="rect">
            <a:avLst/>
          </a:prstGeom>
        </p:spPr>
        <p:txBody>
          <a:bodyPr vert="horz" lIns="91440" tIns="45720" rIns="91440" bIns="45720" rtlCol="0">
            <a:normAutofit/>
          </a:bodyPr>
          <a:lstStyle>
            <a:lvl1pPr marL="514350" marR="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ea typeface="Cambria" panose="02040503050406030204" pitchFamily="18" charset="0"/>
              </a:rPr>
              <a:t>Emergency Response, Restoration and Recovery</a:t>
            </a:r>
            <a:endParaRPr lang="en-US" sz="2400">
              <a:ea typeface="Cambria" panose="02040503050406030204" pitchFamily="18" charset="0"/>
            </a:endParaRPr>
          </a:p>
        </p:txBody>
      </p:sp>
      <p:graphicFrame>
        <p:nvGraphicFramePr>
          <p:cNvPr id="10" name="Table 9">
            <a:extLst>
              <a:ext uri="{FF2B5EF4-FFF2-40B4-BE49-F238E27FC236}">
                <a16:creationId xmlns:a16="http://schemas.microsoft.com/office/drawing/2014/main" id="{948B5BBF-7EA2-73A5-0D7F-97876A729E41}"/>
              </a:ext>
            </a:extLst>
          </p:cNvPr>
          <p:cNvGraphicFramePr>
            <a:graphicFrameLocks noGrp="1"/>
          </p:cNvGraphicFramePr>
          <p:nvPr>
            <p:extLst>
              <p:ext uri="{D42A27DB-BD31-4B8C-83A1-F6EECF244321}">
                <p14:modId xmlns:p14="http://schemas.microsoft.com/office/powerpoint/2010/main" val="1093386755"/>
              </p:ext>
            </p:extLst>
          </p:nvPr>
        </p:nvGraphicFramePr>
        <p:xfrm>
          <a:off x="941294" y="1652337"/>
          <a:ext cx="8555632" cy="3926613"/>
        </p:xfrm>
        <a:graphic>
          <a:graphicData uri="http://schemas.openxmlformats.org/drawingml/2006/table">
            <a:tbl>
              <a:tblPr firstRow="1" firstCol="1" bandRow="1">
                <a:tableStyleId>{5C22544A-7EE6-4342-B048-85BDC9FD1C3A}</a:tableStyleId>
              </a:tblPr>
              <a:tblGrid>
                <a:gridCol w="1174914">
                  <a:extLst>
                    <a:ext uri="{9D8B030D-6E8A-4147-A177-3AD203B41FA5}">
                      <a16:colId xmlns:a16="http://schemas.microsoft.com/office/drawing/2014/main" val="4036594426"/>
                    </a:ext>
                  </a:extLst>
                </a:gridCol>
                <a:gridCol w="1494828">
                  <a:extLst>
                    <a:ext uri="{9D8B030D-6E8A-4147-A177-3AD203B41FA5}">
                      <a16:colId xmlns:a16="http://schemas.microsoft.com/office/drawing/2014/main" val="1994735008"/>
                    </a:ext>
                  </a:extLst>
                </a:gridCol>
                <a:gridCol w="1902624">
                  <a:extLst>
                    <a:ext uri="{9D8B030D-6E8A-4147-A177-3AD203B41FA5}">
                      <a16:colId xmlns:a16="http://schemas.microsoft.com/office/drawing/2014/main" val="3210244032"/>
                    </a:ext>
                  </a:extLst>
                </a:gridCol>
                <a:gridCol w="1712743">
                  <a:extLst>
                    <a:ext uri="{9D8B030D-6E8A-4147-A177-3AD203B41FA5}">
                      <a16:colId xmlns:a16="http://schemas.microsoft.com/office/drawing/2014/main" val="1356865915"/>
                    </a:ext>
                  </a:extLst>
                </a:gridCol>
                <a:gridCol w="2270523">
                  <a:extLst>
                    <a:ext uri="{9D8B030D-6E8A-4147-A177-3AD203B41FA5}">
                      <a16:colId xmlns:a16="http://schemas.microsoft.com/office/drawing/2014/main" val="1038499948"/>
                    </a:ext>
                  </a:extLst>
                </a:gridCol>
              </a:tblGrid>
              <a:tr h="523548">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Scheme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Investment 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Investment Sub-Category</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Metrics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Metrics Example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770167495"/>
                  </a:ext>
                </a:extLst>
              </a:tr>
              <a:tr h="1047097">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 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On-Network Devices </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Protection; Automation; Special Control Schemes; Controls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Number of Sensors; Types of Communication Links; Control Devices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57435845"/>
                  </a:ext>
                </a:extLst>
              </a:tr>
              <a:tr h="1308871">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Traditional/ 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Control Room</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Control System Hardware &amp; Software; Operator Situational Awareness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Redundancy Level; Alert System</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09303523"/>
                  </a:ext>
                </a:extLst>
              </a:tr>
              <a:tr h="1047097">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System Resilience</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Emergency Planning</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Market-Suspension; Cross-border Trading</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Internal/External</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tc>
                  <a:txBody>
                    <a:bodyPr/>
                    <a:lstStyle/>
                    <a:p>
                      <a:pPr algn="l">
                        <a:spcAft>
                          <a:spcPts val="1000"/>
                        </a:spcAft>
                        <a:tabLst>
                          <a:tab pos="457200" algn="l"/>
                          <a:tab pos="457200" algn="l"/>
                        </a:tabLst>
                      </a:pPr>
                      <a:r>
                        <a:rPr lang="en-US" sz="1400">
                          <a:effectLst/>
                          <a:latin typeface="Arial" panose="020B0604020202020204" pitchFamily="34" charset="0"/>
                          <a:cs typeface="Arial" panose="020B0604020202020204" pitchFamily="34" charset="0"/>
                        </a:rPr>
                        <a:t>Must-run Units; MW Exchanges; Emergency Rules</a:t>
                      </a:r>
                      <a:endParaRPr lang="en-US" sz="140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46482956"/>
                  </a:ext>
                </a:extLst>
              </a:tr>
            </a:tbl>
          </a:graphicData>
        </a:graphic>
      </p:graphicFrame>
    </p:spTree>
    <p:extLst>
      <p:ext uri="{BB962C8B-B14F-4D97-AF65-F5344CB8AC3E}">
        <p14:creationId xmlns:p14="http://schemas.microsoft.com/office/powerpoint/2010/main" val="317157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6F331F0-31B8-ABDD-5092-2244B1ADFF7A}"/>
              </a:ext>
            </a:extLst>
          </p:cNvPr>
          <p:cNvSpPr txBox="1">
            <a:spLocks/>
          </p:cNvSpPr>
          <p:nvPr/>
        </p:nvSpPr>
        <p:spPr>
          <a:xfrm>
            <a:off x="2202364" y="1465816"/>
            <a:ext cx="10889511" cy="5125819"/>
          </a:xfrm>
          <a:prstGeom prst="rect">
            <a:avLst/>
          </a:prstGeom>
        </p:spPr>
        <p:txBody>
          <a:bodyPr vert="horz" wrap="none" lIns="91440" tIns="45720" rIns="91440" bIns="45720" numCol="3" rtlCol="0" anchor="b">
            <a:normAutofit/>
          </a:bodyPr>
          <a:lstStyle/>
          <a:p>
            <a:r>
              <a:rPr lang="en-US" b="1"/>
              <a:t>A.M. Stankovic (C)</a:t>
            </a:r>
          </a:p>
          <a:p>
            <a:endParaRPr lang="en-US" b="1"/>
          </a:p>
          <a:p>
            <a:r>
              <a:rPr lang="en-US" b="1"/>
              <a:t>K.L. Tomsovic (VC)</a:t>
            </a:r>
          </a:p>
          <a:p>
            <a:endParaRPr lang="en-US" b="1"/>
          </a:p>
          <a:p>
            <a:r>
              <a:rPr lang="en-US" b="1"/>
              <a:t>F. De Caro (S)</a:t>
            </a:r>
          </a:p>
          <a:p>
            <a:endParaRPr lang="en-US" b="1"/>
          </a:p>
          <a:p>
            <a:r>
              <a:rPr lang="en-US" b="1"/>
              <a:t>M. Braun</a:t>
            </a:r>
          </a:p>
          <a:p>
            <a:endParaRPr lang="en-US" b="1"/>
          </a:p>
          <a:p>
            <a:r>
              <a:rPr lang="en-US" b="1"/>
              <a:t>J.H. Chow</a:t>
            </a:r>
          </a:p>
          <a:p>
            <a:endParaRPr lang="en-US" b="1"/>
          </a:p>
          <a:p>
            <a:r>
              <a:rPr lang="en-US" b="1"/>
              <a:t>N. Čukalevski</a:t>
            </a:r>
          </a:p>
          <a:p>
            <a:endParaRPr lang="en-US" b="1"/>
          </a:p>
          <a:p>
            <a:r>
              <a:rPr lang="en-US" b="1"/>
              <a:t>I. Dobson</a:t>
            </a:r>
          </a:p>
          <a:p>
            <a:endParaRPr lang="en-US" b="1"/>
          </a:p>
          <a:p>
            <a:r>
              <a:rPr lang="en-US" b="1"/>
              <a:t>J. Eto</a:t>
            </a:r>
          </a:p>
          <a:p>
            <a:br>
              <a:rPr lang="en-US" b="1"/>
            </a:br>
            <a:r>
              <a:rPr lang="en-US" b="1"/>
              <a:t>B. Fink</a:t>
            </a:r>
          </a:p>
          <a:p>
            <a:br>
              <a:rPr lang="en-US" b="1"/>
            </a:br>
            <a:r>
              <a:rPr lang="en-US" b="1"/>
              <a:t>C. Hachmann</a:t>
            </a:r>
          </a:p>
          <a:p>
            <a:br>
              <a:rPr lang="en-US" b="1"/>
            </a:br>
            <a:r>
              <a:rPr lang="en-US" b="1"/>
              <a:t>D. Hill</a:t>
            </a:r>
          </a:p>
          <a:p>
            <a:br>
              <a:rPr lang="en-US" b="1"/>
            </a:br>
            <a:r>
              <a:rPr lang="en-US" b="1"/>
              <a:t>C. Ji</a:t>
            </a:r>
          </a:p>
          <a:p>
            <a:br>
              <a:rPr lang="en-US" b="1"/>
            </a:br>
            <a:r>
              <a:rPr lang="en-US" b="1"/>
              <a:t>J.A. Kavicky</a:t>
            </a:r>
          </a:p>
          <a:p>
            <a:br>
              <a:rPr lang="en-US" b="1"/>
            </a:br>
            <a:r>
              <a:rPr lang="en-US" b="1"/>
              <a:t>V. Levi</a:t>
            </a:r>
          </a:p>
          <a:p>
            <a:br>
              <a:rPr lang="en-US" b="1"/>
            </a:br>
            <a:r>
              <a:rPr lang="en-US" b="1"/>
              <a:t>C-C. Liu</a:t>
            </a:r>
          </a:p>
          <a:p>
            <a:endParaRPr lang="en-US" b="1"/>
          </a:p>
          <a:p>
            <a:r>
              <a:rPr lang="en-US" b="1"/>
              <a:t>L. Mili</a:t>
            </a:r>
          </a:p>
          <a:p>
            <a:endParaRPr lang="en-US" b="1"/>
          </a:p>
          <a:p>
            <a:r>
              <a:rPr lang="en-US" b="1"/>
              <a:t>R. Moreno</a:t>
            </a:r>
          </a:p>
          <a:p>
            <a:endParaRPr lang="en-US" b="1"/>
          </a:p>
          <a:p>
            <a:r>
              <a:rPr lang="en-US" b="1"/>
              <a:t>M. Panteli</a:t>
            </a:r>
          </a:p>
          <a:p>
            <a:r>
              <a:rPr lang="en-US" b="1"/>
              <a:t>		</a:t>
            </a:r>
          </a:p>
          <a:p>
            <a:r>
              <a:rPr lang="en-US" b="1"/>
              <a:t>F.D. Petit</a:t>
            </a:r>
          </a:p>
          <a:p>
            <a:br>
              <a:rPr lang="en-US" b="1"/>
            </a:br>
            <a:r>
              <a:rPr lang="en-US" b="1"/>
              <a:t>G. Sansavini</a:t>
            </a:r>
          </a:p>
          <a:p>
            <a:br>
              <a:rPr lang="en-US" b="1"/>
            </a:br>
            <a:r>
              <a:rPr lang="en-US" b="1"/>
              <a:t>C. Singh</a:t>
            </a:r>
          </a:p>
          <a:p>
            <a:br>
              <a:rPr lang="en-US" b="1"/>
            </a:br>
            <a:r>
              <a:rPr lang="en-US" b="1"/>
              <a:t>A.K. Srivastava</a:t>
            </a:r>
          </a:p>
          <a:p>
            <a:br>
              <a:rPr lang="en-US" b="1"/>
            </a:br>
            <a:r>
              <a:rPr lang="en-US" b="1"/>
              <a:t>K. Strunz</a:t>
            </a:r>
          </a:p>
          <a:p>
            <a:endParaRPr lang="en-US" b="1"/>
          </a:p>
          <a:p>
            <a:r>
              <a:rPr lang="en-US" b="1">
                <a:latin typeface="+mn-lt"/>
              </a:rPr>
              <a:t>H. Sun</a:t>
            </a:r>
          </a:p>
          <a:p>
            <a:endParaRPr lang="en-US" b="1">
              <a:latin typeface="+mn-lt"/>
            </a:endParaRPr>
          </a:p>
          <a:p>
            <a:r>
              <a:rPr lang="en-US" b="1"/>
              <a:t>Y. Xu</a:t>
            </a:r>
          </a:p>
          <a:p>
            <a:endParaRPr lang="en-US" b="1"/>
          </a:p>
          <a:p>
            <a:r>
              <a:rPr lang="en-US" b="1">
                <a:latin typeface="+mn-lt"/>
              </a:rPr>
              <a:t>S. Zhao</a:t>
            </a:r>
          </a:p>
        </p:txBody>
      </p:sp>
      <p:grpSp>
        <p:nvGrpSpPr>
          <p:cNvPr id="60" name="Group 59">
            <a:extLst>
              <a:ext uri="{FF2B5EF4-FFF2-40B4-BE49-F238E27FC236}">
                <a16:creationId xmlns:a16="http://schemas.microsoft.com/office/drawing/2014/main" id="{BF38D0FD-B6C8-47D9-4C14-A342867BCACC}"/>
              </a:ext>
            </a:extLst>
          </p:cNvPr>
          <p:cNvGrpSpPr>
            <a:grpSpLocks/>
          </p:cNvGrpSpPr>
          <p:nvPr/>
        </p:nvGrpSpPr>
        <p:grpSpPr>
          <a:xfrm>
            <a:off x="265118" y="1530122"/>
            <a:ext cx="9234350" cy="4851355"/>
            <a:chOff x="265118" y="1530122"/>
            <a:chExt cx="9234350" cy="4851355"/>
          </a:xfrm>
        </p:grpSpPr>
        <p:pic>
          <p:nvPicPr>
            <p:cNvPr id="2130" name="Picture 82" descr="Georgia Public Service Commission on Livestream">
              <a:extLst>
                <a:ext uri="{FF2B5EF4-FFF2-40B4-BE49-F238E27FC236}">
                  <a16:creationId xmlns:a16="http://schemas.microsoft.com/office/drawing/2014/main" id="{EE49D1DD-9BF7-A267-BA37-C594B48CA4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12" r="11431" b="29278"/>
            <a:stretch/>
          </p:blipFill>
          <p:spPr bwMode="auto">
            <a:xfrm>
              <a:off x="265118" y="5833949"/>
              <a:ext cx="1959934" cy="547528"/>
            </a:xfrm>
            <a:prstGeom prst="rect">
              <a:avLst/>
            </a:prstGeom>
            <a:noFill/>
            <a:extLst>
              <a:ext uri="{909E8E84-426E-40DD-AFC4-6F175D3DCCD1}">
                <a14:hiddenFill xmlns:a14="http://schemas.microsoft.com/office/drawing/2010/main">
                  <a:solidFill>
                    <a:srgbClr val="FFFFFF"/>
                  </a:solidFill>
                </a14:hiddenFill>
              </a:ext>
            </a:extLst>
          </p:spPr>
        </p:pic>
        <p:pic>
          <p:nvPicPr>
            <p:cNvPr id="2128" name="Picture 80" descr="Two Texas A&amp;M University students sue fraternity after alleged hazing  resulted in 'serious bodily injury'">
              <a:extLst>
                <a:ext uri="{FF2B5EF4-FFF2-40B4-BE49-F238E27FC236}">
                  <a16:creationId xmlns:a16="http://schemas.microsoft.com/office/drawing/2014/main" id="{D9794731-C3DB-5420-3FF7-3A034AED7D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947" r="8021" b="29319"/>
            <a:stretch/>
          </p:blipFill>
          <p:spPr bwMode="auto">
            <a:xfrm>
              <a:off x="7862814" y="2653706"/>
              <a:ext cx="1505370" cy="356585"/>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Immagine coordinata di Ateneo | Università degli Studi del Sannio di  Benevento">
              <a:extLst>
                <a:ext uri="{FF2B5EF4-FFF2-40B4-BE49-F238E27FC236}">
                  <a16:creationId xmlns:a16="http://schemas.microsoft.com/office/drawing/2014/main" id="{A5CBAB08-6B78-0AA5-83F2-C9422B974D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088" b="34369"/>
            <a:stretch/>
          </p:blipFill>
          <p:spPr bwMode="auto">
            <a:xfrm>
              <a:off x="663223" y="2636561"/>
              <a:ext cx="1633410" cy="36439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661FBF32-516B-AB8B-B539-BB16355BF698}"/>
                </a:ext>
              </a:extLst>
            </p:cNvPr>
            <p:cNvGrpSpPr>
              <a:grpSpLocks/>
            </p:cNvGrpSpPr>
            <p:nvPr/>
          </p:nvGrpSpPr>
          <p:grpSpPr>
            <a:xfrm>
              <a:off x="974934" y="1530122"/>
              <a:ext cx="8524534" cy="4288235"/>
              <a:chOff x="1134423" y="1462125"/>
              <a:chExt cx="8524534" cy="4288235"/>
            </a:xfrm>
          </p:grpSpPr>
          <p:pic>
            <p:nvPicPr>
              <p:cNvPr id="2112" name="Picture 64" descr="Mitsubishi Electric Research Laboratory (MERL) | ACC 2021">
                <a:extLst>
                  <a:ext uri="{FF2B5EF4-FFF2-40B4-BE49-F238E27FC236}">
                    <a16:creationId xmlns:a16="http://schemas.microsoft.com/office/drawing/2014/main" id="{996EE9C3-C180-FCF3-922F-CDD1AB282F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14044" b="4774"/>
              <a:stretch/>
            </p:blipFill>
            <p:spPr bwMode="auto">
              <a:xfrm>
                <a:off x="8287307" y="4193182"/>
                <a:ext cx="1240366" cy="42942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a:extLst>
                  <a:ext uri="{FF2B5EF4-FFF2-40B4-BE49-F238E27FC236}">
                    <a16:creationId xmlns:a16="http://schemas.microsoft.com/office/drawing/2014/main" id="{FA950B4B-2E4D-4BB2-FC18-269D3C4D8DE4}"/>
                  </a:ext>
                </a:extLst>
              </p:cNvPr>
              <p:cNvSpPr>
                <a:spLocks noChangeAspect="1" noChangeArrowheads="1"/>
              </p:cNvSpPr>
              <p:nvPr/>
            </p:nvSpPr>
            <p:spPr bwMode="auto">
              <a:xfrm>
                <a:off x="7208874" y="34634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AutoShape 14">
                <a:extLst>
                  <a:ext uri="{FF2B5EF4-FFF2-40B4-BE49-F238E27FC236}">
                    <a16:creationId xmlns:a16="http://schemas.microsoft.com/office/drawing/2014/main" id="{895D0282-E042-3149-83FC-766F53BF972C}"/>
                  </a:ext>
                </a:extLst>
              </p:cNvPr>
              <p:cNvSpPr>
                <a:spLocks noChangeAspect="1" noChangeArrowheads="1"/>
              </p:cNvSpPr>
              <p:nvPr/>
            </p:nvSpPr>
            <p:spPr bwMode="auto">
              <a:xfrm>
                <a:off x="7361274" y="36158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a:extLst>
                  <a:ext uri="{FF2B5EF4-FFF2-40B4-BE49-F238E27FC236}">
                    <a16:creationId xmlns:a16="http://schemas.microsoft.com/office/drawing/2014/main" id="{59FEFCDD-3728-A43F-78D8-0CC3945782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423" y="1883854"/>
                <a:ext cx="1442841"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E114B82B-F6A0-8563-D4CF-EE9B489C81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6926" y="3202903"/>
                <a:ext cx="998124"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96C5067C-4188-45D2-34F5-357A0B6308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459" y="4168890"/>
                <a:ext cx="963987" cy="36149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4EF87693-058A-4B27-AD26-3D6E2CF25E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057" y="4818491"/>
                <a:ext cx="762064" cy="251839"/>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Lawrence Berkeley National Laboratory - Overleaf, Editor LaTeX online">
                <a:extLst>
                  <a:ext uri="{FF2B5EF4-FFF2-40B4-BE49-F238E27FC236}">
                    <a16:creationId xmlns:a16="http://schemas.microsoft.com/office/drawing/2014/main" id="{8B2A1BE8-EEE1-6225-4F0C-BC570C75B7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2791" y="5260934"/>
                <a:ext cx="638872" cy="48478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0">
                <a:extLst>
                  <a:ext uri="{FF2B5EF4-FFF2-40B4-BE49-F238E27FC236}">
                    <a16:creationId xmlns:a16="http://schemas.microsoft.com/office/drawing/2014/main" id="{E3DCCBD0-94B5-15C4-AA5D-269D140CD5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6618" y="1576274"/>
                <a:ext cx="998124"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D947EF0-9420-1C78-7386-4676FB5BFD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0977" y="1961021"/>
                <a:ext cx="908972" cy="504313"/>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114580BB-8AF9-A59D-8944-1DA3642D25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8417" y="3129868"/>
                <a:ext cx="1162587" cy="406905"/>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Welcome To Our New Customer The University of Manchester - Overleaf, Editor  LaTeX online">
                <a:extLst>
                  <a:ext uri="{FF2B5EF4-FFF2-40B4-BE49-F238E27FC236}">
                    <a16:creationId xmlns:a16="http://schemas.microsoft.com/office/drawing/2014/main" id="{CD708B99-B8AA-4082-4C47-FB79221104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2616" y="3705024"/>
                <a:ext cx="892126" cy="377537"/>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a:extLst>
                  <a:ext uri="{FF2B5EF4-FFF2-40B4-BE49-F238E27FC236}">
                    <a16:creationId xmlns:a16="http://schemas.microsoft.com/office/drawing/2014/main" id="{D69F2F9C-691D-8517-9D1C-143E6A278E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19495" y="4321509"/>
                <a:ext cx="1027743" cy="20113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8">
                <a:extLst>
                  <a:ext uri="{FF2B5EF4-FFF2-40B4-BE49-F238E27FC236}">
                    <a16:creationId xmlns:a16="http://schemas.microsoft.com/office/drawing/2014/main" id="{62F664BA-1421-ABC0-34CA-50781DEDE9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8058" y="4860136"/>
                <a:ext cx="1027743" cy="2011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Reflection on the process of modifying the Organic Statutes at the  University of Santiago de Chile">
                <a:extLst>
                  <a:ext uri="{FF2B5EF4-FFF2-40B4-BE49-F238E27FC236}">
                    <a16:creationId xmlns:a16="http://schemas.microsoft.com/office/drawing/2014/main" id="{4377F8FE-BA79-84FF-5E08-C945296C4E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2184" y="5202832"/>
                <a:ext cx="1095054" cy="54752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2">
                <a:extLst>
                  <a:ext uri="{FF2B5EF4-FFF2-40B4-BE49-F238E27FC236}">
                    <a16:creationId xmlns:a16="http://schemas.microsoft.com/office/drawing/2014/main" id="{07D6AE15-D4E3-61A2-5266-E378029E3B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65085" y="1462125"/>
                <a:ext cx="1162587" cy="406905"/>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West Virginia University - 30 Most Affordable Master's in Substance Abuse  Counseling Online Programs 2021 - Best Colleges Online">
                <a:extLst>
                  <a:ext uri="{FF2B5EF4-FFF2-40B4-BE49-F238E27FC236}">
                    <a16:creationId xmlns:a16="http://schemas.microsoft.com/office/drawing/2014/main" id="{530A218F-1122-CB13-0CCC-BD5275AFCB8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35453" y="3072023"/>
                <a:ext cx="1323504" cy="511456"/>
              </a:xfrm>
              <a:prstGeom prst="rect">
                <a:avLst/>
              </a:prstGeom>
              <a:noFill/>
              <a:extLst>
                <a:ext uri="{909E8E84-426E-40DD-AFC4-6F175D3DCCD1}">
                  <a14:hiddenFill xmlns:a14="http://schemas.microsoft.com/office/drawing/2010/main">
                    <a:solidFill>
                      <a:srgbClr val="FFFFFF"/>
                    </a:solidFill>
                  </a14:hiddenFill>
                </a:ext>
              </a:extLst>
            </p:spPr>
          </p:pic>
          <p:pic>
            <p:nvPicPr>
              <p:cNvPr id="2110" name="Picture 62" descr="Technical University of Berlin (Fees &amp; Reviews): Berlin, Germany">
                <a:extLst>
                  <a:ext uri="{FF2B5EF4-FFF2-40B4-BE49-F238E27FC236}">
                    <a16:creationId xmlns:a16="http://schemas.microsoft.com/office/drawing/2014/main" id="{B2F43D62-8080-EA56-A49A-428FD5CDA16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2907" b="30659"/>
              <a:stretch/>
            </p:blipFill>
            <p:spPr bwMode="auto">
              <a:xfrm>
                <a:off x="8517991" y="3712330"/>
                <a:ext cx="952168" cy="34691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2">
                <a:extLst>
                  <a:ext uri="{FF2B5EF4-FFF2-40B4-BE49-F238E27FC236}">
                    <a16:creationId xmlns:a16="http://schemas.microsoft.com/office/drawing/2014/main" id="{DB9ADB9B-26EB-A428-130C-1DC3A8DFD1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35453" y="5289972"/>
                <a:ext cx="1162587" cy="406905"/>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descr="Beijing Jiaotong University logo">
                <a:extLst>
                  <a:ext uri="{FF2B5EF4-FFF2-40B4-BE49-F238E27FC236}">
                    <a16:creationId xmlns:a16="http://schemas.microsoft.com/office/drawing/2014/main" id="{80C9F035-B971-F7AC-B0EB-87A1F77C176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07572" y="4800706"/>
                <a:ext cx="1162587" cy="332428"/>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Logo – Staffnet | ETH Zurich">
                <a:extLst>
                  <a:ext uri="{FF2B5EF4-FFF2-40B4-BE49-F238E27FC236}">
                    <a16:creationId xmlns:a16="http://schemas.microsoft.com/office/drawing/2014/main" id="{E5754F80-4BE0-9BA6-D2F8-66604F2F29E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 r="10006" b="14096"/>
              <a:stretch/>
            </p:blipFill>
            <p:spPr bwMode="auto">
              <a:xfrm>
                <a:off x="8365086" y="1982821"/>
                <a:ext cx="1162587" cy="406905"/>
              </a:xfrm>
              <a:prstGeom prst="rect">
                <a:avLst/>
              </a:prstGeom>
              <a:noFill/>
              <a:extLst>
                <a:ext uri="{909E8E84-426E-40DD-AFC4-6F175D3DCCD1}">
                  <a14:hiddenFill xmlns:a14="http://schemas.microsoft.com/office/drawing/2010/main">
                    <a:solidFill>
                      <a:srgbClr val="FFFFFF"/>
                    </a:solidFill>
                  </a14:hiddenFill>
                </a:ext>
              </a:extLst>
            </p:spPr>
          </p:pic>
        </p:grpSp>
        <p:pic>
          <p:nvPicPr>
            <p:cNvPr id="2118" name="Picture 70" descr="Pin on World Universities Logos">
              <a:extLst>
                <a:ext uri="{FF2B5EF4-FFF2-40B4-BE49-F238E27FC236}">
                  <a16:creationId xmlns:a16="http://schemas.microsoft.com/office/drawing/2014/main" id="{7D9A7083-567E-EF9C-4F8A-D753221BEA5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67437" y="1582027"/>
              <a:ext cx="1057615" cy="334912"/>
            </a:xfrm>
            <a:prstGeom prst="rect">
              <a:avLst/>
            </a:prstGeom>
            <a:noFill/>
            <a:extLst>
              <a:ext uri="{909E8E84-426E-40DD-AFC4-6F175D3DCCD1}">
                <a14:hiddenFill xmlns:a14="http://schemas.microsoft.com/office/drawing/2010/main">
                  <a:solidFill>
                    <a:srgbClr val="FFFFFF"/>
                  </a:solidFill>
                </a14:hiddenFill>
              </a:ext>
            </a:extLst>
          </p:spPr>
        </p:pic>
        <p:pic>
          <p:nvPicPr>
            <p:cNvPr id="2122" name="Picture 74" descr="Rensselaer Polytechnic Institute in NY Renters Insurance | GradGuard">
              <a:extLst>
                <a:ext uri="{FF2B5EF4-FFF2-40B4-BE49-F238E27FC236}">
                  <a16:creationId xmlns:a16="http://schemas.microsoft.com/office/drawing/2014/main" id="{3EF67E88-A0EF-B8E4-2168-5AC2065182E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5945" y="3711665"/>
              <a:ext cx="1237661" cy="410433"/>
            </a:xfrm>
            <a:prstGeom prst="rect">
              <a:avLst/>
            </a:prstGeom>
            <a:noFill/>
            <a:extLst>
              <a:ext uri="{909E8E84-426E-40DD-AFC4-6F175D3DCCD1}">
                <a14:hiddenFill xmlns:a14="http://schemas.microsoft.com/office/drawing/2010/main">
                  <a:solidFill>
                    <a:srgbClr val="FFFFFF"/>
                  </a:solidFill>
                </a14:hiddenFill>
              </a:ext>
            </a:extLst>
          </p:spPr>
        </p:pic>
        <p:pic>
          <p:nvPicPr>
            <p:cNvPr id="2126" name="Picture 78" descr="Georgia Institute of Technology - Top 30 Most Affordable Master's in  Mechanical Engineering Online Programs 2020 - Best Colleges Online">
              <a:extLst>
                <a:ext uri="{FF2B5EF4-FFF2-40B4-BE49-F238E27FC236}">
                  <a16:creationId xmlns:a16="http://schemas.microsoft.com/office/drawing/2014/main" id="{B868E33B-A4AF-266D-9E2F-D0BD2BE50AC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5162" y="2618670"/>
              <a:ext cx="1162587" cy="4301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625549" y="466725"/>
            <a:ext cx="7542213" cy="666750"/>
          </a:xfrm>
        </p:spPr>
        <p:txBody>
          <a:bodyPr/>
          <a:lstStyle/>
          <a:p>
            <a:r>
              <a:rPr lang="en-US"/>
              <a:t>TF Members</a:t>
            </a:r>
            <a:r>
              <a:rPr lang="en-US" baseline="30000"/>
              <a:t>(*)</a:t>
            </a:r>
          </a:p>
        </p:txBody>
      </p:sp>
      <p:pic>
        <p:nvPicPr>
          <p:cNvPr id="4" name="Picture 3" descr="Text&#10;&#10;Description automatically generated with medium confidence">
            <a:extLst>
              <a:ext uri="{FF2B5EF4-FFF2-40B4-BE49-F238E27FC236}">
                <a16:creationId xmlns:a16="http://schemas.microsoft.com/office/drawing/2014/main" id="{A21A1DF3-9FD1-4901-9661-26860EB1ADE8}"/>
              </a:ext>
            </a:extLst>
          </p:cNvPr>
          <p:cNvPicPr>
            <a:picLocks noChangeAspect="1"/>
          </p:cNvPicPr>
          <p:nvPr/>
        </p:nvPicPr>
        <p:blipFill>
          <a:blip r:embed="rId24"/>
          <a:stretch>
            <a:fillRect/>
          </a:stretch>
        </p:blipFill>
        <p:spPr>
          <a:xfrm>
            <a:off x="3883160" y="5822817"/>
            <a:ext cx="1959934" cy="568458"/>
          </a:xfrm>
          <a:prstGeom prst="rect">
            <a:avLst/>
          </a:prstGeom>
        </p:spPr>
      </p:pic>
      <p:sp>
        <p:nvSpPr>
          <p:cNvPr id="3" name="TextBox 2">
            <a:extLst>
              <a:ext uri="{FF2B5EF4-FFF2-40B4-BE49-F238E27FC236}">
                <a16:creationId xmlns:a16="http://schemas.microsoft.com/office/drawing/2014/main" id="{6F2FFC4A-45DD-C51B-5F76-B7B00749F60F}"/>
              </a:ext>
            </a:extLst>
          </p:cNvPr>
          <p:cNvSpPr txBox="1"/>
          <p:nvPr/>
        </p:nvSpPr>
        <p:spPr>
          <a:xfrm>
            <a:off x="11218605" y="5764874"/>
            <a:ext cx="914400" cy="914400"/>
          </a:xfrm>
          <a:prstGeom prst="rect">
            <a:avLst/>
          </a:prstGeom>
        </p:spPr>
        <p:txBody>
          <a:bodyPr vert="horz" wrap="none" lIns="91440" tIns="45720" rIns="91440" bIns="45720" rtlCol="0" anchor="b">
            <a:normAutofit/>
          </a:bodyPr>
          <a:lstStyle/>
          <a:p>
            <a:pPr algn="r"/>
            <a:r>
              <a:rPr lang="en-US"/>
              <a:t>(*) Affiliations in July 2022</a:t>
            </a:r>
            <a:endParaRPr lang="en-US">
              <a:latin typeface="+mn-lt"/>
            </a:endParaRPr>
          </a:p>
        </p:txBody>
      </p:sp>
    </p:spTree>
    <p:extLst>
      <p:ext uri="{BB962C8B-B14F-4D97-AF65-F5344CB8AC3E}">
        <p14:creationId xmlns:p14="http://schemas.microsoft.com/office/powerpoint/2010/main" val="178151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269EB34-C28F-DA28-E771-FA1AFB837D71}"/>
              </a:ext>
            </a:extLst>
          </p:cNvPr>
          <p:cNvSpPr/>
          <p:nvPr/>
        </p:nvSpPr>
        <p:spPr>
          <a:xfrm>
            <a:off x="836443" y="4189657"/>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31BEF0-4E4E-C930-BD28-B2F6B97ADCB0}"/>
              </a:ext>
            </a:extLst>
          </p:cNvPr>
          <p:cNvSpPr/>
          <p:nvPr/>
        </p:nvSpPr>
        <p:spPr>
          <a:xfrm>
            <a:off x="878905" y="2751000"/>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94BD291-6F0E-7EF7-775C-3922803D9E9A}"/>
              </a:ext>
            </a:extLst>
          </p:cNvPr>
          <p:cNvSpPr/>
          <p:nvPr/>
        </p:nvSpPr>
        <p:spPr>
          <a:xfrm>
            <a:off x="878905" y="1527337"/>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C3DAA09-6286-C6D8-E4C3-D4CF67DCD355}"/>
              </a:ext>
            </a:extLst>
          </p:cNvPr>
          <p:cNvSpPr/>
          <p:nvPr/>
        </p:nvSpPr>
        <p:spPr>
          <a:xfrm>
            <a:off x="838200" y="5591253"/>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7C31A8-1EE4-6ECA-AA2A-9F52EB7DC608}"/>
              </a:ext>
            </a:extLst>
          </p:cNvPr>
          <p:cNvSpPr txBox="1"/>
          <p:nvPr/>
        </p:nvSpPr>
        <p:spPr>
          <a:xfrm>
            <a:off x="1973178" y="1551453"/>
            <a:ext cx="9240253" cy="4832092"/>
          </a:xfrm>
          <a:prstGeom prst="rect">
            <a:avLst/>
          </a:prstGeom>
          <a:noFill/>
        </p:spPr>
        <p:txBody>
          <a:bodyPr wrap="square">
            <a:spAutoFit/>
          </a:bodyPr>
          <a:lstStyle/>
          <a:p>
            <a:r>
              <a:rPr lang="en-US" sz="2200">
                <a:latin typeface="Calibri" panose="020F0502020204030204" pitchFamily="34" charset="0"/>
                <a:ea typeface="Cambria" panose="02040503050406030204" pitchFamily="18" charset="0"/>
              </a:rPr>
              <a:t>All resilience stages should be considered to assess the societal benefits, necessary to motivate the high costly investment resilience-oriented.</a:t>
            </a:r>
          </a:p>
          <a:p>
            <a:endParaRPr lang="en-US" sz="2200">
              <a:latin typeface="Calibri" panose="020F0502020204030204" pitchFamily="34" charset="0"/>
              <a:ea typeface="Cambria" panose="02040503050406030204" pitchFamily="18" charset="0"/>
            </a:endParaRPr>
          </a:p>
          <a:p>
            <a:r>
              <a:rPr lang="en-US" sz="2200">
                <a:latin typeface="Calibri" panose="020F0502020204030204" pitchFamily="34" charset="0"/>
                <a:ea typeface="Cambria" panose="02040503050406030204" pitchFamily="18" charset="0"/>
              </a:rPr>
              <a:t>The metrics for the initial outages describe the power system components that initially fail (or the extent of their failure), and the load or customers immediately shed either deterministically or probabilistically.</a:t>
            </a:r>
          </a:p>
          <a:p>
            <a:endParaRPr lang="en-US" sz="2200">
              <a:latin typeface="Calibri" panose="020F0502020204030204" pitchFamily="34" charset="0"/>
              <a:ea typeface="Cambria" panose="02040503050406030204" pitchFamily="18" charset="0"/>
            </a:endParaRPr>
          </a:p>
          <a:p>
            <a:r>
              <a:rPr lang="en-US" sz="2200">
                <a:latin typeface="Calibri" panose="020F0502020204030204" pitchFamily="34" charset="0"/>
                <a:ea typeface="Cambria" panose="02040503050406030204" pitchFamily="18" charset="0"/>
              </a:rPr>
              <a:t>The metrics for cascading describe the extent to which the cascading increases the blackout beyond the initial outages by components outaged or load shed or describes the average propagation of cascading outages over a sample of cascades. </a:t>
            </a:r>
          </a:p>
          <a:p>
            <a:endParaRPr lang="en-US" sz="2200">
              <a:latin typeface="Calibri" panose="020F0502020204030204" pitchFamily="34" charset="0"/>
              <a:ea typeface="Cambria" panose="02040503050406030204" pitchFamily="18" charset="0"/>
            </a:endParaRPr>
          </a:p>
          <a:p>
            <a:r>
              <a:rPr lang="en-US" sz="2200">
                <a:latin typeface="Calibri" panose="020F0502020204030204" pitchFamily="34" charset="0"/>
                <a:ea typeface="Cambria" panose="02040503050406030204" pitchFamily="18" charset="0"/>
              </a:rPr>
              <a:t>The most important restoration metrics that are reported to the regulator, are, for example, how many customers or how much power is restored.  </a:t>
            </a:r>
          </a:p>
        </p:txBody>
      </p:sp>
      <p:sp>
        <p:nvSpPr>
          <p:cNvPr id="8" name="Text Placeholder 2">
            <a:extLst>
              <a:ext uri="{FF2B5EF4-FFF2-40B4-BE49-F238E27FC236}">
                <a16:creationId xmlns:a16="http://schemas.microsoft.com/office/drawing/2014/main" id="{1CBC305E-B411-2E88-B848-D17B633C7CAC}"/>
              </a:ext>
            </a:extLst>
          </p:cNvPr>
          <p:cNvSpPr txBox="1">
            <a:spLocks/>
          </p:cNvSpPr>
          <p:nvPr/>
        </p:nvSpPr>
        <p:spPr>
          <a:xfrm>
            <a:off x="838200" y="595975"/>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843D"/>
                </a:solidFill>
                <a:ea typeface="Cambria" panose="02040503050406030204" pitchFamily="18" charset="0"/>
              </a:rPr>
              <a:t>Metrics for resilience stage</a:t>
            </a:r>
            <a:endParaRPr lang="en-US">
              <a:solidFill>
                <a:srgbClr val="00843D"/>
              </a:solidFill>
            </a:endParaRPr>
          </a:p>
          <a:p>
            <a:endParaRPr lang="en-US"/>
          </a:p>
        </p:txBody>
      </p:sp>
      <p:pic>
        <p:nvPicPr>
          <p:cNvPr id="3" name="Graphic 2" descr="Downward trend graph outline">
            <a:extLst>
              <a:ext uri="{FF2B5EF4-FFF2-40B4-BE49-F238E27FC236}">
                <a16:creationId xmlns:a16="http://schemas.microsoft.com/office/drawing/2014/main" id="{CDF9A29A-52AE-335E-0F23-9021C9748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614" y="4304330"/>
            <a:ext cx="666750" cy="666750"/>
          </a:xfrm>
          <a:prstGeom prst="rect">
            <a:avLst/>
          </a:prstGeom>
        </p:spPr>
      </p:pic>
      <p:pic>
        <p:nvPicPr>
          <p:cNvPr id="5" name="Graphic 4" descr="Bar graph with downward trend outline">
            <a:extLst>
              <a:ext uri="{FF2B5EF4-FFF2-40B4-BE49-F238E27FC236}">
                <a16:creationId xmlns:a16="http://schemas.microsoft.com/office/drawing/2014/main" id="{64784D34-03C3-D066-D5E5-4FEF32BA09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569" y="2831625"/>
            <a:ext cx="666750" cy="666750"/>
          </a:xfrm>
          <a:prstGeom prst="rect">
            <a:avLst/>
          </a:prstGeom>
        </p:spPr>
      </p:pic>
      <p:pic>
        <p:nvPicPr>
          <p:cNvPr id="9" name="Graphic 8" descr="Upward trend outline">
            <a:extLst>
              <a:ext uri="{FF2B5EF4-FFF2-40B4-BE49-F238E27FC236}">
                <a16:creationId xmlns:a16="http://schemas.microsoft.com/office/drawing/2014/main" id="{FDAD4D5E-F7E4-101D-01EA-DD71B4CDFA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4225" y="5683839"/>
            <a:ext cx="666750" cy="666750"/>
          </a:xfrm>
          <a:prstGeom prst="rect">
            <a:avLst/>
          </a:prstGeom>
        </p:spPr>
      </p:pic>
      <p:pic>
        <p:nvPicPr>
          <p:cNvPr id="15" name="Graphic 14" descr="Chevron arrows outline">
            <a:extLst>
              <a:ext uri="{FF2B5EF4-FFF2-40B4-BE49-F238E27FC236}">
                <a16:creationId xmlns:a16="http://schemas.microsoft.com/office/drawing/2014/main" id="{D5827A7C-9320-8829-61D3-6AC3FBC703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0825" y="1618248"/>
            <a:ext cx="676175" cy="676175"/>
          </a:xfrm>
          <a:prstGeom prst="rect">
            <a:avLst/>
          </a:prstGeom>
        </p:spPr>
      </p:pic>
    </p:spTree>
    <p:extLst>
      <p:ext uri="{BB962C8B-B14F-4D97-AF65-F5344CB8AC3E}">
        <p14:creationId xmlns:p14="http://schemas.microsoft.com/office/powerpoint/2010/main" val="259045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A5B6CC-ACA8-058D-22C2-5C8F9CD671D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9871580-FA38-E74F-B872-3BCDFCAD2042}"/>
              </a:ext>
            </a:extLst>
          </p:cNvPr>
          <p:cNvSpPr>
            <a:spLocks noGrp="1"/>
          </p:cNvSpPr>
          <p:nvPr>
            <p:ph type="body" sz="quarter" idx="11"/>
          </p:nvPr>
        </p:nvSpPr>
        <p:spPr>
          <a:xfrm>
            <a:off x="838200" y="1207505"/>
            <a:ext cx="10515600" cy="666750"/>
          </a:xfrm>
        </p:spPr>
        <p:txBody>
          <a:bodyPr/>
          <a:lstStyle/>
          <a:p>
            <a:r>
              <a:rPr lang="en-US"/>
              <a:t>Quantifications methods: metrics</a:t>
            </a:r>
          </a:p>
        </p:txBody>
      </p:sp>
      <p:sp>
        <p:nvSpPr>
          <p:cNvPr id="5" name="Text Placeholder 4">
            <a:extLst>
              <a:ext uri="{FF2B5EF4-FFF2-40B4-BE49-F238E27FC236}">
                <a16:creationId xmlns:a16="http://schemas.microsoft.com/office/drawing/2014/main" id="{CF31FF92-1C3F-8DF5-2312-929C9E8D4BA1}"/>
              </a:ext>
            </a:extLst>
          </p:cNvPr>
          <p:cNvSpPr>
            <a:spLocks noGrp="1"/>
          </p:cNvSpPr>
          <p:nvPr>
            <p:ph type="body" sz="quarter" idx="12"/>
          </p:nvPr>
        </p:nvSpPr>
        <p:spPr/>
        <p:txBody>
          <a:bodyPr/>
          <a:lstStyle/>
          <a:p>
            <a:endParaRPr lang="en-US"/>
          </a:p>
        </p:txBody>
      </p:sp>
      <p:sp>
        <p:nvSpPr>
          <p:cNvPr id="6" name="TextBox 5">
            <a:extLst>
              <a:ext uri="{FF2B5EF4-FFF2-40B4-BE49-F238E27FC236}">
                <a16:creationId xmlns:a16="http://schemas.microsoft.com/office/drawing/2014/main" id="{BA5661A7-D931-9E56-E4CD-F6934312B0EB}"/>
              </a:ext>
            </a:extLst>
          </p:cNvPr>
          <p:cNvSpPr txBox="1"/>
          <p:nvPr/>
        </p:nvSpPr>
        <p:spPr>
          <a:xfrm>
            <a:off x="838200" y="1874255"/>
            <a:ext cx="10739952" cy="305351"/>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endParaRPr lang="en-US" sz="1800">
              <a:effectLst/>
              <a:latin typeface="Calibri" panose="020F0502020204030204" pitchFamily="34" charset="0"/>
              <a:ea typeface="MS Mincho" panose="02020609040205080304" pitchFamily="49" charset="-128"/>
              <a:cs typeface="Calibri" panose="020F0502020204030204" pitchFamily="34" charset="0"/>
            </a:endParaRPr>
          </a:p>
        </p:txBody>
      </p:sp>
      <p:sp>
        <p:nvSpPr>
          <p:cNvPr id="11" name="TextBox 10">
            <a:extLst>
              <a:ext uri="{FF2B5EF4-FFF2-40B4-BE49-F238E27FC236}">
                <a16:creationId xmlns:a16="http://schemas.microsoft.com/office/drawing/2014/main" id="{B8A74AD6-ACE4-0863-CC35-2D065D16AFFE}"/>
              </a:ext>
            </a:extLst>
          </p:cNvPr>
          <p:cNvSpPr txBox="1"/>
          <p:nvPr/>
        </p:nvSpPr>
        <p:spPr>
          <a:xfrm>
            <a:off x="865094" y="1880534"/>
            <a:ext cx="6414247" cy="369332"/>
          </a:xfrm>
          <a:prstGeom prst="rect">
            <a:avLst/>
          </a:prstGeom>
          <a:noFill/>
        </p:spPr>
        <p:txBody>
          <a:bodyPr wrap="square">
            <a:spAutoFit/>
          </a:bodyPr>
          <a:lstStyle/>
          <a:p>
            <a:r>
              <a:rPr lang="en-US" sz="1800" b="1">
                <a:solidFill>
                  <a:schemeClr val="tx1"/>
                </a:solidFill>
                <a:effectLst/>
                <a:ea typeface="MS Mincho" panose="02020609040205080304" pitchFamily="49" charset="-128"/>
              </a:rPr>
              <a:t>Emergency Plans</a:t>
            </a:r>
            <a:endParaRPr lang="en-US"/>
          </a:p>
        </p:txBody>
      </p:sp>
      <p:graphicFrame>
        <p:nvGraphicFramePr>
          <p:cNvPr id="9" name="Table 8">
            <a:extLst>
              <a:ext uri="{FF2B5EF4-FFF2-40B4-BE49-F238E27FC236}">
                <a16:creationId xmlns:a16="http://schemas.microsoft.com/office/drawing/2014/main" id="{85901EC6-F84A-1917-6395-B65A3AD3A735}"/>
              </a:ext>
            </a:extLst>
          </p:cNvPr>
          <p:cNvGraphicFramePr>
            <a:graphicFrameLocks noGrp="1"/>
          </p:cNvGraphicFramePr>
          <p:nvPr>
            <p:extLst>
              <p:ext uri="{D42A27DB-BD31-4B8C-83A1-F6EECF244321}">
                <p14:modId xmlns:p14="http://schemas.microsoft.com/office/powerpoint/2010/main" val="1361988453"/>
              </p:ext>
            </p:extLst>
          </p:nvPr>
        </p:nvGraphicFramePr>
        <p:xfrm>
          <a:off x="-1" y="0"/>
          <a:ext cx="12192001" cy="6858000"/>
        </p:xfrm>
        <a:graphic>
          <a:graphicData uri="http://schemas.openxmlformats.org/drawingml/2006/table">
            <a:tbl>
              <a:tblPr firstRow="1" firstCol="1" bandRow="1">
                <a:tableStyleId>{5C22544A-7EE6-4342-B048-85BDC9FD1C3A}</a:tableStyleId>
              </a:tblPr>
              <a:tblGrid>
                <a:gridCol w="664144">
                  <a:extLst>
                    <a:ext uri="{9D8B030D-6E8A-4147-A177-3AD203B41FA5}">
                      <a16:colId xmlns:a16="http://schemas.microsoft.com/office/drawing/2014/main" val="3643582054"/>
                    </a:ext>
                  </a:extLst>
                </a:gridCol>
                <a:gridCol w="2636405">
                  <a:extLst>
                    <a:ext uri="{9D8B030D-6E8A-4147-A177-3AD203B41FA5}">
                      <a16:colId xmlns:a16="http://schemas.microsoft.com/office/drawing/2014/main" val="793894476"/>
                    </a:ext>
                  </a:extLst>
                </a:gridCol>
                <a:gridCol w="486966">
                  <a:extLst>
                    <a:ext uri="{9D8B030D-6E8A-4147-A177-3AD203B41FA5}">
                      <a16:colId xmlns:a16="http://schemas.microsoft.com/office/drawing/2014/main" val="1470097000"/>
                    </a:ext>
                  </a:extLst>
                </a:gridCol>
                <a:gridCol w="1864348">
                  <a:extLst>
                    <a:ext uri="{9D8B030D-6E8A-4147-A177-3AD203B41FA5}">
                      <a16:colId xmlns:a16="http://schemas.microsoft.com/office/drawing/2014/main" val="3499673924"/>
                    </a:ext>
                  </a:extLst>
                </a:gridCol>
                <a:gridCol w="1541417">
                  <a:extLst>
                    <a:ext uri="{9D8B030D-6E8A-4147-A177-3AD203B41FA5}">
                      <a16:colId xmlns:a16="http://schemas.microsoft.com/office/drawing/2014/main" val="323957475"/>
                    </a:ext>
                  </a:extLst>
                </a:gridCol>
                <a:gridCol w="846385">
                  <a:extLst>
                    <a:ext uri="{9D8B030D-6E8A-4147-A177-3AD203B41FA5}">
                      <a16:colId xmlns:a16="http://schemas.microsoft.com/office/drawing/2014/main" val="4014599175"/>
                    </a:ext>
                  </a:extLst>
                </a:gridCol>
                <a:gridCol w="1052084">
                  <a:extLst>
                    <a:ext uri="{9D8B030D-6E8A-4147-A177-3AD203B41FA5}">
                      <a16:colId xmlns:a16="http://schemas.microsoft.com/office/drawing/2014/main" val="3049547464"/>
                    </a:ext>
                  </a:extLst>
                </a:gridCol>
                <a:gridCol w="1097280">
                  <a:extLst>
                    <a:ext uri="{9D8B030D-6E8A-4147-A177-3AD203B41FA5}">
                      <a16:colId xmlns:a16="http://schemas.microsoft.com/office/drawing/2014/main" val="1933050327"/>
                    </a:ext>
                  </a:extLst>
                </a:gridCol>
                <a:gridCol w="2002972">
                  <a:extLst>
                    <a:ext uri="{9D8B030D-6E8A-4147-A177-3AD203B41FA5}">
                      <a16:colId xmlns:a16="http://schemas.microsoft.com/office/drawing/2014/main" val="1777198345"/>
                    </a:ext>
                  </a:extLst>
                </a:gridCol>
              </a:tblGrid>
              <a:tr h="303933">
                <a:tc>
                  <a:txBody>
                    <a:bodyPr/>
                    <a:lstStyle/>
                    <a:p>
                      <a:pPr algn="just">
                        <a:spcAft>
                          <a:spcPts val="1000"/>
                        </a:spcAft>
                        <a:tabLst>
                          <a:tab pos="457200" algn="l"/>
                          <a:tab pos="457200" algn="l"/>
                        </a:tabLst>
                      </a:pPr>
                      <a:r>
                        <a:rPr lang="en-US" sz="900">
                          <a:effectLst/>
                          <a:latin typeface="Arial" panose="020B0604020202020204" pitchFamily="34" charset="0"/>
                          <a:cs typeface="Arial" panose="020B0604020202020204" pitchFamily="34" charset="0"/>
                        </a:rPr>
                        <a:t>Class.</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a:txBody>
                    <a:bodyPr/>
                    <a:lstStyle/>
                    <a:p>
                      <a:pPr algn="just">
                        <a:spcAft>
                          <a:spcPts val="1000"/>
                        </a:spcAft>
                        <a:tabLst>
                          <a:tab pos="457200" algn="l"/>
                          <a:tab pos="457200" algn="l"/>
                        </a:tabLst>
                      </a:pPr>
                      <a:r>
                        <a:rPr lang="en-US" sz="900">
                          <a:effectLst/>
                          <a:latin typeface="Arial" panose="020B0604020202020204" pitchFamily="34" charset="0"/>
                          <a:cs typeface="Arial" panose="020B0604020202020204" pitchFamily="34" charset="0"/>
                        </a:rPr>
                        <a:t> </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 </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gridSpan="3">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Regulatory Interval</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hMerge="1">
                  <a:txBody>
                    <a:bodyPr/>
                    <a:lstStyle/>
                    <a:p>
                      <a:endParaRPr lang="en-US"/>
                    </a:p>
                  </a:txBody>
                  <a:tcPr/>
                </a:tc>
                <a:tc hMerge="1">
                  <a:txBody>
                    <a:bodyPr/>
                    <a:lstStyle/>
                    <a:p>
                      <a:endParaRPr lang="en-US"/>
                    </a:p>
                  </a:txBody>
                  <a:tcPr/>
                </a:tc>
                <a:tc gridSpan="2">
                  <a:txBody>
                    <a:bodyPr/>
                    <a:lstStyle/>
                    <a:p>
                      <a:pPr algn="just">
                        <a:spcAft>
                          <a:spcPts val="1000"/>
                        </a:spcAft>
                        <a:tabLst>
                          <a:tab pos="457200" algn="l"/>
                          <a:tab pos="457200" algn="l"/>
                        </a:tabLst>
                      </a:pPr>
                      <a:r>
                        <a:rPr lang="en-US" sz="900">
                          <a:effectLst/>
                          <a:latin typeface="Arial" panose="020B0604020202020204" pitchFamily="34" charset="0"/>
                          <a:cs typeface="Arial" panose="020B0604020202020204" pitchFamily="34" charset="0"/>
                        </a:rPr>
                        <a:t> </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hMerge="1">
                  <a:txBody>
                    <a:bodyPr/>
                    <a:lstStyle/>
                    <a:p>
                      <a:pPr algn="just">
                        <a:spcAft>
                          <a:spcPts val="1000"/>
                        </a:spcAft>
                        <a:tabLst>
                          <a:tab pos="457200" algn="l"/>
                          <a:tab pos="457200" algn="l"/>
                        </a:tabLst>
                      </a:pPr>
                      <a:endParaRPr lang="en-US" sz="700">
                        <a:effectLst/>
                        <a:latin typeface="Times New Roman" panose="02020603050405020304" pitchFamily="18" charset="0"/>
                        <a:ea typeface="Cambria" panose="02040503050406030204" pitchFamily="18" charset="0"/>
                      </a:endParaRPr>
                    </a:p>
                  </a:txBody>
                  <a:tcPr marL="16680" marR="16680" marT="0" marB="0"/>
                </a:tc>
                <a:tc>
                  <a:txBody>
                    <a:bodyPr/>
                    <a:lstStyle/>
                    <a:p>
                      <a:pPr algn="just">
                        <a:spcAft>
                          <a:spcPts val="1000"/>
                        </a:spcAft>
                        <a:tabLst>
                          <a:tab pos="457200" algn="l"/>
                          <a:tab pos="457200" algn="l"/>
                        </a:tabLst>
                      </a:pPr>
                      <a:r>
                        <a:rPr lang="en-US" sz="900">
                          <a:effectLst/>
                          <a:latin typeface="Arial" panose="020B0604020202020204" pitchFamily="34" charset="0"/>
                          <a:cs typeface="Arial" panose="020B0604020202020204" pitchFamily="34" charset="0"/>
                        </a:rPr>
                        <a:t> </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extLst>
                  <a:ext uri="{0D108BD9-81ED-4DB2-BD59-A6C34878D82A}">
                    <a16:rowId xmlns:a16="http://schemas.microsoft.com/office/drawing/2014/main" val="1624619627"/>
                  </a:ext>
                </a:extLst>
              </a:tr>
              <a:tr h="151967">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Period</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Pre-Event</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gridSpan="3">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Event</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endParaRPr lang="en-US"/>
                    </a:p>
                  </a:txBody>
                  <a:tcPr/>
                </a:tc>
                <a:tc hMerge="1">
                  <a:txBody>
                    <a:bodyPr/>
                    <a:lstStyle/>
                    <a:p>
                      <a:endParaRPr lang="en-US"/>
                    </a:p>
                  </a:txBody>
                  <a:tcPr/>
                </a:tc>
                <a:tc gridSpan="3">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Post-event – short term</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endParaRPr lang="en-US"/>
                    </a:p>
                  </a:txBody>
                  <a:tcPr/>
                </a:tc>
                <a:tc hMerge="1">
                  <a:txBody>
                    <a:bodyPr/>
                    <a:lstStyle/>
                    <a:p>
                      <a:pPr algn="ctr">
                        <a:spcAft>
                          <a:spcPts val="1000"/>
                        </a:spcAft>
                        <a:tabLst>
                          <a:tab pos="457200" algn="l"/>
                          <a:tab pos="457200" algn="l"/>
                        </a:tabLst>
                      </a:pPr>
                      <a:endParaRPr lang="en-US" sz="700">
                        <a:effectLst/>
                        <a:latin typeface="Times New Roman" panose="02020603050405020304" pitchFamily="18" charset="0"/>
                        <a:ea typeface="Cambria" panose="02040503050406030204" pitchFamily="18"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Post-event – Long Term</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extLst>
                  <a:ext uri="{0D108BD9-81ED-4DB2-BD59-A6C34878D82A}">
                    <a16:rowId xmlns:a16="http://schemas.microsoft.com/office/drawing/2014/main" val="3977330517"/>
                  </a:ext>
                </a:extLst>
              </a:tr>
              <a:tr h="444642">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Sub-period</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Plan + Prevent</a:t>
                      </a:r>
                    </a:p>
                  </a:txBody>
                  <a:tcPr marL="16680" marR="16680" marT="0" marB="0" anchor="ctr"/>
                </a:tc>
                <a:tc gridSpan="2">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Detect</a:t>
                      </a:r>
                    </a:p>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Phase I</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endParaRPr lang="en-US"/>
                    </a:p>
                  </a:txBody>
                  <a:tcP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Emergency Respond</a:t>
                      </a:r>
                    </a:p>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Phase II</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gridSpan="2">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Restore</a:t>
                      </a:r>
                    </a:p>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Phase III</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pPr algn="ctr">
                        <a:spcAft>
                          <a:spcPts val="1000"/>
                        </a:spcAft>
                        <a:tabLst>
                          <a:tab pos="457200" algn="l"/>
                          <a:tab pos="457200" algn="l"/>
                        </a:tabLst>
                      </a:pPr>
                      <a:r>
                        <a:rPr lang="en-US" sz="700">
                          <a:effectLst/>
                        </a:rPr>
                        <a:t>Recover</a:t>
                      </a:r>
                      <a:endParaRPr lang="en-US" sz="700">
                        <a:effectLst/>
                        <a:latin typeface="Times New Roman" panose="02020603050405020304" pitchFamily="18" charset="0"/>
                        <a:ea typeface="Cambria" panose="02040503050406030204" pitchFamily="18"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Recover</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Adapt +Learn</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extLst>
                  <a:ext uri="{0D108BD9-81ED-4DB2-BD59-A6C34878D82A}">
                    <a16:rowId xmlns:a16="http://schemas.microsoft.com/office/drawing/2014/main" val="2124669670"/>
                  </a:ext>
                </a:extLst>
              </a:tr>
              <a:tr h="303933">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Internal/ External</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gridSpan="2">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endParaRPr lang="en-US"/>
                    </a:p>
                  </a:txBody>
                  <a:tcP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gridSpan="2">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hMerge="1">
                  <a:txBody>
                    <a:bodyPr/>
                    <a:lstStyle/>
                    <a:p>
                      <a:pPr algn="ctr">
                        <a:spcAft>
                          <a:spcPts val="1000"/>
                        </a:spcAft>
                        <a:tabLst>
                          <a:tab pos="457200" algn="l"/>
                          <a:tab pos="457200" algn="l"/>
                        </a:tabLst>
                      </a:pPr>
                      <a:r>
                        <a:rPr lang="en-US" sz="700">
                          <a:effectLst/>
                        </a:rPr>
                        <a:t>(I)/(E)</a:t>
                      </a:r>
                      <a:endParaRPr lang="en-US" sz="700">
                        <a:effectLst/>
                        <a:latin typeface="Times New Roman" panose="02020603050405020304" pitchFamily="18" charset="0"/>
                        <a:ea typeface="Cambria" panose="02040503050406030204" pitchFamily="18"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(I)/(E)</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extLst>
                  <a:ext uri="{0D108BD9-81ED-4DB2-BD59-A6C34878D82A}">
                    <a16:rowId xmlns:a16="http://schemas.microsoft.com/office/drawing/2014/main" val="1203859891"/>
                  </a:ext>
                </a:extLst>
              </a:tr>
              <a:tr h="5653525">
                <a:tc>
                  <a:txBody>
                    <a:bodyPr/>
                    <a:lstStyle/>
                    <a:p>
                      <a:pPr algn="ctr">
                        <a:spcAft>
                          <a:spcPts val="1000"/>
                        </a:spcAft>
                        <a:tabLst>
                          <a:tab pos="457200" algn="l"/>
                          <a:tab pos="457200" algn="l"/>
                        </a:tabLst>
                      </a:pPr>
                      <a:r>
                        <a:rPr lang="en-US" sz="900">
                          <a:effectLst/>
                          <a:latin typeface="Arial" panose="020B0604020202020204" pitchFamily="34" charset="0"/>
                          <a:cs typeface="Arial" panose="020B0604020202020204" pitchFamily="34" charset="0"/>
                        </a:rPr>
                        <a:t>Metrics</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nchor="ctr"/>
                </a:tc>
                <a:tc>
                  <a:txBody>
                    <a:bodyPr/>
                    <a:lstStyle/>
                    <a:p>
                      <a:pPr algn="l">
                        <a:spcAft>
                          <a:spcPts val="1000"/>
                        </a:spcAft>
                        <a:tabLst>
                          <a:tab pos="457200" algn="l"/>
                          <a:tab pos="457200" algn="l"/>
                        </a:tabLst>
                      </a:pPr>
                      <a:r>
                        <a:rPr lang="en-US" sz="900">
                          <a:effectLst/>
                          <a:latin typeface="Arial" panose="020B0604020202020204" pitchFamily="34" charset="0"/>
                          <a:cs typeface="Arial" panose="020B0604020202020204" pitchFamily="34" charset="0"/>
                        </a:rPr>
                        <a:t>Network Design vs Predicted Extreme Metrological Conditions (E): Predicted path/location and intensity of weather events Derecho; Rainfall; Flooding; Temperature, Earthquake (peak ground acceleration).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Available Manpower (I/E): Maintenance crews; On-call staff; External staff (safeguard, military).</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Availability of Critical Tools and Facilities (I): </a:t>
                      </a:r>
                      <a:r>
                        <a:rPr lang="en-GB" sz="900">
                          <a:effectLst/>
                          <a:latin typeface="Arial" panose="020B0604020202020204" pitchFamily="34" charset="0"/>
                          <a:cs typeface="Arial" panose="020B0604020202020204" pitchFamily="34" charset="0"/>
                        </a:rPr>
                        <a:t>SCADA; Protection systems and control telephony; Facilities for load-frequency control and security analysis; At least one separate control room with backup power      supply for at least 24 hours. </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GB"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Readiness for System Defense Procedures (I): </a:t>
                      </a:r>
                      <a:r>
                        <a:rPr lang="en-GB" sz="900">
                          <a:effectLst/>
                          <a:latin typeface="Arial" panose="020B0604020202020204" pitchFamily="34" charset="0"/>
                          <a:cs typeface="Arial" panose="020B0604020202020204" pitchFamily="34" charset="0"/>
                        </a:rPr>
                        <a:t> Frequency deviation management; Additional demand disconnection following low-frequency demand disconnection; Demand restoration; Voltage deviation management. </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GB"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Power flow management; National electricity transmission system warnings; Manual demand disconnection; Rota load disconnection.  </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GB"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Availability of Critical Components (I): Black start units &amp; interconnectors; Restoration substations; </a:t>
                      </a:r>
                      <a:r>
                        <a:rPr lang="en-GB" sz="900">
                          <a:effectLst/>
                          <a:latin typeface="Arial" panose="020B0604020202020204" pitchFamily="34" charset="0"/>
                          <a:cs typeface="Arial" panose="020B0604020202020204" pitchFamily="34" charset="0"/>
                        </a:rPr>
                        <a:t>Power system synchronizer circuit breakers; Several types of generation reserve</a:t>
                      </a:r>
                      <a:endParaRPr lang="en-US" sz="900">
                        <a:effectLst/>
                        <a:latin typeface="Arial" panose="020B0604020202020204" pitchFamily="34" charset="0"/>
                        <a:cs typeface="Arial" panose="020B0604020202020204" pitchFamily="34" charset="0"/>
                      </a:endParaRPr>
                    </a:p>
                  </a:txBody>
                  <a:tcPr marL="16680" marR="16680" marT="0" marB="0"/>
                </a:tc>
                <a:tc gridSpan="2">
                  <a:txBody>
                    <a:bodyPr/>
                    <a:lstStyle/>
                    <a:p>
                      <a:pPr algn="l">
                        <a:spcAft>
                          <a:spcPts val="1000"/>
                        </a:spcAft>
                        <a:tabLst>
                          <a:tab pos="457200" algn="l"/>
                          <a:tab pos="457200" algn="l"/>
                        </a:tabLst>
                      </a:pPr>
                      <a:r>
                        <a:rPr lang="en-US" sz="900">
                          <a:effectLst/>
                          <a:latin typeface="Arial" panose="020B0604020202020204" pitchFamily="34" charset="0"/>
                          <a:cs typeface="Arial" panose="020B0604020202020204" pitchFamily="34" charset="0"/>
                        </a:rPr>
                        <a:t>Geographic (E): Number and size (km</a:t>
                      </a:r>
                      <a:r>
                        <a:rPr lang="en-US" sz="900" baseline="30000">
                          <a:effectLst/>
                          <a:latin typeface="Arial" panose="020B0604020202020204" pitchFamily="34" charset="0"/>
                          <a:cs typeface="Arial" panose="020B0604020202020204" pitchFamily="34" charset="0"/>
                        </a:rPr>
                        <a:t>2</a:t>
                      </a:r>
                      <a:r>
                        <a:rPr lang="en-US" sz="900">
                          <a:effectLst/>
                          <a:latin typeface="Arial" panose="020B0604020202020204" pitchFamily="34" charset="0"/>
                          <a:cs typeface="Arial" panose="020B0604020202020204" pitchFamily="34" charset="0"/>
                        </a:rPr>
                        <a:t>) of outaged areas; Speed of (non-cascading) disturbance propagation through the network (hours before “hit”); Number of disconnected customers.</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Power System – Level 1 (I): Number and MVA rating of circuitry &amp; transformers on outage; Number and MVA rating of generators (production and reserve) on outage; Number and MVA size of interconnectors disconnected; MW/ MWh generation on outage; MW/MWh demand on outage; Speed of (non-cascading) disturbance propagation through the network (MW/h for generation and demand); Outage duration (h); Amount of propagation of cascading outages; Rate and overlap of a number of component outages; Number and amount of MVA ratings of unrestored components outaged (all types)</a:t>
                      </a:r>
                      <a:r>
                        <a:rPr lang="en-US" sz="900" baseline="-25000">
                          <a:effectLst/>
                          <a:latin typeface="Arial" panose="020B0604020202020204" pitchFamily="34" charset="0"/>
                          <a:cs typeface="Arial" panose="020B0604020202020204" pitchFamily="34" charset="0"/>
                        </a:rPr>
                        <a:t>.</a:t>
                      </a:r>
                      <a:br>
                        <a:rPr lang="en-US" sz="900" baseline="-25000">
                          <a:effectLst/>
                          <a:latin typeface="Arial" panose="020B0604020202020204" pitchFamily="34" charset="0"/>
                          <a:cs typeface="Arial" panose="020B0604020202020204" pitchFamily="34" charset="0"/>
                        </a:rPr>
                      </a:br>
                      <a:endParaRPr lang="en-US" sz="900" baseline="-250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baseline="-250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Power System – Level 2 (I): Number of islands; Status of synchronizer circuits; Violated constraints; Generation-demand mismatch</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System state (I): </a:t>
                      </a:r>
                      <a:r>
                        <a:rPr lang="en-GB" sz="900">
                          <a:effectLst/>
                          <a:latin typeface="Arial" panose="020B0604020202020204" pitchFamily="34" charset="0"/>
                          <a:cs typeface="Arial" panose="020B0604020202020204" pitchFamily="34" charset="0"/>
                        </a:rPr>
                        <a:t> Normal State; Alert State; Emergency State; Blackout State; Restoration. </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GB"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Identification of the Specific System Defense Procedure and its Components (I)</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hMerge="1">
                  <a:txBody>
                    <a:bodyPr/>
                    <a:lstStyle/>
                    <a:p>
                      <a:endParaRPr lang="en-US"/>
                    </a:p>
                  </a:txBody>
                  <a:tcPr/>
                </a:tc>
                <a:tc>
                  <a:txBody>
                    <a:bodyPr/>
                    <a:lstStyle/>
                    <a:p>
                      <a:pPr algn="l">
                        <a:spcAft>
                          <a:spcPts val="1000"/>
                        </a:spcAft>
                        <a:tabLst>
                          <a:tab pos="457200" algn="l"/>
                          <a:tab pos="457200" algn="l"/>
                        </a:tabLst>
                      </a:pPr>
                      <a:r>
                        <a:rPr lang="en-US" sz="900">
                          <a:effectLst/>
                          <a:latin typeface="Arial" panose="020B0604020202020204" pitchFamily="34" charset="0"/>
                          <a:cs typeface="Arial" panose="020B0604020202020204" pitchFamily="34" charset="0"/>
                        </a:rPr>
                        <a:t>Local Controls &amp; Protection (I): Additional MW (MVAr) generation; Restored MW demand; Alleviated constraints.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Centralized Controls &amp; Protection (I): Additional MW (MVAr) generation; Restored MW demand; Alleviated constraints; Outage duration (h).</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Capacities to be Made Ready (I): Black (brown) start units (MW); Non-spinning reserve (MW); Mobile generation (MW); Emergency exchanges via interconnectors (MW)</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Power Carrying Components out of Service (I): Number and amount of MVA ratings of components outaged (all types); Number and amount of MVA ratings of unrestored components outaged (all types).</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Emergency Communication Systems (I)</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gridSpan="2">
                  <a:txBody>
                    <a:bodyPr/>
                    <a:lstStyle/>
                    <a:p>
                      <a:pPr algn="l">
                        <a:spcAft>
                          <a:spcPts val="1000"/>
                        </a:spcAft>
                        <a:tabLst>
                          <a:tab pos="457200" algn="l"/>
                          <a:tab pos="457200" algn="l"/>
                        </a:tabLst>
                      </a:pPr>
                      <a:r>
                        <a:rPr lang="en-US" sz="900">
                          <a:effectLst/>
                          <a:latin typeface="Arial" panose="020B0604020202020204" pitchFamily="34" charset="0"/>
                          <a:cs typeface="Arial" panose="020B0604020202020204" pitchFamily="34" charset="0"/>
                        </a:rPr>
                        <a:t>Restoration Sizes (I): Number &amp; MW rating of black (brown) start units; Number and size of islands; Number and MW rating of synchronized units; MW load</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Restoration Size (E): Number of customers per island or restoration stages; Total number of customers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Restoration Times (I): Time (h) per island or restoration stage; Total time (h)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Restoration Speeds (I): MW synchronized per hour per island or restoration stage; MW synchronized per hour; MW load restored per hour per island or restoration stage; MW load restored per hour.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algn="l">
                        <a:spcAft>
                          <a:spcPts val="1000"/>
                        </a:spcAft>
                        <a:tabLst>
                          <a:tab pos="457200" algn="l"/>
                          <a:tab pos="457200" algn="l"/>
                        </a:tabLst>
                      </a:pP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Critical Services (I/E): Above indicators for critical services (e.g., metro, electrified transport, hospitals). </a:t>
                      </a:r>
                      <a:br>
                        <a:rPr lang="en-US" sz="900">
                          <a:effectLst/>
                          <a:latin typeface="Arial" panose="020B0604020202020204" pitchFamily="34" charset="0"/>
                          <a:cs typeface="Arial" panose="020B0604020202020204" pitchFamily="34" charset="0"/>
                        </a:rPr>
                      </a:b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Power Carrying Components out of Service (I):  Number and amount of MVA ratings of components outaged (all types); Number and amount of MVA ratings of unrestored components outaged (all types).</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hMerge="1">
                  <a:txBody>
                    <a:bodyPr/>
                    <a:lstStyle/>
                    <a:p>
                      <a:pPr algn="l">
                        <a:spcAft>
                          <a:spcPts val="1000"/>
                        </a:spcAft>
                        <a:tabLst>
                          <a:tab pos="457200" algn="l"/>
                          <a:tab pos="457200" algn="l"/>
                        </a:tabLst>
                      </a:pPr>
                      <a:r>
                        <a:rPr lang="en-US" sz="700">
                          <a:effectLst/>
                        </a:rPr>
                        <a:t>Times (I): Time to restore normal network configuration; Time to eliminate remaining violated constraints; Time to meet generation reserve requirements; Time to meet security constraints; Time to resume market operation. </a:t>
                      </a:r>
                      <a:br>
                        <a:rPr lang="en-US" sz="700">
                          <a:effectLst/>
                        </a:rPr>
                      </a:br>
                      <a:br>
                        <a:rPr lang="en-US" sz="700">
                          <a:effectLst/>
                        </a:rPr>
                      </a:br>
                      <a:r>
                        <a:rPr lang="en-US" sz="700">
                          <a:effectLst/>
                        </a:rPr>
                        <a:t>Damaged Assets (I): Identification of assets and repair time estimates.</a:t>
                      </a:r>
                      <a:endParaRPr lang="en-US" sz="700">
                        <a:effectLst/>
                        <a:latin typeface="Times New Roman" panose="02020603050405020304" pitchFamily="18" charset="0"/>
                        <a:ea typeface="Cambria" panose="02040503050406030204" pitchFamily="18" charset="0"/>
                      </a:endParaRPr>
                    </a:p>
                  </a:txBody>
                  <a:tcPr marL="16680" marR="16680" marT="0" marB="0"/>
                </a:tc>
                <a:tc>
                  <a:txBody>
                    <a:bodyPr/>
                    <a:lstStyle/>
                    <a:p>
                      <a:pPr algn="l">
                        <a:spcAft>
                          <a:spcPts val="1000"/>
                        </a:spcAft>
                        <a:tabLst>
                          <a:tab pos="457200" algn="l"/>
                          <a:tab pos="457200" algn="l"/>
                        </a:tabLst>
                      </a:pPr>
                      <a:r>
                        <a:rPr lang="en-US" sz="900">
                          <a:effectLst/>
                          <a:latin typeface="Arial" panose="020B0604020202020204" pitchFamily="34" charset="0"/>
                          <a:cs typeface="Arial" panose="020B0604020202020204" pitchFamily="34" charset="0"/>
                        </a:rPr>
                        <a:t>Times (I): Time to restore normal network configuration; Time to eliminate remaining violated constraints; Time to meet generation reserve requirements; Time to meet security constraints; Time to resume market operation. </a:t>
                      </a:r>
                      <a:br>
                        <a:rPr lang="en-US" sz="900">
                          <a:effectLst/>
                          <a:latin typeface="Arial" panose="020B0604020202020204" pitchFamily="34" charset="0"/>
                          <a:cs typeface="Arial" panose="020B0604020202020204" pitchFamily="34" charset="0"/>
                        </a:rPr>
                      </a:br>
                      <a:br>
                        <a:rPr lang="en-US" sz="900">
                          <a:effectLst/>
                          <a:latin typeface="Arial" panose="020B0604020202020204" pitchFamily="34" charset="0"/>
                          <a:cs typeface="Arial" panose="020B0604020202020204" pitchFamily="34" charset="0"/>
                        </a:rPr>
                      </a:br>
                      <a:r>
                        <a:rPr lang="en-US" sz="900">
                          <a:effectLst/>
                          <a:latin typeface="Arial" panose="020B0604020202020204" pitchFamily="34" charset="0"/>
                          <a:cs typeface="Arial" panose="020B0604020202020204" pitchFamily="34" charset="0"/>
                        </a:rPr>
                        <a:t>Damaged Assets (I): Identification of assets and repair time estimates.</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tc>
                  <a:txBody>
                    <a:bodyPr/>
                    <a:lstStyle/>
                    <a:p>
                      <a:pPr marL="0" marR="0" lvl="0" indent="0" algn="l" defTabSz="914400" rtl="0" eaLnBrk="1" fontAlgn="auto" latinLnBrk="0" hangingPunct="1">
                        <a:lnSpc>
                          <a:spcPct val="100000"/>
                        </a:lnSpc>
                        <a:spcBef>
                          <a:spcPts val="0"/>
                        </a:spcBef>
                        <a:spcAft>
                          <a:spcPts val="1000"/>
                        </a:spcAft>
                        <a:buClrTx/>
                        <a:buSzTx/>
                        <a:buFontTx/>
                        <a:buNone/>
                        <a:tabLst>
                          <a:tab pos="457200" algn="l"/>
                          <a:tab pos="457200" algn="l"/>
                        </a:tabLst>
                        <a:defRPr/>
                      </a:pPr>
                      <a:r>
                        <a:rPr lang="en-GB" sz="900">
                          <a:effectLst/>
                          <a:latin typeface="Arial" panose="020B0604020202020204" pitchFamily="34" charset="0"/>
                          <a:cs typeface="Arial" panose="020B0604020202020204" pitchFamily="34" charset="0"/>
                        </a:rPr>
                        <a:t>Electrical Service: Cumulative (over restoration stages) customer-hours of outages; Cumulative (over restoration stages) customer energy demand not served; Average percentage of customers under an outage in a specified time period.</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tab pos="457200" algn="l"/>
                          <a:tab pos="457200" algn="l"/>
                        </a:tabLst>
                        <a:defRPr/>
                      </a:pPr>
                      <a:br>
                        <a:rPr lang="en-GB"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Critical Electrical Service: Cumulative (over restoration stages) critical customer-hours of outages; Critical customer energy demand not served; Average percentage of critical loads that experience an outage.</a:t>
                      </a:r>
                      <a:r>
                        <a:rPr lang="en-US" sz="900">
                          <a:effectLst/>
                          <a:latin typeface="Arial" panose="020B0604020202020204" pitchFamily="34" charset="0"/>
                          <a:cs typeface="Arial" panose="020B0604020202020204" pitchFamily="34" charset="0"/>
                        </a:rPr>
                        <a:t> </a:t>
                      </a:r>
                      <a:br>
                        <a:rPr lang="en-US" sz="900">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tab pos="457200" algn="l"/>
                          <a:tab pos="457200" algn="l"/>
                        </a:tabLst>
                        <a:defRPr/>
                      </a:pPr>
                      <a:br>
                        <a:rPr lang="en-US"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Restoration: Time to recovery; Cost of recovery. </a:t>
                      </a:r>
                      <a:br>
                        <a:rPr lang="en-GB" sz="900">
                          <a:effectLst/>
                          <a:latin typeface="Arial" panose="020B0604020202020204" pitchFamily="34" charset="0"/>
                          <a:cs typeface="Arial" panose="020B0604020202020204" pitchFamily="34" charset="0"/>
                        </a:rPr>
                      </a:br>
                      <a:endParaRPr lang="en-GB" sz="9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tab pos="457200" algn="l"/>
                          <a:tab pos="457200" algn="l"/>
                        </a:tabLst>
                        <a:defRPr/>
                      </a:pPr>
                      <a:br>
                        <a:rPr lang="en-GB"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Monetary: Loss of utility revenue; Cost of grid damages; Cost of recovery</a:t>
                      </a:r>
                      <a:br>
                        <a:rPr lang="en-GB" sz="900">
                          <a:effectLst/>
                          <a:latin typeface="Arial" panose="020B0604020202020204" pitchFamily="34" charset="0"/>
                          <a:cs typeface="Arial" panose="020B0604020202020204" pitchFamily="34" charset="0"/>
                        </a:rPr>
                      </a:br>
                      <a:br>
                        <a:rPr lang="en-GB"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Community Function: Critical services without power (e.g., hospitals, fire stations, police stations); Critical services without power for more than N hours (N &gt; hours of backup fuel requirement).</a:t>
                      </a:r>
                      <a:br>
                        <a:rPr lang="en-US" sz="900">
                          <a:effectLst/>
                          <a:latin typeface="Arial" panose="020B0604020202020204" pitchFamily="34" charset="0"/>
                          <a:cs typeface="Arial" panose="020B0604020202020204" pitchFamily="34" charset="0"/>
                        </a:rPr>
                      </a:br>
                      <a:br>
                        <a:rPr lang="en-US"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Monetary: Loss of assets and perishables; Business interruption costs.</a:t>
                      </a:r>
                      <a:br>
                        <a:rPr lang="en-US" sz="900">
                          <a:effectLst/>
                          <a:latin typeface="Arial" panose="020B0604020202020204" pitchFamily="34" charset="0"/>
                          <a:cs typeface="Arial" panose="020B0604020202020204" pitchFamily="34" charset="0"/>
                        </a:rPr>
                      </a:br>
                      <a:br>
                        <a:rPr lang="en-US" sz="900">
                          <a:effectLst/>
                          <a:latin typeface="Arial" panose="020B0604020202020204" pitchFamily="34" charset="0"/>
                          <a:cs typeface="Arial" panose="020B0604020202020204" pitchFamily="34" charset="0"/>
                        </a:rPr>
                      </a:br>
                      <a:r>
                        <a:rPr lang="en-GB" sz="900">
                          <a:effectLst/>
                          <a:latin typeface="Arial" panose="020B0604020202020204" pitchFamily="34" charset="0"/>
                          <a:cs typeface="Arial" panose="020B0604020202020204" pitchFamily="34" charset="0"/>
                        </a:rPr>
                        <a:t>Other critical assets: Key production facilities without power; Key military facilities without power.</a:t>
                      </a:r>
                      <a:endParaRPr lang="en-US" sz="900">
                        <a:effectLst/>
                        <a:latin typeface="Arial" panose="020B0604020202020204" pitchFamily="34" charset="0"/>
                        <a:ea typeface="Cambria" panose="02040503050406030204" pitchFamily="18" charset="0"/>
                        <a:cs typeface="Arial" panose="020B0604020202020204" pitchFamily="34" charset="0"/>
                      </a:endParaRPr>
                    </a:p>
                  </a:txBody>
                  <a:tcPr marL="16680" marR="16680" marT="0" marB="0"/>
                </a:tc>
                <a:extLst>
                  <a:ext uri="{0D108BD9-81ED-4DB2-BD59-A6C34878D82A}">
                    <a16:rowId xmlns:a16="http://schemas.microsoft.com/office/drawing/2014/main" val="2572075434"/>
                  </a:ext>
                </a:extLst>
              </a:tr>
            </a:tbl>
          </a:graphicData>
        </a:graphic>
      </p:graphicFrame>
    </p:spTree>
    <p:extLst>
      <p:ext uri="{BB962C8B-B14F-4D97-AF65-F5344CB8AC3E}">
        <p14:creationId xmlns:p14="http://schemas.microsoft.com/office/powerpoint/2010/main" val="3607859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a:t>Economic aspects of resilience</a:t>
            </a:r>
          </a:p>
          <a:p>
            <a:endParaRPr lang="en-US"/>
          </a:p>
        </p:txBody>
      </p:sp>
      <p:sp>
        <p:nvSpPr>
          <p:cNvPr id="6" name="TextBox 5">
            <a:extLst>
              <a:ext uri="{FF2B5EF4-FFF2-40B4-BE49-F238E27FC236}">
                <a16:creationId xmlns:a16="http://schemas.microsoft.com/office/drawing/2014/main" id="{BA5661A7-D931-9E56-E4CD-F6934312B0EB}"/>
              </a:ext>
            </a:extLst>
          </p:cNvPr>
          <p:cNvSpPr txBox="1"/>
          <p:nvPr/>
        </p:nvSpPr>
        <p:spPr>
          <a:xfrm>
            <a:off x="1854926" y="1928433"/>
            <a:ext cx="8874034" cy="4000858"/>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800" b="1" dirty="0">
                <a:solidFill>
                  <a:schemeClr val="tx1"/>
                </a:solidFill>
                <a:effectLst/>
                <a:latin typeface="+mj-lt"/>
                <a:ea typeface="Cambria" panose="02040503050406030204" pitchFamily="18" charset="0"/>
              </a:rPr>
              <a:t>Resilience events have significant economic consequences. Some result directly from power interruptions, whereas other results from non-power system impact. </a:t>
            </a:r>
          </a:p>
          <a:p>
            <a:pPr algn="l"/>
            <a:endParaRPr lang="en-US" sz="1800" b="1" dirty="0">
              <a:solidFill>
                <a:schemeClr val="tx1"/>
              </a:solidFill>
              <a:latin typeface="+mj-lt"/>
              <a:ea typeface="Cambria" panose="02040503050406030204" pitchFamily="18" charset="0"/>
            </a:endParaRPr>
          </a:p>
          <a:p>
            <a:pPr algn="l"/>
            <a:endParaRPr lang="en-US" sz="1800" b="1" dirty="0">
              <a:solidFill>
                <a:schemeClr val="tx1"/>
              </a:solidFill>
              <a:effectLst/>
              <a:latin typeface="+mj-lt"/>
              <a:ea typeface="Cambria" panose="02040503050406030204" pitchFamily="18" charset="0"/>
            </a:endParaRPr>
          </a:p>
          <a:p>
            <a:pPr algn="l"/>
            <a:endParaRPr lang="en-US" sz="1800" b="1" dirty="0">
              <a:solidFill>
                <a:schemeClr val="tx1"/>
              </a:solidFill>
              <a:latin typeface="+mj-lt"/>
              <a:ea typeface="Cambria" panose="02040503050406030204" pitchFamily="18" charset="0"/>
            </a:endParaRPr>
          </a:p>
          <a:p>
            <a:pPr algn="l"/>
            <a:endParaRPr lang="en-US" sz="1800" b="1" dirty="0">
              <a:solidFill>
                <a:schemeClr val="tx1"/>
              </a:solidFill>
              <a:effectLst/>
              <a:latin typeface="+mj-lt"/>
              <a:ea typeface="Cambria" panose="02040503050406030204" pitchFamily="18" charset="0"/>
            </a:endParaRPr>
          </a:p>
          <a:p>
            <a:pPr algn="l"/>
            <a:r>
              <a:rPr lang="en-US" sz="1800" dirty="0">
                <a:solidFill>
                  <a:schemeClr val="tx1"/>
                </a:solidFill>
                <a:effectLst/>
                <a:latin typeface="+mj-lt"/>
                <a:ea typeface="Cambria" panose="02040503050406030204" pitchFamily="18" charset="0"/>
              </a:rPr>
              <a:t>Interruptions of electric service have economic consequences for both the suppliers and customers. Furthermore, they can cause disruption in emergency situations.  </a:t>
            </a:r>
          </a:p>
          <a:p>
            <a:pPr algn="l"/>
            <a:endParaRPr lang="en-US" sz="1800" dirty="0">
              <a:solidFill>
                <a:schemeClr val="tx1"/>
              </a:solidFill>
              <a:effectLst/>
              <a:latin typeface="+mj-lt"/>
              <a:ea typeface="Cambria" panose="02040503050406030204" pitchFamily="18" charset="0"/>
            </a:endParaRPr>
          </a:p>
          <a:p>
            <a:pPr algn="l"/>
            <a:endParaRPr lang="en-US" sz="1800" dirty="0">
              <a:solidFill>
                <a:schemeClr val="tx1"/>
              </a:solidFill>
              <a:effectLst/>
              <a:latin typeface="+mj-lt"/>
              <a:ea typeface="Cambria" panose="02040503050406030204" pitchFamily="18" charset="0"/>
            </a:endParaRPr>
          </a:p>
          <a:p>
            <a:pPr algn="l"/>
            <a:r>
              <a:rPr lang="en-US" sz="1800" b="1" dirty="0">
                <a:solidFill>
                  <a:schemeClr val="tx1"/>
                </a:solidFill>
                <a:effectLst/>
                <a:latin typeface="+mj-lt"/>
                <a:ea typeface="Cambria" panose="02040503050406030204" pitchFamily="18" charset="0"/>
              </a:rPr>
              <a:t>The conventional cost-benefit analysis</a:t>
            </a:r>
            <a:r>
              <a:rPr lang="en-US" sz="1800" dirty="0">
                <a:solidFill>
                  <a:schemeClr val="tx1"/>
                </a:solidFill>
                <a:effectLst/>
                <a:latin typeface="+mj-lt"/>
                <a:ea typeface="Cambria" panose="02040503050406030204" pitchFamily="18" charset="0"/>
              </a:rPr>
              <a:t>, in which prospective investments are evaluated by comparing the costs and benefits expressed in present value monetary terms, </a:t>
            </a:r>
            <a:r>
              <a:rPr lang="en-US" sz="1800" b="1" dirty="0">
                <a:solidFill>
                  <a:schemeClr val="tx1"/>
                </a:solidFill>
                <a:effectLst/>
                <a:latin typeface="+mj-lt"/>
                <a:ea typeface="Cambria" panose="02040503050406030204" pitchFamily="18" charset="0"/>
              </a:rPr>
              <a:t>is challenging to apply to resilience investments</a:t>
            </a:r>
            <a:r>
              <a:rPr lang="en-US" sz="1800" dirty="0">
                <a:solidFill>
                  <a:schemeClr val="tx1"/>
                </a:solidFill>
                <a:effectLst/>
                <a:latin typeface="+mj-lt"/>
                <a:ea typeface="Cambria" panose="02040503050406030204" pitchFamily="18" charset="0"/>
              </a:rPr>
              <a:t>, which aim to avert the consequences of events characterized by low probability, and uncertain timing, and high severity.</a:t>
            </a:r>
          </a:p>
        </p:txBody>
      </p:sp>
      <p:sp>
        <p:nvSpPr>
          <p:cNvPr id="4" name="Oval 3">
            <a:extLst>
              <a:ext uri="{FF2B5EF4-FFF2-40B4-BE49-F238E27FC236}">
                <a16:creationId xmlns:a16="http://schemas.microsoft.com/office/drawing/2014/main" id="{F96EED81-6C0C-E028-ADCC-F6EFED0A2D7A}"/>
              </a:ext>
            </a:extLst>
          </p:cNvPr>
          <p:cNvSpPr/>
          <p:nvPr/>
        </p:nvSpPr>
        <p:spPr>
          <a:xfrm>
            <a:off x="924224" y="1823627"/>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CAAF29-69F0-E283-3B1E-4FCE87EBF991}"/>
              </a:ext>
            </a:extLst>
          </p:cNvPr>
          <p:cNvSpPr/>
          <p:nvPr/>
        </p:nvSpPr>
        <p:spPr>
          <a:xfrm>
            <a:off x="864319" y="3429000"/>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05EF1E-A982-6E88-56F7-78A7AE6E6C45}"/>
              </a:ext>
            </a:extLst>
          </p:cNvPr>
          <p:cNvSpPr/>
          <p:nvPr/>
        </p:nvSpPr>
        <p:spPr>
          <a:xfrm>
            <a:off x="838200" y="4822495"/>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Cross outline">
            <a:extLst>
              <a:ext uri="{FF2B5EF4-FFF2-40B4-BE49-F238E27FC236}">
                <a16:creationId xmlns:a16="http://schemas.microsoft.com/office/drawing/2014/main" id="{58F65E13-308B-0208-ECEE-A2D5ABED9A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003" y="3461568"/>
            <a:ext cx="795432" cy="795432"/>
          </a:xfrm>
          <a:prstGeom prst="rect">
            <a:avLst/>
          </a:prstGeom>
        </p:spPr>
      </p:pic>
      <p:pic>
        <p:nvPicPr>
          <p:cNvPr id="11" name="Graphic 10" descr="Traffic light outline">
            <a:extLst>
              <a:ext uri="{FF2B5EF4-FFF2-40B4-BE49-F238E27FC236}">
                <a16:creationId xmlns:a16="http://schemas.microsoft.com/office/drawing/2014/main" id="{B57B49D4-40B8-6D87-08EB-B31999043D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463" y="3535744"/>
            <a:ext cx="614512" cy="614512"/>
          </a:xfrm>
          <a:prstGeom prst="rect">
            <a:avLst/>
          </a:prstGeom>
        </p:spPr>
      </p:pic>
      <p:pic>
        <p:nvPicPr>
          <p:cNvPr id="15" name="Graphic 14" descr="Money outline">
            <a:extLst>
              <a:ext uri="{FF2B5EF4-FFF2-40B4-BE49-F238E27FC236}">
                <a16:creationId xmlns:a16="http://schemas.microsoft.com/office/drawing/2014/main" id="{6EC97D57-E5E0-98F4-A53F-0D3B29ABB8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681" y="1883484"/>
            <a:ext cx="621885" cy="621885"/>
          </a:xfrm>
          <a:prstGeom prst="rect">
            <a:avLst/>
          </a:prstGeom>
        </p:spPr>
      </p:pic>
      <p:pic>
        <p:nvPicPr>
          <p:cNvPr id="17" name="Graphic 16" descr="Supply And Demand outline">
            <a:extLst>
              <a:ext uri="{FF2B5EF4-FFF2-40B4-BE49-F238E27FC236}">
                <a16:creationId xmlns:a16="http://schemas.microsoft.com/office/drawing/2014/main" id="{18AA5F22-F811-A5EA-6518-628C817B90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4224" y="4909715"/>
            <a:ext cx="666751" cy="666751"/>
          </a:xfrm>
          <a:prstGeom prst="rect">
            <a:avLst/>
          </a:prstGeom>
        </p:spPr>
      </p:pic>
    </p:spTree>
    <p:extLst>
      <p:ext uri="{BB962C8B-B14F-4D97-AF65-F5344CB8AC3E}">
        <p14:creationId xmlns:p14="http://schemas.microsoft.com/office/powerpoint/2010/main" val="227687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a:t>Economic aspects of resilience</a:t>
            </a:r>
          </a:p>
          <a:p>
            <a:endParaRPr lang="en-US"/>
          </a:p>
        </p:txBody>
      </p:sp>
      <p:sp>
        <p:nvSpPr>
          <p:cNvPr id="6" name="TextBox 5">
            <a:extLst>
              <a:ext uri="{FF2B5EF4-FFF2-40B4-BE49-F238E27FC236}">
                <a16:creationId xmlns:a16="http://schemas.microsoft.com/office/drawing/2014/main" id="{BA5661A7-D931-9E56-E4CD-F6934312B0EB}"/>
              </a:ext>
            </a:extLst>
          </p:cNvPr>
          <p:cNvSpPr txBox="1"/>
          <p:nvPr/>
        </p:nvSpPr>
        <p:spPr>
          <a:xfrm>
            <a:off x="838200" y="1572219"/>
            <a:ext cx="10346100" cy="4444995"/>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600" b="0" i="0" dirty="0">
                <a:solidFill>
                  <a:schemeClr val="tx1"/>
                </a:solidFill>
                <a:effectLst/>
                <a:latin typeface="+mj-lt"/>
              </a:rPr>
              <a:t>Several difficulties inherent to economic studies of resilience projects:</a:t>
            </a:r>
          </a:p>
          <a:p>
            <a:pPr algn="l"/>
            <a:endParaRPr lang="en-US" sz="1600" b="0" i="0" dirty="0">
              <a:solidFill>
                <a:schemeClr val="tx1"/>
              </a:solidFill>
              <a:effectLst/>
              <a:latin typeface="+mj-lt"/>
            </a:endParaRPr>
          </a:p>
          <a:p>
            <a:pPr marL="285750" indent="-285750" algn="l">
              <a:buFont typeface="Arial" panose="020B0604020202020204" pitchFamily="34" charset="0"/>
              <a:buChar char="•"/>
            </a:pPr>
            <a:r>
              <a:rPr lang="en-US" sz="1600" b="0" i="0" dirty="0">
                <a:solidFill>
                  <a:schemeClr val="tx1"/>
                </a:solidFill>
                <a:effectLst/>
                <a:latin typeface="+mj-lt"/>
              </a:rPr>
              <a:t>There is no measure of financial effectiveness (e.g. profit standard), exacerbated by the different levels of risk aversion</a:t>
            </a:r>
            <a:br>
              <a:rPr lang="en-US" sz="1600" dirty="0">
                <a:solidFill>
                  <a:schemeClr val="tx1"/>
                </a:solidFill>
                <a:latin typeface="+mj-lt"/>
              </a:rPr>
            </a:br>
            <a:r>
              <a:rPr lang="en-US" sz="1600" b="0" i="0" dirty="0">
                <a:solidFill>
                  <a:schemeClr val="tx1"/>
                </a:solidFill>
                <a:effectLst/>
                <a:latin typeface="+mj-lt"/>
              </a:rPr>
              <a:t>of decision-makers;  the monetary measure of benefits cannot be easily identified; </a:t>
            </a:r>
          </a:p>
          <a:p>
            <a:pPr marL="285750" indent="-285750" algn="l">
              <a:buFont typeface="Arial" panose="020B0604020202020204" pitchFamily="34" charset="0"/>
              <a:buChar char="•"/>
            </a:pPr>
            <a:r>
              <a:rPr lang="en-US" sz="1600" dirty="0">
                <a:solidFill>
                  <a:schemeClr val="tx1"/>
                </a:solidFill>
                <a:latin typeface="+mj-lt"/>
              </a:rPr>
              <a:t>W</a:t>
            </a:r>
            <a:r>
              <a:rPr lang="en-US" sz="1600" b="0" i="0" dirty="0">
                <a:solidFill>
                  <a:schemeClr val="tx1"/>
                </a:solidFill>
                <a:effectLst/>
                <a:latin typeface="+mj-lt"/>
              </a:rPr>
              <a:t>henever public funds are used, there is a tendency towards political influence; </a:t>
            </a:r>
          </a:p>
          <a:p>
            <a:pPr marL="285750" indent="-285750" algn="l">
              <a:buFont typeface="Arial" panose="020B0604020202020204" pitchFamily="34" charset="0"/>
              <a:buChar char="•"/>
            </a:pPr>
            <a:r>
              <a:rPr lang="en-US" sz="1600" dirty="0">
                <a:solidFill>
                  <a:schemeClr val="tx1"/>
                </a:solidFill>
                <a:latin typeface="+mj-lt"/>
              </a:rPr>
              <a:t>Th</a:t>
            </a:r>
            <a:r>
              <a:rPr lang="en-US" sz="1600" b="0" i="0" dirty="0">
                <a:solidFill>
                  <a:schemeClr val="tx1"/>
                </a:solidFill>
                <a:effectLst/>
                <a:latin typeface="+mj-lt"/>
              </a:rPr>
              <a:t>ere is no usual profit motive, and this can have a substantial effect on project effectiveness.</a:t>
            </a:r>
          </a:p>
          <a:p>
            <a:pPr algn="l"/>
            <a:endParaRPr lang="en-US" sz="1600" dirty="0">
              <a:solidFill>
                <a:schemeClr val="tx1"/>
              </a:solidFill>
              <a:latin typeface="+mj-lt"/>
              <a:ea typeface="Cambria" panose="02040503050406030204" pitchFamily="18" charset="0"/>
            </a:endParaRPr>
          </a:p>
          <a:p>
            <a:pPr algn="l"/>
            <a:r>
              <a:rPr lang="en-US" sz="1600" b="1" i="0" dirty="0">
                <a:solidFill>
                  <a:schemeClr val="tx1"/>
                </a:solidFill>
                <a:effectLst/>
                <a:latin typeface="+mj-lt"/>
              </a:rPr>
              <a:t>The economic value of resilience projects is considered in terms of “avoided damage costs,” or simply “damage costs.” Damage costs are looked at from the customer/ public point of view and they are driven by the event’s impact on society (by the consequences of the event)</a:t>
            </a:r>
            <a:r>
              <a:rPr lang="en-US" sz="1600" b="0" i="0" dirty="0">
                <a:solidFill>
                  <a:schemeClr val="tx1"/>
                </a:solidFill>
                <a:effectLst/>
                <a:latin typeface="+mj-lt"/>
              </a:rPr>
              <a:t>.</a:t>
            </a:r>
          </a:p>
          <a:p>
            <a:pPr algn="l"/>
            <a:endParaRPr lang="en-US" sz="1600" dirty="0">
              <a:solidFill>
                <a:schemeClr val="tx1"/>
              </a:solidFill>
              <a:latin typeface="+mj-lt"/>
              <a:ea typeface="Cambria" panose="02040503050406030204" pitchFamily="18" charset="0"/>
            </a:endParaRPr>
          </a:p>
          <a:p>
            <a:pPr algn="l"/>
            <a:r>
              <a:rPr lang="en-US" sz="1600" dirty="0">
                <a:solidFill>
                  <a:schemeClr val="tx1"/>
                </a:solidFill>
                <a:latin typeface="+mj-lt"/>
              </a:rPr>
              <a:t>A resilience planning </a:t>
            </a:r>
            <a:r>
              <a:rPr lang="en-US" sz="1600" b="0" i="0" dirty="0">
                <a:solidFill>
                  <a:schemeClr val="tx1"/>
                </a:solidFill>
                <a:effectLst/>
                <a:latin typeface="+mj-lt"/>
              </a:rPr>
              <a:t>must explicitly account for uncertainty regarding the events it seeks to address. It must account for</a:t>
            </a:r>
            <a:br>
              <a:rPr lang="en-US" sz="1600" dirty="0">
                <a:solidFill>
                  <a:schemeClr val="tx1"/>
                </a:solidFill>
                <a:latin typeface="+mj-lt"/>
              </a:rPr>
            </a:br>
            <a:r>
              <a:rPr lang="en-US" sz="1600" b="0" i="0" dirty="0">
                <a:solidFill>
                  <a:schemeClr val="tx1"/>
                </a:solidFill>
                <a:effectLst/>
                <a:latin typeface="+mj-lt"/>
              </a:rPr>
              <a:t>the current sparsity of information on the customer costs of the widespread and long duration of the power interruption.</a:t>
            </a:r>
          </a:p>
          <a:p>
            <a:pPr algn="l"/>
            <a:endParaRPr lang="en-US" sz="1600" dirty="0">
              <a:solidFill>
                <a:schemeClr val="tx1"/>
              </a:solidFill>
              <a:latin typeface="+mj-lt"/>
              <a:ea typeface="Cambria" panose="02040503050406030204" pitchFamily="18" charset="0"/>
            </a:endParaRPr>
          </a:p>
          <a:p>
            <a:pPr algn="l"/>
            <a:r>
              <a:rPr lang="en-US" sz="1600" b="1" i="0" dirty="0">
                <a:solidFill>
                  <a:schemeClr val="tx1"/>
                </a:solidFill>
                <a:effectLst/>
                <a:latin typeface="+mj-lt"/>
              </a:rPr>
              <a:t>There are several methods for estimating power interruption costs to customers:</a:t>
            </a:r>
          </a:p>
          <a:p>
            <a:pPr marL="285750" indent="-285750" algn="l">
              <a:buFont typeface="Arial" panose="020B0604020202020204" pitchFamily="34" charset="0"/>
              <a:buChar char="•"/>
            </a:pPr>
            <a:r>
              <a:rPr lang="en-US" sz="1600" b="1" dirty="0">
                <a:solidFill>
                  <a:schemeClr val="tx1"/>
                </a:solidFill>
                <a:latin typeface="+mj-lt"/>
              </a:rPr>
              <a:t>Customer Survey based on surveying statistically relevant samples of utility customers </a:t>
            </a:r>
          </a:p>
          <a:p>
            <a:pPr marL="285750" indent="-285750" algn="l">
              <a:buFont typeface="Arial" panose="020B0604020202020204" pitchFamily="34" charset="0"/>
              <a:buChar char="•"/>
            </a:pPr>
            <a:r>
              <a:rPr lang="en-US" sz="1600" b="1" dirty="0">
                <a:solidFill>
                  <a:schemeClr val="tx1"/>
                </a:solidFill>
                <a:latin typeface="+mj-lt"/>
              </a:rPr>
              <a:t>Regional Economic Modeling Methods for Estimating Customer Power Interruption Costs </a:t>
            </a:r>
          </a:p>
        </p:txBody>
      </p:sp>
    </p:spTree>
    <p:extLst>
      <p:ext uri="{BB962C8B-B14F-4D97-AF65-F5344CB8AC3E}">
        <p14:creationId xmlns:p14="http://schemas.microsoft.com/office/powerpoint/2010/main" val="384670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73D25-4A15-1C33-7B5D-341DA645F1FF}"/>
              </a:ext>
            </a:extLst>
          </p:cNvPr>
          <p:cNvSpPr>
            <a:spLocks noGrp="1"/>
          </p:cNvSpPr>
          <p:nvPr>
            <p:ph type="body" sz="quarter" idx="10"/>
          </p:nvPr>
        </p:nvSpPr>
        <p:spPr/>
        <p:txBody>
          <a:bodyPr/>
          <a:lstStyle/>
          <a:p>
            <a:r>
              <a:rPr lang="en-US" dirty="0"/>
              <a:t>Reliability vs Resilience oriented planning (Case Study)</a:t>
            </a:r>
          </a:p>
          <a:p>
            <a:endParaRPr lang="en-US" b="0" dirty="0"/>
          </a:p>
        </p:txBody>
      </p:sp>
      <p:sp>
        <p:nvSpPr>
          <p:cNvPr id="4" name="Text Placeholder 3">
            <a:extLst>
              <a:ext uri="{FF2B5EF4-FFF2-40B4-BE49-F238E27FC236}">
                <a16:creationId xmlns:a16="http://schemas.microsoft.com/office/drawing/2014/main" id="{D7E270CD-B576-636D-E9BF-BF4F0BFF11E8}"/>
              </a:ext>
            </a:extLst>
          </p:cNvPr>
          <p:cNvSpPr>
            <a:spLocks noGrp="1"/>
          </p:cNvSpPr>
          <p:nvPr>
            <p:ph type="body" sz="quarter" idx="12"/>
          </p:nvPr>
        </p:nvSpPr>
        <p:spPr>
          <a:xfrm>
            <a:off x="838200" y="1836793"/>
            <a:ext cx="10515599" cy="1854265"/>
          </a:xfrm>
        </p:spPr>
        <p:txBody>
          <a:bodyPr>
            <a:normAutofit/>
          </a:bodyPr>
          <a:lstStyle/>
          <a:p>
            <a:pPr marL="0" indent="0">
              <a:buNone/>
            </a:pPr>
            <a:r>
              <a:rPr lang="en-US" sz="2000" dirty="0"/>
              <a:t>The next slides show the conceptual difference between reliability and resilience in adopted metrics by using a simple but effective toy system analysis </a:t>
            </a:r>
            <a:r>
              <a:rPr lang="en-US" sz="2000" baseline="30000" dirty="0">
                <a:solidFill>
                  <a:srgbClr val="FF0000"/>
                </a:solidFill>
              </a:rPr>
              <a:t>(*)</a:t>
            </a:r>
            <a:r>
              <a:rPr lang="en-US" sz="2000" dirty="0"/>
              <a:t>.</a:t>
            </a:r>
          </a:p>
          <a:p>
            <a:pPr marL="0" indent="0">
              <a:buNone/>
            </a:pPr>
            <a:endParaRPr lang="en-US" sz="2000" dirty="0"/>
          </a:p>
          <a:p>
            <a:pPr marL="0" indent="0">
              <a:buNone/>
            </a:pPr>
            <a:r>
              <a:rPr lang="en-US" sz="2000" dirty="0"/>
              <a:t>We start with a simple system with 1 generator, 1 transmission line, and 1 aggregate load. </a:t>
            </a:r>
            <a:br>
              <a:rPr lang="en-US" sz="2000" dirty="0"/>
            </a:br>
            <a:r>
              <a:rPr lang="en-US" sz="2000" dirty="0"/>
              <a:t>The aim is to improve its reliability / resilience level.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6" name="TextBox 5">
            <a:extLst>
              <a:ext uri="{FF2B5EF4-FFF2-40B4-BE49-F238E27FC236}">
                <a16:creationId xmlns:a16="http://schemas.microsoft.com/office/drawing/2014/main" id="{F13292D7-5CBF-5090-3338-90648629D81D}"/>
              </a:ext>
            </a:extLst>
          </p:cNvPr>
          <p:cNvSpPr txBox="1"/>
          <p:nvPr/>
        </p:nvSpPr>
        <p:spPr>
          <a:xfrm>
            <a:off x="813288" y="5867840"/>
            <a:ext cx="10240479" cy="738664"/>
          </a:xfrm>
          <a:prstGeom prst="rect">
            <a:avLst/>
          </a:prstGeom>
          <a:noFill/>
        </p:spPr>
        <p:txBody>
          <a:bodyPr wrap="square">
            <a:spAutoFit/>
          </a:bodyPr>
          <a:lstStyle/>
          <a:p>
            <a:r>
              <a:rPr lang="en-US" sz="1800" baseline="30000" dirty="0">
                <a:solidFill>
                  <a:srgbClr val="FF0000"/>
                </a:solidFill>
              </a:rPr>
              <a:t>(*) Data shared / Methodology developed by Rodrigo Moreno, Mathaios Panteli, Pierluigi  Mancarella, Hugh Rudnick, Tomás  Lagos,  Alejandro Navarro, </a:t>
            </a:r>
          </a:p>
          <a:p>
            <a:r>
              <a:rPr lang="en-US" sz="1800" baseline="30000" dirty="0">
                <a:solidFill>
                  <a:srgbClr val="FF0000"/>
                </a:solidFill>
              </a:rPr>
              <a:t>Fernando </a:t>
            </a:r>
            <a:r>
              <a:rPr lang="en-US" sz="1800" baseline="30000" dirty="0" err="1">
                <a:solidFill>
                  <a:srgbClr val="FF0000"/>
                </a:solidFill>
              </a:rPr>
              <a:t>Ordoñez</a:t>
            </a:r>
            <a:r>
              <a:rPr lang="en-US" sz="1800" baseline="30000" dirty="0">
                <a:solidFill>
                  <a:srgbClr val="FF0000"/>
                </a:solidFill>
              </a:rPr>
              <a:t>, and Juan Carlos Araneda, “From Reliability to Resilience”, IEEE POWER AND ENERGY MAGAZINE</a:t>
            </a:r>
          </a:p>
          <a:p>
            <a:r>
              <a:rPr lang="en-US" baseline="30000" dirty="0">
                <a:solidFill>
                  <a:srgbClr val="FF0000"/>
                </a:solidFill>
              </a:rPr>
              <a:t>Included in the TF Report. Some Parameters may have been changed in this example.</a:t>
            </a:r>
            <a:endParaRPr lang="en-US" dirty="0"/>
          </a:p>
        </p:txBody>
      </p:sp>
      <p:grpSp>
        <p:nvGrpSpPr>
          <p:cNvPr id="43" name="Group 42">
            <a:extLst>
              <a:ext uri="{FF2B5EF4-FFF2-40B4-BE49-F238E27FC236}">
                <a16:creationId xmlns:a16="http://schemas.microsoft.com/office/drawing/2014/main" id="{6E00BE6D-08C8-E702-C11B-79949CB3D3F3}"/>
              </a:ext>
            </a:extLst>
          </p:cNvPr>
          <p:cNvGrpSpPr/>
          <p:nvPr/>
        </p:nvGrpSpPr>
        <p:grpSpPr>
          <a:xfrm>
            <a:off x="2388756" y="3198982"/>
            <a:ext cx="6494242" cy="2390787"/>
            <a:chOff x="2286207" y="3184324"/>
            <a:chExt cx="6494242" cy="2390787"/>
          </a:xfrm>
        </p:grpSpPr>
        <p:sp>
          <p:nvSpPr>
            <p:cNvPr id="3" name="Oval 2">
              <a:extLst>
                <a:ext uri="{FF2B5EF4-FFF2-40B4-BE49-F238E27FC236}">
                  <a16:creationId xmlns:a16="http://schemas.microsoft.com/office/drawing/2014/main" id="{8B15871A-3F99-74E9-68C0-E27CDBB7EF71}"/>
                </a:ext>
              </a:extLst>
            </p:cNvPr>
            <p:cNvSpPr/>
            <p:nvPr/>
          </p:nvSpPr>
          <p:spPr>
            <a:xfrm>
              <a:off x="2461465" y="4153279"/>
              <a:ext cx="500515" cy="47935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8F50F48-33A3-0E49-F64B-5DF6C954322A}"/>
                </a:ext>
              </a:extLst>
            </p:cNvPr>
            <p:cNvCxnSpPr>
              <a:cxnSpLocks/>
            </p:cNvCxnSpPr>
            <p:nvPr/>
          </p:nvCxnSpPr>
          <p:spPr>
            <a:xfrm>
              <a:off x="3462494" y="4652724"/>
              <a:ext cx="389823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D4CAD3-B7F3-DFE5-78B1-DCD011E4D52E}"/>
                </a:ext>
              </a:extLst>
            </p:cNvPr>
            <p:cNvCxnSpPr>
              <a:cxnSpLocks/>
            </p:cNvCxnSpPr>
            <p:nvPr/>
          </p:nvCxnSpPr>
          <p:spPr>
            <a:xfrm>
              <a:off x="2961980" y="4392958"/>
              <a:ext cx="500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EDDA24-C2B6-D912-54BF-1A63C04903A4}"/>
                </a:ext>
              </a:extLst>
            </p:cNvPr>
            <p:cNvCxnSpPr>
              <a:cxnSpLocks/>
            </p:cNvCxnSpPr>
            <p:nvPr/>
          </p:nvCxnSpPr>
          <p:spPr>
            <a:xfrm>
              <a:off x="3462494" y="4175726"/>
              <a:ext cx="0" cy="9699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C51A73-7E40-BDFE-480D-382833D74105}"/>
                </a:ext>
              </a:extLst>
            </p:cNvPr>
            <p:cNvCxnSpPr>
              <a:cxnSpLocks/>
            </p:cNvCxnSpPr>
            <p:nvPr/>
          </p:nvCxnSpPr>
          <p:spPr>
            <a:xfrm>
              <a:off x="7360726" y="4108349"/>
              <a:ext cx="0" cy="1037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33EF9E-F0DC-7E84-B0FA-A41E10D0EA42}"/>
                </a:ext>
              </a:extLst>
            </p:cNvPr>
            <p:cNvCxnSpPr>
              <a:cxnSpLocks/>
            </p:cNvCxnSpPr>
            <p:nvPr/>
          </p:nvCxnSpPr>
          <p:spPr>
            <a:xfrm>
              <a:off x="7360726" y="4988121"/>
              <a:ext cx="3946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1ACA31-7CAB-10E5-BD36-D75175D4030D}"/>
                </a:ext>
              </a:extLst>
            </p:cNvPr>
            <p:cNvCxnSpPr>
              <a:cxnSpLocks/>
            </p:cNvCxnSpPr>
            <p:nvPr/>
          </p:nvCxnSpPr>
          <p:spPr>
            <a:xfrm>
              <a:off x="7755361" y="4978496"/>
              <a:ext cx="0" cy="36905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1558BA-0936-026C-2814-C7F894EF1DB2}"/>
                </a:ext>
              </a:extLst>
            </p:cNvPr>
            <p:cNvSpPr txBox="1"/>
            <p:nvPr/>
          </p:nvSpPr>
          <p:spPr>
            <a:xfrm>
              <a:off x="5435672" y="4210956"/>
              <a:ext cx="914400" cy="914400"/>
            </a:xfrm>
            <a:prstGeom prst="rect">
              <a:avLst/>
            </a:prstGeom>
          </p:spPr>
          <p:txBody>
            <a:bodyPr vert="horz" wrap="none" lIns="91440" tIns="45720" rIns="91440" bIns="45720" rtlCol="0" anchor="b">
              <a:normAutofit/>
            </a:bodyPr>
            <a:lstStyle/>
            <a:p>
              <a:pPr algn="r"/>
              <a:r>
                <a:rPr lang="en-US" b="1">
                  <a:latin typeface="+mn-lt"/>
                </a:rPr>
                <a:t>Transmission Link</a:t>
              </a:r>
            </a:p>
          </p:txBody>
        </p:sp>
        <p:sp>
          <p:nvSpPr>
            <p:cNvPr id="24" name="TextBox 23">
              <a:extLst>
                <a:ext uri="{FF2B5EF4-FFF2-40B4-BE49-F238E27FC236}">
                  <a16:creationId xmlns:a16="http://schemas.microsoft.com/office/drawing/2014/main" id="{2DC31264-F0B6-8B25-5F81-7C9D38B1A64D}"/>
                </a:ext>
              </a:extLst>
            </p:cNvPr>
            <p:cNvSpPr txBox="1"/>
            <p:nvPr/>
          </p:nvSpPr>
          <p:spPr>
            <a:xfrm>
              <a:off x="3005294" y="3265802"/>
              <a:ext cx="914400" cy="914400"/>
            </a:xfrm>
            <a:prstGeom prst="rect">
              <a:avLst/>
            </a:prstGeom>
          </p:spPr>
          <p:txBody>
            <a:bodyPr vert="horz" wrap="none" lIns="91440" tIns="45720" rIns="91440" bIns="45720" rtlCol="0" anchor="b">
              <a:normAutofit/>
            </a:bodyPr>
            <a:lstStyle/>
            <a:p>
              <a:pPr algn="r"/>
              <a:r>
                <a:rPr lang="en-US" b="1">
                  <a:latin typeface="+mn-lt"/>
                </a:rPr>
                <a:t>Node 1</a:t>
              </a:r>
            </a:p>
          </p:txBody>
        </p:sp>
        <p:sp>
          <p:nvSpPr>
            <p:cNvPr id="25" name="TextBox 24">
              <a:extLst>
                <a:ext uri="{FF2B5EF4-FFF2-40B4-BE49-F238E27FC236}">
                  <a16:creationId xmlns:a16="http://schemas.microsoft.com/office/drawing/2014/main" id="{3385F59C-8621-91A4-45ED-9D3E05107E74}"/>
                </a:ext>
              </a:extLst>
            </p:cNvPr>
            <p:cNvSpPr txBox="1"/>
            <p:nvPr/>
          </p:nvSpPr>
          <p:spPr>
            <a:xfrm>
              <a:off x="7002988" y="3184324"/>
              <a:ext cx="914400" cy="914400"/>
            </a:xfrm>
            <a:prstGeom prst="rect">
              <a:avLst/>
            </a:prstGeom>
          </p:spPr>
          <p:txBody>
            <a:bodyPr vert="horz" wrap="none" lIns="91440" tIns="45720" rIns="91440" bIns="45720" rtlCol="0" anchor="b">
              <a:normAutofit/>
            </a:bodyPr>
            <a:lstStyle/>
            <a:p>
              <a:pPr algn="r"/>
              <a:r>
                <a:rPr lang="en-US" b="1">
                  <a:latin typeface="+mn-lt"/>
                </a:rPr>
                <a:t>Node 2</a:t>
              </a:r>
            </a:p>
          </p:txBody>
        </p:sp>
        <p:sp>
          <p:nvSpPr>
            <p:cNvPr id="26" name="TextBox 25">
              <a:extLst>
                <a:ext uri="{FF2B5EF4-FFF2-40B4-BE49-F238E27FC236}">
                  <a16:creationId xmlns:a16="http://schemas.microsoft.com/office/drawing/2014/main" id="{945D4E21-A54F-E49F-4CEE-58D1AED23659}"/>
                </a:ext>
              </a:extLst>
            </p:cNvPr>
            <p:cNvSpPr txBox="1"/>
            <p:nvPr/>
          </p:nvSpPr>
          <p:spPr>
            <a:xfrm>
              <a:off x="7866049" y="4660711"/>
              <a:ext cx="914400" cy="914400"/>
            </a:xfrm>
            <a:prstGeom prst="rect">
              <a:avLst/>
            </a:prstGeom>
          </p:spPr>
          <p:txBody>
            <a:bodyPr vert="horz" wrap="none" lIns="91440" tIns="45720" rIns="91440" bIns="45720" rtlCol="0" anchor="b">
              <a:normAutofit/>
            </a:bodyPr>
            <a:lstStyle/>
            <a:p>
              <a:pPr algn="r"/>
              <a:r>
                <a:rPr lang="en-US" b="1"/>
                <a:t>500 MW</a:t>
              </a:r>
              <a:endParaRPr lang="en-US" b="1">
                <a:latin typeface="+mn-lt"/>
              </a:endParaRPr>
            </a:p>
          </p:txBody>
        </p:sp>
        <p:sp>
          <p:nvSpPr>
            <p:cNvPr id="27" name="TextBox 26">
              <a:extLst>
                <a:ext uri="{FF2B5EF4-FFF2-40B4-BE49-F238E27FC236}">
                  <a16:creationId xmlns:a16="http://schemas.microsoft.com/office/drawing/2014/main" id="{09F79D07-1F17-A649-AF1E-53BE11AC2F7E}"/>
                </a:ext>
              </a:extLst>
            </p:cNvPr>
            <p:cNvSpPr txBox="1"/>
            <p:nvPr/>
          </p:nvSpPr>
          <p:spPr>
            <a:xfrm>
              <a:off x="2286207" y="4110467"/>
              <a:ext cx="914400" cy="914400"/>
            </a:xfrm>
            <a:prstGeom prst="rect">
              <a:avLst/>
            </a:prstGeom>
          </p:spPr>
          <p:txBody>
            <a:bodyPr vert="horz" wrap="none" lIns="91440" tIns="45720" rIns="91440" bIns="45720" rtlCol="0" anchor="b">
              <a:normAutofit/>
            </a:bodyPr>
            <a:lstStyle/>
            <a:p>
              <a:pPr algn="r"/>
              <a:r>
                <a:rPr lang="en-US" b="1"/>
                <a:t>500 MW</a:t>
              </a:r>
              <a:endParaRPr lang="en-US" b="1">
                <a:latin typeface="+mn-lt"/>
              </a:endParaRPr>
            </a:p>
          </p:txBody>
        </p:sp>
        <p:sp>
          <p:nvSpPr>
            <p:cNvPr id="29" name="TextBox 28">
              <a:extLst>
                <a:ext uri="{FF2B5EF4-FFF2-40B4-BE49-F238E27FC236}">
                  <a16:creationId xmlns:a16="http://schemas.microsoft.com/office/drawing/2014/main" id="{713D6FCE-95E6-C234-2846-0CA4DF918292}"/>
                </a:ext>
              </a:extLst>
            </p:cNvPr>
            <p:cNvSpPr txBox="1"/>
            <p:nvPr/>
          </p:nvSpPr>
          <p:spPr>
            <a:xfrm>
              <a:off x="2533863" y="4171676"/>
              <a:ext cx="6246586" cy="400110"/>
            </a:xfrm>
            <a:prstGeom prst="rect">
              <a:avLst/>
            </a:prstGeom>
            <a:noFill/>
          </p:spPr>
          <p:txBody>
            <a:bodyPr wrap="square">
              <a:spAutoFit/>
            </a:bodyPr>
            <a:lstStyle/>
            <a:p>
              <a:r>
                <a:rPr lang="en-US" sz="2000">
                  <a:latin typeface="Cambria Math" panose="02040503050406030204" pitchFamily="18" charset="0"/>
                  <a:ea typeface="Cambria Math" panose="02040503050406030204" pitchFamily="18" charset="0"/>
                </a:rPr>
                <a:t>∿</a:t>
              </a:r>
              <a:endParaRPr lang="en-US"/>
            </a:p>
          </p:txBody>
        </p:sp>
      </p:grpSp>
    </p:spTree>
    <p:extLst>
      <p:ext uri="{BB962C8B-B14F-4D97-AF65-F5344CB8AC3E}">
        <p14:creationId xmlns:p14="http://schemas.microsoft.com/office/powerpoint/2010/main" val="3476621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75B4165-3ACC-CBC0-D05A-DDA7050EE71A}"/>
              </a:ext>
            </a:extLst>
          </p:cNvPr>
          <p:cNvPicPr>
            <a:picLocks noChangeAspect="1"/>
          </p:cNvPicPr>
          <p:nvPr/>
        </p:nvPicPr>
        <p:blipFill>
          <a:blip r:embed="rId2"/>
          <a:stretch>
            <a:fillRect/>
          </a:stretch>
        </p:blipFill>
        <p:spPr>
          <a:xfrm>
            <a:off x="499044" y="334993"/>
            <a:ext cx="3685681" cy="1373295"/>
          </a:xfrm>
          <a:prstGeom prst="rect">
            <a:avLst/>
          </a:prstGeom>
        </p:spPr>
      </p:pic>
      <p:sp>
        <p:nvSpPr>
          <p:cNvPr id="30" name="TextBox 29">
            <a:extLst>
              <a:ext uri="{FF2B5EF4-FFF2-40B4-BE49-F238E27FC236}">
                <a16:creationId xmlns:a16="http://schemas.microsoft.com/office/drawing/2014/main" id="{B7541114-9345-A5E2-7B84-F3A34CEB3C1E}"/>
              </a:ext>
            </a:extLst>
          </p:cNvPr>
          <p:cNvSpPr txBox="1"/>
          <p:nvPr/>
        </p:nvSpPr>
        <p:spPr>
          <a:xfrm>
            <a:off x="682450" y="2647824"/>
            <a:ext cx="11406818" cy="2996837"/>
          </a:xfrm>
          <a:prstGeom prst="rect">
            <a:avLst/>
          </a:prstGeom>
        </p:spPr>
        <p:txBody>
          <a:bodyPr vert="horz" wrap="square" lIns="91440" tIns="45720" rIns="91440" bIns="45720" rtlCol="0" anchor="b">
            <a:normAutofit fontScale="92500" lnSpcReduction="20000"/>
          </a:bodyPr>
          <a:lstStyle/>
          <a:p>
            <a:r>
              <a:rPr lang="en-US" sz="2000" dirty="0">
                <a:latin typeface="+mn-lt"/>
              </a:rPr>
              <a:t>The system is</a:t>
            </a:r>
            <a:r>
              <a:rPr lang="en-US" sz="2000" dirty="0"/>
              <a:t> not N-1 secure, hence, to increase the system security we have two approach:</a:t>
            </a:r>
          </a:p>
          <a:p>
            <a:endParaRPr lang="en-US" sz="2000" dirty="0"/>
          </a:p>
          <a:p>
            <a:pPr marL="285750" indent="-285750">
              <a:buFont typeface="Arial" panose="020B0604020202020204" pitchFamily="34" charset="0"/>
              <a:buChar char="•"/>
            </a:pPr>
            <a:r>
              <a:rPr lang="en-US" sz="2000" dirty="0"/>
              <a:t>Deterministic -&gt; we needs two 2 links, with each of 500 MW capacity.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latin typeface="+mn-lt"/>
              </a:rPr>
              <a:t>Probabilistic -&gt; we need the balance between the </a:t>
            </a:r>
            <a:r>
              <a:rPr lang="en-US" sz="2000" b="1" dirty="0">
                <a:latin typeface="+mn-lt"/>
              </a:rPr>
              <a:t>improvement cost</a:t>
            </a:r>
            <a:r>
              <a:rPr lang="en-US" sz="2000" dirty="0">
                <a:latin typeface="+mn-lt"/>
              </a:rPr>
              <a:t> </a:t>
            </a:r>
            <a:r>
              <a:rPr lang="en-US" sz="2000" b="1" dirty="0">
                <a:latin typeface="+mn-lt"/>
              </a:rPr>
              <a:t>and expected penalty costs </a:t>
            </a:r>
            <a:r>
              <a:rPr lang="en-US" sz="2000" dirty="0">
                <a:latin typeface="+mn-lt"/>
              </a:rPr>
              <a:t>linked to the operating reliability loss (as a metri</a:t>
            </a:r>
            <a:r>
              <a:rPr lang="en-US" sz="2000" dirty="0"/>
              <a:t>c we use the Energy Not Serviced × Value of Lost Load)</a:t>
            </a:r>
          </a:p>
          <a:p>
            <a:pPr marL="285750" indent="-285750">
              <a:buFont typeface="Arial" panose="020B0604020202020204" pitchFamily="34" charset="0"/>
              <a:buChar char="•"/>
            </a:pPr>
            <a:endParaRPr lang="en-US" sz="2000" u="sng" dirty="0"/>
          </a:p>
          <a:p>
            <a:pPr marL="285750" indent="-285750">
              <a:buFont typeface="Arial" panose="020B0604020202020204" pitchFamily="34" charset="0"/>
              <a:buChar char="•"/>
            </a:pPr>
            <a:r>
              <a:rPr lang="en-US" sz="2000" b="1" u="sng" dirty="0"/>
              <a:t>Very Important Question:</a:t>
            </a:r>
            <a:r>
              <a:rPr lang="en-US" sz="2000" u="sng" dirty="0"/>
              <a:t> How much the effectiveness of a potential improvement changes according to the considered reliability / resilience-oriented approach?</a:t>
            </a:r>
            <a:endParaRPr lang="en-US" sz="2000" b="1" u="sng" dirty="0"/>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b="1" dirty="0">
                <a:latin typeface="+mn-lt"/>
              </a:rPr>
              <a:t>Attention: </a:t>
            </a:r>
            <a:r>
              <a:rPr lang="en-US" sz="2000" dirty="0">
                <a:latin typeface="+mn-lt"/>
              </a:rPr>
              <a:t>T</a:t>
            </a:r>
            <a:r>
              <a:rPr lang="en-US" sz="2000" dirty="0"/>
              <a:t>he expected penalty cost must be estimated since their deterministic value is unknown in the planning stage.</a:t>
            </a:r>
            <a:r>
              <a:rPr lang="en-US" sz="2000" b="1" dirty="0">
                <a:latin typeface="+mn-lt"/>
              </a:rPr>
              <a:t> </a:t>
            </a:r>
          </a:p>
        </p:txBody>
      </p:sp>
    </p:spTree>
    <p:extLst>
      <p:ext uri="{BB962C8B-B14F-4D97-AF65-F5344CB8AC3E}">
        <p14:creationId xmlns:p14="http://schemas.microsoft.com/office/powerpoint/2010/main" val="330662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FBF14-575C-3756-98C5-06F165E47135}"/>
              </a:ext>
            </a:extLst>
          </p:cNvPr>
          <p:cNvSpPr txBox="1"/>
          <p:nvPr/>
        </p:nvSpPr>
        <p:spPr>
          <a:xfrm>
            <a:off x="677290" y="4866900"/>
            <a:ext cx="10168370" cy="1474149"/>
          </a:xfrm>
          <a:prstGeom prst="rect">
            <a:avLst/>
          </a:prstGeom>
        </p:spPr>
        <p:txBody>
          <a:bodyPr vert="horz" wrap="none" lIns="91440" tIns="45720" rIns="91440" bIns="45720" rtlCol="0" anchor="b">
            <a:normAutofit/>
          </a:bodyPr>
          <a:lstStyle/>
          <a:p>
            <a:pPr algn="r"/>
            <a:endParaRPr lang="en-US" dirty="0">
              <a:latin typeface="+mn-lt"/>
            </a:endParaRPr>
          </a:p>
          <a:p>
            <a:pPr algn="r"/>
            <a:r>
              <a:rPr lang="en-US" dirty="0">
                <a:latin typeface="+mn-lt"/>
              </a:rPr>
              <a:t>One of the key difference between Reliability is Resilience is they refer to a different area of the distribution.</a:t>
            </a:r>
          </a:p>
          <a:p>
            <a:pPr algn="r"/>
            <a:endParaRPr lang="it-IT" dirty="0">
              <a:latin typeface="+mn-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3C51CB-11CA-F9BB-7F55-56A8828468F0}"/>
                  </a:ext>
                </a:extLst>
              </p:cNvPr>
              <p:cNvSpPr txBox="1"/>
              <p:nvPr/>
            </p:nvSpPr>
            <p:spPr>
              <a:xfrm>
                <a:off x="-308912" y="437267"/>
                <a:ext cx="8651631" cy="914400"/>
              </a:xfrm>
              <a:prstGeom prst="rect">
                <a:avLst/>
              </a:prstGeom>
            </p:spPr>
            <p:txBody>
              <a:bodyPr vert="horz" wrap="none" lIns="91440" tIns="45720" rIns="91440" bIns="45720" rtlCol="0" anchor="b">
                <a:normAutofit/>
              </a:bodyPr>
              <a:lstStyle/>
              <a:p>
                <a:pPr algn="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b="0" i="1" dirty="0" smtClean="0">
                            <a:latin typeface="Cambria Math" panose="02040503050406030204" pitchFamily="18" charset="0"/>
                          </a:rPr>
                          <m:t>𝑖</m:t>
                        </m:r>
                      </m:sub>
                    </m:sSub>
                  </m:oMath>
                </a14:m>
                <a:r>
                  <a:rPr lang="en-US" dirty="0">
                    <a:latin typeface="+mn-lt"/>
                  </a:rPr>
                  <a:t> = Penalty Costs linked to </a:t>
                </a:r>
                <a:r>
                  <a:rPr lang="en-US" u="sng" dirty="0">
                    <a:latin typeface="+mn-lt"/>
                  </a:rPr>
                  <a:t>outages caused by a given event </a:t>
                </a:r>
                <a:r>
                  <a:rPr lang="en-US" dirty="0">
                    <a:latin typeface="+mn-lt"/>
                  </a:rPr>
                  <a:t>(Ex. Winter Storms) </a:t>
                </a:r>
                <a:endParaRPr lang="it-IT" dirty="0">
                  <a:latin typeface="+mn-lt"/>
                </a:endParaRPr>
              </a:p>
            </p:txBody>
          </p:sp>
        </mc:Choice>
        <mc:Fallback xmlns="">
          <p:sp>
            <p:nvSpPr>
              <p:cNvPr id="10" name="TextBox 9">
                <a:extLst>
                  <a:ext uri="{FF2B5EF4-FFF2-40B4-BE49-F238E27FC236}">
                    <a16:creationId xmlns:a16="http://schemas.microsoft.com/office/drawing/2014/main" id="{763C51CB-11CA-F9BB-7F55-56A8828468F0}"/>
                  </a:ext>
                </a:extLst>
              </p:cNvPr>
              <p:cNvSpPr txBox="1">
                <a:spLocks noRot="1" noChangeAspect="1" noMove="1" noResize="1" noEditPoints="1" noAdjustHandles="1" noChangeArrowheads="1" noChangeShapeType="1" noTextEdit="1"/>
              </p:cNvSpPr>
              <p:nvPr/>
            </p:nvSpPr>
            <p:spPr>
              <a:xfrm>
                <a:off x="-308912" y="437267"/>
                <a:ext cx="8651631" cy="914400"/>
              </a:xfrm>
              <a:prstGeom prst="rect">
                <a:avLst/>
              </a:prstGeom>
              <a:blipFill>
                <a:blip r:embed="rId2"/>
                <a:stretch>
                  <a:fillRect r="-563" b="-10667"/>
                </a:stretch>
              </a:blipFill>
            </p:spPr>
            <p:txBody>
              <a:bodyPr/>
              <a:lstStyle/>
              <a:p>
                <a:r>
                  <a:rPr lang="it-IT">
                    <a:noFill/>
                  </a:rPr>
                  <a:t> </a:t>
                </a:r>
              </a:p>
            </p:txBody>
          </p:sp>
        </mc:Fallback>
      </mc:AlternateContent>
      <p:grpSp>
        <p:nvGrpSpPr>
          <p:cNvPr id="14" name="Group 13">
            <a:extLst>
              <a:ext uri="{FF2B5EF4-FFF2-40B4-BE49-F238E27FC236}">
                <a16:creationId xmlns:a16="http://schemas.microsoft.com/office/drawing/2014/main" id="{95EE6DE2-47F2-0FB1-6C06-4A12342939BE}"/>
              </a:ext>
            </a:extLst>
          </p:cNvPr>
          <p:cNvGrpSpPr/>
          <p:nvPr/>
        </p:nvGrpSpPr>
        <p:grpSpPr>
          <a:xfrm>
            <a:off x="1824632" y="1167828"/>
            <a:ext cx="8078723" cy="4262765"/>
            <a:chOff x="2008616" y="731993"/>
            <a:chExt cx="8078723" cy="4262765"/>
          </a:xfrm>
        </p:grpSpPr>
        <p:pic>
          <p:nvPicPr>
            <p:cNvPr id="6" name="Picture 5">
              <a:extLst>
                <a:ext uri="{FF2B5EF4-FFF2-40B4-BE49-F238E27FC236}">
                  <a16:creationId xmlns:a16="http://schemas.microsoft.com/office/drawing/2014/main" id="{775B842D-69B2-6EA3-CC29-CA3C06DDD146}"/>
                </a:ext>
              </a:extLst>
            </p:cNvPr>
            <p:cNvPicPr>
              <a:picLocks noChangeAspect="1"/>
            </p:cNvPicPr>
            <p:nvPr/>
          </p:nvPicPr>
          <p:blipFill>
            <a:blip r:embed="rId3"/>
            <a:stretch>
              <a:fillRect/>
            </a:stretch>
          </p:blipFill>
          <p:spPr>
            <a:xfrm>
              <a:off x="2008616" y="1659520"/>
              <a:ext cx="7063349" cy="3335238"/>
            </a:xfrm>
            <a:prstGeom prst="rect">
              <a:avLst/>
            </a:prstGeom>
          </p:spPr>
        </p:pic>
        <p:sp>
          <p:nvSpPr>
            <p:cNvPr id="8" name="Arrow: Down 7">
              <a:extLst>
                <a:ext uri="{FF2B5EF4-FFF2-40B4-BE49-F238E27FC236}">
                  <a16:creationId xmlns:a16="http://schemas.microsoft.com/office/drawing/2014/main" id="{0E2C9E06-C90B-00ED-9BD6-842BA15C7E69}"/>
                </a:ext>
              </a:extLst>
            </p:cNvPr>
            <p:cNvSpPr/>
            <p:nvPr/>
          </p:nvSpPr>
          <p:spPr>
            <a:xfrm rot="2970097">
              <a:off x="4353198" y="1561618"/>
              <a:ext cx="244651" cy="884898"/>
            </a:xfrm>
            <a:prstGeom prst="downArrow">
              <a:avLst>
                <a:gd name="adj1" fmla="val 50000"/>
                <a:gd name="adj2" fmla="val 447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AA9BED20-8E55-6FED-EF4E-1F68E223AB9B}"/>
                </a:ext>
              </a:extLst>
            </p:cNvPr>
            <p:cNvSpPr txBox="1"/>
            <p:nvPr/>
          </p:nvSpPr>
          <p:spPr>
            <a:xfrm>
              <a:off x="4891414" y="731993"/>
              <a:ext cx="1825580" cy="914400"/>
            </a:xfrm>
            <a:prstGeom prst="rect">
              <a:avLst/>
            </a:prstGeom>
          </p:spPr>
          <p:txBody>
            <a:bodyPr vert="horz" wrap="none" lIns="91440" tIns="45720" rIns="91440" bIns="45720" rtlCol="0" anchor="b">
              <a:normAutofit/>
            </a:bodyPr>
            <a:lstStyle/>
            <a:p>
              <a:pPr algn="r"/>
              <a:r>
                <a:rPr lang="en-US" b="1" dirty="0">
                  <a:latin typeface="+mn-lt"/>
                </a:rPr>
                <a:t>Low Impact High </a:t>
              </a:r>
              <a:br>
                <a:rPr lang="en-US" b="1" dirty="0">
                  <a:latin typeface="+mn-lt"/>
                </a:rPr>
              </a:br>
              <a:r>
                <a:rPr lang="en-US" b="1" dirty="0">
                  <a:latin typeface="+mn-lt"/>
                </a:rPr>
                <a:t>Probability Event</a:t>
              </a:r>
              <a:endParaRPr lang="it-IT" b="1" dirty="0">
                <a:latin typeface="+mn-lt"/>
              </a:endParaRPr>
            </a:p>
          </p:txBody>
        </p:sp>
        <p:sp>
          <p:nvSpPr>
            <p:cNvPr id="12" name="TextBox 11">
              <a:extLst>
                <a:ext uri="{FF2B5EF4-FFF2-40B4-BE49-F238E27FC236}">
                  <a16:creationId xmlns:a16="http://schemas.microsoft.com/office/drawing/2014/main" id="{9995E22B-B774-E297-2D12-014ED4CA76FC}"/>
                </a:ext>
              </a:extLst>
            </p:cNvPr>
            <p:cNvSpPr txBox="1"/>
            <p:nvPr/>
          </p:nvSpPr>
          <p:spPr>
            <a:xfrm>
              <a:off x="8322544" y="3231939"/>
              <a:ext cx="1764795" cy="914400"/>
            </a:xfrm>
            <a:prstGeom prst="rect">
              <a:avLst/>
            </a:prstGeom>
          </p:spPr>
          <p:txBody>
            <a:bodyPr vert="horz" wrap="none" lIns="91440" tIns="45720" rIns="91440" bIns="45720" rtlCol="0" anchor="b">
              <a:normAutofit/>
            </a:bodyPr>
            <a:lstStyle/>
            <a:p>
              <a:pPr algn="r"/>
              <a:r>
                <a:rPr lang="en-US" b="1" dirty="0">
                  <a:latin typeface="+mn-lt"/>
                </a:rPr>
                <a:t>High Impact Low </a:t>
              </a:r>
            </a:p>
            <a:p>
              <a:pPr algn="r"/>
              <a:r>
                <a:rPr lang="en-US" b="1" dirty="0">
                  <a:latin typeface="+mn-lt"/>
                </a:rPr>
                <a:t>Probability Event</a:t>
              </a:r>
              <a:endParaRPr lang="it-IT" b="1" dirty="0">
                <a:latin typeface="+mn-lt"/>
              </a:endParaRPr>
            </a:p>
          </p:txBody>
        </p:sp>
        <p:sp>
          <p:nvSpPr>
            <p:cNvPr id="13" name="Arrow: Down 12">
              <a:extLst>
                <a:ext uri="{FF2B5EF4-FFF2-40B4-BE49-F238E27FC236}">
                  <a16:creationId xmlns:a16="http://schemas.microsoft.com/office/drawing/2014/main" id="{85EBBAFD-510E-8702-BB78-CCEDE573C7F8}"/>
                </a:ext>
              </a:extLst>
            </p:cNvPr>
            <p:cNvSpPr/>
            <p:nvPr/>
          </p:nvSpPr>
          <p:spPr>
            <a:xfrm rot="2970097">
              <a:off x="7670829" y="3703889"/>
              <a:ext cx="244651" cy="884898"/>
            </a:xfrm>
            <a:prstGeom prst="downArrow">
              <a:avLst>
                <a:gd name="adj1" fmla="val 50000"/>
                <a:gd name="adj2" fmla="val 447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04BE83-21A2-6681-B7F2-84025CC710BC}"/>
                  </a:ext>
                </a:extLst>
              </p:cNvPr>
              <p:cNvSpPr txBox="1"/>
              <p:nvPr/>
            </p:nvSpPr>
            <p:spPr>
              <a:xfrm>
                <a:off x="8025061" y="1460930"/>
                <a:ext cx="1407011" cy="603766"/>
              </a:xfrm>
              <a:prstGeom prst="rect">
                <a:avLst/>
              </a:prstGeom>
            </p:spPr>
            <p:txBody>
              <a:bodyPr vert="horz" wrap="none" lIns="91440" tIns="45720" rIns="91440" bIns="45720" rtlCol="0" anchor="b">
                <a:normAutofit fontScale="70000" lnSpcReduction="20000"/>
              </a:bodyPr>
              <a:lstStyle/>
              <a:p>
                <a:pPr algn="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it-IT" dirty="0"/>
              </a:p>
            </p:txBody>
          </p:sp>
        </mc:Choice>
        <mc:Fallback xmlns="">
          <p:sp>
            <p:nvSpPr>
              <p:cNvPr id="15" name="TextBox 14">
                <a:extLst>
                  <a:ext uri="{FF2B5EF4-FFF2-40B4-BE49-F238E27FC236}">
                    <a16:creationId xmlns:a16="http://schemas.microsoft.com/office/drawing/2014/main" id="{5C04BE83-21A2-6681-B7F2-84025CC710BC}"/>
                  </a:ext>
                </a:extLst>
              </p:cNvPr>
              <p:cNvSpPr txBox="1">
                <a:spLocks noRot="1" noChangeAspect="1" noMove="1" noResize="1" noEditPoints="1" noAdjustHandles="1" noChangeArrowheads="1" noChangeShapeType="1" noTextEdit="1"/>
              </p:cNvSpPr>
              <p:nvPr/>
            </p:nvSpPr>
            <p:spPr>
              <a:xfrm>
                <a:off x="8025061" y="1460930"/>
                <a:ext cx="1407011" cy="603766"/>
              </a:xfrm>
              <a:prstGeom prst="rect">
                <a:avLst/>
              </a:prstGeom>
              <a:blipFill>
                <a:blip r:embed="rId4"/>
                <a:stretch>
                  <a:fillRect t="-105051" r="-64502" b="-1565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52428B-19D9-30A9-C10A-EDF2BE5B5D3B}"/>
                  </a:ext>
                </a:extLst>
              </p:cNvPr>
              <p:cNvSpPr txBox="1"/>
              <p:nvPr/>
            </p:nvSpPr>
            <p:spPr>
              <a:xfrm>
                <a:off x="8025061" y="1599394"/>
                <a:ext cx="2496108" cy="1286614"/>
              </a:xfrm>
              <a:prstGeom prst="rect">
                <a:avLst/>
              </a:prstGeom>
            </p:spPr>
            <p:txBody>
              <a:bodyPr vert="horz" wrap="none" lIns="91440" tIns="45720" rIns="91440" bIns="45720" rtlCol="0" anchor="b">
                <a:normAutofit fontScale="77500" lnSpcReduction="20000"/>
              </a:bodyPr>
              <a:lstStyle/>
              <a:p>
                <a:pPr algn="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𝑐𝑉𝑎𝑅</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&gt;</m:t>
                          </m:r>
                          <m:r>
                            <a:rPr lang="en-US" b="0" i="1" smtClean="0">
                              <a:latin typeface="Cambria Math" panose="02040503050406030204" pitchFamily="18" charset="0"/>
                            </a:rPr>
                            <m:t>𝑉𝑎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𝛼</m:t>
                              </m:r>
                            </m:sub>
                          </m:sSub>
                          <m:r>
                            <a:rPr lang="en-US" b="0" i="1" smtClean="0">
                              <a:latin typeface="Cambria Math" panose="02040503050406030204" pitchFamily="18" charset="0"/>
                            </a:rPr>
                            <m:t>]</m:t>
                          </m:r>
                        </m:den>
                      </m:f>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it-IT" dirty="0"/>
              </a:p>
            </p:txBody>
          </p:sp>
        </mc:Choice>
        <mc:Fallback xmlns="">
          <p:sp>
            <p:nvSpPr>
              <p:cNvPr id="16" name="TextBox 15">
                <a:extLst>
                  <a:ext uri="{FF2B5EF4-FFF2-40B4-BE49-F238E27FC236}">
                    <a16:creationId xmlns:a16="http://schemas.microsoft.com/office/drawing/2014/main" id="{A452428B-19D9-30A9-C10A-EDF2BE5B5D3B}"/>
                  </a:ext>
                </a:extLst>
              </p:cNvPr>
              <p:cNvSpPr txBox="1">
                <a:spLocks noRot="1" noChangeAspect="1" noMove="1" noResize="1" noEditPoints="1" noAdjustHandles="1" noChangeArrowheads="1" noChangeShapeType="1" noTextEdit="1"/>
              </p:cNvSpPr>
              <p:nvPr/>
            </p:nvSpPr>
            <p:spPr>
              <a:xfrm>
                <a:off x="8025061" y="1599394"/>
                <a:ext cx="2496108" cy="1286614"/>
              </a:xfrm>
              <a:prstGeom prst="rect">
                <a:avLst/>
              </a:prstGeom>
              <a:blipFill>
                <a:blip r:embed="rId5"/>
                <a:stretch>
                  <a:fillRect t="-2370" r="-42927" b="-80569"/>
                </a:stretch>
              </a:blipFill>
            </p:spPr>
            <p:txBody>
              <a:bodyPr/>
              <a:lstStyle/>
              <a:p>
                <a:r>
                  <a:rPr lang="it-IT">
                    <a:noFill/>
                  </a:rPr>
                  <a:t> </a:t>
                </a:r>
              </a:p>
            </p:txBody>
          </p:sp>
        </mc:Fallback>
      </mc:AlternateContent>
      <p:sp>
        <p:nvSpPr>
          <p:cNvPr id="19" name="Text Placeholder 2">
            <a:extLst>
              <a:ext uri="{FF2B5EF4-FFF2-40B4-BE49-F238E27FC236}">
                <a16:creationId xmlns:a16="http://schemas.microsoft.com/office/drawing/2014/main" id="{F531391A-FD3E-8729-DA1D-1CE4D5F96709}"/>
              </a:ext>
            </a:extLst>
          </p:cNvPr>
          <p:cNvSpPr txBox="1">
            <a:spLocks/>
          </p:cNvSpPr>
          <p:nvPr/>
        </p:nvSpPr>
        <p:spPr>
          <a:xfrm>
            <a:off x="677290" y="375375"/>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Expected Value vs Conditional Value at Risk</a:t>
            </a:r>
          </a:p>
          <a:p>
            <a:endParaRPr lang="it-IT" dirty="0"/>
          </a:p>
        </p:txBody>
      </p:sp>
      <p:sp>
        <p:nvSpPr>
          <p:cNvPr id="2" name="Arrow: Down 1">
            <a:extLst>
              <a:ext uri="{FF2B5EF4-FFF2-40B4-BE49-F238E27FC236}">
                <a16:creationId xmlns:a16="http://schemas.microsoft.com/office/drawing/2014/main" id="{5266F0FD-F90A-22B3-C4A2-4EB89DE228F9}"/>
              </a:ext>
            </a:extLst>
          </p:cNvPr>
          <p:cNvSpPr/>
          <p:nvPr/>
        </p:nvSpPr>
        <p:spPr>
          <a:xfrm rot="5400000" flipV="1">
            <a:off x="9987276" y="1295877"/>
            <a:ext cx="295865" cy="881658"/>
          </a:xfrm>
          <a:prstGeom prst="downArrow">
            <a:avLst>
              <a:gd name="adj1" fmla="val 50000"/>
              <a:gd name="adj2" fmla="val 435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a:extLst>
              <a:ext uri="{FF2B5EF4-FFF2-40B4-BE49-F238E27FC236}">
                <a16:creationId xmlns:a16="http://schemas.microsoft.com/office/drawing/2014/main" id="{0E10AA1E-6C15-0C79-3902-4D3E292BA766}"/>
              </a:ext>
            </a:extLst>
          </p:cNvPr>
          <p:cNvSpPr txBox="1"/>
          <p:nvPr/>
        </p:nvSpPr>
        <p:spPr>
          <a:xfrm>
            <a:off x="10634952" y="1003730"/>
            <a:ext cx="914400" cy="914400"/>
          </a:xfrm>
          <a:prstGeom prst="rect">
            <a:avLst/>
          </a:prstGeom>
        </p:spPr>
        <p:txBody>
          <a:bodyPr vert="horz" wrap="none" lIns="91440" tIns="45720" rIns="91440" bIns="45720" rtlCol="0" anchor="b">
            <a:normAutofit/>
          </a:bodyPr>
          <a:lstStyle/>
          <a:p>
            <a:pPr algn="r"/>
            <a:r>
              <a:rPr lang="en-US" b="1" dirty="0"/>
              <a:t>EENS</a:t>
            </a:r>
            <a:endParaRPr lang="it-IT" b="1" dirty="0">
              <a:latin typeface="+mn-lt"/>
            </a:endParaRPr>
          </a:p>
        </p:txBody>
      </p:sp>
      <p:sp>
        <p:nvSpPr>
          <p:cNvPr id="4" name="Arrow: Down 3">
            <a:extLst>
              <a:ext uri="{FF2B5EF4-FFF2-40B4-BE49-F238E27FC236}">
                <a16:creationId xmlns:a16="http://schemas.microsoft.com/office/drawing/2014/main" id="{E69856ED-6810-DC01-C932-EC35414A7645}"/>
              </a:ext>
            </a:extLst>
          </p:cNvPr>
          <p:cNvSpPr/>
          <p:nvPr/>
        </p:nvSpPr>
        <p:spPr>
          <a:xfrm rot="5400000" flipV="1">
            <a:off x="10700905" y="2349703"/>
            <a:ext cx="295865" cy="327045"/>
          </a:xfrm>
          <a:prstGeom prst="downArrow">
            <a:avLst>
              <a:gd name="adj1" fmla="val 50000"/>
              <a:gd name="adj2" fmla="val 435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AD18DA64-BE48-F76E-3CBD-E58456F3E7C3}"/>
              </a:ext>
            </a:extLst>
          </p:cNvPr>
          <p:cNvSpPr txBox="1"/>
          <p:nvPr/>
        </p:nvSpPr>
        <p:spPr>
          <a:xfrm>
            <a:off x="10989378" y="1765890"/>
            <a:ext cx="914400" cy="914400"/>
          </a:xfrm>
          <a:prstGeom prst="rect">
            <a:avLst/>
          </a:prstGeom>
        </p:spPr>
        <p:txBody>
          <a:bodyPr vert="horz" wrap="none" lIns="91440" tIns="45720" rIns="91440" bIns="45720" rtlCol="0" anchor="b">
            <a:normAutofit/>
          </a:bodyPr>
          <a:lstStyle/>
          <a:p>
            <a:pPr algn="r"/>
            <a:r>
              <a:rPr lang="en-US" b="1" dirty="0"/>
              <a:t>CEENS</a:t>
            </a:r>
            <a:endParaRPr lang="it-IT" b="1" dirty="0">
              <a:latin typeface="+mn-lt"/>
            </a:endParaRPr>
          </a:p>
        </p:txBody>
      </p:sp>
    </p:spTree>
    <p:extLst>
      <p:ext uri="{BB962C8B-B14F-4D97-AF65-F5344CB8AC3E}">
        <p14:creationId xmlns:p14="http://schemas.microsoft.com/office/powerpoint/2010/main" val="269930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D0171-21CE-A4C6-39D3-80FA1E2E24FD}"/>
              </a:ext>
            </a:extLst>
          </p:cNvPr>
          <p:cNvSpPr>
            <a:spLocks noGrp="1"/>
          </p:cNvSpPr>
          <p:nvPr>
            <p:ph type="body" sz="quarter" idx="12"/>
          </p:nvPr>
        </p:nvSpPr>
        <p:spPr>
          <a:xfrm>
            <a:off x="838200" y="747347"/>
            <a:ext cx="10515599" cy="6198577"/>
          </a:xfrm>
        </p:spPr>
        <p:txBody>
          <a:bodyPr>
            <a:normAutofit fontScale="92500"/>
          </a:bodyPr>
          <a:lstStyle/>
          <a:p>
            <a:pPr>
              <a:lnSpc>
                <a:spcPct val="120000"/>
              </a:lnSpc>
              <a:buClr>
                <a:srgbClr val="00843D"/>
              </a:buClr>
              <a:buFont typeface="+mj-lt"/>
              <a:buAutoNum type="arabicPeriod"/>
            </a:pPr>
            <a:r>
              <a:rPr lang="en-US" sz="2400" dirty="0"/>
              <a:t>Assume a list of possible improvements.</a:t>
            </a:r>
          </a:p>
          <a:p>
            <a:pPr>
              <a:lnSpc>
                <a:spcPct val="120000"/>
              </a:lnSpc>
              <a:buClr>
                <a:srgbClr val="00843D"/>
              </a:buClr>
              <a:buFont typeface="+mj-lt"/>
              <a:buAutoNum type="arabicPeriod"/>
            </a:pPr>
            <a:r>
              <a:rPr lang="en-US" sz="2400" dirty="0"/>
              <a:t>Specify failure and repair rates for various weather conditions (e.g., fair and bad weather) and for the “improved system”.</a:t>
            </a:r>
          </a:p>
          <a:p>
            <a:pPr>
              <a:lnSpc>
                <a:spcPct val="120000"/>
              </a:lnSpc>
              <a:buClr>
                <a:srgbClr val="00843D"/>
              </a:buClr>
              <a:buFont typeface="+mj-lt"/>
              <a:buAutoNum type="arabicPeriod"/>
            </a:pPr>
            <a:r>
              <a:rPr lang="en-US" sz="2400" dirty="0"/>
              <a:t>Compute the System Operating State Probability (SSP) for each weather condition.</a:t>
            </a:r>
          </a:p>
          <a:p>
            <a:pPr>
              <a:lnSpc>
                <a:spcPct val="120000"/>
              </a:lnSpc>
              <a:buClr>
                <a:srgbClr val="00843D"/>
              </a:buClr>
              <a:buFont typeface="+mj-lt"/>
              <a:buAutoNum type="arabicPeriod"/>
            </a:pPr>
            <a:r>
              <a:rPr lang="en-US" sz="2400" dirty="0"/>
              <a:t>Calculate the weighted SSP, considering the duration of each weather condition over a year.</a:t>
            </a:r>
          </a:p>
          <a:p>
            <a:pPr>
              <a:lnSpc>
                <a:spcPct val="120000"/>
              </a:lnSpc>
              <a:buClr>
                <a:srgbClr val="00843D"/>
              </a:buClr>
              <a:buFont typeface="+mj-lt"/>
              <a:buAutoNum type="arabicPeriod"/>
            </a:pPr>
            <a:r>
              <a:rPr lang="en-US" sz="2400" dirty="0"/>
              <a:t>Link the related Equivalent Number of Service (ENS) value for each operating state.</a:t>
            </a:r>
          </a:p>
          <a:p>
            <a:pPr>
              <a:lnSpc>
                <a:spcPct val="120000"/>
              </a:lnSpc>
              <a:buClr>
                <a:srgbClr val="00843D"/>
              </a:buClr>
              <a:buFont typeface="+mj-lt"/>
              <a:buAutoNum type="arabicPeriod"/>
            </a:pPr>
            <a:r>
              <a:rPr lang="en-US" sz="2400" dirty="0"/>
              <a:t>Conduct a Monte-Carlo Simulation to sample ENS values, considering the probability of each operating state (Look to set a high number of sampling to catch rare events).</a:t>
            </a:r>
          </a:p>
          <a:p>
            <a:pPr>
              <a:lnSpc>
                <a:spcPct val="120000"/>
              </a:lnSpc>
              <a:buClr>
                <a:srgbClr val="00843D"/>
              </a:buClr>
              <a:buFont typeface="+mj-lt"/>
              <a:buAutoNum type="arabicPeriod"/>
            </a:pPr>
            <a:r>
              <a:rPr lang="en-US" sz="2400" dirty="0"/>
              <a:t>Calculate the Expected Energy Not Serviced (EENS) and the Conditional Value at Risk (cVaR EENS), along with the related costs, assuming a Value of Lost Load (VoLL).</a:t>
            </a:r>
          </a:p>
          <a:p>
            <a:pPr>
              <a:lnSpc>
                <a:spcPct val="120000"/>
              </a:lnSpc>
              <a:buClr>
                <a:srgbClr val="00843D"/>
              </a:buClr>
              <a:buFont typeface="+mj-lt"/>
              <a:buAutoNum type="arabicPeriod"/>
            </a:pPr>
            <a:r>
              <a:rPr lang="en-US" sz="2400" dirty="0"/>
              <a:t>Rank the list of improvements based on their final costs (Installation Cost + Penalty Cost for the Energy Not Serviced). Note that two different ranks can be established, one for reliability and one for resilience orientation.</a:t>
            </a:r>
            <a:endParaRPr lang="it-IT" sz="2400" dirty="0"/>
          </a:p>
        </p:txBody>
      </p:sp>
    </p:spTree>
    <p:extLst>
      <p:ext uri="{BB962C8B-B14F-4D97-AF65-F5344CB8AC3E}">
        <p14:creationId xmlns:p14="http://schemas.microsoft.com/office/powerpoint/2010/main" val="2326516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7830B2-6639-1601-5718-1673EEE9F1C1}"/>
              </a:ext>
            </a:extLst>
          </p:cNvPr>
          <p:cNvSpPr>
            <a:spLocks noGrp="1"/>
          </p:cNvSpPr>
          <p:nvPr>
            <p:ph type="body" sz="quarter" idx="11"/>
          </p:nvPr>
        </p:nvSpPr>
        <p:spPr>
          <a:xfrm>
            <a:off x="662353" y="442574"/>
            <a:ext cx="10515600" cy="666750"/>
          </a:xfrm>
        </p:spPr>
        <p:txBody>
          <a:bodyPr/>
          <a:lstStyle/>
          <a:p>
            <a:r>
              <a:rPr lang="en-US" dirty="0"/>
              <a:t>Assume a list of possible improvements.</a:t>
            </a:r>
          </a:p>
          <a:p>
            <a:endParaRPr lang="it-IT" dirty="0"/>
          </a:p>
        </p:txBody>
      </p:sp>
      <p:sp>
        <p:nvSpPr>
          <p:cNvPr id="5" name="TextBox 4">
            <a:extLst>
              <a:ext uri="{FF2B5EF4-FFF2-40B4-BE49-F238E27FC236}">
                <a16:creationId xmlns:a16="http://schemas.microsoft.com/office/drawing/2014/main" id="{73B3D5B0-5AB3-B629-7604-155C2A62822A}"/>
              </a:ext>
            </a:extLst>
          </p:cNvPr>
          <p:cNvSpPr txBox="1"/>
          <p:nvPr/>
        </p:nvSpPr>
        <p:spPr>
          <a:xfrm>
            <a:off x="297367" y="741833"/>
            <a:ext cx="4060400" cy="914400"/>
          </a:xfrm>
          <a:prstGeom prst="rect">
            <a:avLst/>
          </a:prstGeom>
        </p:spPr>
        <p:txBody>
          <a:bodyPr vert="horz" wrap="none" lIns="91440" tIns="45720" rIns="91440" bIns="45720" rtlCol="0" anchor="b">
            <a:normAutofit/>
          </a:bodyPr>
          <a:lstStyle/>
          <a:p>
            <a:r>
              <a:rPr lang="en-US" b="1" dirty="0"/>
              <a:t>A) N-0 solution</a:t>
            </a:r>
            <a:endParaRPr lang="en-US" b="1" dirty="0">
              <a:latin typeface="+mn-lt"/>
            </a:endParaRPr>
          </a:p>
        </p:txBody>
      </p:sp>
      <p:sp>
        <p:nvSpPr>
          <p:cNvPr id="6" name="TextBox 5">
            <a:extLst>
              <a:ext uri="{FF2B5EF4-FFF2-40B4-BE49-F238E27FC236}">
                <a16:creationId xmlns:a16="http://schemas.microsoft.com/office/drawing/2014/main" id="{A4112718-6A9C-B10E-74F5-CF470997B0D5}"/>
              </a:ext>
            </a:extLst>
          </p:cNvPr>
          <p:cNvSpPr txBox="1"/>
          <p:nvPr/>
        </p:nvSpPr>
        <p:spPr>
          <a:xfrm>
            <a:off x="6969688" y="741833"/>
            <a:ext cx="1358632" cy="914400"/>
          </a:xfrm>
          <a:prstGeom prst="rect">
            <a:avLst/>
          </a:prstGeom>
        </p:spPr>
        <p:txBody>
          <a:bodyPr vert="horz" wrap="none" lIns="91440" tIns="45720" rIns="91440" bIns="45720" rtlCol="0" anchor="b">
            <a:normAutofit/>
          </a:bodyPr>
          <a:lstStyle/>
          <a:p>
            <a:pPr algn="r"/>
            <a:r>
              <a:rPr lang="en-US" b="1" dirty="0"/>
              <a:t>B) N-1 solution</a:t>
            </a:r>
            <a:endParaRPr lang="en-US" b="1" dirty="0">
              <a:latin typeface="+mn-lt"/>
            </a:endParaRPr>
          </a:p>
        </p:txBody>
      </p:sp>
      <p:sp>
        <p:nvSpPr>
          <p:cNvPr id="7" name="TextBox 6">
            <a:extLst>
              <a:ext uri="{FF2B5EF4-FFF2-40B4-BE49-F238E27FC236}">
                <a16:creationId xmlns:a16="http://schemas.microsoft.com/office/drawing/2014/main" id="{7CF0C4CD-13F5-9306-2B3D-D9E9B1523EE2}"/>
              </a:ext>
            </a:extLst>
          </p:cNvPr>
          <p:cNvSpPr txBox="1"/>
          <p:nvPr/>
        </p:nvSpPr>
        <p:spPr>
          <a:xfrm>
            <a:off x="297367" y="1879245"/>
            <a:ext cx="3210764" cy="1815882"/>
          </a:xfrm>
          <a:prstGeom prst="rect">
            <a:avLst/>
          </a:prstGeom>
          <a:noFill/>
        </p:spPr>
        <p:txBody>
          <a:bodyPr wrap="square">
            <a:spAutoFit/>
          </a:bodyPr>
          <a:lstStyle/>
          <a:p>
            <a:r>
              <a:rPr lang="en-US" sz="1400" dirty="0"/>
              <a:t>2 circuits each of </a:t>
            </a:r>
            <a:r>
              <a:rPr lang="en-US" sz="1400" u="sng" dirty="0"/>
              <a:t>250 MW </a:t>
            </a:r>
            <a:r>
              <a:rPr lang="en-US" sz="1400" dirty="0"/>
              <a:t>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Circuits    = 2</a:t>
            </a:r>
          </a:p>
          <a:p>
            <a:endParaRPr lang="en-US" sz="1400" dirty="0"/>
          </a:p>
          <a:p>
            <a:r>
              <a:rPr lang="en-US" sz="1400" b="1" dirty="0">
                <a:solidFill>
                  <a:srgbClr val="00843D"/>
                </a:solidFill>
              </a:rPr>
              <a:t>Investment Cost = $10,000,000 </a:t>
            </a:r>
          </a:p>
          <a:p>
            <a:endParaRPr lang="en-US" sz="1400" dirty="0"/>
          </a:p>
        </p:txBody>
      </p:sp>
      <p:sp>
        <p:nvSpPr>
          <p:cNvPr id="9" name="TextBox 8">
            <a:extLst>
              <a:ext uri="{FF2B5EF4-FFF2-40B4-BE49-F238E27FC236}">
                <a16:creationId xmlns:a16="http://schemas.microsoft.com/office/drawing/2014/main" id="{2B8E7633-6B5C-08D2-182B-D7F07CC3EBB1}"/>
              </a:ext>
            </a:extLst>
          </p:cNvPr>
          <p:cNvSpPr txBox="1"/>
          <p:nvPr/>
        </p:nvSpPr>
        <p:spPr>
          <a:xfrm>
            <a:off x="6758673" y="1882884"/>
            <a:ext cx="6670306" cy="1600438"/>
          </a:xfrm>
          <a:prstGeom prst="rect">
            <a:avLst/>
          </a:prstGeom>
          <a:noFill/>
        </p:spPr>
        <p:txBody>
          <a:bodyPr wrap="square">
            <a:spAutoFit/>
          </a:bodyPr>
          <a:lstStyle/>
          <a:p>
            <a:r>
              <a:rPr lang="en-US" sz="1400" dirty="0"/>
              <a:t>2 Links each of </a:t>
            </a:r>
            <a:r>
              <a:rPr lang="en-US" sz="1400" u="sng" dirty="0"/>
              <a:t>500 MW</a:t>
            </a:r>
            <a:r>
              <a:rPr lang="en-US" sz="1400" dirty="0"/>
              <a:t> 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 = 2</a:t>
            </a:r>
          </a:p>
          <a:p>
            <a:endParaRPr lang="en-US" sz="1400" dirty="0"/>
          </a:p>
          <a:p>
            <a:r>
              <a:rPr lang="en-US" sz="1400" b="1" dirty="0">
                <a:solidFill>
                  <a:srgbClr val="00843D"/>
                </a:solidFill>
              </a:rPr>
              <a:t>Investment Cost = $20,000,000 </a:t>
            </a:r>
          </a:p>
        </p:txBody>
      </p:sp>
      <p:sp>
        <p:nvSpPr>
          <p:cNvPr id="10" name="TextBox 9">
            <a:extLst>
              <a:ext uri="{FF2B5EF4-FFF2-40B4-BE49-F238E27FC236}">
                <a16:creationId xmlns:a16="http://schemas.microsoft.com/office/drawing/2014/main" id="{2B6BC666-7FF3-CC86-0820-3FE7F0E6B653}"/>
              </a:ext>
            </a:extLst>
          </p:cNvPr>
          <p:cNvSpPr txBox="1"/>
          <p:nvPr/>
        </p:nvSpPr>
        <p:spPr>
          <a:xfrm>
            <a:off x="578720" y="3264304"/>
            <a:ext cx="3703135" cy="914400"/>
          </a:xfrm>
          <a:prstGeom prst="rect">
            <a:avLst/>
          </a:prstGeom>
        </p:spPr>
        <p:txBody>
          <a:bodyPr vert="horz" wrap="none" lIns="91440" tIns="45720" rIns="91440" bIns="45720" rtlCol="0" anchor="b">
            <a:normAutofit/>
          </a:bodyPr>
          <a:lstStyle/>
          <a:p>
            <a:pPr algn="r"/>
            <a:r>
              <a:rPr lang="en-US" b="1" dirty="0"/>
              <a:t>C) N-0 solution with shorter Outage Time</a:t>
            </a:r>
            <a:endParaRPr lang="en-US" b="1" dirty="0">
              <a:latin typeface="+mn-lt"/>
            </a:endParaRPr>
          </a:p>
        </p:txBody>
      </p:sp>
      <p:sp>
        <p:nvSpPr>
          <p:cNvPr id="11" name="TextBox 10">
            <a:extLst>
              <a:ext uri="{FF2B5EF4-FFF2-40B4-BE49-F238E27FC236}">
                <a16:creationId xmlns:a16="http://schemas.microsoft.com/office/drawing/2014/main" id="{580CB254-346D-6663-FF56-705BA8D9487F}"/>
              </a:ext>
            </a:extLst>
          </p:cNvPr>
          <p:cNvSpPr txBox="1"/>
          <p:nvPr/>
        </p:nvSpPr>
        <p:spPr>
          <a:xfrm>
            <a:off x="297366" y="4444213"/>
            <a:ext cx="3140425" cy="1815882"/>
          </a:xfrm>
          <a:prstGeom prst="rect">
            <a:avLst/>
          </a:prstGeom>
          <a:noFill/>
        </p:spPr>
        <p:txBody>
          <a:bodyPr wrap="square">
            <a:spAutoFit/>
          </a:bodyPr>
          <a:lstStyle/>
          <a:p>
            <a:r>
              <a:rPr lang="en-US" sz="1400" dirty="0"/>
              <a:t>2 Links each of </a:t>
            </a:r>
            <a:r>
              <a:rPr lang="en-US" sz="1400" u="sng" dirty="0"/>
              <a:t>250 MW </a:t>
            </a:r>
            <a:r>
              <a:rPr lang="en-US" sz="1400" dirty="0"/>
              <a:t>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Circuits    = 2</a:t>
            </a:r>
          </a:p>
          <a:p>
            <a:endParaRPr lang="en-US" sz="1400" dirty="0"/>
          </a:p>
          <a:p>
            <a:r>
              <a:rPr lang="en-US" sz="1400" b="1" dirty="0">
                <a:solidFill>
                  <a:srgbClr val="00843D"/>
                </a:solidFill>
              </a:rPr>
              <a:t>Investment Cost = $10,000,000 </a:t>
            </a:r>
          </a:p>
          <a:p>
            <a:endParaRPr lang="en-US" sz="1400" dirty="0"/>
          </a:p>
        </p:txBody>
      </p:sp>
      <p:sp>
        <p:nvSpPr>
          <p:cNvPr id="12" name="TextBox 11">
            <a:extLst>
              <a:ext uri="{FF2B5EF4-FFF2-40B4-BE49-F238E27FC236}">
                <a16:creationId xmlns:a16="http://schemas.microsoft.com/office/drawing/2014/main" id="{10DE07DD-688E-302E-D969-0EDAC06B1A77}"/>
              </a:ext>
            </a:extLst>
          </p:cNvPr>
          <p:cNvSpPr txBox="1"/>
          <p:nvPr/>
        </p:nvSpPr>
        <p:spPr>
          <a:xfrm>
            <a:off x="7083987" y="3246719"/>
            <a:ext cx="3703135" cy="914400"/>
          </a:xfrm>
          <a:prstGeom prst="rect">
            <a:avLst/>
          </a:prstGeom>
        </p:spPr>
        <p:txBody>
          <a:bodyPr vert="horz" wrap="none" lIns="91440" tIns="45720" rIns="91440" bIns="45720" rtlCol="0" anchor="b">
            <a:normAutofit/>
          </a:bodyPr>
          <a:lstStyle/>
          <a:p>
            <a:pPr algn="r"/>
            <a:r>
              <a:rPr lang="en-US" b="1" dirty="0"/>
              <a:t>D) N-0 solution with underground cables</a:t>
            </a:r>
            <a:endParaRPr lang="en-US" b="1" dirty="0">
              <a:latin typeface="+mn-lt"/>
            </a:endParaRPr>
          </a:p>
        </p:txBody>
      </p:sp>
      <p:sp>
        <p:nvSpPr>
          <p:cNvPr id="13" name="TextBox 12">
            <a:extLst>
              <a:ext uri="{FF2B5EF4-FFF2-40B4-BE49-F238E27FC236}">
                <a16:creationId xmlns:a16="http://schemas.microsoft.com/office/drawing/2014/main" id="{73603CF6-959B-DB0E-FD21-9B3153920DD7}"/>
              </a:ext>
            </a:extLst>
          </p:cNvPr>
          <p:cNvSpPr txBox="1"/>
          <p:nvPr/>
        </p:nvSpPr>
        <p:spPr>
          <a:xfrm>
            <a:off x="6758673" y="4444213"/>
            <a:ext cx="6097604" cy="1815882"/>
          </a:xfrm>
          <a:prstGeom prst="rect">
            <a:avLst/>
          </a:prstGeom>
          <a:noFill/>
        </p:spPr>
        <p:txBody>
          <a:bodyPr wrap="square">
            <a:spAutoFit/>
          </a:bodyPr>
          <a:lstStyle/>
          <a:p>
            <a:r>
              <a:rPr lang="en-US" sz="1400" dirty="0"/>
              <a:t>2 Links each of </a:t>
            </a:r>
            <a:r>
              <a:rPr lang="en-US" sz="1400" u="sng" dirty="0"/>
              <a:t>250 MW </a:t>
            </a:r>
            <a:r>
              <a:rPr lang="en-US" sz="1400" dirty="0"/>
              <a:t>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Circuits    = 2</a:t>
            </a:r>
          </a:p>
          <a:p>
            <a:endParaRPr lang="en-US" sz="1400" dirty="0"/>
          </a:p>
          <a:p>
            <a:r>
              <a:rPr lang="en-US" sz="1400" b="1" dirty="0">
                <a:solidFill>
                  <a:srgbClr val="00843D"/>
                </a:solidFill>
              </a:rPr>
              <a:t>Investment Cost = $10,000,000</a:t>
            </a:r>
          </a:p>
          <a:p>
            <a:endParaRPr lang="en-US" sz="1400" dirty="0"/>
          </a:p>
        </p:txBody>
      </p:sp>
      <p:sp>
        <p:nvSpPr>
          <p:cNvPr id="14" name="TextBox 13">
            <a:extLst>
              <a:ext uri="{FF2B5EF4-FFF2-40B4-BE49-F238E27FC236}">
                <a16:creationId xmlns:a16="http://schemas.microsoft.com/office/drawing/2014/main" id="{BABB7F8A-EBDD-BFE4-9492-354E9784F0FF}"/>
              </a:ext>
            </a:extLst>
          </p:cNvPr>
          <p:cNvSpPr txBox="1"/>
          <p:nvPr/>
        </p:nvSpPr>
        <p:spPr>
          <a:xfrm>
            <a:off x="3332285" y="4444213"/>
            <a:ext cx="3034918" cy="738664"/>
          </a:xfrm>
          <a:prstGeom prst="rect">
            <a:avLst/>
          </a:prstGeom>
          <a:noFill/>
        </p:spPr>
        <p:txBody>
          <a:bodyPr wrap="square">
            <a:spAutoFit/>
          </a:bodyPr>
          <a:lstStyle>
            <a:defPPr>
              <a:defRPr lang="en-US"/>
            </a:defPPr>
            <a:lvl1pPr>
              <a:defRPr sz="1400" b="1">
                <a:solidFill>
                  <a:srgbClr val="00843D"/>
                </a:solidFill>
              </a:defRPr>
            </a:lvl1pPr>
          </a:lstStyle>
          <a:p>
            <a:r>
              <a:rPr lang="en-US" dirty="0"/>
              <a:t>More maintenance squad crews.</a:t>
            </a:r>
          </a:p>
          <a:p>
            <a:r>
              <a:rPr lang="en-US" dirty="0"/>
              <a:t>Higher repair transition rates.</a:t>
            </a:r>
          </a:p>
          <a:p>
            <a:endParaRPr lang="en-US" dirty="0"/>
          </a:p>
        </p:txBody>
      </p:sp>
      <p:sp>
        <p:nvSpPr>
          <p:cNvPr id="16" name="TextBox 15">
            <a:extLst>
              <a:ext uri="{FF2B5EF4-FFF2-40B4-BE49-F238E27FC236}">
                <a16:creationId xmlns:a16="http://schemas.microsoft.com/office/drawing/2014/main" id="{CA537B32-7B5F-1600-E239-720698A4A4C8}"/>
              </a:ext>
            </a:extLst>
          </p:cNvPr>
          <p:cNvSpPr txBox="1"/>
          <p:nvPr/>
        </p:nvSpPr>
        <p:spPr>
          <a:xfrm>
            <a:off x="9821359" y="4444213"/>
            <a:ext cx="3034918" cy="1169551"/>
          </a:xfrm>
          <a:prstGeom prst="rect">
            <a:avLst/>
          </a:prstGeom>
          <a:noFill/>
        </p:spPr>
        <p:txBody>
          <a:bodyPr wrap="square">
            <a:spAutoFit/>
          </a:bodyPr>
          <a:lstStyle>
            <a:defPPr>
              <a:defRPr lang="en-US"/>
            </a:defPPr>
            <a:lvl1pPr>
              <a:defRPr sz="1400" b="1">
                <a:solidFill>
                  <a:srgbClr val="00843D"/>
                </a:solidFill>
              </a:defRPr>
            </a:lvl1pPr>
          </a:lstStyle>
          <a:p>
            <a:r>
              <a:rPr lang="en-US" dirty="0"/>
              <a:t>Components more robust </a:t>
            </a:r>
            <a:br>
              <a:rPr lang="en-US" dirty="0"/>
            </a:br>
            <a:r>
              <a:rPr lang="en-US" dirty="0"/>
              <a:t>than the OHL ones against</a:t>
            </a:r>
          </a:p>
          <a:p>
            <a:r>
              <a:rPr lang="en-US" dirty="0"/>
              <a:t>a storms.  </a:t>
            </a:r>
          </a:p>
          <a:p>
            <a:endParaRPr lang="en-US" dirty="0"/>
          </a:p>
          <a:p>
            <a:r>
              <a:rPr lang="en-US" dirty="0"/>
              <a:t>Lower failure rates.</a:t>
            </a:r>
          </a:p>
        </p:txBody>
      </p:sp>
      <p:sp>
        <p:nvSpPr>
          <p:cNvPr id="17" name="TextBox 16">
            <a:extLst>
              <a:ext uri="{FF2B5EF4-FFF2-40B4-BE49-F238E27FC236}">
                <a16:creationId xmlns:a16="http://schemas.microsoft.com/office/drawing/2014/main" id="{97B358A9-3850-DFDC-A57A-21DEFFF4D34A}"/>
              </a:ext>
            </a:extLst>
          </p:cNvPr>
          <p:cNvSpPr txBox="1"/>
          <p:nvPr/>
        </p:nvSpPr>
        <p:spPr>
          <a:xfrm>
            <a:off x="9821359" y="1830258"/>
            <a:ext cx="3034918" cy="738664"/>
          </a:xfrm>
          <a:prstGeom prst="rect">
            <a:avLst/>
          </a:prstGeom>
          <a:noFill/>
        </p:spPr>
        <p:txBody>
          <a:bodyPr wrap="square">
            <a:spAutoFit/>
          </a:bodyPr>
          <a:lstStyle>
            <a:defPPr>
              <a:defRPr lang="en-US"/>
            </a:defPPr>
            <a:lvl1pPr>
              <a:defRPr sz="1400" b="1">
                <a:solidFill>
                  <a:srgbClr val="00843D"/>
                </a:solidFill>
              </a:defRPr>
            </a:lvl1pPr>
          </a:lstStyle>
          <a:p>
            <a:r>
              <a:rPr lang="en-US" dirty="0"/>
              <a:t>Increase Redundancy.</a:t>
            </a:r>
          </a:p>
          <a:p>
            <a:r>
              <a:rPr lang="en-US" dirty="0"/>
              <a:t>Component Robustness</a:t>
            </a:r>
          </a:p>
          <a:p>
            <a:r>
              <a:rPr lang="en-US" dirty="0"/>
              <a:t>is the same of case A.</a:t>
            </a:r>
          </a:p>
        </p:txBody>
      </p:sp>
    </p:spTree>
    <p:extLst>
      <p:ext uri="{BB962C8B-B14F-4D97-AF65-F5344CB8AC3E}">
        <p14:creationId xmlns:p14="http://schemas.microsoft.com/office/powerpoint/2010/main" val="703693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D011B-E8F9-A143-1CC8-1E29564DF1E9}"/>
              </a:ext>
            </a:extLst>
          </p:cNvPr>
          <p:cNvSpPr txBox="1"/>
          <p:nvPr/>
        </p:nvSpPr>
        <p:spPr>
          <a:xfrm>
            <a:off x="999558" y="1068406"/>
            <a:ext cx="1358632" cy="914400"/>
          </a:xfrm>
          <a:prstGeom prst="rect">
            <a:avLst/>
          </a:prstGeom>
        </p:spPr>
        <p:txBody>
          <a:bodyPr vert="horz" wrap="none" lIns="91440" tIns="45720" rIns="91440" bIns="45720" rtlCol="0" anchor="b">
            <a:normAutofit/>
          </a:bodyPr>
          <a:lstStyle/>
          <a:p>
            <a:pPr algn="r"/>
            <a:endParaRPr lang="en-US" b="1">
              <a:latin typeface="+mn-lt"/>
            </a:endParaRPr>
          </a:p>
        </p:txBody>
      </p:sp>
      <p:sp>
        <p:nvSpPr>
          <p:cNvPr id="6" name="TextBox 5">
            <a:extLst>
              <a:ext uri="{FF2B5EF4-FFF2-40B4-BE49-F238E27FC236}">
                <a16:creationId xmlns:a16="http://schemas.microsoft.com/office/drawing/2014/main" id="{BB520A65-4BD5-65B7-EBD2-A4B5AD2E3BF1}"/>
              </a:ext>
            </a:extLst>
          </p:cNvPr>
          <p:cNvSpPr txBox="1"/>
          <p:nvPr/>
        </p:nvSpPr>
        <p:spPr>
          <a:xfrm>
            <a:off x="6765089" y="1108220"/>
            <a:ext cx="1358632" cy="914400"/>
          </a:xfrm>
          <a:prstGeom prst="rect">
            <a:avLst/>
          </a:prstGeom>
        </p:spPr>
        <p:txBody>
          <a:bodyPr vert="horz" wrap="none" lIns="91440" tIns="45720" rIns="91440" bIns="45720" rtlCol="0" anchor="b">
            <a:normAutofit/>
          </a:bodyPr>
          <a:lstStyle/>
          <a:p>
            <a:pPr algn="r"/>
            <a:endParaRPr lang="en-US" b="1">
              <a:latin typeface="+mn-lt"/>
            </a:endParaRPr>
          </a:p>
        </p:txBody>
      </p:sp>
      <p:sp>
        <p:nvSpPr>
          <p:cNvPr id="9" name="TextBox 8">
            <a:extLst>
              <a:ext uri="{FF2B5EF4-FFF2-40B4-BE49-F238E27FC236}">
                <a16:creationId xmlns:a16="http://schemas.microsoft.com/office/drawing/2014/main" id="{A32EE116-43BA-5372-BC38-F091165AFF2F}"/>
              </a:ext>
            </a:extLst>
          </p:cNvPr>
          <p:cNvSpPr txBox="1"/>
          <p:nvPr/>
        </p:nvSpPr>
        <p:spPr>
          <a:xfrm>
            <a:off x="6096000" y="2045577"/>
            <a:ext cx="4284713" cy="4338585"/>
          </a:xfrm>
          <a:prstGeom prst="rect">
            <a:avLst/>
          </a:prstGeom>
        </p:spPr>
        <p:txBody>
          <a:bodyPr vert="horz" wrap="none" lIns="91440" tIns="45720" rIns="91440" bIns="45720" rtlCol="0" anchor="t">
            <a:normAutofit/>
          </a:bodyPr>
          <a:lstStyle/>
          <a:p>
            <a:r>
              <a:rPr lang="en-US" sz="1600" b="1" dirty="0"/>
              <a:t>N-1 solution</a:t>
            </a:r>
            <a:endParaRPr lang="en-US" sz="1600" b="1" dirty="0">
              <a:latin typeface="+mn-lt"/>
            </a:endParaRPr>
          </a:p>
          <a:p>
            <a:endParaRPr lang="en-US" sz="1600" dirty="0"/>
          </a:p>
          <a:p>
            <a:endParaRPr lang="en-US" sz="1600" dirty="0">
              <a:latin typeface="+mn-lt"/>
            </a:endParaRPr>
          </a:p>
        </p:txBody>
      </p:sp>
      <p:sp>
        <p:nvSpPr>
          <p:cNvPr id="10" name="TextBox 9">
            <a:extLst>
              <a:ext uri="{FF2B5EF4-FFF2-40B4-BE49-F238E27FC236}">
                <a16:creationId xmlns:a16="http://schemas.microsoft.com/office/drawing/2014/main" id="{8CBF2B01-1603-5353-3D22-4BF991414B6B}"/>
              </a:ext>
            </a:extLst>
          </p:cNvPr>
          <p:cNvSpPr txBox="1"/>
          <p:nvPr/>
        </p:nvSpPr>
        <p:spPr>
          <a:xfrm>
            <a:off x="454712" y="1982807"/>
            <a:ext cx="4284713" cy="2033152"/>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sp>
        <p:nvSpPr>
          <p:cNvPr id="14" name="TextBox 13">
            <a:extLst>
              <a:ext uri="{FF2B5EF4-FFF2-40B4-BE49-F238E27FC236}">
                <a16:creationId xmlns:a16="http://schemas.microsoft.com/office/drawing/2014/main" id="{4A7ECE2F-5A65-C5F4-7730-0D046CF614C6}"/>
              </a:ext>
            </a:extLst>
          </p:cNvPr>
          <p:cNvSpPr txBox="1"/>
          <p:nvPr/>
        </p:nvSpPr>
        <p:spPr>
          <a:xfrm>
            <a:off x="466842" y="756372"/>
            <a:ext cx="4627242" cy="1200329"/>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Fault</a:t>
            </a:r>
            <a:r>
              <a:rPr lang="en-US" dirty="0"/>
              <a:t> (Fair Weather)                   = 0.2 occ/year  </a:t>
            </a:r>
          </a:p>
          <a:p>
            <a:r>
              <a:rPr lang="en-US" dirty="0"/>
              <a:t>Repair </a:t>
            </a:r>
            <a:r>
              <a:rPr lang="en-US" dirty="0">
                <a:latin typeface="+mn-lt"/>
              </a:rPr>
              <a:t>Rate </a:t>
            </a:r>
            <a:r>
              <a:rPr lang="en-US" dirty="0"/>
              <a:t>(Fair Weather)</a:t>
            </a:r>
            <a:r>
              <a:rPr lang="en-US" dirty="0">
                <a:latin typeface="+mn-lt"/>
              </a:rPr>
              <a:t>       = 2,190 occ/year</a:t>
            </a:r>
          </a:p>
          <a:p>
            <a:r>
              <a:rPr lang="en-US" dirty="0">
                <a:latin typeface="+mn-lt"/>
              </a:rPr>
              <a:t>Yearly Durati</a:t>
            </a:r>
            <a:r>
              <a:rPr lang="en-US" dirty="0"/>
              <a:t>on (Fair Weather) = 8759 h/year </a:t>
            </a:r>
            <a:endParaRPr lang="en-US" dirty="0">
              <a:latin typeface="+mn-lt"/>
            </a:endParaRPr>
          </a:p>
        </p:txBody>
      </p:sp>
      <p:sp>
        <p:nvSpPr>
          <p:cNvPr id="2" name="TextBox 1">
            <a:extLst>
              <a:ext uri="{FF2B5EF4-FFF2-40B4-BE49-F238E27FC236}">
                <a16:creationId xmlns:a16="http://schemas.microsoft.com/office/drawing/2014/main" id="{84BA3862-508D-E2BF-4D7A-032059E4F0A7}"/>
              </a:ext>
            </a:extLst>
          </p:cNvPr>
          <p:cNvSpPr txBox="1"/>
          <p:nvPr/>
        </p:nvSpPr>
        <p:spPr>
          <a:xfrm>
            <a:off x="6045772" y="822291"/>
            <a:ext cx="4627242" cy="1200329"/>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Fault</a:t>
            </a:r>
            <a:r>
              <a:rPr lang="en-US" dirty="0"/>
              <a:t> (Fair Weather)                   = 0.2 occ/year  </a:t>
            </a:r>
          </a:p>
          <a:p>
            <a:r>
              <a:rPr lang="en-US" dirty="0"/>
              <a:t>Repair </a:t>
            </a:r>
            <a:r>
              <a:rPr lang="en-US" dirty="0">
                <a:latin typeface="+mn-lt"/>
              </a:rPr>
              <a:t>Rate </a:t>
            </a:r>
            <a:r>
              <a:rPr lang="en-US" dirty="0"/>
              <a:t>(Fair Weather)</a:t>
            </a:r>
            <a:r>
              <a:rPr lang="en-US" dirty="0">
                <a:latin typeface="+mn-lt"/>
              </a:rPr>
              <a:t>       = 2,190 occ/year</a:t>
            </a:r>
          </a:p>
          <a:p>
            <a:r>
              <a:rPr lang="en-US" dirty="0">
                <a:latin typeface="+mn-lt"/>
              </a:rPr>
              <a:t>Yearly Durati</a:t>
            </a:r>
            <a:r>
              <a:rPr lang="en-US" dirty="0"/>
              <a:t>on (Fair Weather) = 1 h/year </a:t>
            </a:r>
            <a:endParaRPr lang="en-US" dirty="0">
              <a:latin typeface="+mn-lt"/>
            </a:endParaRPr>
          </a:p>
        </p:txBody>
      </p:sp>
      <p:sp>
        <p:nvSpPr>
          <p:cNvPr id="4" name="TextBox 3">
            <a:extLst>
              <a:ext uri="{FF2B5EF4-FFF2-40B4-BE49-F238E27FC236}">
                <a16:creationId xmlns:a16="http://schemas.microsoft.com/office/drawing/2014/main" id="{44784C48-7B46-C299-86B7-7C846DB00721}"/>
              </a:ext>
            </a:extLst>
          </p:cNvPr>
          <p:cNvSpPr txBox="1"/>
          <p:nvPr/>
        </p:nvSpPr>
        <p:spPr>
          <a:xfrm>
            <a:off x="454712" y="4196896"/>
            <a:ext cx="4284713" cy="4338585"/>
          </a:xfrm>
          <a:prstGeom prst="rect">
            <a:avLst/>
          </a:prstGeom>
        </p:spPr>
        <p:txBody>
          <a:bodyPr vert="horz" wrap="none" lIns="91440" tIns="45720" rIns="91440" bIns="45720" rtlCol="0" anchor="t">
            <a:normAutofit/>
          </a:bodyPr>
          <a:lstStyle/>
          <a:p>
            <a:r>
              <a:rPr lang="en-US" sz="1600" b="1" dirty="0"/>
              <a:t>N-0 solution Shorter Outage Time</a:t>
            </a:r>
            <a:endParaRPr lang="en-US" sz="1600" b="1" dirty="0">
              <a:latin typeface="+mn-lt"/>
            </a:endParaRPr>
          </a:p>
          <a:p>
            <a:endParaRPr lang="en-US" sz="1600" dirty="0"/>
          </a:p>
          <a:p>
            <a:endParaRPr lang="en-US" sz="1600" dirty="0">
              <a:latin typeface="+mn-lt"/>
            </a:endParaRPr>
          </a:p>
        </p:txBody>
      </p:sp>
      <p:sp>
        <p:nvSpPr>
          <p:cNvPr id="7" name="TextBox 6">
            <a:extLst>
              <a:ext uri="{FF2B5EF4-FFF2-40B4-BE49-F238E27FC236}">
                <a16:creationId xmlns:a16="http://schemas.microsoft.com/office/drawing/2014/main" id="{EE20244A-AF39-AD2B-EE0B-1BBAB41FFDD1}"/>
              </a:ext>
            </a:extLst>
          </p:cNvPr>
          <p:cNvSpPr txBox="1"/>
          <p:nvPr/>
        </p:nvSpPr>
        <p:spPr>
          <a:xfrm>
            <a:off x="6095999" y="4237826"/>
            <a:ext cx="4284713" cy="4338585"/>
          </a:xfrm>
          <a:prstGeom prst="rect">
            <a:avLst/>
          </a:prstGeom>
        </p:spPr>
        <p:txBody>
          <a:bodyPr vert="horz" wrap="none" lIns="91440" tIns="45720" rIns="91440" bIns="45720" rtlCol="0" anchor="t">
            <a:normAutofit/>
          </a:bodyPr>
          <a:lstStyle/>
          <a:p>
            <a:r>
              <a:rPr lang="en-US" sz="1600" b="1" dirty="0"/>
              <a:t>N-0 with underground cables</a:t>
            </a:r>
            <a:endParaRPr lang="en-US" sz="1600" b="1" dirty="0">
              <a:latin typeface="+mn-lt"/>
            </a:endParaRPr>
          </a:p>
          <a:p>
            <a:endParaRPr lang="en-US" sz="1600" dirty="0">
              <a:latin typeface="+mn-lt"/>
            </a:endParaRPr>
          </a:p>
        </p:txBody>
      </p:sp>
      <p:graphicFrame>
        <p:nvGraphicFramePr>
          <p:cNvPr id="11" name="Table 10">
            <a:extLst>
              <a:ext uri="{FF2B5EF4-FFF2-40B4-BE49-F238E27FC236}">
                <a16:creationId xmlns:a16="http://schemas.microsoft.com/office/drawing/2014/main" id="{3CF6E0BD-3A98-1AC7-F650-33EDA36244AB}"/>
              </a:ext>
            </a:extLst>
          </p:cNvPr>
          <p:cNvGraphicFramePr>
            <a:graphicFrameLocks noGrp="1"/>
          </p:cNvGraphicFramePr>
          <p:nvPr/>
        </p:nvGraphicFramePr>
        <p:xfrm>
          <a:off x="454712" y="2369068"/>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9.997629E-01</a:t>
                      </a:r>
                    </a:p>
                  </a:txBody>
                  <a:tcPr marL="45720" marR="45720"/>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45720" marR="45720"/>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45720" marR="45720"/>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8.781763E-06</a:t>
                      </a:r>
                    </a:p>
                  </a:txBody>
                  <a:tcPr marL="45720" marR="45720"/>
                </a:tc>
                <a:extLst>
                  <a:ext uri="{0D108BD9-81ED-4DB2-BD59-A6C34878D82A}">
                    <a16:rowId xmlns:a16="http://schemas.microsoft.com/office/drawing/2014/main" val="424918587"/>
                  </a:ext>
                </a:extLst>
              </a:tr>
            </a:tbl>
          </a:graphicData>
        </a:graphic>
      </p:graphicFrame>
      <p:graphicFrame>
        <p:nvGraphicFramePr>
          <p:cNvPr id="12" name="Table 11">
            <a:extLst>
              <a:ext uri="{FF2B5EF4-FFF2-40B4-BE49-F238E27FC236}">
                <a16:creationId xmlns:a16="http://schemas.microsoft.com/office/drawing/2014/main" id="{83F21D8D-9DE8-89D6-45BE-F2E351F59D6A}"/>
              </a:ext>
            </a:extLst>
          </p:cNvPr>
          <p:cNvGraphicFramePr>
            <a:graphicFrameLocks noGrp="1"/>
          </p:cNvGraphicFramePr>
          <p:nvPr/>
        </p:nvGraphicFramePr>
        <p:xfrm>
          <a:off x="6095999" y="2386135"/>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1000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9.997629E-01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8.781763E-06</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13" name="Table 12">
            <a:extLst>
              <a:ext uri="{FF2B5EF4-FFF2-40B4-BE49-F238E27FC236}">
                <a16:creationId xmlns:a16="http://schemas.microsoft.com/office/drawing/2014/main" id="{34E00715-DE50-3B5E-BDBB-0E061B02CC48}"/>
              </a:ext>
            </a:extLst>
          </p:cNvPr>
          <p:cNvGraphicFramePr>
            <a:graphicFrameLocks noGrp="1"/>
          </p:cNvGraphicFramePr>
          <p:nvPr/>
        </p:nvGraphicFramePr>
        <p:xfrm>
          <a:off x="466842" y="4519101"/>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9.997874E-01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1.051379E-04</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1.051379E-04</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2.283543E-06</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15" name="Table 14">
            <a:extLst>
              <a:ext uri="{FF2B5EF4-FFF2-40B4-BE49-F238E27FC236}">
                <a16:creationId xmlns:a16="http://schemas.microsoft.com/office/drawing/2014/main" id="{F693940C-7397-10B7-7707-90D935BFC266}"/>
              </a:ext>
            </a:extLst>
          </p:cNvPr>
          <p:cNvGraphicFramePr>
            <a:graphicFrameLocks noGrp="1"/>
          </p:cNvGraphicFramePr>
          <p:nvPr/>
        </p:nvGraphicFramePr>
        <p:xfrm>
          <a:off x="6096000" y="4560654"/>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9.998749E-01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6.106647E-05</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6.106647E-05</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2.958146E-06</a:t>
                      </a:r>
                    </a:p>
                  </a:txBody>
                  <a:tcPr marL="9525" marR="9525" marT="9525" marB="0" anchor="ctr"/>
                </a:tc>
                <a:extLst>
                  <a:ext uri="{0D108BD9-81ED-4DB2-BD59-A6C34878D82A}">
                    <a16:rowId xmlns:a16="http://schemas.microsoft.com/office/drawing/2014/main" val="424918587"/>
                  </a:ext>
                </a:extLst>
              </a:tr>
            </a:tbl>
          </a:graphicData>
        </a:graphic>
      </p:graphicFrame>
      <p:sp>
        <p:nvSpPr>
          <p:cNvPr id="3" name="Text Placeholder 2">
            <a:extLst>
              <a:ext uri="{FF2B5EF4-FFF2-40B4-BE49-F238E27FC236}">
                <a16:creationId xmlns:a16="http://schemas.microsoft.com/office/drawing/2014/main" id="{2DEA71F9-4DBF-9280-9774-7F3943FBCECF}"/>
              </a:ext>
            </a:extLst>
          </p:cNvPr>
          <p:cNvSpPr txBox="1">
            <a:spLocks/>
          </p:cNvSpPr>
          <p:nvPr/>
        </p:nvSpPr>
        <p:spPr>
          <a:xfrm>
            <a:off x="428695" y="187152"/>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the System State Probability</a:t>
            </a:r>
          </a:p>
          <a:p>
            <a:endParaRPr lang="it-IT" dirty="0"/>
          </a:p>
        </p:txBody>
      </p:sp>
      <p:sp>
        <p:nvSpPr>
          <p:cNvPr id="16" name="TextBox 15">
            <a:extLst>
              <a:ext uri="{FF2B5EF4-FFF2-40B4-BE49-F238E27FC236}">
                <a16:creationId xmlns:a16="http://schemas.microsoft.com/office/drawing/2014/main" id="{2D4244E6-CCB5-BD1C-C40A-6A95A3B77EF4}"/>
              </a:ext>
            </a:extLst>
          </p:cNvPr>
          <p:cNvSpPr txBox="1"/>
          <p:nvPr/>
        </p:nvSpPr>
        <p:spPr>
          <a:xfrm>
            <a:off x="10054414" y="2369068"/>
            <a:ext cx="1964670" cy="646331"/>
          </a:xfrm>
          <a:prstGeom prst="rect">
            <a:avLst/>
          </a:prstGeom>
          <a:noFill/>
        </p:spPr>
        <p:txBody>
          <a:bodyPr wrap="square">
            <a:spAutoFit/>
          </a:bodyPr>
          <a:lstStyle/>
          <a:p>
            <a:pPr algn="ctr"/>
            <a:r>
              <a:rPr lang="en-US" sz="1800" b="0" dirty="0"/>
              <a:t>PNS = Power Not Serviced</a:t>
            </a:r>
          </a:p>
        </p:txBody>
      </p:sp>
      <p:sp>
        <p:nvSpPr>
          <p:cNvPr id="17" name="TextBox 16">
            <a:extLst>
              <a:ext uri="{FF2B5EF4-FFF2-40B4-BE49-F238E27FC236}">
                <a16:creationId xmlns:a16="http://schemas.microsoft.com/office/drawing/2014/main" id="{AA21C1C1-65D6-3D08-1651-F33193B078FC}"/>
              </a:ext>
            </a:extLst>
          </p:cNvPr>
          <p:cNvSpPr txBox="1"/>
          <p:nvPr/>
        </p:nvSpPr>
        <p:spPr>
          <a:xfrm>
            <a:off x="10145268" y="3195939"/>
            <a:ext cx="1964670" cy="646331"/>
          </a:xfrm>
          <a:prstGeom prst="rect">
            <a:avLst/>
          </a:prstGeom>
          <a:noFill/>
        </p:spPr>
        <p:txBody>
          <a:bodyPr wrap="square">
            <a:spAutoFit/>
          </a:bodyPr>
          <a:lstStyle/>
          <a:p>
            <a:pPr algn="ctr"/>
            <a:r>
              <a:rPr lang="en-US" sz="1800" b="0" dirty="0"/>
              <a:t>APC = Available Power Capacity</a:t>
            </a:r>
          </a:p>
        </p:txBody>
      </p:sp>
    </p:spTree>
    <p:extLst>
      <p:ext uri="{BB962C8B-B14F-4D97-AF65-F5344CB8AC3E}">
        <p14:creationId xmlns:p14="http://schemas.microsoft.com/office/powerpoint/2010/main" val="336967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7BAB150-2BEA-502C-0806-A500EB39DF90}"/>
              </a:ext>
            </a:extLst>
          </p:cNvPr>
          <p:cNvSpPr/>
          <p:nvPr/>
        </p:nvSpPr>
        <p:spPr>
          <a:xfrm>
            <a:off x="995172" y="4150616"/>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E98829-BC8F-5DA8-9842-BAFE80771B4D}"/>
              </a:ext>
            </a:extLst>
          </p:cNvPr>
          <p:cNvSpPr/>
          <p:nvPr/>
        </p:nvSpPr>
        <p:spPr>
          <a:xfrm>
            <a:off x="937166" y="2972249"/>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A13BED-571E-26A0-388F-2CA4D5846CE1}"/>
              </a:ext>
            </a:extLst>
          </p:cNvPr>
          <p:cNvSpPr/>
          <p:nvPr/>
        </p:nvSpPr>
        <p:spPr>
          <a:xfrm>
            <a:off x="937166" y="1768437"/>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sz="4000"/>
              <a:t>Introduction</a:t>
            </a:r>
          </a:p>
          <a:p>
            <a:endParaRPr lang="en-US"/>
          </a:p>
        </p:txBody>
      </p:sp>
      <p:sp>
        <p:nvSpPr>
          <p:cNvPr id="8" name="Text Placeholder 7">
            <a:extLst>
              <a:ext uri="{FF2B5EF4-FFF2-40B4-BE49-F238E27FC236}">
                <a16:creationId xmlns:a16="http://schemas.microsoft.com/office/drawing/2014/main" id="{81AE8F4B-20DC-CEFA-C393-5FCA71A75965}"/>
              </a:ext>
            </a:extLst>
          </p:cNvPr>
          <p:cNvSpPr>
            <a:spLocks noGrp="1"/>
          </p:cNvSpPr>
          <p:nvPr>
            <p:ph type="body" sz="quarter" idx="12"/>
          </p:nvPr>
        </p:nvSpPr>
        <p:spPr>
          <a:xfrm>
            <a:off x="1909179" y="1861027"/>
            <a:ext cx="9496125" cy="4359177"/>
          </a:xfrm>
        </p:spPr>
        <p:txBody>
          <a:bodyPr>
            <a:normAutofit fontScale="92500"/>
          </a:bodyPr>
          <a:lstStyle/>
          <a:p>
            <a:pPr marL="0" indent="0">
              <a:buNone/>
            </a:pPr>
            <a:r>
              <a:rPr lang="en-US" sz="2400" dirty="0"/>
              <a:t>Resilience is a fairly new technical concept in power systems. </a:t>
            </a:r>
            <a:br>
              <a:rPr lang="en-US" sz="2400" dirty="0"/>
            </a:br>
            <a:r>
              <a:rPr lang="en-US" sz="2400" dirty="0"/>
              <a:t>Thus, it is crucial </a:t>
            </a:r>
            <a:r>
              <a:rPr lang="en-US" sz="2400" b="1" dirty="0"/>
              <a:t>tailor this concept to applications in power systems</a:t>
            </a:r>
            <a:r>
              <a:rPr lang="en-US" sz="2400" dirty="0"/>
              <a:t>.</a:t>
            </a:r>
          </a:p>
          <a:p>
            <a:pPr marL="0" indent="0">
              <a:buNone/>
            </a:pPr>
            <a:endParaRPr lang="en-US" sz="2400" dirty="0"/>
          </a:p>
          <a:p>
            <a:pPr marL="0" indent="0">
              <a:buNone/>
            </a:pPr>
            <a:r>
              <a:rPr lang="en-US" sz="2400" dirty="0"/>
              <a:t>As a critical infrastructure, power systems </a:t>
            </a:r>
            <a:r>
              <a:rPr lang="en-US" sz="2400" b="1" dirty="0"/>
              <a:t>have to be prepared to survive rare but extreme incidents</a:t>
            </a:r>
            <a:r>
              <a:rPr lang="en-US" sz="2400" dirty="0"/>
              <a:t> to guarantee power supply to the electricity-dependent economy and society.</a:t>
            </a:r>
          </a:p>
          <a:p>
            <a:pPr marL="0" indent="0">
              <a:buNone/>
            </a:pPr>
            <a:endParaRPr lang="en-US" sz="2400" dirty="0"/>
          </a:p>
          <a:p>
            <a:pPr marL="0" indent="0">
              <a:buNone/>
            </a:pPr>
            <a:r>
              <a:rPr lang="en-US" sz="2400" b="1" dirty="0"/>
              <a:t>Resilience has to be integrated into planning and operational assessment concepts</a:t>
            </a:r>
            <a:r>
              <a:rPr lang="en-US" sz="2400" dirty="0"/>
              <a:t> to design and operate power systems that are adequately resilient. </a:t>
            </a:r>
          </a:p>
          <a:p>
            <a:pPr marL="0" indent="0">
              <a:buNone/>
            </a:pPr>
            <a:endParaRPr lang="en-US" sz="2400" dirty="0"/>
          </a:p>
          <a:p>
            <a:pPr marL="0" indent="0">
              <a:buNone/>
            </a:pPr>
            <a:r>
              <a:rPr lang="en-US" sz="2400" dirty="0"/>
              <a:t>The presentation of today will mainly focus on the resilience planning stages, about differences between resilience and traditional reliability concepts.</a:t>
            </a:r>
          </a:p>
        </p:txBody>
      </p:sp>
      <p:pic>
        <p:nvPicPr>
          <p:cNvPr id="4" name="Graphic 3" descr="Illustrator outline">
            <a:extLst>
              <a:ext uri="{FF2B5EF4-FFF2-40B4-BE49-F238E27FC236}">
                <a16:creationId xmlns:a16="http://schemas.microsoft.com/office/drawing/2014/main" id="{00158000-235C-5331-5BF8-4C78AB3604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9596" y="4352776"/>
            <a:ext cx="513108" cy="513108"/>
          </a:xfrm>
          <a:prstGeom prst="rect">
            <a:avLst/>
          </a:prstGeom>
        </p:spPr>
      </p:pic>
      <p:pic>
        <p:nvPicPr>
          <p:cNvPr id="6" name="Graphic 5" descr="Lights On outline">
            <a:extLst>
              <a:ext uri="{FF2B5EF4-FFF2-40B4-BE49-F238E27FC236}">
                <a16:creationId xmlns:a16="http://schemas.microsoft.com/office/drawing/2014/main" id="{F6BEA00A-C5AD-3E1F-ABFB-7471B58358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559" y="3080802"/>
            <a:ext cx="562014" cy="562014"/>
          </a:xfrm>
          <a:prstGeom prst="rect">
            <a:avLst/>
          </a:prstGeom>
        </p:spPr>
      </p:pic>
      <p:pic>
        <p:nvPicPr>
          <p:cNvPr id="9" name="Graphic 8" descr="Alterations &amp; Tailoring outline">
            <a:extLst>
              <a:ext uri="{FF2B5EF4-FFF2-40B4-BE49-F238E27FC236}">
                <a16:creationId xmlns:a16="http://schemas.microsoft.com/office/drawing/2014/main" id="{E67269E0-D998-6684-E240-28981E2940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428" y="1861027"/>
            <a:ext cx="592276" cy="592276"/>
          </a:xfrm>
          <a:prstGeom prst="rect">
            <a:avLst/>
          </a:prstGeom>
        </p:spPr>
      </p:pic>
      <p:sp>
        <p:nvSpPr>
          <p:cNvPr id="3" name="Oval 2">
            <a:extLst>
              <a:ext uri="{FF2B5EF4-FFF2-40B4-BE49-F238E27FC236}">
                <a16:creationId xmlns:a16="http://schemas.microsoft.com/office/drawing/2014/main" id="{B197F48A-3C50-FC20-3369-33E281A92190}"/>
              </a:ext>
            </a:extLst>
          </p:cNvPr>
          <p:cNvSpPr/>
          <p:nvPr/>
        </p:nvSpPr>
        <p:spPr>
          <a:xfrm>
            <a:off x="986882" y="5260425"/>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outline">
            <a:extLst>
              <a:ext uri="{FF2B5EF4-FFF2-40B4-BE49-F238E27FC236}">
                <a16:creationId xmlns:a16="http://schemas.microsoft.com/office/drawing/2014/main" id="{4D3B7D88-644E-DB8B-F16E-14D4BA909D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7516" y="5398512"/>
            <a:ext cx="514953" cy="514953"/>
          </a:xfrm>
          <a:prstGeom prst="rect">
            <a:avLst/>
          </a:prstGeom>
        </p:spPr>
      </p:pic>
    </p:spTree>
    <p:extLst>
      <p:ext uri="{BB962C8B-B14F-4D97-AF65-F5344CB8AC3E}">
        <p14:creationId xmlns:p14="http://schemas.microsoft.com/office/powerpoint/2010/main" val="203495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CC3590-0506-97E2-5225-DA7362CDF9ED}"/>
              </a:ext>
            </a:extLst>
          </p:cNvPr>
          <p:cNvSpPr txBox="1"/>
          <p:nvPr/>
        </p:nvSpPr>
        <p:spPr>
          <a:xfrm>
            <a:off x="355012" y="754989"/>
            <a:ext cx="4627242" cy="646331"/>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VoLL = 1000 $/MW, </a:t>
            </a:r>
            <a:r>
              <a:rPr lang="el-GR" dirty="0">
                <a:latin typeface="+mn-lt"/>
              </a:rPr>
              <a:t>α</a:t>
            </a:r>
            <a:r>
              <a:rPr lang="en-US" dirty="0">
                <a:latin typeface="+mn-lt"/>
              </a:rPr>
              <a:t> = 0.001  </a:t>
            </a:r>
          </a:p>
        </p:txBody>
      </p:sp>
      <p:sp>
        <p:nvSpPr>
          <p:cNvPr id="19" name="TextBox 18">
            <a:extLst>
              <a:ext uri="{FF2B5EF4-FFF2-40B4-BE49-F238E27FC236}">
                <a16:creationId xmlns:a16="http://schemas.microsoft.com/office/drawing/2014/main" id="{CE0EBB98-D182-17B4-592D-A8D2BADD1F9B}"/>
              </a:ext>
            </a:extLst>
          </p:cNvPr>
          <p:cNvSpPr txBox="1"/>
          <p:nvPr/>
        </p:nvSpPr>
        <p:spPr>
          <a:xfrm>
            <a:off x="2829425" y="1481646"/>
            <a:ext cx="4284713" cy="646331"/>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graphicFrame>
        <p:nvGraphicFramePr>
          <p:cNvPr id="22" name="Table 21">
            <a:extLst>
              <a:ext uri="{FF2B5EF4-FFF2-40B4-BE49-F238E27FC236}">
                <a16:creationId xmlns:a16="http://schemas.microsoft.com/office/drawing/2014/main" id="{6C51CBD1-215A-665A-786B-1FFA4F4780EF}"/>
              </a:ext>
            </a:extLst>
          </p:cNvPr>
          <p:cNvGraphicFramePr>
            <a:graphicFrameLocks noGrp="1"/>
          </p:cNvGraphicFramePr>
          <p:nvPr/>
        </p:nvGraphicFramePr>
        <p:xfrm>
          <a:off x="355012" y="1481646"/>
          <a:ext cx="7438292" cy="2249258"/>
        </p:xfrm>
        <a:graphic>
          <a:graphicData uri="http://schemas.openxmlformats.org/drawingml/2006/table">
            <a:tbl>
              <a:tblPr firstRow="1" bandRow="1">
                <a:tableStyleId>{5C22544A-7EE6-4342-B048-85BDC9FD1C3A}</a:tableStyleId>
              </a:tblPr>
              <a:tblGrid>
                <a:gridCol w="1246300">
                  <a:extLst>
                    <a:ext uri="{9D8B030D-6E8A-4147-A177-3AD203B41FA5}">
                      <a16:colId xmlns:a16="http://schemas.microsoft.com/office/drawing/2014/main" val="4146426384"/>
                    </a:ext>
                  </a:extLst>
                </a:gridCol>
                <a:gridCol w="1530102">
                  <a:extLst>
                    <a:ext uri="{9D8B030D-6E8A-4147-A177-3AD203B41FA5}">
                      <a16:colId xmlns:a16="http://schemas.microsoft.com/office/drawing/2014/main" val="1355712604"/>
                    </a:ext>
                  </a:extLst>
                </a:gridCol>
                <a:gridCol w="894797">
                  <a:extLst>
                    <a:ext uri="{9D8B030D-6E8A-4147-A177-3AD203B41FA5}">
                      <a16:colId xmlns:a16="http://schemas.microsoft.com/office/drawing/2014/main" val="2077324439"/>
                    </a:ext>
                  </a:extLst>
                </a:gridCol>
                <a:gridCol w="1207976">
                  <a:extLst>
                    <a:ext uri="{9D8B030D-6E8A-4147-A177-3AD203B41FA5}">
                      <a16:colId xmlns:a16="http://schemas.microsoft.com/office/drawing/2014/main" val="2721817460"/>
                    </a:ext>
                  </a:extLst>
                </a:gridCol>
                <a:gridCol w="1279559">
                  <a:extLst>
                    <a:ext uri="{9D8B030D-6E8A-4147-A177-3AD203B41FA5}">
                      <a16:colId xmlns:a16="http://schemas.microsoft.com/office/drawing/2014/main" val="2225866888"/>
                    </a:ext>
                  </a:extLst>
                </a:gridCol>
                <a:gridCol w="1279558">
                  <a:extLst>
                    <a:ext uri="{9D8B030D-6E8A-4147-A177-3AD203B41FA5}">
                      <a16:colId xmlns:a16="http://schemas.microsoft.com/office/drawing/2014/main" val="2689761369"/>
                    </a:ext>
                  </a:extLst>
                </a:gridCol>
              </a:tblGrid>
              <a:tr h="512740">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Investment</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Cost [$]</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EENS [MWh]</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CEENS </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[MWh]</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85494318"/>
                  </a:ext>
                </a:extLst>
              </a:tr>
              <a:tr h="371054">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a:solidFill>
                            <a:srgbClr val="000000"/>
                          </a:solidFill>
                          <a:effectLst/>
                          <a:latin typeface="Calibri" panose="020F0502020204030204" pitchFamily="34" charset="0"/>
                        </a:rPr>
                        <a:t>0.0617</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475.5</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540,273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4,165,380,000 </a:t>
                      </a:r>
                    </a:p>
                  </a:txBody>
                  <a:tcPr marL="9525" marR="9525" marT="9525" marB="0" anchor="ctr"/>
                </a:tc>
                <a:extLst>
                  <a:ext uri="{0D108BD9-81ED-4DB2-BD59-A6C34878D82A}">
                    <a16:rowId xmlns:a16="http://schemas.microsoft.com/office/drawing/2014/main" val="1902847649"/>
                  </a:ext>
                </a:extLst>
              </a:tr>
              <a:tr h="371054">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0.0045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451.0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39,508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3,950,760,000 </a:t>
                      </a:r>
                    </a:p>
                  </a:txBody>
                  <a:tcPr marL="9525" marR="9525" marT="9525" marB="0" anchor="ctr"/>
                </a:tc>
                <a:extLst>
                  <a:ext uri="{0D108BD9-81ED-4DB2-BD59-A6C34878D82A}">
                    <a16:rowId xmlns:a16="http://schemas.microsoft.com/office/drawing/2014/main" val="194600268"/>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0.0539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312.3</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472,405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2,735,310,000  </a:t>
                      </a:r>
                    </a:p>
                  </a:txBody>
                  <a:tcPr marL="9525" marR="9525" marT="9525" marB="0" anchor="ctr"/>
                </a:tc>
                <a:extLst>
                  <a:ext uri="{0D108BD9-81ED-4DB2-BD59-A6C34878D82A}">
                    <a16:rowId xmlns:a16="http://schemas.microsoft.com/office/drawing/2014/main" val="1622284932"/>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0.0323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331.0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282,839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2,899,560,000  </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26" name="Table 25">
            <a:extLst>
              <a:ext uri="{FF2B5EF4-FFF2-40B4-BE49-F238E27FC236}">
                <a16:creationId xmlns:a16="http://schemas.microsoft.com/office/drawing/2014/main" id="{C402A70A-D8C2-3B6C-B618-5CD625AEF133}"/>
              </a:ext>
            </a:extLst>
          </p:cNvPr>
          <p:cNvGraphicFramePr>
            <a:graphicFrameLocks noGrp="1"/>
          </p:cNvGraphicFramePr>
          <p:nvPr/>
        </p:nvGraphicFramePr>
        <p:xfrm>
          <a:off x="355012" y="4333443"/>
          <a:ext cx="5740988" cy="2149109"/>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0870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N-1 500 MW</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  39,508</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underground</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282,839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6,16</a:t>
                      </a: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472,405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10,96</a:t>
                      </a: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540,273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12,68</a:t>
                      </a:r>
                    </a:p>
                  </a:txBody>
                  <a:tcPr marL="9525" marR="9525" marT="9525" marB="0" anchor="ctr"/>
                </a:tc>
                <a:extLst>
                  <a:ext uri="{0D108BD9-81ED-4DB2-BD59-A6C34878D82A}">
                    <a16:rowId xmlns:a16="http://schemas.microsoft.com/office/drawing/2014/main" val="1315397672"/>
                  </a:ext>
                </a:extLst>
              </a:tr>
            </a:tbl>
          </a:graphicData>
        </a:graphic>
      </p:graphicFrame>
      <p:sp>
        <p:nvSpPr>
          <p:cNvPr id="28" name="TextBox 27">
            <a:extLst>
              <a:ext uri="{FF2B5EF4-FFF2-40B4-BE49-F238E27FC236}">
                <a16:creationId xmlns:a16="http://schemas.microsoft.com/office/drawing/2014/main" id="{4ABEB362-CC28-EBF8-167B-35CF67D4DFF7}"/>
              </a:ext>
            </a:extLst>
          </p:cNvPr>
          <p:cNvSpPr txBox="1"/>
          <p:nvPr/>
        </p:nvSpPr>
        <p:spPr>
          <a:xfrm>
            <a:off x="282676" y="3964111"/>
            <a:ext cx="6097424" cy="369332"/>
          </a:xfrm>
          <a:prstGeom prst="rect">
            <a:avLst/>
          </a:prstGeom>
          <a:noFill/>
        </p:spPr>
        <p:txBody>
          <a:bodyPr wrap="square">
            <a:spAutoFit/>
          </a:bodyPr>
          <a:lstStyle/>
          <a:p>
            <a:r>
              <a:rPr lang="en-US" b="1" dirty="0">
                <a:latin typeface="+mn-lt"/>
              </a:rPr>
              <a:t>Reliability-based Rank [EENS cost]</a:t>
            </a:r>
            <a:endParaRPr lang="en-US" dirty="0">
              <a:latin typeface="+mn-lt"/>
            </a:endParaRPr>
          </a:p>
        </p:txBody>
      </p:sp>
      <p:sp>
        <p:nvSpPr>
          <p:cNvPr id="29" name="TextBox 28">
            <a:extLst>
              <a:ext uri="{FF2B5EF4-FFF2-40B4-BE49-F238E27FC236}">
                <a16:creationId xmlns:a16="http://schemas.microsoft.com/office/drawing/2014/main" id="{3620057B-72C5-74E8-6172-FB60B5AA5801}"/>
              </a:ext>
            </a:extLst>
          </p:cNvPr>
          <p:cNvSpPr txBox="1"/>
          <p:nvPr/>
        </p:nvSpPr>
        <p:spPr>
          <a:xfrm>
            <a:off x="6380100" y="3964111"/>
            <a:ext cx="6097424" cy="369332"/>
          </a:xfrm>
          <a:prstGeom prst="rect">
            <a:avLst/>
          </a:prstGeom>
          <a:noFill/>
        </p:spPr>
        <p:txBody>
          <a:bodyPr wrap="square">
            <a:spAutoFit/>
          </a:bodyPr>
          <a:lstStyle/>
          <a:p>
            <a:r>
              <a:rPr lang="en-US" b="1" dirty="0">
                <a:latin typeface="+mn-lt"/>
              </a:rPr>
              <a:t>Reliability-based Rank [</a:t>
            </a:r>
            <a:r>
              <a:rPr lang="en-US" b="1" dirty="0"/>
              <a:t>C</a:t>
            </a:r>
            <a:r>
              <a:rPr lang="en-US" b="1" dirty="0">
                <a:latin typeface="+mn-lt"/>
              </a:rPr>
              <a:t>EENS cost]</a:t>
            </a:r>
            <a:endParaRPr lang="en-US" dirty="0">
              <a:latin typeface="+mn-lt"/>
            </a:endParaRPr>
          </a:p>
        </p:txBody>
      </p:sp>
      <p:graphicFrame>
        <p:nvGraphicFramePr>
          <p:cNvPr id="31" name="Table 30">
            <a:extLst>
              <a:ext uri="{FF2B5EF4-FFF2-40B4-BE49-F238E27FC236}">
                <a16:creationId xmlns:a16="http://schemas.microsoft.com/office/drawing/2014/main" id="{52D29971-1180-649D-3F3B-8F3E522E845D}"/>
              </a:ext>
            </a:extLst>
          </p:cNvPr>
          <p:cNvGraphicFramePr>
            <a:graphicFrameLocks noGrp="1"/>
          </p:cNvGraphicFramePr>
          <p:nvPr/>
        </p:nvGraphicFramePr>
        <p:xfrm>
          <a:off x="6380100" y="4333443"/>
          <a:ext cx="5740988" cy="2230081"/>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15469">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N-0 </a:t>
                      </a:r>
                      <a:r>
                        <a:rPr lang="it-IT" sz="1600" b="1" i="0" u="none" strike="noStrike" dirty="0" err="1">
                          <a:solidFill>
                            <a:srgbClr val="00843D"/>
                          </a:solidFill>
                          <a:effectLst/>
                          <a:latin typeface="Calibri" panose="020F0502020204030204" pitchFamily="34" charset="0"/>
                        </a:rPr>
                        <a:t>shorter</a:t>
                      </a:r>
                      <a:r>
                        <a:rPr lang="it-IT" sz="1600" b="1" i="0" u="none" strike="noStrike" dirty="0">
                          <a:solidFill>
                            <a:srgbClr val="00843D"/>
                          </a:solidFill>
                          <a:effectLst/>
                          <a:latin typeface="Calibri" panose="020F0502020204030204" pitchFamily="34" charset="0"/>
                        </a:rPr>
                        <a:t> </a:t>
                      </a:r>
                      <a:r>
                        <a:rPr lang="it-IT" sz="1600" b="1" i="0" u="none" strike="noStrike" dirty="0" err="1">
                          <a:solidFill>
                            <a:srgbClr val="00843D"/>
                          </a:solidFill>
                          <a:effectLst/>
                          <a:latin typeface="Calibri" panose="020F0502020204030204" pitchFamily="34" charset="0"/>
                        </a:rPr>
                        <a:t>outage</a:t>
                      </a:r>
                      <a:r>
                        <a:rPr lang="it-IT" sz="1600" b="1" i="0" u="none" strike="noStrike" dirty="0">
                          <a:solidFill>
                            <a:srgbClr val="00843D"/>
                          </a:solidFill>
                          <a:effectLst/>
                          <a:latin typeface="Calibri" panose="020F0502020204030204" pitchFamily="34" charset="0"/>
                        </a:rPr>
                        <a:t> </a:t>
                      </a:r>
                      <a:br>
                        <a:rPr lang="it-IT" sz="1600" b="1" i="0" u="none" strike="noStrike" dirty="0">
                          <a:solidFill>
                            <a:srgbClr val="00843D"/>
                          </a:solidFill>
                          <a:effectLst/>
                          <a:latin typeface="Calibri" panose="020F0502020204030204" pitchFamily="34" charset="0"/>
                        </a:rPr>
                      </a:br>
                      <a:r>
                        <a:rPr lang="it-IT" sz="1600" b="1" i="0" u="none" strike="noStrike" dirty="0">
                          <a:solidFill>
                            <a:srgbClr val="00843D"/>
                          </a:solidFill>
                          <a:effectLst/>
                          <a:latin typeface="Calibri" panose="020F0502020204030204" pitchFamily="34" charset="0"/>
                        </a:rPr>
                        <a:t>time</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2,735,310,000</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       2,899,560,000</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6</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3,950,760,000         </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31</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4,165,380,000         </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34</a:t>
                      </a:r>
                    </a:p>
                  </a:txBody>
                  <a:tcPr marL="9525" marR="9525" marT="9525" marB="0" anchor="ctr"/>
                </a:tc>
                <a:extLst>
                  <a:ext uri="{0D108BD9-81ED-4DB2-BD59-A6C34878D82A}">
                    <a16:rowId xmlns:a16="http://schemas.microsoft.com/office/drawing/2014/main" val="1315397672"/>
                  </a:ext>
                </a:extLst>
              </a:tr>
            </a:tbl>
          </a:graphicData>
        </a:graphic>
      </p:graphicFrame>
      <p:sp>
        <p:nvSpPr>
          <p:cNvPr id="2" name="Text Placeholder 2">
            <a:extLst>
              <a:ext uri="{FF2B5EF4-FFF2-40B4-BE49-F238E27FC236}">
                <a16:creationId xmlns:a16="http://schemas.microsoft.com/office/drawing/2014/main" id="{319351A6-9E83-3A09-EA59-1031BE76B703}"/>
              </a:ext>
            </a:extLst>
          </p:cNvPr>
          <p:cNvSpPr txBox="1">
            <a:spLocks/>
          </p:cNvSpPr>
          <p:nvPr/>
        </p:nvSpPr>
        <p:spPr>
          <a:xfrm>
            <a:off x="355012" y="188407"/>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EENS and CEENS</a:t>
            </a:r>
          </a:p>
          <a:p>
            <a:endParaRPr lang="it-IT" dirty="0"/>
          </a:p>
        </p:txBody>
      </p:sp>
    </p:spTree>
    <p:extLst>
      <p:ext uri="{BB962C8B-B14F-4D97-AF65-F5344CB8AC3E}">
        <p14:creationId xmlns:p14="http://schemas.microsoft.com/office/powerpoint/2010/main" val="377851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CC3590-0506-97E2-5225-DA7362CDF9ED}"/>
              </a:ext>
            </a:extLst>
          </p:cNvPr>
          <p:cNvSpPr txBox="1"/>
          <p:nvPr/>
        </p:nvSpPr>
        <p:spPr>
          <a:xfrm>
            <a:off x="355012" y="796414"/>
            <a:ext cx="4627242" cy="646331"/>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VoLL = 1000 $/MW </a:t>
            </a:r>
          </a:p>
        </p:txBody>
      </p:sp>
      <p:sp>
        <p:nvSpPr>
          <p:cNvPr id="19" name="TextBox 18">
            <a:extLst>
              <a:ext uri="{FF2B5EF4-FFF2-40B4-BE49-F238E27FC236}">
                <a16:creationId xmlns:a16="http://schemas.microsoft.com/office/drawing/2014/main" id="{CE0EBB98-D182-17B4-592D-A8D2BADD1F9B}"/>
              </a:ext>
            </a:extLst>
          </p:cNvPr>
          <p:cNvSpPr txBox="1"/>
          <p:nvPr/>
        </p:nvSpPr>
        <p:spPr>
          <a:xfrm>
            <a:off x="2829425" y="1481646"/>
            <a:ext cx="4284713" cy="646331"/>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graphicFrame>
        <p:nvGraphicFramePr>
          <p:cNvPr id="22" name="Table 21">
            <a:extLst>
              <a:ext uri="{FF2B5EF4-FFF2-40B4-BE49-F238E27FC236}">
                <a16:creationId xmlns:a16="http://schemas.microsoft.com/office/drawing/2014/main" id="{6C51CBD1-215A-665A-786B-1FFA4F4780EF}"/>
              </a:ext>
            </a:extLst>
          </p:cNvPr>
          <p:cNvGraphicFramePr>
            <a:graphicFrameLocks noGrp="1"/>
          </p:cNvGraphicFramePr>
          <p:nvPr/>
        </p:nvGraphicFramePr>
        <p:xfrm>
          <a:off x="355012" y="1481646"/>
          <a:ext cx="7438292" cy="2249258"/>
        </p:xfrm>
        <a:graphic>
          <a:graphicData uri="http://schemas.openxmlformats.org/drawingml/2006/table">
            <a:tbl>
              <a:tblPr firstRow="1" bandRow="1">
                <a:tableStyleId>{5C22544A-7EE6-4342-B048-85BDC9FD1C3A}</a:tableStyleId>
              </a:tblPr>
              <a:tblGrid>
                <a:gridCol w="1246300">
                  <a:extLst>
                    <a:ext uri="{9D8B030D-6E8A-4147-A177-3AD203B41FA5}">
                      <a16:colId xmlns:a16="http://schemas.microsoft.com/office/drawing/2014/main" val="4146426384"/>
                    </a:ext>
                  </a:extLst>
                </a:gridCol>
                <a:gridCol w="1530102">
                  <a:extLst>
                    <a:ext uri="{9D8B030D-6E8A-4147-A177-3AD203B41FA5}">
                      <a16:colId xmlns:a16="http://schemas.microsoft.com/office/drawing/2014/main" val="1355712604"/>
                    </a:ext>
                  </a:extLst>
                </a:gridCol>
                <a:gridCol w="894797">
                  <a:extLst>
                    <a:ext uri="{9D8B030D-6E8A-4147-A177-3AD203B41FA5}">
                      <a16:colId xmlns:a16="http://schemas.microsoft.com/office/drawing/2014/main" val="2077324439"/>
                    </a:ext>
                  </a:extLst>
                </a:gridCol>
                <a:gridCol w="1207976">
                  <a:extLst>
                    <a:ext uri="{9D8B030D-6E8A-4147-A177-3AD203B41FA5}">
                      <a16:colId xmlns:a16="http://schemas.microsoft.com/office/drawing/2014/main" val="2721817460"/>
                    </a:ext>
                  </a:extLst>
                </a:gridCol>
                <a:gridCol w="1279559">
                  <a:extLst>
                    <a:ext uri="{9D8B030D-6E8A-4147-A177-3AD203B41FA5}">
                      <a16:colId xmlns:a16="http://schemas.microsoft.com/office/drawing/2014/main" val="2225866888"/>
                    </a:ext>
                  </a:extLst>
                </a:gridCol>
                <a:gridCol w="1279558">
                  <a:extLst>
                    <a:ext uri="{9D8B030D-6E8A-4147-A177-3AD203B41FA5}">
                      <a16:colId xmlns:a16="http://schemas.microsoft.com/office/drawing/2014/main" val="2689761369"/>
                    </a:ext>
                  </a:extLst>
                </a:gridCol>
              </a:tblGrid>
              <a:tr h="512740">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Investment</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Cost [$]</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EENS [MWh]</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CEENS </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[MWh]</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85494318"/>
                  </a:ext>
                </a:extLst>
              </a:tr>
              <a:tr h="371054">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a:solidFill>
                            <a:srgbClr val="000000"/>
                          </a:solidFill>
                          <a:effectLst/>
                          <a:latin typeface="Calibri" panose="020F0502020204030204" pitchFamily="34" charset="0"/>
                        </a:rPr>
                        <a:t>0.0617</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475.5</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540,273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4,165,380,000 </a:t>
                      </a:r>
                    </a:p>
                  </a:txBody>
                  <a:tcPr marL="9525" marR="9525" marT="9525" marB="0" anchor="ctr"/>
                </a:tc>
                <a:extLst>
                  <a:ext uri="{0D108BD9-81ED-4DB2-BD59-A6C34878D82A}">
                    <a16:rowId xmlns:a16="http://schemas.microsoft.com/office/drawing/2014/main" val="1902847649"/>
                  </a:ext>
                </a:extLst>
              </a:tr>
              <a:tr h="371054">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0.0045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451.0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39,508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3,950,760,000 </a:t>
                      </a:r>
                    </a:p>
                  </a:txBody>
                  <a:tcPr marL="9525" marR="9525" marT="9525" marB="0" anchor="ctr"/>
                </a:tc>
                <a:extLst>
                  <a:ext uri="{0D108BD9-81ED-4DB2-BD59-A6C34878D82A}">
                    <a16:rowId xmlns:a16="http://schemas.microsoft.com/office/drawing/2014/main" val="194600268"/>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0.0539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312.3</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472,405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2,735,310,000  </a:t>
                      </a:r>
                    </a:p>
                  </a:txBody>
                  <a:tcPr marL="9525" marR="9525" marT="9525" marB="0" anchor="ctr"/>
                </a:tc>
                <a:extLst>
                  <a:ext uri="{0D108BD9-81ED-4DB2-BD59-A6C34878D82A}">
                    <a16:rowId xmlns:a16="http://schemas.microsoft.com/office/drawing/2014/main" val="1622284932"/>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0.0323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331.0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282,839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2,899,560,000  </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26" name="Table 25">
            <a:extLst>
              <a:ext uri="{FF2B5EF4-FFF2-40B4-BE49-F238E27FC236}">
                <a16:creationId xmlns:a16="http://schemas.microsoft.com/office/drawing/2014/main" id="{C402A70A-D8C2-3B6C-B618-5CD625AEF133}"/>
              </a:ext>
            </a:extLst>
          </p:cNvPr>
          <p:cNvGraphicFramePr>
            <a:graphicFrameLocks noGrp="1"/>
          </p:cNvGraphicFramePr>
          <p:nvPr/>
        </p:nvGraphicFramePr>
        <p:xfrm>
          <a:off x="355012" y="4333443"/>
          <a:ext cx="5740988" cy="2218921"/>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27973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Total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512737">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it-IT" sz="1600" b="1" i="0" u="none" strike="noStrike" kern="1200" dirty="0">
                          <a:solidFill>
                            <a:srgbClr val="00843D"/>
                          </a:solidFill>
                          <a:effectLst/>
                          <a:latin typeface="Calibri" panose="020F0502020204030204" pitchFamily="34" charset="0"/>
                          <a:ea typeface="+mn-ea"/>
                          <a:cs typeface="+mn-cs"/>
                        </a:rPr>
                        <a:t>N-0 </a:t>
                      </a:r>
                      <a:r>
                        <a:rPr lang="it-IT" sz="1600" b="1" i="0" u="none" strike="noStrike" kern="1200" dirty="0" err="1">
                          <a:solidFill>
                            <a:srgbClr val="00843D"/>
                          </a:solidFill>
                          <a:effectLst/>
                          <a:latin typeface="Calibri" panose="020F0502020204030204" pitchFamily="34" charset="0"/>
                          <a:ea typeface="+mn-ea"/>
                          <a:cs typeface="+mn-cs"/>
                        </a:rPr>
                        <a:t>buried</a:t>
                      </a:r>
                      <a:br>
                        <a:rPr lang="it-IT" sz="1600" b="1" i="0" u="none" strike="noStrike" kern="1200" dirty="0">
                          <a:solidFill>
                            <a:srgbClr val="00843D"/>
                          </a:solidFill>
                          <a:effectLst/>
                          <a:latin typeface="Calibri" panose="020F0502020204030204" pitchFamily="34" charset="0"/>
                          <a:ea typeface="+mn-ea"/>
                          <a:cs typeface="+mn-cs"/>
                        </a:rPr>
                      </a:br>
                      <a:r>
                        <a:rPr lang="it-IT" sz="1600" b="1" i="0" u="none" strike="noStrike" kern="1200" dirty="0" err="1">
                          <a:solidFill>
                            <a:srgbClr val="00843D"/>
                          </a:solidFill>
                          <a:effectLst/>
                          <a:latin typeface="Calibri" panose="020F0502020204030204" pitchFamily="34" charset="0"/>
                          <a:ea typeface="+mn-ea"/>
                          <a:cs typeface="+mn-cs"/>
                        </a:rPr>
                        <a:t>underg</a:t>
                      </a:r>
                      <a:r>
                        <a:rPr lang="it-IT" sz="1600" b="1" i="0" u="none" strike="noStrike" kern="1200" dirty="0">
                          <a:solidFill>
                            <a:srgbClr val="00843D"/>
                          </a:solidFill>
                          <a:effectLst/>
                          <a:latin typeface="Calibri" panose="020F0502020204030204" pitchFamily="34" charset="0"/>
                          <a:ea typeface="+mn-ea"/>
                          <a:cs typeface="+mn-cs"/>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10,282,839</a:t>
                      </a:r>
                      <a:r>
                        <a:rPr lang="it-IT" sz="1600" b="0" i="0" u="none" strike="noStrike" dirty="0">
                          <a:solidFill>
                            <a:srgbClr val="00843D"/>
                          </a:solidFill>
                          <a:effectLst/>
                          <a:latin typeface="Calibri" panose="020F0502020204030204" pitchFamily="34" charset="0"/>
                        </a:rPr>
                        <a:t> </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5498460"/>
                  </a:ext>
                </a:extLst>
              </a:tr>
              <a:tr h="483577">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chemeClr val="tx1"/>
                          </a:solidFill>
                          <a:effectLst/>
                          <a:latin typeface="Calibri" panose="020F0502020204030204" pitchFamily="34" charset="0"/>
                        </a:rPr>
                        <a:t>N-0 </a:t>
                      </a:r>
                      <a:r>
                        <a:rPr lang="it-IT" sz="1600" b="1" i="0" u="none" strike="noStrike" dirty="0" err="1">
                          <a:solidFill>
                            <a:schemeClr val="tx1"/>
                          </a:solidFill>
                          <a:effectLst/>
                          <a:latin typeface="Calibri" panose="020F0502020204030204" pitchFamily="34" charset="0"/>
                        </a:rPr>
                        <a:t>shorter</a:t>
                      </a:r>
                      <a:r>
                        <a:rPr lang="it-IT" sz="1600" b="1" i="0" u="none" strike="noStrike" dirty="0">
                          <a:solidFill>
                            <a:schemeClr val="tx1"/>
                          </a:solidFill>
                          <a:effectLst/>
                          <a:latin typeface="Calibri" panose="020F0502020204030204" pitchFamily="34" charset="0"/>
                        </a:rPr>
                        <a:t> </a:t>
                      </a:r>
                      <a:r>
                        <a:rPr lang="it-IT" sz="1600" b="1" i="0" u="none" strike="noStrike" dirty="0" err="1">
                          <a:solidFill>
                            <a:schemeClr val="tx1"/>
                          </a:solidFill>
                          <a:effectLst/>
                          <a:latin typeface="Calibri" panose="020F0502020204030204" pitchFamily="34" charset="0"/>
                        </a:rPr>
                        <a:t>outage</a:t>
                      </a:r>
                      <a:r>
                        <a:rPr lang="it-IT" sz="1600" b="1" i="0" u="none" strike="noStrike" dirty="0">
                          <a:solidFill>
                            <a:schemeClr val="tx1"/>
                          </a:solidFill>
                          <a:effectLst/>
                          <a:latin typeface="Calibri" panose="020F0502020204030204" pitchFamily="34" charset="0"/>
                        </a:rPr>
                        <a:t> </a:t>
                      </a:r>
                      <a:br>
                        <a:rPr lang="it-IT" sz="1600" b="1" i="0" u="none" strike="noStrike" dirty="0">
                          <a:solidFill>
                            <a:schemeClr val="tx1"/>
                          </a:solidFill>
                          <a:effectLst/>
                          <a:latin typeface="Calibri" panose="020F0502020204030204" pitchFamily="34" charset="0"/>
                        </a:rPr>
                      </a:br>
                      <a:r>
                        <a:rPr lang="it-IT" sz="1600" b="1" i="0" u="none" strike="noStrike" dirty="0">
                          <a:solidFill>
                            <a:schemeClr val="tx1"/>
                          </a:solidFill>
                          <a:effectLst/>
                          <a:latin typeface="Calibri" panose="020F0502020204030204" pitchFamily="34" charset="0"/>
                        </a:rPr>
                        <a:t>time </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10,472,405</a:t>
                      </a:r>
                      <a:r>
                        <a:rPr lang="it-IT" sz="16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538514531"/>
                  </a:ext>
                </a:extLst>
              </a:tr>
              <a:tr h="548954">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600" b="1" i="0" u="none" strike="noStrike" dirty="0">
                          <a:solidFill>
                            <a:srgbClr val="000000"/>
                          </a:solidFill>
                          <a:effectLst/>
                          <a:latin typeface="Calibri" panose="020F0502020204030204" pitchFamily="34" charset="0"/>
                        </a:rPr>
                        <a:t>N-0</a:t>
                      </a:r>
                    </a:p>
                    <a:p>
                      <a:pPr algn="ctr" fontAlgn="b"/>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10,540,273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772205937"/>
                  </a:ext>
                </a:extLst>
              </a:tr>
              <a:tr h="380290">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20,039,508</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49</a:t>
                      </a:r>
                    </a:p>
                  </a:txBody>
                  <a:tcPr marL="9525" marR="9525" marT="9525" marB="0" anchor="ctr"/>
                </a:tc>
                <a:extLst>
                  <a:ext uri="{0D108BD9-81ED-4DB2-BD59-A6C34878D82A}">
                    <a16:rowId xmlns:a16="http://schemas.microsoft.com/office/drawing/2014/main" val="1315397672"/>
                  </a:ext>
                </a:extLst>
              </a:tr>
            </a:tbl>
          </a:graphicData>
        </a:graphic>
      </p:graphicFrame>
      <p:sp>
        <p:nvSpPr>
          <p:cNvPr id="28" name="TextBox 27">
            <a:extLst>
              <a:ext uri="{FF2B5EF4-FFF2-40B4-BE49-F238E27FC236}">
                <a16:creationId xmlns:a16="http://schemas.microsoft.com/office/drawing/2014/main" id="{4ABEB362-CC28-EBF8-167B-35CF67D4DFF7}"/>
              </a:ext>
            </a:extLst>
          </p:cNvPr>
          <p:cNvSpPr txBox="1"/>
          <p:nvPr/>
        </p:nvSpPr>
        <p:spPr>
          <a:xfrm>
            <a:off x="282676" y="3964111"/>
            <a:ext cx="6097424" cy="369332"/>
          </a:xfrm>
          <a:prstGeom prst="rect">
            <a:avLst/>
          </a:prstGeom>
          <a:noFill/>
        </p:spPr>
        <p:txBody>
          <a:bodyPr wrap="square">
            <a:spAutoFit/>
          </a:bodyPr>
          <a:lstStyle/>
          <a:p>
            <a:r>
              <a:rPr lang="en-US" b="1" dirty="0">
                <a:latin typeface="+mn-lt"/>
              </a:rPr>
              <a:t>Reliability-based Rank [EENS cost]</a:t>
            </a:r>
            <a:endParaRPr lang="en-US" dirty="0">
              <a:latin typeface="+mn-lt"/>
            </a:endParaRPr>
          </a:p>
        </p:txBody>
      </p:sp>
      <p:sp>
        <p:nvSpPr>
          <p:cNvPr id="29" name="TextBox 28">
            <a:extLst>
              <a:ext uri="{FF2B5EF4-FFF2-40B4-BE49-F238E27FC236}">
                <a16:creationId xmlns:a16="http://schemas.microsoft.com/office/drawing/2014/main" id="{3620057B-72C5-74E8-6172-FB60B5AA5801}"/>
              </a:ext>
            </a:extLst>
          </p:cNvPr>
          <p:cNvSpPr txBox="1"/>
          <p:nvPr/>
        </p:nvSpPr>
        <p:spPr>
          <a:xfrm>
            <a:off x="6380100" y="3964111"/>
            <a:ext cx="6097424" cy="369332"/>
          </a:xfrm>
          <a:prstGeom prst="rect">
            <a:avLst/>
          </a:prstGeom>
          <a:noFill/>
        </p:spPr>
        <p:txBody>
          <a:bodyPr wrap="square">
            <a:spAutoFit/>
          </a:bodyPr>
          <a:lstStyle/>
          <a:p>
            <a:r>
              <a:rPr lang="en-US" b="1" dirty="0">
                <a:latin typeface="+mn-lt"/>
              </a:rPr>
              <a:t>Reliability-based Rank [</a:t>
            </a:r>
            <a:r>
              <a:rPr lang="en-US" b="1" dirty="0"/>
              <a:t>C</a:t>
            </a:r>
            <a:r>
              <a:rPr lang="en-US" b="1" dirty="0">
                <a:latin typeface="+mn-lt"/>
              </a:rPr>
              <a:t>EENS cost]</a:t>
            </a:r>
            <a:endParaRPr lang="en-US" dirty="0">
              <a:latin typeface="+mn-lt"/>
            </a:endParaRPr>
          </a:p>
        </p:txBody>
      </p:sp>
      <p:graphicFrame>
        <p:nvGraphicFramePr>
          <p:cNvPr id="31" name="Table 30">
            <a:extLst>
              <a:ext uri="{FF2B5EF4-FFF2-40B4-BE49-F238E27FC236}">
                <a16:creationId xmlns:a16="http://schemas.microsoft.com/office/drawing/2014/main" id="{52D29971-1180-649D-3F3B-8F3E522E845D}"/>
              </a:ext>
            </a:extLst>
          </p:cNvPr>
          <p:cNvGraphicFramePr>
            <a:graphicFrameLocks noGrp="1"/>
          </p:cNvGraphicFramePr>
          <p:nvPr/>
        </p:nvGraphicFramePr>
        <p:xfrm>
          <a:off x="6380100" y="4333443"/>
          <a:ext cx="5740988" cy="2223317"/>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0870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Total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N-0 </a:t>
                      </a:r>
                      <a:r>
                        <a:rPr lang="it-IT" sz="1600" b="1" i="0" u="none" strike="noStrike" dirty="0" err="1">
                          <a:solidFill>
                            <a:srgbClr val="00843D"/>
                          </a:solidFill>
                          <a:effectLst/>
                          <a:latin typeface="Calibri" panose="020F0502020204030204" pitchFamily="34" charset="0"/>
                        </a:rPr>
                        <a:t>shorter</a:t>
                      </a:r>
                      <a:r>
                        <a:rPr lang="it-IT" sz="1600" b="1" i="0" u="none" strike="noStrike" dirty="0">
                          <a:solidFill>
                            <a:srgbClr val="00843D"/>
                          </a:solidFill>
                          <a:effectLst/>
                          <a:latin typeface="Calibri" panose="020F0502020204030204" pitchFamily="34" charset="0"/>
                        </a:rPr>
                        <a:t> </a:t>
                      </a:r>
                      <a:r>
                        <a:rPr lang="it-IT" sz="1600" b="1" i="0" u="none" strike="noStrike" dirty="0" err="1">
                          <a:solidFill>
                            <a:srgbClr val="00843D"/>
                          </a:solidFill>
                          <a:effectLst/>
                          <a:latin typeface="Calibri" panose="020F0502020204030204" pitchFamily="34" charset="0"/>
                        </a:rPr>
                        <a:t>outage</a:t>
                      </a:r>
                      <a:r>
                        <a:rPr lang="it-IT" sz="1600" b="1" i="0" u="none" strike="noStrike" dirty="0">
                          <a:solidFill>
                            <a:srgbClr val="00843D"/>
                          </a:solidFill>
                          <a:effectLst/>
                          <a:latin typeface="Calibri" panose="020F0502020204030204" pitchFamily="34" charset="0"/>
                        </a:rPr>
                        <a:t> </a:t>
                      </a:r>
                      <a:br>
                        <a:rPr lang="it-IT" sz="1600" b="1" i="0" u="none" strike="noStrike" dirty="0">
                          <a:solidFill>
                            <a:srgbClr val="00843D"/>
                          </a:solidFill>
                          <a:effectLst/>
                          <a:latin typeface="Calibri" panose="020F0502020204030204" pitchFamily="34" charset="0"/>
                        </a:rPr>
                      </a:br>
                      <a:r>
                        <a:rPr lang="it-IT" sz="1600" b="1" i="0" u="none" strike="noStrike" dirty="0">
                          <a:solidFill>
                            <a:srgbClr val="00843D"/>
                          </a:solidFill>
                          <a:effectLst/>
                          <a:latin typeface="Calibri" panose="020F0502020204030204" pitchFamily="34" charset="0"/>
                        </a:rPr>
                        <a:t>time</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       2,745,310,000</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       2,914,560,000</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6</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3,970,760,000         </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31</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4,175,380,000         </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34</a:t>
                      </a:r>
                    </a:p>
                  </a:txBody>
                  <a:tcPr marL="9525" marR="9525" marT="9525" marB="0" anchor="ctr"/>
                </a:tc>
                <a:extLst>
                  <a:ext uri="{0D108BD9-81ED-4DB2-BD59-A6C34878D82A}">
                    <a16:rowId xmlns:a16="http://schemas.microsoft.com/office/drawing/2014/main" val="1315397672"/>
                  </a:ext>
                </a:extLst>
              </a:tr>
            </a:tbl>
          </a:graphicData>
        </a:graphic>
      </p:graphicFrame>
      <p:sp>
        <p:nvSpPr>
          <p:cNvPr id="9" name="Text Placeholder 2">
            <a:extLst>
              <a:ext uri="{FF2B5EF4-FFF2-40B4-BE49-F238E27FC236}">
                <a16:creationId xmlns:a16="http://schemas.microsoft.com/office/drawing/2014/main" id="{E30D060B-6305-3C1E-96B8-1F10F3240FC2}"/>
              </a:ext>
            </a:extLst>
          </p:cNvPr>
          <p:cNvSpPr txBox="1">
            <a:spLocks/>
          </p:cNvSpPr>
          <p:nvPr/>
        </p:nvSpPr>
        <p:spPr>
          <a:xfrm>
            <a:off x="282676" y="296855"/>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Rank the improvements considering the Total Cost</a:t>
            </a:r>
          </a:p>
          <a:p>
            <a:endParaRPr lang="it-IT" dirty="0"/>
          </a:p>
        </p:txBody>
      </p:sp>
    </p:spTree>
    <p:extLst>
      <p:ext uri="{BB962C8B-B14F-4D97-AF65-F5344CB8AC3E}">
        <p14:creationId xmlns:p14="http://schemas.microsoft.com/office/powerpoint/2010/main" val="108394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75A7EF-24C0-FD06-5729-F73DEB418D13}"/>
              </a:ext>
            </a:extLst>
          </p:cNvPr>
          <p:cNvSpPr txBox="1"/>
          <p:nvPr/>
        </p:nvSpPr>
        <p:spPr>
          <a:xfrm>
            <a:off x="7340837" y="1470025"/>
            <a:ext cx="914400" cy="914400"/>
          </a:xfrm>
          <a:prstGeom prst="rect">
            <a:avLst/>
          </a:prstGeom>
        </p:spPr>
        <p:txBody>
          <a:bodyPr vert="horz" wrap="none" lIns="91440" tIns="45720" rIns="91440" bIns="45720" rtlCol="0" anchor="b">
            <a:normAutofit/>
          </a:bodyPr>
          <a:lstStyle/>
          <a:p>
            <a:pPr algn="r"/>
            <a:endParaRPr lang="it-IT" b="1" dirty="0">
              <a:latin typeface="+mn-lt"/>
            </a:endParaRPr>
          </a:p>
        </p:txBody>
      </p:sp>
      <p:sp>
        <p:nvSpPr>
          <p:cNvPr id="12" name="TextBox 11">
            <a:extLst>
              <a:ext uri="{FF2B5EF4-FFF2-40B4-BE49-F238E27FC236}">
                <a16:creationId xmlns:a16="http://schemas.microsoft.com/office/drawing/2014/main" id="{A26193AB-ECED-750C-28FF-99C4C9C1386D}"/>
              </a:ext>
            </a:extLst>
          </p:cNvPr>
          <p:cNvSpPr txBox="1"/>
          <p:nvPr/>
        </p:nvSpPr>
        <p:spPr>
          <a:xfrm>
            <a:off x="940036" y="5818035"/>
            <a:ext cx="10755697" cy="646331"/>
          </a:xfrm>
          <a:prstGeom prst="rect">
            <a:avLst/>
          </a:prstGeom>
          <a:noFill/>
        </p:spPr>
        <p:txBody>
          <a:bodyPr wrap="square">
            <a:spAutoFit/>
          </a:bodyPr>
          <a:lstStyle/>
          <a:p>
            <a:r>
              <a:rPr lang="en-US" dirty="0">
                <a:latin typeface="+mn-lt"/>
              </a:rPr>
              <a:t>The </a:t>
            </a:r>
            <a:r>
              <a:rPr lang="en-US" b="1" dirty="0">
                <a:solidFill>
                  <a:srgbClr val="FF3399"/>
                </a:solidFill>
                <a:latin typeface="+mn-lt"/>
              </a:rPr>
              <a:t>“smarter” </a:t>
            </a:r>
            <a:r>
              <a:rPr lang="en-US" dirty="0">
                <a:latin typeface="+mn-lt"/>
              </a:rPr>
              <a:t>option (increasing the number of </a:t>
            </a:r>
            <a:r>
              <a:rPr lang="en-US" dirty="0"/>
              <a:t>maintenance crews) is the best option to increase the resilience level, whereas the </a:t>
            </a:r>
            <a:r>
              <a:rPr lang="en-US" b="1" dirty="0">
                <a:solidFill>
                  <a:srgbClr val="00D7D2"/>
                </a:solidFill>
              </a:rPr>
              <a:t>“more robust</a:t>
            </a:r>
            <a:r>
              <a:rPr lang="en-US" dirty="0">
                <a:solidFill>
                  <a:srgbClr val="00D7D2"/>
                </a:solidFill>
              </a:rPr>
              <a:t>” </a:t>
            </a:r>
            <a:r>
              <a:rPr lang="en-US" dirty="0"/>
              <a:t>option improves system reliability.</a:t>
            </a:r>
            <a:endParaRPr lang="en-US" dirty="0">
              <a:latin typeface="+mn-lt"/>
            </a:endParaRPr>
          </a:p>
        </p:txBody>
      </p:sp>
      <p:pic>
        <p:nvPicPr>
          <p:cNvPr id="5" name="Picture 4">
            <a:extLst>
              <a:ext uri="{FF2B5EF4-FFF2-40B4-BE49-F238E27FC236}">
                <a16:creationId xmlns:a16="http://schemas.microsoft.com/office/drawing/2014/main" id="{84362D87-E9AF-FE34-30C6-E6D48E202100}"/>
              </a:ext>
            </a:extLst>
          </p:cNvPr>
          <p:cNvPicPr>
            <a:picLocks noChangeAspect="1"/>
          </p:cNvPicPr>
          <p:nvPr/>
        </p:nvPicPr>
        <p:blipFill>
          <a:blip r:embed="rId2"/>
          <a:stretch>
            <a:fillRect/>
          </a:stretch>
        </p:blipFill>
        <p:spPr>
          <a:xfrm>
            <a:off x="2274496" y="528716"/>
            <a:ext cx="6780960" cy="5085720"/>
          </a:xfrm>
          <a:prstGeom prst="rect">
            <a:avLst/>
          </a:prstGeom>
        </p:spPr>
      </p:pic>
    </p:spTree>
    <p:extLst>
      <p:ext uri="{BB962C8B-B14F-4D97-AF65-F5344CB8AC3E}">
        <p14:creationId xmlns:p14="http://schemas.microsoft.com/office/powerpoint/2010/main" val="2758606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75A7EF-24C0-FD06-5729-F73DEB418D13}"/>
              </a:ext>
            </a:extLst>
          </p:cNvPr>
          <p:cNvSpPr txBox="1"/>
          <p:nvPr/>
        </p:nvSpPr>
        <p:spPr>
          <a:xfrm>
            <a:off x="7340837" y="1470025"/>
            <a:ext cx="914400" cy="914400"/>
          </a:xfrm>
          <a:prstGeom prst="rect">
            <a:avLst/>
          </a:prstGeom>
        </p:spPr>
        <p:txBody>
          <a:bodyPr vert="horz" wrap="none" lIns="91440" tIns="45720" rIns="91440" bIns="45720" rtlCol="0" anchor="b">
            <a:normAutofit/>
          </a:bodyPr>
          <a:lstStyle/>
          <a:p>
            <a:pPr algn="r"/>
            <a:endParaRPr lang="it-IT" b="1" dirty="0">
              <a:latin typeface="+mn-lt"/>
            </a:endParaRPr>
          </a:p>
        </p:txBody>
      </p:sp>
      <p:sp>
        <p:nvSpPr>
          <p:cNvPr id="10" name="TextBox 9">
            <a:extLst>
              <a:ext uri="{FF2B5EF4-FFF2-40B4-BE49-F238E27FC236}">
                <a16:creationId xmlns:a16="http://schemas.microsoft.com/office/drawing/2014/main" id="{4EEC0B45-B6B6-1B62-C378-3AFEC52EAB18}"/>
              </a:ext>
            </a:extLst>
          </p:cNvPr>
          <p:cNvSpPr txBox="1"/>
          <p:nvPr/>
        </p:nvSpPr>
        <p:spPr>
          <a:xfrm>
            <a:off x="6839514" y="1596475"/>
            <a:ext cx="4943658" cy="3085470"/>
          </a:xfrm>
          <a:prstGeom prst="rect">
            <a:avLst/>
          </a:prstGeom>
        </p:spPr>
        <p:txBody>
          <a:bodyPr vert="horz" wrap="none" lIns="91440" tIns="45720" rIns="91440" bIns="45720" rtlCol="0" anchor="t">
            <a:noAutofit/>
          </a:bodyPr>
          <a:lstStyle/>
          <a:p>
            <a:r>
              <a:rPr lang="en-US" dirty="0">
                <a:latin typeface="+mn-lt"/>
              </a:rPr>
              <a:t>Further aspects can affect the effectiveness of</a:t>
            </a:r>
          </a:p>
          <a:p>
            <a:r>
              <a:rPr lang="en-US" dirty="0"/>
              <a:t>the proposed solution.</a:t>
            </a:r>
            <a:endParaRPr lang="en-US" dirty="0">
              <a:latin typeface="+mn-l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VoLL: if we increase this value to 30 k$/MW </a:t>
            </a:r>
          </a:p>
          <a:p>
            <a:r>
              <a:rPr lang="en-US" dirty="0"/>
              <a:t>the </a:t>
            </a:r>
            <a:r>
              <a:rPr lang="en-US" b="1" dirty="0">
                <a:solidFill>
                  <a:srgbClr val="0070C0"/>
                </a:solidFill>
              </a:rPr>
              <a:t>“N-1 solution”  </a:t>
            </a:r>
            <a:r>
              <a:rPr lang="en-US" dirty="0"/>
              <a:t>becomes more attractive</a:t>
            </a:r>
            <a:br>
              <a:rPr lang="en-US" dirty="0"/>
            </a:br>
            <a:r>
              <a:rPr lang="en-US" dirty="0"/>
              <a:t>as reliability-oriented option.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t>Climate Change: If we change the ratio fair/bad </a:t>
            </a:r>
            <a:br>
              <a:rPr lang="en-US" dirty="0"/>
            </a:br>
            <a:r>
              <a:rPr lang="en-US" dirty="0"/>
              <a:t>weather the occurrence of severe increases </a:t>
            </a:r>
          </a:p>
          <a:p>
            <a:r>
              <a:rPr lang="en-US" dirty="0"/>
              <a:t>affecting the system state probabilities. </a:t>
            </a:r>
            <a:br>
              <a:rPr lang="en-US" dirty="0"/>
            </a:br>
            <a:endParaRPr lang="en-US" dirty="0"/>
          </a:p>
          <a:p>
            <a:pPr marL="285750" indent="-285750">
              <a:buFont typeface="Arial" panose="020B0604020202020204" pitchFamily="34" charset="0"/>
              <a:buChar char="•"/>
            </a:pPr>
            <a:r>
              <a:rPr lang="en-US" dirty="0"/>
              <a:t>In a similar way the increment in magnitude of the </a:t>
            </a:r>
          </a:p>
          <a:p>
            <a:r>
              <a:rPr lang="en-US" dirty="0"/>
              <a:t>extreme event is considered through the </a:t>
            </a:r>
          </a:p>
          <a:p>
            <a:r>
              <a:rPr lang="en-US" dirty="0"/>
              <a:t>fragility curves and the failure transition rates.</a:t>
            </a:r>
            <a:br>
              <a:rPr lang="en-US" dirty="0"/>
            </a:br>
            <a:r>
              <a:rPr lang="en-US" dirty="0"/>
              <a:t> </a:t>
            </a:r>
          </a:p>
          <a:p>
            <a:endParaRPr lang="en-US" dirty="0"/>
          </a:p>
          <a:p>
            <a:endParaRPr lang="en-US" dirty="0"/>
          </a:p>
          <a:p>
            <a:endParaRPr lang="en-US" dirty="0">
              <a:latin typeface="+mn-lt"/>
            </a:endParaRPr>
          </a:p>
          <a:p>
            <a:r>
              <a:rPr lang="en-US" dirty="0">
                <a:latin typeface="+mn-lt"/>
              </a:rPr>
              <a:t> </a:t>
            </a:r>
            <a:endParaRPr lang="it-IT" dirty="0">
              <a:latin typeface="+mn-lt"/>
            </a:endParaRPr>
          </a:p>
        </p:txBody>
      </p:sp>
      <p:pic>
        <p:nvPicPr>
          <p:cNvPr id="3" name="Picture 2">
            <a:extLst>
              <a:ext uri="{FF2B5EF4-FFF2-40B4-BE49-F238E27FC236}">
                <a16:creationId xmlns:a16="http://schemas.microsoft.com/office/drawing/2014/main" id="{DEB437F5-43A8-2B00-1EF4-03A348898DFD}"/>
              </a:ext>
            </a:extLst>
          </p:cNvPr>
          <p:cNvPicPr>
            <a:picLocks noChangeAspect="1"/>
          </p:cNvPicPr>
          <p:nvPr/>
        </p:nvPicPr>
        <p:blipFill>
          <a:blip r:embed="rId2"/>
          <a:stretch>
            <a:fillRect/>
          </a:stretch>
        </p:blipFill>
        <p:spPr>
          <a:xfrm>
            <a:off x="-9341" y="943841"/>
            <a:ext cx="6637092" cy="4977819"/>
          </a:xfrm>
          <a:prstGeom prst="rect">
            <a:avLst/>
          </a:prstGeom>
        </p:spPr>
      </p:pic>
    </p:spTree>
    <p:extLst>
      <p:ext uri="{BB962C8B-B14F-4D97-AF65-F5344CB8AC3E}">
        <p14:creationId xmlns:p14="http://schemas.microsoft.com/office/powerpoint/2010/main" val="85872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34B9D-F4EB-D344-D75A-8F366E25E21C}"/>
              </a:ext>
            </a:extLst>
          </p:cNvPr>
          <p:cNvSpPr>
            <a:spLocks noGrp="1"/>
          </p:cNvSpPr>
          <p:nvPr>
            <p:ph type="body" sz="quarter" idx="10"/>
          </p:nvPr>
        </p:nvSpPr>
        <p:spPr/>
        <p:txBody>
          <a:bodyPr/>
          <a:lstStyle/>
          <a:p>
            <a:r>
              <a:rPr lang="en-US" dirty="0"/>
              <a:t>Conclusions</a:t>
            </a:r>
            <a:endParaRPr lang="it-IT" dirty="0"/>
          </a:p>
        </p:txBody>
      </p:sp>
      <p:sp>
        <p:nvSpPr>
          <p:cNvPr id="5" name="TextBox 4">
            <a:extLst>
              <a:ext uri="{FF2B5EF4-FFF2-40B4-BE49-F238E27FC236}">
                <a16:creationId xmlns:a16="http://schemas.microsoft.com/office/drawing/2014/main" id="{28742A6A-9FAD-3E55-6940-F857B617D4CB}"/>
              </a:ext>
            </a:extLst>
          </p:cNvPr>
          <p:cNvSpPr txBox="1"/>
          <p:nvPr/>
        </p:nvSpPr>
        <p:spPr>
          <a:xfrm>
            <a:off x="2036516" y="1310879"/>
            <a:ext cx="9793941" cy="5924955"/>
          </a:xfrm>
          <a:prstGeom prst="rect">
            <a:avLst/>
          </a:prstGeom>
          <a:noFill/>
        </p:spPr>
        <p:txBody>
          <a:bodyPr wrap="square">
            <a:spAutoFit/>
          </a:bodyPr>
          <a:lstStyle/>
          <a:p>
            <a:r>
              <a:rPr lang="en-US" sz="1700" dirty="0"/>
              <a:t>The Task Force has detected several key points, which are crucial to enhance the resilience:</a:t>
            </a:r>
          </a:p>
          <a:p>
            <a:endParaRPr lang="en-US" sz="1700" dirty="0"/>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Investigation of the resilience measures cost-effectiveness.</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Importance of the cooperation between the several power systems actors (generation companies, transmission, and distribution grid operators).</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Assessment of the benefits/detriments analysis of RES on system resilience.</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Development of smart grids and microgrids to operate in islanding mode for resilience.</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Risk analysis for a system to come under cyber-attacks, where it may increase because of the data exchanges volume growth.</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Employment of climate, weather, geological and economic analysis to reduce a large number of scenarios by geographically identifying the main HILPs for a certain area.</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Development of advanced resilience metrics able to characterize the different resilience aspects.</a:t>
            </a:r>
          </a:p>
          <a:p>
            <a:pPr marL="285750" lvl="0" indent="-285750" algn="just">
              <a:lnSpc>
                <a:spcPct val="107000"/>
              </a:lnSpc>
              <a:spcAft>
                <a:spcPts val="800"/>
              </a:spcAft>
              <a:buFont typeface="Arial" panose="020B0604020202020204" pitchFamily="34" charset="0"/>
              <a:buChar char="•"/>
            </a:pPr>
            <a:r>
              <a:rPr lang="en-US" sz="1700" dirty="0">
                <a:effectLst/>
                <a:ea typeface="Times New Roman" panose="02020603050405020304" pitchFamily="18" charset="0"/>
              </a:rPr>
              <a:t>Possibility enabling Renewable Resource Participation in Resilience</a:t>
            </a:r>
          </a:p>
          <a:p>
            <a:pPr marL="285750" lvl="0" indent="-285750" algn="just">
              <a:lnSpc>
                <a:spcPct val="107000"/>
              </a:lnSpc>
              <a:spcAft>
                <a:spcPts val="800"/>
              </a:spcAft>
              <a:buFont typeface="Arial" panose="020B0604020202020204" pitchFamily="34" charset="0"/>
              <a:buChar char="•"/>
            </a:pPr>
            <a:r>
              <a:rPr lang="en-US" sz="1700" dirty="0">
                <a:ea typeface="Times New Roman" panose="02020603050405020304" pitchFamily="18" charset="0"/>
              </a:rPr>
              <a:t>Development, usage, and maintenance of system operator training simulator platforms.</a:t>
            </a:r>
            <a:endParaRPr lang="en-US" sz="1700" dirty="0">
              <a:effectLst/>
              <a:ea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en-US" sz="1700" dirty="0">
              <a:effectLst/>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US" sz="1700" dirty="0">
              <a:effectLst/>
              <a:ea typeface="Times New Roman" panose="02020603050405020304" pitchFamily="18" charset="0"/>
            </a:endParaRPr>
          </a:p>
          <a:p>
            <a:endParaRPr lang="en-US" sz="1700" dirty="0"/>
          </a:p>
        </p:txBody>
      </p:sp>
      <p:sp>
        <p:nvSpPr>
          <p:cNvPr id="6" name="Oval 5">
            <a:extLst>
              <a:ext uri="{FF2B5EF4-FFF2-40B4-BE49-F238E27FC236}">
                <a16:creationId xmlns:a16="http://schemas.microsoft.com/office/drawing/2014/main" id="{724E80CA-957E-F01F-CF3A-147CA5D9DD9D}"/>
              </a:ext>
            </a:extLst>
          </p:cNvPr>
          <p:cNvSpPr/>
          <p:nvPr/>
        </p:nvSpPr>
        <p:spPr>
          <a:xfrm>
            <a:off x="940750" y="1310879"/>
            <a:ext cx="838800" cy="828000"/>
          </a:xfrm>
          <a:prstGeom prst="ellipse">
            <a:avLst/>
          </a:prstGeom>
          <a:solidFill>
            <a:srgbClr val="02AE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mpass outline">
            <a:extLst>
              <a:ext uri="{FF2B5EF4-FFF2-40B4-BE49-F238E27FC236}">
                <a16:creationId xmlns:a16="http://schemas.microsoft.com/office/drawing/2014/main" id="{4EA16380-96E3-29A6-E39C-A4A0444508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96" y="1390525"/>
            <a:ext cx="668708" cy="668708"/>
          </a:xfrm>
          <a:prstGeom prst="rect">
            <a:avLst/>
          </a:prstGeom>
        </p:spPr>
      </p:pic>
    </p:spTree>
    <p:extLst>
      <p:ext uri="{BB962C8B-B14F-4D97-AF65-F5344CB8AC3E}">
        <p14:creationId xmlns:p14="http://schemas.microsoft.com/office/powerpoint/2010/main" val="208016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89962-B663-B1A2-5E54-9104B9556418}"/>
              </a:ext>
            </a:extLst>
          </p:cNvPr>
          <p:cNvSpPr>
            <a:spLocks noGrp="1"/>
          </p:cNvSpPr>
          <p:nvPr>
            <p:ph type="body" sz="quarter" idx="10"/>
          </p:nvPr>
        </p:nvSpPr>
        <p:spPr>
          <a:xfrm>
            <a:off x="1630520" y="439506"/>
            <a:ext cx="7542213" cy="666750"/>
          </a:xfrm>
        </p:spPr>
        <p:txBody>
          <a:bodyPr/>
          <a:lstStyle/>
          <a:p>
            <a:pPr algn="ctr"/>
            <a:r>
              <a:rPr lang="en-US" sz="7200" dirty="0"/>
              <a:t>THANK YOU FOR</a:t>
            </a:r>
            <a:br>
              <a:rPr lang="en-US" sz="7200" dirty="0"/>
            </a:br>
            <a:r>
              <a:rPr lang="en-US" sz="7200" dirty="0"/>
              <a:t>YOUR ATTENTION</a:t>
            </a:r>
            <a:br>
              <a:rPr lang="en-US" sz="7200" dirty="0"/>
            </a:br>
            <a:endParaRPr lang="it-IT" sz="7200" dirty="0"/>
          </a:p>
        </p:txBody>
      </p:sp>
      <p:sp>
        <p:nvSpPr>
          <p:cNvPr id="3" name="Text Placeholder 2">
            <a:extLst>
              <a:ext uri="{FF2B5EF4-FFF2-40B4-BE49-F238E27FC236}">
                <a16:creationId xmlns:a16="http://schemas.microsoft.com/office/drawing/2014/main" id="{0C3B71CB-CB11-4DF5-7D2F-6F3E8544DCBA}"/>
              </a:ext>
            </a:extLst>
          </p:cNvPr>
          <p:cNvSpPr>
            <a:spLocks noGrp="1"/>
          </p:cNvSpPr>
          <p:nvPr>
            <p:ph type="body" sz="quarter" idx="11"/>
          </p:nvPr>
        </p:nvSpPr>
        <p:spPr>
          <a:xfrm>
            <a:off x="840828" y="2698818"/>
            <a:ext cx="10668000" cy="940389"/>
          </a:xfrm>
        </p:spPr>
        <p:txBody>
          <a:bodyPr/>
          <a:lstStyle/>
          <a:p>
            <a:r>
              <a:rPr lang="en-US" dirty="0">
                <a:hlinkClick r:id="rId2"/>
              </a:rPr>
              <a:t>tomsovic@utk.edu</a:t>
            </a:r>
            <a:endParaRPr lang="en-US" dirty="0"/>
          </a:p>
          <a:p>
            <a:endParaRPr lang="en-US" sz="2800" b="1" dirty="0">
              <a:effectLst/>
              <a:latin typeface="Times" pitchFamily="2" charset="0"/>
            </a:endParaRPr>
          </a:p>
          <a:p>
            <a:r>
              <a:rPr lang="en-US" sz="2400" b="1" dirty="0">
                <a:effectLst/>
                <a:latin typeface="Times" pitchFamily="2" charset="0"/>
              </a:rPr>
              <a:t>Executive summary: </a:t>
            </a:r>
            <a:r>
              <a:rPr lang="en-US" sz="2400" dirty="0">
                <a:effectLst/>
                <a:latin typeface="Times" pitchFamily="2" charset="0"/>
              </a:rPr>
              <a:t>https://</a:t>
            </a:r>
            <a:r>
              <a:rPr lang="en-US" sz="2400" dirty="0" err="1">
                <a:effectLst/>
                <a:latin typeface="Times" pitchFamily="2" charset="0"/>
              </a:rPr>
              <a:t>ieeexplore.ieee.org</a:t>
            </a:r>
            <a:r>
              <a:rPr lang="en-US" sz="2400" dirty="0">
                <a:effectLst/>
                <a:latin typeface="Times" pitchFamily="2" charset="0"/>
              </a:rPr>
              <a:t>/document/9913670 </a:t>
            </a:r>
          </a:p>
          <a:p>
            <a:endParaRPr lang="en-US" sz="2400" b="1" dirty="0">
              <a:latin typeface="Times" pitchFamily="2" charset="0"/>
            </a:endParaRPr>
          </a:p>
          <a:p>
            <a:r>
              <a:rPr lang="en-US" sz="2400" b="1" dirty="0">
                <a:effectLst/>
                <a:latin typeface="Times" pitchFamily="2" charset="0"/>
              </a:rPr>
              <a:t>Full task force report </a:t>
            </a:r>
            <a:r>
              <a:rPr lang="en-US" sz="2400" dirty="0">
                <a:effectLst/>
                <a:latin typeface="Times" pitchFamily="2" charset="0"/>
              </a:rPr>
              <a:t>- https://</a:t>
            </a:r>
            <a:r>
              <a:rPr lang="en-US" sz="2400" dirty="0" err="1">
                <a:effectLst/>
                <a:latin typeface="Times" pitchFamily="2" charset="0"/>
              </a:rPr>
              <a:t>resourcecenter.ieee-pes.org</a:t>
            </a:r>
            <a:r>
              <a:rPr lang="en-US" sz="2400" dirty="0">
                <a:effectLst/>
                <a:latin typeface="Times" pitchFamily="2" charset="0"/>
              </a:rPr>
              <a:t>/publications/technical-reports/PES_TP_TR108_PSDP_AMPS_052223.html</a:t>
            </a:r>
          </a:p>
          <a:p>
            <a:endParaRPr lang="it-IT" dirty="0"/>
          </a:p>
        </p:txBody>
      </p:sp>
    </p:spTree>
    <p:extLst>
      <p:ext uri="{BB962C8B-B14F-4D97-AF65-F5344CB8AC3E}">
        <p14:creationId xmlns:p14="http://schemas.microsoft.com/office/powerpoint/2010/main" val="930901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72E57BF-3714-8F8B-8EAF-D13B50EB40C6}"/>
              </a:ext>
            </a:extLst>
          </p:cNvPr>
          <p:cNvSpPr>
            <a:spLocks noGrp="1"/>
          </p:cNvSpPr>
          <p:nvPr>
            <p:ph type="body" sz="quarter" idx="10"/>
          </p:nvPr>
        </p:nvSpPr>
        <p:spPr>
          <a:xfrm>
            <a:off x="675118" y="5409488"/>
            <a:ext cx="10289135" cy="1051132"/>
          </a:xfrm>
        </p:spPr>
        <p:txBody>
          <a:bodyPr/>
          <a:lstStyle/>
          <a:p>
            <a:pPr algn="ctr"/>
            <a:r>
              <a:rPr lang="en-US" sz="7200" dirty="0"/>
              <a:t>Additional Slides -&gt;</a:t>
            </a:r>
            <a:endParaRPr lang="it-IT" sz="7200" dirty="0"/>
          </a:p>
        </p:txBody>
      </p:sp>
    </p:spTree>
    <p:extLst>
      <p:ext uri="{BB962C8B-B14F-4D97-AF65-F5344CB8AC3E}">
        <p14:creationId xmlns:p14="http://schemas.microsoft.com/office/powerpoint/2010/main" val="3889724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sz="4000" dirty="0"/>
              <a:t>Task Force Report</a:t>
            </a:r>
          </a:p>
          <a:p>
            <a:endParaRPr lang="en-US" dirty="0"/>
          </a:p>
        </p:txBody>
      </p:sp>
      <p:sp>
        <p:nvSpPr>
          <p:cNvPr id="3" name="Text Placeholder 2">
            <a:extLst>
              <a:ext uri="{FF2B5EF4-FFF2-40B4-BE49-F238E27FC236}">
                <a16:creationId xmlns:a16="http://schemas.microsoft.com/office/drawing/2014/main" id="{39871580-FA38-E74F-B872-3BCDFCAD2042}"/>
              </a:ext>
            </a:extLst>
          </p:cNvPr>
          <p:cNvSpPr>
            <a:spLocks noGrp="1"/>
          </p:cNvSpPr>
          <p:nvPr>
            <p:ph type="body" sz="quarter" idx="11"/>
          </p:nvPr>
        </p:nvSpPr>
        <p:spPr/>
        <p:txBody>
          <a:bodyPr/>
          <a:lstStyle/>
          <a:p>
            <a:r>
              <a:rPr lang="en-US" dirty="0"/>
              <a:t>Adaptation and learning</a:t>
            </a:r>
          </a:p>
        </p:txBody>
      </p:sp>
      <p:sp>
        <p:nvSpPr>
          <p:cNvPr id="6" name="TextBox 5">
            <a:extLst>
              <a:ext uri="{FF2B5EF4-FFF2-40B4-BE49-F238E27FC236}">
                <a16:creationId xmlns:a16="http://schemas.microsoft.com/office/drawing/2014/main" id="{BA5661A7-D931-9E56-E4CD-F6934312B0EB}"/>
              </a:ext>
            </a:extLst>
          </p:cNvPr>
          <p:cNvSpPr txBox="1"/>
          <p:nvPr/>
        </p:nvSpPr>
        <p:spPr>
          <a:xfrm>
            <a:off x="838200" y="1874255"/>
            <a:ext cx="6358497" cy="2394127"/>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spcAft>
                <a:spcPts val="1000"/>
              </a:spcAft>
            </a:pPr>
            <a:r>
              <a:rPr lang="en-US" sz="1600" b="1" dirty="0">
                <a:solidFill>
                  <a:schemeClr val="tx1"/>
                </a:solidFill>
                <a:effectLst/>
                <a:ea typeface="Cambria" panose="02040503050406030204" pitchFamily="18" charset="0"/>
              </a:rPr>
              <a:t>An augmented training advanced operator training simulator is needed for future power system operators. </a:t>
            </a:r>
            <a:r>
              <a:rPr lang="en-US" sz="1600" dirty="0">
                <a:solidFill>
                  <a:schemeClr val="tx1"/>
                </a:solidFill>
                <a:effectLst/>
                <a:ea typeface="Cambria" panose="02040503050406030204" pitchFamily="18" charset="0"/>
              </a:rPr>
              <a:t>It needs to simulate power system conditions provoked by the extreme event typically followed by many elements of simultaneous or sequential (cascading) outages in the power system. Such an advanced OTS/DTS should have the following features:</a:t>
            </a:r>
          </a:p>
          <a:p>
            <a:pPr algn="just">
              <a:spcAft>
                <a:spcPts val="1000"/>
              </a:spcAft>
            </a:pPr>
            <a:endParaRPr lang="en-US" sz="1600" dirty="0">
              <a:solidFill>
                <a:schemeClr val="tx1"/>
              </a:solidFill>
              <a:ea typeface="Cambria" panose="02040503050406030204" pitchFamily="18" charset="0"/>
            </a:endParaRPr>
          </a:p>
          <a:p>
            <a:pPr algn="just">
              <a:spcAft>
                <a:spcPts val="1000"/>
              </a:spcAft>
            </a:pPr>
            <a:endParaRPr lang="en-US" sz="1600" dirty="0">
              <a:solidFill>
                <a:schemeClr val="tx1"/>
              </a:solidFill>
              <a:effectLst/>
              <a:ea typeface="Cambria" panose="02040503050406030204" pitchFamily="18" charset="0"/>
            </a:endParaRPr>
          </a:p>
          <a:p>
            <a:pPr algn="just">
              <a:spcAft>
                <a:spcPts val="1000"/>
              </a:spcAft>
            </a:pPr>
            <a:endParaRPr lang="en-US" sz="1800" dirty="0">
              <a:solidFill>
                <a:schemeClr val="tx1"/>
              </a:solidFill>
              <a:ea typeface="Cambria" panose="02040503050406030204" pitchFamily="18" charset="0"/>
            </a:endParaRPr>
          </a:p>
          <a:p>
            <a:pPr algn="just">
              <a:spcAft>
                <a:spcPts val="1000"/>
              </a:spcAft>
            </a:pPr>
            <a:endParaRPr lang="it-IT" sz="1800" dirty="0">
              <a:solidFill>
                <a:schemeClr val="tx1"/>
              </a:solidFill>
              <a:effectLst/>
              <a:ea typeface="Cambria" panose="02040503050406030204" pitchFamily="18" charset="0"/>
            </a:endParaRPr>
          </a:p>
        </p:txBody>
      </p:sp>
      <p:pic>
        <p:nvPicPr>
          <p:cNvPr id="9" name="Picture 8">
            <a:extLst>
              <a:ext uri="{FF2B5EF4-FFF2-40B4-BE49-F238E27FC236}">
                <a16:creationId xmlns:a16="http://schemas.microsoft.com/office/drawing/2014/main" id="{CCC9B2C0-4EE3-601A-2D8D-497F376A0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726" y="2145333"/>
            <a:ext cx="4124325" cy="3433445"/>
          </a:xfrm>
          <a:prstGeom prst="rect">
            <a:avLst/>
          </a:prstGeom>
        </p:spPr>
      </p:pic>
      <p:grpSp>
        <p:nvGrpSpPr>
          <p:cNvPr id="10" name="Group 9">
            <a:extLst>
              <a:ext uri="{FF2B5EF4-FFF2-40B4-BE49-F238E27FC236}">
                <a16:creationId xmlns:a16="http://schemas.microsoft.com/office/drawing/2014/main" id="{B7CB61DA-A869-B421-CBAA-1FB5A614B0AA}"/>
              </a:ext>
            </a:extLst>
          </p:cNvPr>
          <p:cNvGrpSpPr/>
          <p:nvPr/>
        </p:nvGrpSpPr>
        <p:grpSpPr>
          <a:xfrm>
            <a:off x="905730" y="3317588"/>
            <a:ext cx="3227328" cy="3332315"/>
            <a:chOff x="1389529" y="2798081"/>
            <a:chExt cx="1739517" cy="3764082"/>
          </a:xfrm>
        </p:grpSpPr>
        <p:sp>
          <p:nvSpPr>
            <p:cNvPr id="11" name="Rectangle 10">
              <a:extLst>
                <a:ext uri="{FF2B5EF4-FFF2-40B4-BE49-F238E27FC236}">
                  <a16:creationId xmlns:a16="http://schemas.microsoft.com/office/drawing/2014/main" id="{551FFCF0-1AB3-A469-9A2A-6082A511AA57}"/>
                </a:ext>
              </a:extLst>
            </p:cNvPr>
            <p:cNvSpPr/>
            <p:nvPr/>
          </p:nvSpPr>
          <p:spPr>
            <a:xfrm>
              <a:off x="1389529" y="2798081"/>
              <a:ext cx="1739517"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OTS/DTS Capabilities </a:t>
              </a:r>
            </a:p>
          </p:txBody>
        </p:sp>
        <p:sp>
          <p:nvSpPr>
            <p:cNvPr id="12" name="Rectangle 11">
              <a:extLst>
                <a:ext uri="{FF2B5EF4-FFF2-40B4-BE49-F238E27FC236}">
                  <a16:creationId xmlns:a16="http://schemas.microsoft.com/office/drawing/2014/main" id="{E25B81C6-F7ED-4EA3-C565-3996D7B22AB1}"/>
                </a:ext>
              </a:extLst>
            </p:cNvPr>
            <p:cNvSpPr/>
            <p:nvPr/>
          </p:nvSpPr>
          <p:spPr>
            <a:xfrm>
              <a:off x="1389529" y="3536051"/>
              <a:ext cx="1739517" cy="2942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Box 12">
              <a:extLst>
                <a:ext uri="{FF2B5EF4-FFF2-40B4-BE49-F238E27FC236}">
                  <a16:creationId xmlns:a16="http://schemas.microsoft.com/office/drawing/2014/main" id="{03E9A332-8CA6-052C-BA8A-430F6D2C143F}"/>
                </a:ext>
              </a:extLst>
            </p:cNvPr>
            <p:cNvSpPr txBox="1"/>
            <p:nvPr/>
          </p:nvSpPr>
          <p:spPr>
            <a:xfrm>
              <a:off x="1389529" y="3513064"/>
              <a:ext cx="1710472" cy="3049099"/>
            </a:xfrm>
            <a:prstGeom prst="rect">
              <a:avLst/>
            </a:prstGeom>
          </p:spPr>
          <p:txBody>
            <a:bodyPr vert="horz" wrap="square" lIns="91440" tIns="45720" rIns="91440" bIns="45720" rtlCol="0" anchor="t">
              <a:noAutofit/>
            </a:bodyPr>
            <a:lstStyle>
              <a:defPPr>
                <a:defRPr lang="en-US"/>
              </a:defPPr>
              <a:lvl1pPr>
                <a:defRPr sz="1200">
                  <a:solidFill>
                    <a:schemeClr val="bg1"/>
                  </a:solidFill>
                </a:defRPr>
              </a:lvl1pPr>
            </a:lstStyle>
            <a:p>
              <a:r>
                <a:rPr lang="en-US" sz="1100" dirty="0"/>
                <a:t>To represent the existing RTO/ISO/TSO information-control system at CC.</a:t>
              </a:r>
            </a:p>
            <a:p>
              <a:endParaRPr lang="en-US" sz="1100" dirty="0"/>
            </a:p>
            <a:p>
              <a:r>
                <a:rPr lang="en-US" sz="1100" dirty="0"/>
                <a:t>To execute a training scenario that accommodates extreme events and their consequences on the power system. </a:t>
              </a:r>
            </a:p>
            <a:p>
              <a:endParaRPr lang="en-US" sz="1100" dirty="0"/>
            </a:p>
            <a:p>
              <a:r>
                <a:rPr lang="en-US" sz="1100" dirty="0"/>
                <a:t>To represent effects and actions from other critical infrastructures (like telecommunication, gas, oil, coal, transport, water networks, etc.) that impact electricity system resilience. </a:t>
              </a:r>
            </a:p>
            <a:p>
              <a:endParaRPr lang="en-US" sz="1100" dirty="0"/>
            </a:p>
            <a:p>
              <a:r>
                <a:rPr lang="en-US" sz="1100" dirty="0"/>
                <a:t>To simulate event with cascading development.</a:t>
              </a:r>
            </a:p>
            <a:p>
              <a:endParaRPr lang="en-US" sz="1100" dirty="0"/>
            </a:p>
            <a:p>
              <a:r>
                <a:rPr lang="en-US" sz="1100" dirty="0"/>
                <a:t>Etc.</a:t>
              </a:r>
              <a:br>
                <a:rPr lang="en-US" sz="1100" dirty="0"/>
              </a:br>
              <a:endParaRPr lang="en-US" sz="1100" dirty="0"/>
            </a:p>
            <a:p>
              <a:br>
                <a:rPr lang="en-US" sz="1100" dirty="0"/>
              </a:br>
              <a:endParaRPr lang="en-US" sz="1100" dirty="0"/>
            </a:p>
          </p:txBody>
        </p:sp>
      </p:grpSp>
      <p:grpSp>
        <p:nvGrpSpPr>
          <p:cNvPr id="14" name="Group 13">
            <a:extLst>
              <a:ext uri="{FF2B5EF4-FFF2-40B4-BE49-F238E27FC236}">
                <a16:creationId xmlns:a16="http://schemas.microsoft.com/office/drawing/2014/main" id="{5A550705-6A59-52A0-2EB3-5BB85FF6B74C}"/>
              </a:ext>
            </a:extLst>
          </p:cNvPr>
          <p:cNvGrpSpPr/>
          <p:nvPr/>
        </p:nvGrpSpPr>
        <p:grpSpPr>
          <a:xfrm>
            <a:off x="4256275" y="3332943"/>
            <a:ext cx="3475488" cy="3262629"/>
            <a:chOff x="1368002" y="2798081"/>
            <a:chExt cx="1743907" cy="3782861"/>
          </a:xfrm>
        </p:grpSpPr>
        <p:sp>
          <p:nvSpPr>
            <p:cNvPr id="15" name="Rectangle 14">
              <a:extLst>
                <a:ext uri="{FF2B5EF4-FFF2-40B4-BE49-F238E27FC236}">
                  <a16:creationId xmlns:a16="http://schemas.microsoft.com/office/drawing/2014/main" id="{7BEBBC07-8DF5-665E-1D1F-F9080FD10D0A}"/>
                </a:ext>
              </a:extLst>
            </p:cNvPr>
            <p:cNvSpPr/>
            <p:nvPr/>
          </p:nvSpPr>
          <p:spPr>
            <a:xfrm>
              <a:off x="1389529" y="2798081"/>
              <a:ext cx="1649506"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OTS/DTS Components</a:t>
              </a:r>
            </a:p>
          </p:txBody>
        </p:sp>
        <p:sp>
          <p:nvSpPr>
            <p:cNvPr id="16" name="Rectangle 15">
              <a:extLst>
                <a:ext uri="{FF2B5EF4-FFF2-40B4-BE49-F238E27FC236}">
                  <a16:creationId xmlns:a16="http://schemas.microsoft.com/office/drawing/2014/main" id="{28F0A139-560D-A270-4528-3B94BB87D999}"/>
                </a:ext>
              </a:extLst>
            </p:cNvPr>
            <p:cNvSpPr/>
            <p:nvPr/>
          </p:nvSpPr>
          <p:spPr>
            <a:xfrm>
              <a:off x="1389530" y="3534282"/>
              <a:ext cx="1649506" cy="302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TextBox 16">
              <a:extLst>
                <a:ext uri="{FF2B5EF4-FFF2-40B4-BE49-F238E27FC236}">
                  <a16:creationId xmlns:a16="http://schemas.microsoft.com/office/drawing/2014/main" id="{5C2B6C7C-C281-CD21-AF85-466033D85B12}"/>
                </a:ext>
              </a:extLst>
            </p:cNvPr>
            <p:cNvSpPr txBox="1"/>
            <p:nvPr/>
          </p:nvSpPr>
          <p:spPr>
            <a:xfrm>
              <a:off x="1368002" y="3531843"/>
              <a:ext cx="1743907" cy="3049099"/>
            </a:xfrm>
            <a:prstGeom prst="rect">
              <a:avLst/>
            </a:prstGeom>
          </p:spPr>
          <p:txBody>
            <a:bodyPr vert="horz" wrap="square" lIns="91440" tIns="45720" rIns="91440" bIns="45720" rtlCol="0" anchor="t">
              <a:normAutofit/>
            </a:bodyPr>
            <a:lstStyle/>
            <a:p>
              <a:r>
                <a:rPr lang="en-US" sz="1200" dirty="0">
                  <a:solidFill>
                    <a:schemeClr val="bg1"/>
                  </a:solidFill>
                  <a:latin typeface="+mn-lt"/>
                </a:rPr>
                <a:t>CCM: Control Center Model: it simulates the control center panel and interfaces available to the operator.</a:t>
              </a:r>
            </a:p>
            <a:p>
              <a:endParaRPr lang="en-US" sz="1200" dirty="0">
                <a:solidFill>
                  <a:schemeClr val="bg1"/>
                </a:solidFill>
                <a:latin typeface="+mn-lt"/>
              </a:endParaRPr>
            </a:p>
            <a:p>
              <a:r>
                <a:rPr lang="en-US" sz="1200" dirty="0">
                  <a:solidFill>
                    <a:schemeClr val="bg1"/>
                  </a:solidFill>
                  <a:latin typeface="+mn-lt"/>
                </a:rPr>
                <a:t>PSM: Power System Model: it consists of modules to simulate with the highest fidelity possible the power system behaviors</a:t>
              </a:r>
            </a:p>
            <a:p>
              <a:endParaRPr lang="en-US" sz="1200" dirty="0">
                <a:solidFill>
                  <a:schemeClr val="bg1"/>
                </a:solidFill>
                <a:latin typeface="+mn-lt"/>
              </a:endParaRPr>
            </a:p>
            <a:p>
              <a:r>
                <a:rPr lang="en-US" sz="1200" dirty="0">
                  <a:solidFill>
                    <a:schemeClr val="bg1"/>
                  </a:solidFill>
                  <a:latin typeface="+mn-lt"/>
                </a:rPr>
                <a:t>ISS: Instructor’s subsystem: produces scenarios and tracks operator behavior.</a:t>
              </a:r>
            </a:p>
            <a:p>
              <a:endParaRPr lang="en-US" sz="1200" dirty="0">
                <a:solidFill>
                  <a:schemeClr val="bg1"/>
                </a:solidFill>
                <a:latin typeface="+mn-lt"/>
              </a:endParaRPr>
            </a:p>
          </p:txBody>
        </p:sp>
      </p:grpSp>
    </p:spTree>
    <p:extLst>
      <p:ext uri="{BB962C8B-B14F-4D97-AF65-F5344CB8AC3E}">
        <p14:creationId xmlns:p14="http://schemas.microsoft.com/office/powerpoint/2010/main" val="15465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B3D5B0-5AB3-B629-7604-155C2A62822A}"/>
              </a:ext>
            </a:extLst>
          </p:cNvPr>
          <p:cNvSpPr txBox="1"/>
          <p:nvPr/>
        </p:nvSpPr>
        <p:spPr>
          <a:xfrm>
            <a:off x="297367" y="741833"/>
            <a:ext cx="4060400" cy="914400"/>
          </a:xfrm>
          <a:prstGeom prst="rect">
            <a:avLst/>
          </a:prstGeom>
        </p:spPr>
        <p:txBody>
          <a:bodyPr vert="horz" wrap="none" lIns="91440" tIns="45720" rIns="91440" bIns="45720" rtlCol="0" anchor="b">
            <a:normAutofit/>
          </a:bodyPr>
          <a:lstStyle/>
          <a:p>
            <a:r>
              <a:rPr lang="en-US" b="1" dirty="0"/>
              <a:t>A) N-0 solution</a:t>
            </a:r>
            <a:endParaRPr lang="en-US" b="1" dirty="0">
              <a:latin typeface="+mn-lt"/>
            </a:endParaRPr>
          </a:p>
        </p:txBody>
      </p:sp>
      <p:sp>
        <p:nvSpPr>
          <p:cNvPr id="6" name="TextBox 5">
            <a:extLst>
              <a:ext uri="{FF2B5EF4-FFF2-40B4-BE49-F238E27FC236}">
                <a16:creationId xmlns:a16="http://schemas.microsoft.com/office/drawing/2014/main" id="{A4112718-6A9C-B10E-74F5-CF470997B0D5}"/>
              </a:ext>
            </a:extLst>
          </p:cNvPr>
          <p:cNvSpPr txBox="1"/>
          <p:nvPr/>
        </p:nvSpPr>
        <p:spPr>
          <a:xfrm>
            <a:off x="6758673" y="758540"/>
            <a:ext cx="1358632" cy="914400"/>
          </a:xfrm>
          <a:prstGeom prst="rect">
            <a:avLst/>
          </a:prstGeom>
        </p:spPr>
        <p:txBody>
          <a:bodyPr vert="horz" wrap="none" lIns="91440" tIns="45720" rIns="91440" bIns="45720" rtlCol="0" anchor="b">
            <a:normAutofit/>
          </a:bodyPr>
          <a:lstStyle/>
          <a:p>
            <a:pPr algn="r"/>
            <a:r>
              <a:rPr lang="en-US" b="1" dirty="0"/>
              <a:t>N-1 solution</a:t>
            </a:r>
            <a:endParaRPr lang="en-US" b="1" dirty="0">
              <a:latin typeface="+mn-lt"/>
            </a:endParaRPr>
          </a:p>
        </p:txBody>
      </p:sp>
      <p:sp>
        <p:nvSpPr>
          <p:cNvPr id="7" name="TextBox 6">
            <a:extLst>
              <a:ext uri="{FF2B5EF4-FFF2-40B4-BE49-F238E27FC236}">
                <a16:creationId xmlns:a16="http://schemas.microsoft.com/office/drawing/2014/main" id="{7CF0C4CD-13F5-9306-2B3D-D9E9B1523EE2}"/>
              </a:ext>
            </a:extLst>
          </p:cNvPr>
          <p:cNvSpPr txBox="1"/>
          <p:nvPr/>
        </p:nvSpPr>
        <p:spPr>
          <a:xfrm>
            <a:off x="297367" y="1879245"/>
            <a:ext cx="3105256" cy="1815882"/>
          </a:xfrm>
          <a:prstGeom prst="rect">
            <a:avLst/>
          </a:prstGeom>
          <a:noFill/>
        </p:spPr>
        <p:txBody>
          <a:bodyPr wrap="square">
            <a:spAutoFit/>
          </a:bodyPr>
          <a:lstStyle/>
          <a:p>
            <a:r>
              <a:rPr lang="en-US" sz="1400" dirty="0"/>
              <a:t>2 circuits by each of </a:t>
            </a:r>
            <a:r>
              <a:rPr lang="en-US" sz="1400" u="sng" dirty="0"/>
              <a:t>250 MW </a:t>
            </a:r>
            <a:r>
              <a:rPr lang="en-US" sz="1400" dirty="0"/>
              <a:t>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Circuits    = 2</a:t>
            </a:r>
          </a:p>
          <a:p>
            <a:endParaRPr lang="en-US" sz="1400" dirty="0"/>
          </a:p>
          <a:p>
            <a:r>
              <a:rPr lang="en-US" sz="1400" b="1" dirty="0">
                <a:solidFill>
                  <a:srgbClr val="00843D"/>
                </a:solidFill>
              </a:rPr>
              <a:t>Investment Cost = 10,000,000 $</a:t>
            </a:r>
          </a:p>
          <a:p>
            <a:endParaRPr lang="en-US" sz="1400" dirty="0"/>
          </a:p>
        </p:txBody>
      </p:sp>
      <p:sp>
        <p:nvSpPr>
          <p:cNvPr id="9" name="TextBox 8">
            <a:extLst>
              <a:ext uri="{FF2B5EF4-FFF2-40B4-BE49-F238E27FC236}">
                <a16:creationId xmlns:a16="http://schemas.microsoft.com/office/drawing/2014/main" id="{2B8E7633-6B5C-08D2-182B-D7F07CC3EBB1}"/>
              </a:ext>
            </a:extLst>
          </p:cNvPr>
          <p:cNvSpPr txBox="1"/>
          <p:nvPr/>
        </p:nvSpPr>
        <p:spPr>
          <a:xfrm>
            <a:off x="6758673" y="1882884"/>
            <a:ext cx="6670306" cy="1600438"/>
          </a:xfrm>
          <a:prstGeom prst="rect">
            <a:avLst/>
          </a:prstGeom>
          <a:noFill/>
        </p:spPr>
        <p:txBody>
          <a:bodyPr wrap="square">
            <a:spAutoFit/>
          </a:bodyPr>
          <a:lstStyle/>
          <a:p>
            <a:r>
              <a:rPr lang="en-US" sz="1400" dirty="0"/>
              <a:t>2 Links by each of </a:t>
            </a:r>
            <a:r>
              <a:rPr lang="en-US" sz="1400" u="sng" dirty="0"/>
              <a:t>500 MW</a:t>
            </a:r>
            <a:r>
              <a:rPr lang="en-US" sz="1400" dirty="0"/>
              <a:t> 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 = 2</a:t>
            </a:r>
          </a:p>
          <a:p>
            <a:endParaRPr lang="en-US" sz="1400" dirty="0"/>
          </a:p>
          <a:p>
            <a:r>
              <a:rPr lang="en-US" sz="1400" b="1" dirty="0">
                <a:solidFill>
                  <a:srgbClr val="00843D"/>
                </a:solidFill>
              </a:rPr>
              <a:t>Investment Cost = 20,000,000 $</a:t>
            </a:r>
          </a:p>
        </p:txBody>
      </p:sp>
      <p:sp>
        <p:nvSpPr>
          <p:cNvPr id="10" name="TextBox 9">
            <a:extLst>
              <a:ext uri="{FF2B5EF4-FFF2-40B4-BE49-F238E27FC236}">
                <a16:creationId xmlns:a16="http://schemas.microsoft.com/office/drawing/2014/main" id="{2B6BC666-7FF3-CC86-0820-3FE7F0E6B653}"/>
              </a:ext>
            </a:extLst>
          </p:cNvPr>
          <p:cNvSpPr txBox="1"/>
          <p:nvPr/>
        </p:nvSpPr>
        <p:spPr>
          <a:xfrm>
            <a:off x="578720" y="3264304"/>
            <a:ext cx="3703135" cy="914400"/>
          </a:xfrm>
          <a:prstGeom prst="rect">
            <a:avLst/>
          </a:prstGeom>
        </p:spPr>
        <p:txBody>
          <a:bodyPr vert="horz" wrap="none" lIns="91440" tIns="45720" rIns="91440" bIns="45720" rtlCol="0" anchor="b">
            <a:normAutofit/>
          </a:bodyPr>
          <a:lstStyle/>
          <a:p>
            <a:pPr algn="r"/>
            <a:r>
              <a:rPr lang="en-US" b="1" dirty="0"/>
              <a:t>C) N-0 solution with shorter Outage Time</a:t>
            </a:r>
            <a:endParaRPr lang="en-US" b="1" dirty="0">
              <a:latin typeface="+mn-lt"/>
            </a:endParaRPr>
          </a:p>
        </p:txBody>
      </p:sp>
      <p:sp>
        <p:nvSpPr>
          <p:cNvPr id="11" name="TextBox 10">
            <a:extLst>
              <a:ext uri="{FF2B5EF4-FFF2-40B4-BE49-F238E27FC236}">
                <a16:creationId xmlns:a16="http://schemas.microsoft.com/office/drawing/2014/main" id="{580CB254-346D-6663-FF56-705BA8D9487F}"/>
              </a:ext>
            </a:extLst>
          </p:cNvPr>
          <p:cNvSpPr txBox="1"/>
          <p:nvPr/>
        </p:nvSpPr>
        <p:spPr>
          <a:xfrm>
            <a:off x="297367" y="4444213"/>
            <a:ext cx="3034918" cy="1815882"/>
          </a:xfrm>
          <a:prstGeom prst="rect">
            <a:avLst/>
          </a:prstGeom>
          <a:noFill/>
        </p:spPr>
        <p:txBody>
          <a:bodyPr wrap="square">
            <a:spAutoFit/>
          </a:bodyPr>
          <a:lstStyle/>
          <a:p>
            <a:r>
              <a:rPr lang="en-US" sz="1400" dirty="0"/>
              <a:t>2 Links by each of </a:t>
            </a:r>
            <a:r>
              <a:rPr lang="en-US" sz="1400" u="sng" dirty="0"/>
              <a:t>250 MW </a:t>
            </a:r>
            <a:r>
              <a:rPr lang="en-US" sz="1400" dirty="0"/>
              <a:t>capacity</a:t>
            </a:r>
          </a:p>
          <a:p>
            <a:endParaRPr lang="en-US" sz="1400" dirty="0"/>
          </a:p>
          <a:p>
            <a:r>
              <a:rPr lang="en-US" sz="1400" dirty="0"/>
              <a:t>Installation Cost = 100 $/(</a:t>
            </a:r>
            <a:r>
              <a:rPr lang="en-US" sz="1400" dirty="0" err="1"/>
              <a:t>MW∙km∙year</a:t>
            </a:r>
            <a:r>
              <a:rPr lang="en-US" sz="1400" dirty="0"/>
              <a:t>)</a:t>
            </a:r>
          </a:p>
          <a:p>
            <a:r>
              <a:rPr lang="en-US" sz="1400" dirty="0"/>
              <a:t>Length                 = 200 km</a:t>
            </a:r>
          </a:p>
          <a:p>
            <a:r>
              <a:rPr lang="en-US" sz="1400" dirty="0"/>
              <a:t>No. of Circuits    = 2</a:t>
            </a:r>
          </a:p>
          <a:p>
            <a:endParaRPr lang="en-US" sz="1400" dirty="0"/>
          </a:p>
          <a:p>
            <a:r>
              <a:rPr lang="en-US" sz="1400" b="1" dirty="0">
                <a:solidFill>
                  <a:srgbClr val="00843D"/>
                </a:solidFill>
              </a:rPr>
              <a:t>Investment Cost = 10,000,000 $</a:t>
            </a:r>
          </a:p>
          <a:p>
            <a:endParaRPr lang="en-US" sz="1400" dirty="0"/>
          </a:p>
        </p:txBody>
      </p:sp>
      <p:sp>
        <p:nvSpPr>
          <p:cNvPr id="12" name="TextBox 11">
            <a:extLst>
              <a:ext uri="{FF2B5EF4-FFF2-40B4-BE49-F238E27FC236}">
                <a16:creationId xmlns:a16="http://schemas.microsoft.com/office/drawing/2014/main" id="{10DE07DD-688E-302E-D969-0EDAC06B1A77}"/>
              </a:ext>
            </a:extLst>
          </p:cNvPr>
          <p:cNvSpPr txBox="1"/>
          <p:nvPr/>
        </p:nvSpPr>
        <p:spPr>
          <a:xfrm>
            <a:off x="7083987" y="3246719"/>
            <a:ext cx="3703135" cy="914400"/>
          </a:xfrm>
          <a:prstGeom prst="rect">
            <a:avLst/>
          </a:prstGeom>
        </p:spPr>
        <p:txBody>
          <a:bodyPr vert="horz" wrap="none" lIns="91440" tIns="45720" rIns="91440" bIns="45720" rtlCol="0" anchor="b">
            <a:normAutofit/>
          </a:bodyPr>
          <a:lstStyle/>
          <a:p>
            <a:pPr algn="r"/>
            <a:r>
              <a:rPr lang="en-US" b="1" dirty="0"/>
              <a:t>D) N-0 solution with underground cables</a:t>
            </a:r>
            <a:endParaRPr lang="en-US" b="1" dirty="0">
              <a:latin typeface="+mn-lt"/>
            </a:endParaRPr>
          </a:p>
        </p:txBody>
      </p:sp>
      <p:sp>
        <p:nvSpPr>
          <p:cNvPr id="13" name="TextBox 12">
            <a:extLst>
              <a:ext uri="{FF2B5EF4-FFF2-40B4-BE49-F238E27FC236}">
                <a16:creationId xmlns:a16="http://schemas.microsoft.com/office/drawing/2014/main" id="{73603CF6-959B-DB0E-FD21-9B3153920DD7}"/>
              </a:ext>
            </a:extLst>
          </p:cNvPr>
          <p:cNvSpPr txBox="1"/>
          <p:nvPr/>
        </p:nvSpPr>
        <p:spPr>
          <a:xfrm>
            <a:off x="6758673" y="4444213"/>
            <a:ext cx="6097604" cy="1815882"/>
          </a:xfrm>
          <a:prstGeom prst="rect">
            <a:avLst/>
          </a:prstGeom>
          <a:noFill/>
        </p:spPr>
        <p:txBody>
          <a:bodyPr wrap="square">
            <a:spAutoFit/>
          </a:bodyPr>
          <a:lstStyle/>
          <a:p>
            <a:r>
              <a:rPr lang="en-US" sz="1400" dirty="0"/>
              <a:t>2 Links by each of </a:t>
            </a:r>
            <a:r>
              <a:rPr lang="en-US" sz="1400" u="sng" dirty="0"/>
              <a:t>250 MW </a:t>
            </a:r>
            <a:r>
              <a:rPr lang="en-US" sz="1400" dirty="0"/>
              <a:t>capacity</a:t>
            </a:r>
          </a:p>
          <a:p>
            <a:endParaRPr lang="en-US" sz="1400" dirty="0"/>
          </a:p>
          <a:p>
            <a:r>
              <a:rPr lang="en-US" sz="1400" dirty="0"/>
              <a:t>Installation Cost = 150 $/(</a:t>
            </a:r>
            <a:r>
              <a:rPr lang="en-US" sz="1400" dirty="0" err="1"/>
              <a:t>MW∙km∙year</a:t>
            </a:r>
            <a:r>
              <a:rPr lang="en-US" sz="1400" dirty="0"/>
              <a:t>) </a:t>
            </a:r>
            <a:br>
              <a:rPr lang="en-US" sz="1400" dirty="0"/>
            </a:br>
            <a:r>
              <a:rPr lang="en-US" sz="1400" dirty="0"/>
              <a:t>Length                 = 200 km</a:t>
            </a:r>
          </a:p>
          <a:p>
            <a:r>
              <a:rPr lang="en-US" sz="1400" dirty="0"/>
              <a:t>No. of Circuits    = 2</a:t>
            </a:r>
          </a:p>
          <a:p>
            <a:endParaRPr lang="en-US" sz="1400" dirty="0"/>
          </a:p>
          <a:p>
            <a:r>
              <a:rPr lang="en-US" sz="1400" b="1" u="sng" dirty="0">
                <a:solidFill>
                  <a:srgbClr val="00843D"/>
                </a:solidFill>
              </a:rPr>
              <a:t>Investment Cost = 15,000,000 $</a:t>
            </a:r>
          </a:p>
          <a:p>
            <a:endParaRPr lang="en-US" sz="1400" dirty="0"/>
          </a:p>
        </p:txBody>
      </p:sp>
      <p:sp>
        <p:nvSpPr>
          <p:cNvPr id="14" name="TextBox 13">
            <a:extLst>
              <a:ext uri="{FF2B5EF4-FFF2-40B4-BE49-F238E27FC236}">
                <a16:creationId xmlns:a16="http://schemas.microsoft.com/office/drawing/2014/main" id="{BABB7F8A-EBDD-BFE4-9492-354E9784F0FF}"/>
              </a:ext>
            </a:extLst>
          </p:cNvPr>
          <p:cNvSpPr txBox="1"/>
          <p:nvPr/>
        </p:nvSpPr>
        <p:spPr>
          <a:xfrm>
            <a:off x="3332285" y="4444213"/>
            <a:ext cx="3034918" cy="738664"/>
          </a:xfrm>
          <a:prstGeom prst="rect">
            <a:avLst/>
          </a:prstGeom>
          <a:noFill/>
        </p:spPr>
        <p:txBody>
          <a:bodyPr wrap="square">
            <a:spAutoFit/>
          </a:bodyPr>
          <a:lstStyle>
            <a:defPPr>
              <a:defRPr lang="en-US"/>
            </a:defPPr>
            <a:lvl1pPr>
              <a:defRPr sz="1400" b="1">
                <a:solidFill>
                  <a:srgbClr val="00843D"/>
                </a:solidFill>
              </a:defRPr>
            </a:lvl1pPr>
          </a:lstStyle>
          <a:p>
            <a:r>
              <a:rPr lang="en-US" dirty="0"/>
              <a:t>More maintenance squad crews.</a:t>
            </a:r>
          </a:p>
          <a:p>
            <a:r>
              <a:rPr lang="en-US" dirty="0"/>
              <a:t>Higher repair transition rates.</a:t>
            </a:r>
          </a:p>
          <a:p>
            <a:endParaRPr lang="en-US" dirty="0"/>
          </a:p>
        </p:txBody>
      </p:sp>
      <p:sp>
        <p:nvSpPr>
          <p:cNvPr id="16" name="TextBox 15">
            <a:extLst>
              <a:ext uri="{FF2B5EF4-FFF2-40B4-BE49-F238E27FC236}">
                <a16:creationId xmlns:a16="http://schemas.microsoft.com/office/drawing/2014/main" id="{CA537B32-7B5F-1600-E239-720698A4A4C8}"/>
              </a:ext>
            </a:extLst>
          </p:cNvPr>
          <p:cNvSpPr txBox="1"/>
          <p:nvPr/>
        </p:nvSpPr>
        <p:spPr>
          <a:xfrm>
            <a:off x="9821359" y="4444213"/>
            <a:ext cx="3034918" cy="1169551"/>
          </a:xfrm>
          <a:prstGeom prst="rect">
            <a:avLst/>
          </a:prstGeom>
          <a:noFill/>
        </p:spPr>
        <p:txBody>
          <a:bodyPr wrap="square">
            <a:spAutoFit/>
          </a:bodyPr>
          <a:lstStyle>
            <a:defPPr>
              <a:defRPr lang="en-US"/>
            </a:defPPr>
            <a:lvl1pPr>
              <a:defRPr sz="1400" b="1">
                <a:solidFill>
                  <a:srgbClr val="00843D"/>
                </a:solidFill>
              </a:defRPr>
            </a:lvl1pPr>
          </a:lstStyle>
          <a:p>
            <a:r>
              <a:rPr lang="en-US" dirty="0"/>
              <a:t>Components more robust </a:t>
            </a:r>
            <a:br>
              <a:rPr lang="en-US" dirty="0"/>
            </a:br>
            <a:r>
              <a:rPr lang="en-US" dirty="0"/>
              <a:t>than the OHL ones against</a:t>
            </a:r>
          </a:p>
          <a:p>
            <a:r>
              <a:rPr lang="en-US" dirty="0"/>
              <a:t>a storms.  </a:t>
            </a:r>
          </a:p>
          <a:p>
            <a:endParaRPr lang="en-US" dirty="0"/>
          </a:p>
          <a:p>
            <a:r>
              <a:rPr lang="en-US" dirty="0"/>
              <a:t>Lower failure rates.</a:t>
            </a:r>
          </a:p>
        </p:txBody>
      </p:sp>
      <p:sp>
        <p:nvSpPr>
          <p:cNvPr id="17" name="TextBox 16">
            <a:extLst>
              <a:ext uri="{FF2B5EF4-FFF2-40B4-BE49-F238E27FC236}">
                <a16:creationId xmlns:a16="http://schemas.microsoft.com/office/drawing/2014/main" id="{97B358A9-3850-DFDC-A57A-21DEFFF4D34A}"/>
              </a:ext>
            </a:extLst>
          </p:cNvPr>
          <p:cNvSpPr txBox="1"/>
          <p:nvPr/>
        </p:nvSpPr>
        <p:spPr>
          <a:xfrm>
            <a:off x="9821359" y="1830258"/>
            <a:ext cx="3034918" cy="738664"/>
          </a:xfrm>
          <a:prstGeom prst="rect">
            <a:avLst/>
          </a:prstGeom>
          <a:noFill/>
        </p:spPr>
        <p:txBody>
          <a:bodyPr wrap="square">
            <a:spAutoFit/>
          </a:bodyPr>
          <a:lstStyle>
            <a:defPPr>
              <a:defRPr lang="en-US"/>
            </a:defPPr>
            <a:lvl1pPr>
              <a:defRPr sz="1400" b="1">
                <a:solidFill>
                  <a:srgbClr val="00843D"/>
                </a:solidFill>
              </a:defRPr>
            </a:lvl1pPr>
          </a:lstStyle>
          <a:p>
            <a:r>
              <a:rPr lang="en-US" dirty="0"/>
              <a:t>Increase Redundancy.</a:t>
            </a:r>
          </a:p>
          <a:p>
            <a:r>
              <a:rPr lang="en-US" dirty="0"/>
              <a:t>Component Robustness</a:t>
            </a:r>
          </a:p>
          <a:p>
            <a:r>
              <a:rPr lang="en-US" dirty="0"/>
              <a:t>is the same of case A.</a:t>
            </a:r>
          </a:p>
        </p:txBody>
      </p:sp>
      <p:sp>
        <p:nvSpPr>
          <p:cNvPr id="2" name="Text Placeholder 2">
            <a:extLst>
              <a:ext uri="{FF2B5EF4-FFF2-40B4-BE49-F238E27FC236}">
                <a16:creationId xmlns:a16="http://schemas.microsoft.com/office/drawing/2014/main" id="{BF0FD2E5-DB28-7529-E3DB-2D84CE1D48B6}"/>
              </a:ext>
            </a:extLst>
          </p:cNvPr>
          <p:cNvSpPr txBox="1">
            <a:spLocks/>
          </p:cNvSpPr>
          <p:nvPr/>
        </p:nvSpPr>
        <p:spPr>
          <a:xfrm>
            <a:off x="297367" y="688586"/>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5" name="Text Placeholder 1">
            <a:extLst>
              <a:ext uri="{FF2B5EF4-FFF2-40B4-BE49-F238E27FC236}">
                <a16:creationId xmlns:a16="http://schemas.microsoft.com/office/drawing/2014/main" id="{6950E6CC-72D3-9019-3452-7B933D7F8EE9}"/>
              </a:ext>
            </a:extLst>
          </p:cNvPr>
          <p:cNvSpPr>
            <a:spLocks noGrp="1"/>
          </p:cNvSpPr>
          <p:nvPr>
            <p:ph type="body" sz="quarter" idx="10"/>
          </p:nvPr>
        </p:nvSpPr>
        <p:spPr>
          <a:xfrm>
            <a:off x="297367" y="398675"/>
            <a:ext cx="7542213" cy="666750"/>
          </a:xfrm>
        </p:spPr>
        <p:txBody>
          <a:bodyPr/>
          <a:lstStyle/>
          <a:p>
            <a:r>
              <a:rPr lang="en-US" dirty="0"/>
              <a:t>Case Study 2</a:t>
            </a:r>
            <a:endParaRPr lang="it-IT" dirty="0"/>
          </a:p>
        </p:txBody>
      </p:sp>
    </p:spTree>
    <p:extLst>
      <p:ext uri="{BB962C8B-B14F-4D97-AF65-F5344CB8AC3E}">
        <p14:creationId xmlns:p14="http://schemas.microsoft.com/office/powerpoint/2010/main" val="1337590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D011B-E8F9-A143-1CC8-1E29564DF1E9}"/>
              </a:ext>
            </a:extLst>
          </p:cNvPr>
          <p:cNvSpPr txBox="1"/>
          <p:nvPr/>
        </p:nvSpPr>
        <p:spPr>
          <a:xfrm>
            <a:off x="999558" y="1068406"/>
            <a:ext cx="1358632" cy="914400"/>
          </a:xfrm>
          <a:prstGeom prst="rect">
            <a:avLst/>
          </a:prstGeom>
        </p:spPr>
        <p:txBody>
          <a:bodyPr vert="horz" wrap="none" lIns="91440" tIns="45720" rIns="91440" bIns="45720" rtlCol="0" anchor="b">
            <a:normAutofit/>
          </a:bodyPr>
          <a:lstStyle/>
          <a:p>
            <a:pPr algn="r"/>
            <a:endParaRPr lang="en-US" b="1">
              <a:latin typeface="+mn-lt"/>
            </a:endParaRPr>
          </a:p>
        </p:txBody>
      </p:sp>
      <p:sp>
        <p:nvSpPr>
          <p:cNvPr id="6" name="TextBox 5">
            <a:extLst>
              <a:ext uri="{FF2B5EF4-FFF2-40B4-BE49-F238E27FC236}">
                <a16:creationId xmlns:a16="http://schemas.microsoft.com/office/drawing/2014/main" id="{BB520A65-4BD5-65B7-EBD2-A4B5AD2E3BF1}"/>
              </a:ext>
            </a:extLst>
          </p:cNvPr>
          <p:cNvSpPr txBox="1"/>
          <p:nvPr/>
        </p:nvSpPr>
        <p:spPr>
          <a:xfrm>
            <a:off x="6765089" y="1108220"/>
            <a:ext cx="1358632" cy="914400"/>
          </a:xfrm>
          <a:prstGeom prst="rect">
            <a:avLst/>
          </a:prstGeom>
        </p:spPr>
        <p:txBody>
          <a:bodyPr vert="horz" wrap="none" lIns="91440" tIns="45720" rIns="91440" bIns="45720" rtlCol="0" anchor="b">
            <a:normAutofit/>
          </a:bodyPr>
          <a:lstStyle/>
          <a:p>
            <a:pPr algn="r"/>
            <a:endParaRPr lang="en-US" b="1">
              <a:latin typeface="+mn-lt"/>
            </a:endParaRPr>
          </a:p>
        </p:txBody>
      </p:sp>
      <p:sp>
        <p:nvSpPr>
          <p:cNvPr id="9" name="TextBox 8">
            <a:extLst>
              <a:ext uri="{FF2B5EF4-FFF2-40B4-BE49-F238E27FC236}">
                <a16:creationId xmlns:a16="http://schemas.microsoft.com/office/drawing/2014/main" id="{A32EE116-43BA-5372-BC38-F091165AFF2F}"/>
              </a:ext>
            </a:extLst>
          </p:cNvPr>
          <p:cNvSpPr txBox="1"/>
          <p:nvPr/>
        </p:nvSpPr>
        <p:spPr>
          <a:xfrm>
            <a:off x="6096000" y="2045577"/>
            <a:ext cx="4284713" cy="4338585"/>
          </a:xfrm>
          <a:prstGeom prst="rect">
            <a:avLst/>
          </a:prstGeom>
        </p:spPr>
        <p:txBody>
          <a:bodyPr vert="horz" wrap="none" lIns="91440" tIns="45720" rIns="91440" bIns="45720" rtlCol="0" anchor="t">
            <a:normAutofit/>
          </a:bodyPr>
          <a:lstStyle/>
          <a:p>
            <a:r>
              <a:rPr lang="en-US" sz="1600" b="1" dirty="0"/>
              <a:t>N-1 solution</a:t>
            </a:r>
            <a:endParaRPr lang="en-US" sz="1600" b="1" dirty="0">
              <a:latin typeface="+mn-lt"/>
            </a:endParaRPr>
          </a:p>
          <a:p>
            <a:endParaRPr lang="en-US" sz="1600" dirty="0"/>
          </a:p>
          <a:p>
            <a:endParaRPr lang="en-US" sz="1600" dirty="0">
              <a:latin typeface="+mn-lt"/>
            </a:endParaRPr>
          </a:p>
        </p:txBody>
      </p:sp>
      <p:sp>
        <p:nvSpPr>
          <p:cNvPr id="10" name="TextBox 9">
            <a:extLst>
              <a:ext uri="{FF2B5EF4-FFF2-40B4-BE49-F238E27FC236}">
                <a16:creationId xmlns:a16="http://schemas.microsoft.com/office/drawing/2014/main" id="{8CBF2B01-1603-5353-3D22-4BF991414B6B}"/>
              </a:ext>
            </a:extLst>
          </p:cNvPr>
          <p:cNvSpPr txBox="1"/>
          <p:nvPr/>
        </p:nvSpPr>
        <p:spPr>
          <a:xfrm>
            <a:off x="454712" y="1982807"/>
            <a:ext cx="4284713" cy="2033152"/>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sp>
        <p:nvSpPr>
          <p:cNvPr id="14" name="TextBox 13">
            <a:extLst>
              <a:ext uri="{FF2B5EF4-FFF2-40B4-BE49-F238E27FC236}">
                <a16:creationId xmlns:a16="http://schemas.microsoft.com/office/drawing/2014/main" id="{4A7ECE2F-5A65-C5F4-7730-0D046CF614C6}"/>
              </a:ext>
            </a:extLst>
          </p:cNvPr>
          <p:cNvSpPr txBox="1"/>
          <p:nvPr/>
        </p:nvSpPr>
        <p:spPr>
          <a:xfrm>
            <a:off x="428695" y="782477"/>
            <a:ext cx="4627242" cy="1200329"/>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Fault</a:t>
            </a:r>
            <a:r>
              <a:rPr lang="en-US" dirty="0"/>
              <a:t> (Fair Weather)                   = 0.2 occ/year  </a:t>
            </a:r>
          </a:p>
          <a:p>
            <a:r>
              <a:rPr lang="en-US" dirty="0"/>
              <a:t>Repair </a:t>
            </a:r>
            <a:r>
              <a:rPr lang="en-US" dirty="0">
                <a:latin typeface="+mn-lt"/>
              </a:rPr>
              <a:t>Rate </a:t>
            </a:r>
            <a:r>
              <a:rPr lang="en-US" dirty="0"/>
              <a:t>(Fair Weather)</a:t>
            </a:r>
            <a:r>
              <a:rPr lang="en-US" dirty="0">
                <a:latin typeface="+mn-lt"/>
              </a:rPr>
              <a:t>       = 2,190 occ/year</a:t>
            </a:r>
          </a:p>
          <a:p>
            <a:r>
              <a:rPr lang="en-US" dirty="0">
                <a:latin typeface="+mn-lt"/>
              </a:rPr>
              <a:t>Yearly Durati</a:t>
            </a:r>
            <a:r>
              <a:rPr lang="en-US" dirty="0"/>
              <a:t>on (Fair Weather) = 8759 h/year </a:t>
            </a:r>
            <a:endParaRPr lang="en-US" dirty="0">
              <a:latin typeface="+mn-lt"/>
            </a:endParaRPr>
          </a:p>
        </p:txBody>
      </p:sp>
      <p:sp>
        <p:nvSpPr>
          <p:cNvPr id="2" name="TextBox 1">
            <a:extLst>
              <a:ext uri="{FF2B5EF4-FFF2-40B4-BE49-F238E27FC236}">
                <a16:creationId xmlns:a16="http://schemas.microsoft.com/office/drawing/2014/main" id="{84BA3862-508D-E2BF-4D7A-032059E4F0A7}"/>
              </a:ext>
            </a:extLst>
          </p:cNvPr>
          <p:cNvSpPr txBox="1"/>
          <p:nvPr/>
        </p:nvSpPr>
        <p:spPr>
          <a:xfrm>
            <a:off x="6031164" y="811997"/>
            <a:ext cx="4627242" cy="1200329"/>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Fault</a:t>
            </a:r>
            <a:r>
              <a:rPr lang="en-US" dirty="0"/>
              <a:t> (Fair Weather)                   = 0.2 occ/year  </a:t>
            </a:r>
          </a:p>
          <a:p>
            <a:r>
              <a:rPr lang="en-US" dirty="0"/>
              <a:t>Repair </a:t>
            </a:r>
            <a:r>
              <a:rPr lang="en-US" dirty="0">
                <a:latin typeface="+mn-lt"/>
              </a:rPr>
              <a:t>Rate </a:t>
            </a:r>
            <a:r>
              <a:rPr lang="en-US" dirty="0"/>
              <a:t>(Fair Weather)</a:t>
            </a:r>
            <a:r>
              <a:rPr lang="en-US" dirty="0">
                <a:latin typeface="+mn-lt"/>
              </a:rPr>
              <a:t>       = 2,190 occ/year</a:t>
            </a:r>
          </a:p>
          <a:p>
            <a:r>
              <a:rPr lang="en-US" dirty="0">
                <a:latin typeface="+mn-lt"/>
              </a:rPr>
              <a:t>Yearly Durati</a:t>
            </a:r>
            <a:r>
              <a:rPr lang="en-US" dirty="0"/>
              <a:t>on (Fair Weather) = 1 h/year </a:t>
            </a:r>
            <a:endParaRPr lang="en-US" dirty="0">
              <a:latin typeface="+mn-lt"/>
            </a:endParaRPr>
          </a:p>
        </p:txBody>
      </p:sp>
      <p:sp>
        <p:nvSpPr>
          <p:cNvPr id="4" name="TextBox 3">
            <a:extLst>
              <a:ext uri="{FF2B5EF4-FFF2-40B4-BE49-F238E27FC236}">
                <a16:creationId xmlns:a16="http://schemas.microsoft.com/office/drawing/2014/main" id="{44784C48-7B46-C299-86B7-7C846DB00721}"/>
              </a:ext>
            </a:extLst>
          </p:cNvPr>
          <p:cNvSpPr txBox="1"/>
          <p:nvPr/>
        </p:nvSpPr>
        <p:spPr>
          <a:xfrm>
            <a:off x="454712" y="4196896"/>
            <a:ext cx="4284713" cy="4338585"/>
          </a:xfrm>
          <a:prstGeom prst="rect">
            <a:avLst/>
          </a:prstGeom>
        </p:spPr>
        <p:txBody>
          <a:bodyPr vert="horz" wrap="none" lIns="91440" tIns="45720" rIns="91440" bIns="45720" rtlCol="0" anchor="t">
            <a:normAutofit/>
          </a:bodyPr>
          <a:lstStyle/>
          <a:p>
            <a:r>
              <a:rPr lang="en-US" sz="1600" b="1" dirty="0"/>
              <a:t>N-0 solution Shorter Outage Time</a:t>
            </a:r>
            <a:endParaRPr lang="en-US" sz="1600" b="1" dirty="0">
              <a:latin typeface="+mn-lt"/>
            </a:endParaRPr>
          </a:p>
          <a:p>
            <a:endParaRPr lang="en-US" sz="1600" dirty="0"/>
          </a:p>
          <a:p>
            <a:endParaRPr lang="en-US" sz="1600" dirty="0">
              <a:latin typeface="+mn-lt"/>
            </a:endParaRPr>
          </a:p>
        </p:txBody>
      </p:sp>
      <p:sp>
        <p:nvSpPr>
          <p:cNvPr id="7" name="TextBox 6">
            <a:extLst>
              <a:ext uri="{FF2B5EF4-FFF2-40B4-BE49-F238E27FC236}">
                <a16:creationId xmlns:a16="http://schemas.microsoft.com/office/drawing/2014/main" id="{EE20244A-AF39-AD2B-EE0B-1BBAB41FFDD1}"/>
              </a:ext>
            </a:extLst>
          </p:cNvPr>
          <p:cNvSpPr txBox="1"/>
          <p:nvPr/>
        </p:nvSpPr>
        <p:spPr>
          <a:xfrm>
            <a:off x="6095999" y="4237826"/>
            <a:ext cx="4284713" cy="4338585"/>
          </a:xfrm>
          <a:prstGeom prst="rect">
            <a:avLst/>
          </a:prstGeom>
        </p:spPr>
        <p:txBody>
          <a:bodyPr vert="horz" wrap="none" lIns="91440" tIns="45720" rIns="91440" bIns="45720" rtlCol="0" anchor="t">
            <a:normAutofit/>
          </a:bodyPr>
          <a:lstStyle/>
          <a:p>
            <a:r>
              <a:rPr lang="en-US" sz="1600" b="1" dirty="0"/>
              <a:t>N-0 with underground cables</a:t>
            </a:r>
            <a:endParaRPr lang="en-US" sz="1600" b="1" dirty="0">
              <a:latin typeface="+mn-lt"/>
            </a:endParaRPr>
          </a:p>
          <a:p>
            <a:endParaRPr lang="en-US" sz="1600" dirty="0">
              <a:latin typeface="+mn-lt"/>
            </a:endParaRPr>
          </a:p>
        </p:txBody>
      </p:sp>
      <p:graphicFrame>
        <p:nvGraphicFramePr>
          <p:cNvPr id="11" name="Table 10">
            <a:extLst>
              <a:ext uri="{FF2B5EF4-FFF2-40B4-BE49-F238E27FC236}">
                <a16:creationId xmlns:a16="http://schemas.microsoft.com/office/drawing/2014/main" id="{3CF6E0BD-3A98-1AC7-F650-33EDA36244AB}"/>
              </a:ext>
            </a:extLst>
          </p:cNvPr>
          <p:cNvGraphicFramePr>
            <a:graphicFrameLocks noGrp="1"/>
          </p:cNvGraphicFramePr>
          <p:nvPr/>
        </p:nvGraphicFramePr>
        <p:xfrm>
          <a:off x="454712" y="2369068"/>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9.997629E-01</a:t>
                      </a:r>
                    </a:p>
                  </a:txBody>
                  <a:tcPr marL="45720" marR="45720"/>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45720" marR="45720"/>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45720" marR="45720"/>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8.781763E-06</a:t>
                      </a:r>
                    </a:p>
                  </a:txBody>
                  <a:tcPr marL="45720" marR="45720"/>
                </a:tc>
                <a:extLst>
                  <a:ext uri="{0D108BD9-81ED-4DB2-BD59-A6C34878D82A}">
                    <a16:rowId xmlns:a16="http://schemas.microsoft.com/office/drawing/2014/main" val="424918587"/>
                  </a:ext>
                </a:extLst>
              </a:tr>
            </a:tbl>
          </a:graphicData>
        </a:graphic>
      </p:graphicFrame>
      <p:graphicFrame>
        <p:nvGraphicFramePr>
          <p:cNvPr id="12" name="Table 11">
            <a:extLst>
              <a:ext uri="{FF2B5EF4-FFF2-40B4-BE49-F238E27FC236}">
                <a16:creationId xmlns:a16="http://schemas.microsoft.com/office/drawing/2014/main" id="{83F21D8D-9DE8-89D6-45BE-F2E351F59D6A}"/>
              </a:ext>
            </a:extLst>
          </p:cNvPr>
          <p:cNvGraphicFramePr>
            <a:graphicFrameLocks noGrp="1"/>
          </p:cNvGraphicFramePr>
          <p:nvPr/>
        </p:nvGraphicFramePr>
        <p:xfrm>
          <a:off x="6095999" y="2386135"/>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1000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9.997629E-01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1.141707E-04</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8.781763E-06</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13" name="Table 12">
            <a:extLst>
              <a:ext uri="{FF2B5EF4-FFF2-40B4-BE49-F238E27FC236}">
                <a16:creationId xmlns:a16="http://schemas.microsoft.com/office/drawing/2014/main" id="{34E00715-DE50-3B5E-BDBB-0E061B02CC48}"/>
              </a:ext>
            </a:extLst>
          </p:cNvPr>
          <p:cNvGraphicFramePr>
            <a:graphicFrameLocks noGrp="1"/>
          </p:cNvGraphicFramePr>
          <p:nvPr/>
        </p:nvGraphicFramePr>
        <p:xfrm>
          <a:off x="466842" y="4519101"/>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9.997874E-01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1.051379E-04</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1.051379E-04</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2.283543E-06</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15" name="Table 14">
            <a:extLst>
              <a:ext uri="{FF2B5EF4-FFF2-40B4-BE49-F238E27FC236}">
                <a16:creationId xmlns:a16="http://schemas.microsoft.com/office/drawing/2014/main" id="{F693940C-7397-10B7-7707-90D935BFC266}"/>
              </a:ext>
            </a:extLst>
          </p:cNvPr>
          <p:cNvGraphicFramePr>
            <a:graphicFrameLocks noGrp="1"/>
          </p:cNvGraphicFramePr>
          <p:nvPr/>
        </p:nvGraphicFramePr>
        <p:xfrm>
          <a:off x="6096000" y="4560654"/>
          <a:ext cx="3392852" cy="1737360"/>
        </p:xfrm>
        <a:graphic>
          <a:graphicData uri="http://schemas.openxmlformats.org/drawingml/2006/table">
            <a:tbl>
              <a:tblPr firstRow="1" bandRow="1">
                <a:tableStyleId>{5C22544A-7EE6-4342-B048-85BDC9FD1C3A}</a:tableStyleId>
              </a:tblPr>
              <a:tblGrid>
                <a:gridCol w="430689">
                  <a:extLst>
                    <a:ext uri="{9D8B030D-6E8A-4147-A177-3AD203B41FA5}">
                      <a16:colId xmlns:a16="http://schemas.microsoft.com/office/drawing/2014/main" val="4146426384"/>
                    </a:ext>
                  </a:extLst>
                </a:gridCol>
                <a:gridCol w="500479">
                  <a:extLst>
                    <a:ext uri="{9D8B030D-6E8A-4147-A177-3AD203B41FA5}">
                      <a16:colId xmlns:a16="http://schemas.microsoft.com/office/drawing/2014/main" val="1355712604"/>
                    </a:ext>
                  </a:extLst>
                </a:gridCol>
                <a:gridCol w="690190">
                  <a:extLst>
                    <a:ext uri="{9D8B030D-6E8A-4147-A177-3AD203B41FA5}">
                      <a16:colId xmlns:a16="http://schemas.microsoft.com/office/drawing/2014/main" val="2077324439"/>
                    </a:ext>
                  </a:extLst>
                </a:gridCol>
                <a:gridCol w="670748">
                  <a:extLst>
                    <a:ext uri="{9D8B030D-6E8A-4147-A177-3AD203B41FA5}">
                      <a16:colId xmlns:a16="http://schemas.microsoft.com/office/drawing/2014/main" val="2721817460"/>
                    </a:ext>
                  </a:extLst>
                </a:gridCol>
                <a:gridCol w="1100746">
                  <a:extLst>
                    <a:ext uri="{9D8B030D-6E8A-4147-A177-3AD203B41FA5}">
                      <a16:colId xmlns:a16="http://schemas.microsoft.com/office/drawing/2014/main" val="2225866888"/>
                    </a:ext>
                  </a:extLst>
                </a:gridCol>
              </a:tblGrid>
              <a:tr h="450343">
                <a:tc>
                  <a:txBody>
                    <a:bodyPr/>
                    <a:lstStyle/>
                    <a:p>
                      <a:r>
                        <a:rPr lang="en-US" sz="1400" b="0" dirty="0"/>
                        <a:t>C1</a:t>
                      </a:r>
                      <a:endParaRPr lang="it-IT" sz="1400" b="0" dirty="0"/>
                    </a:p>
                  </a:txBody>
                  <a:tcPr/>
                </a:tc>
                <a:tc>
                  <a:txBody>
                    <a:bodyPr/>
                    <a:lstStyle/>
                    <a:p>
                      <a:r>
                        <a:rPr lang="en-US" sz="1400" b="0" dirty="0"/>
                        <a:t>C2</a:t>
                      </a:r>
                      <a:endParaRPr lang="it-IT" sz="1400" b="0" dirty="0"/>
                    </a:p>
                  </a:txBody>
                  <a:tcPr/>
                </a:tc>
                <a:tc>
                  <a:txBody>
                    <a:bodyPr/>
                    <a:lstStyle/>
                    <a:p>
                      <a:pPr algn="ctr"/>
                      <a:r>
                        <a:rPr lang="en-US" sz="1400" b="0" dirty="0"/>
                        <a:t>APC [MW]</a:t>
                      </a:r>
                      <a:endParaRPr lang="it-IT" sz="1400" b="0" dirty="0"/>
                    </a:p>
                  </a:txBody>
                  <a:tcPr/>
                </a:tc>
                <a:tc>
                  <a:txBody>
                    <a:bodyPr/>
                    <a:lstStyle/>
                    <a:p>
                      <a:pPr algn="ctr"/>
                      <a:r>
                        <a:rPr lang="en-US" sz="1400" b="0" dirty="0"/>
                        <a:t>PNS</a:t>
                      </a:r>
                    </a:p>
                    <a:p>
                      <a:pPr algn="ctr"/>
                      <a:r>
                        <a:rPr lang="en-US" sz="1400" b="0" dirty="0"/>
                        <a:t>[MW]</a:t>
                      </a:r>
                      <a:endParaRPr lang="it-IT" sz="1400" b="0" dirty="0"/>
                    </a:p>
                  </a:txBody>
                  <a:tcPr/>
                </a:tc>
                <a:tc>
                  <a:txBody>
                    <a:bodyPr/>
                    <a:lstStyle/>
                    <a:p>
                      <a:r>
                        <a:rPr lang="en-US" sz="1400" b="0" dirty="0"/>
                        <a:t>State Prob.</a:t>
                      </a:r>
                      <a:endParaRPr lang="it-IT" sz="1400" b="0" dirty="0"/>
                    </a:p>
                  </a:txBody>
                  <a:tcPr marL="45720" marR="45720"/>
                </a:tc>
                <a:extLst>
                  <a:ext uri="{0D108BD9-81ED-4DB2-BD59-A6C34878D82A}">
                    <a16:rowId xmlns:a16="http://schemas.microsoft.com/office/drawing/2014/main" val="3285494318"/>
                  </a:ext>
                </a:extLst>
              </a:tr>
              <a:tr h="264908">
                <a:tc>
                  <a:txBody>
                    <a:bodyPr/>
                    <a:lstStyle/>
                    <a:p>
                      <a:pPr algn="ctr"/>
                      <a:r>
                        <a:rPr lang="en-US" sz="1400" dirty="0"/>
                        <a:t>OK</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9.998749E-01</a:t>
                      </a:r>
                    </a:p>
                  </a:txBody>
                  <a:tcPr marL="9525" marR="9525" marT="9525" marB="0" anchor="ctr"/>
                </a:tc>
                <a:extLst>
                  <a:ext uri="{0D108BD9-81ED-4DB2-BD59-A6C34878D82A}">
                    <a16:rowId xmlns:a16="http://schemas.microsoft.com/office/drawing/2014/main" val="1902847649"/>
                  </a:ext>
                </a:extLst>
              </a:tr>
              <a:tr h="264908">
                <a:tc>
                  <a:txBody>
                    <a:bodyPr/>
                    <a:lstStyle/>
                    <a:p>
                      <a:pPr algn="ctr"/>
                      <a:r>
                        <a:rPr lang="en-US" sz="1400" dirty="0"/>
                        <a:t>OK</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6.106647E-05</a:t>
                      </a:r>
                    </a:p>
                  </a:txBody>
                  <a:tcPr marL="9525" marR="9525" marT="9525" marB="0" anchor="ctr"/>
                </a:tc>
                <a:extLst>
                  <a:ext uri="{0D108BD9-81ED-4DB2-BD59-A6C34878D82A}">
                    <a16:rowId xmlns:a16="http://schemas.microsoft.com/office/drawing/2014/main" val="194600268"/>
                  </a:ext>
                </a:extLst>
              </a:tr>
              <a:tr h="264908">
                <a:tc>
                  <a:txBody>
                    <a:bodyPr/>
                    <a:lstStyle/>
                    <a:p>
                      <a:pPr algn="ctr"/>
                      <a:r>
                        <a:rPr lang="en-US" sz="1400" dirty="0"/>
                        <a:t>F</a:t>
                      </a:r>
                      <a:endParaRPr lang="it-IT" sz="1400" dirty="0"/>
                    </a:p>
                  </a:txBody>
                  <a:tcPr marL="45720" marR="45720"/>
                </a:tc>
                <a:tc>
                  <a:txBody>
                    <a:bodyPr/>
                    <a:lstStyle/>
                    <a:p>
                      <a:pPr algn="ctr"/>
                      <a:r>
                        <a:rPr lang="en-US" sz="1400" dirty="0"/>
                        <a:t>OK</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algn="r"/>
                      <a:r>
                        <a:rPr lang="en-US" sz="1400" dirty="0"/>
                        <a:t>250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6.106647E-05</a:t>
                      </a:r>
                    </a:p>
                  </a:txBody>
                  <a:tcPr marL="9525" marR="9525" marT="9525" marB="0" anchor="ctr"/>
                </a:tc>
                <a:extLst>
                  <a:ext uri="{0D108BD9-81ED-4DB2-BD59-A6C34878D82A}">
                    <a16:rowId xmlns:a16="http://schemas.microsoft.com/office/drawing/2014/main" val="1622284932"/>
                  </a:ext>
                </a:extLst>
              </a:tr>
              <a:tr h="264908">
                <a:tc>
                  <a:txBody>
                    <a:bodyPr/>
                    <a:lstStyle/>
                    <a:p>
                      <a:pPr algn="ctr"/>
                      <a:r>
                        <a:rPr lang="en-US" sz="1400" dirty="0"/>
                        <a:t>F</a:t>
                      </a:r>
                      <a:endParaRPr lang="it-IT" sz="1400" dirty="0"/>
                    </a:p>
                  </a:txBody>
                  <a:tcPr marL="45720" marR="45720"/>
                </a:tc>
                <a:tc>
                  <a:txBody>
                    <a:bodyPr/>
                    <a:lstStyle/>
                    <a:p>
                      <a:pPr algn="ctr"/>
                      <a:r>
                        <a:rPr lang="en-US" sz="1400" dirty="0"/>
                        <a:t>F</a:t>
                      </a:r>
                      <a:endParaRPr lang="it-IT" sz="1400" dirty="0"/>
                    </a:p>
                  </a:txBody>
                  <a:tcPr marL="45720" marR="45720"/>
                </a:tc>
                <a:tc>
                  <a:txBody>
                    <a:bodyPr/>
                    <a:lstStyle/>
                    <a:p>
                      <a:pPr algn="r"/>
                      <a:r>
                        <a:rPr lang="en-US" sz="1400" dirty="0"/>
                        <a:t>0</a:t>
                      </a:r>
                      <a:endParaRPr lang="it-IT" sz="1400" dirty="0"/>
                    </a:p>
                  </a:txBody>
                  <a:tcPr marL="45720" marR="45720"/>
                </a:tc>
                <a:tc>
                  <a:txBody>
                    <a:bodyPr/>
                    <a:lstStyle/>
                    <a:p>
                      <a:pPr algn="r"/>
                      <a:r>
                        <a:rPr lang="en-US" sz="1400" dirty="0"/>
                        <a:t>500</a:t>
                      </a:r>
                      <a:endParaRPr lang="it-IT" sz="1400" dirty="0"/>
                    </a:p>
                  </a:txBody>
                  <a:tcPr marL="45720" marR="45720"/>
                </a:tc>
                <a:tc>
                  <a:txBody>
                    <a:bodyPr/>
                    <a:lstStyle/>
                    <a:p>
                      <a:pPr marL="0" algn="r" defTabSz="914400" rtl="0" eaLnBrk="1" fontAlgn="b" latinLnBrk="0" hangingPunct="1"/>
                      <a:r>
                        <a:rPr lang="it-IT" sz="1400" kern="1200" dirty="0">
                          <a:solidFill>
                            <a:schemeClr val="dk1"/>
                          </a:solidFill>
                          <a:latin typeface="+mn-lt"/>
                          <a:ea typeface="+mn-ea"/>
                          <a:cs typeface="+mn-cs"/>
                        </a:rPr>
                        <a:t>2.958146E-06</a:t>
                      </a:r>
                    </a:p>
                  </a:txBody>
                  <a:tcPr marL="9525" marR="9525" marT="9525" marB="0" anchor="ctr"/>
                </a:tc>
                <a:extLst>
                  <a:ext uri="{0D108BD9-81ED-4DB2-BD59-A6C34878D82A}">
                    <a16:rowId xmlns:a16="http://schemas.microsoft.com/office/drawing/2014/main" val="424918587"/>
                  </a:ext>
                </a:extLst>
              </a:tr>
            </a:tbl>
          </a:graphicData>
        </a:graphic>
      </p:graphicFrame>
      <p:sp>
        <p:nvSpPr>
          <p:cNvPr id="16" name="Text Placeholder 2">
            <a:extLst>
              <a:ext uri="{FF2B5EF4-FFF2-40B4-BE49-F238E27FC236}">
                <a16:creationId xmlns:a16="http://schemas.microsoft.com/office/drawing/2014/main" id="{60F7D0AF-EA54-21B5-2233-4C39E1DC793B}"/>
              </a:ext>
            </a:extLst>
          </p:cNvPr>
          <p:cNvSpPr txBox="1">
            <a:spLocks/>
          </p:cNvSpPr>
          <p:nvPr/>
        </p:nvSpPr>
        <p:spPr>
          <a:xfrm>
            <a:off x="428695" y="187152"/>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the System State Probability</a:t>
            </a:r>
          </a:p>
          <a:p>
            <a:endParaRPr lang="it-IT" dirty="0"/>
          </a:p>
        </p:txBody>
      </p:sp>
    </p:spTree>
    <p:extLst>
      <p:ext uri="{BB962C8B-B14F-4D97-AF65-F5344CB8AC3E}">
        <p14:creationId xmlns:p14="http://schemas.microsoft.com/office/powerpoint/2010/main" val="127632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a:t>Definition of Resilience</a:t>
            </a:r>
          </a:p>
          <a:p>
            <a:endParaRPr lang="en-US"/>
          </a:p>
        </p:txBody>
      </p:sp>
      <p:sp>
        <p:nvSpPr>
          <p:cNvPr id="4" name="Text Placeholder 3">
            <a:extLst>
              <a:ext uri="{FF2B5EF4-FFF2-40B4-BE49-F238E27FC236}">
                <a16:creationId xmlns:a16="http://schemas.microsoft.com/office/drawing/2014/main" id="{ADA50DA5-80D9-0853-B839-B66A98CE623A}"/>
              </a:ext>
            </a:extLst>
          </p:cNvPr>
          <p:cNvSpPr>
            <a:spLocks noGrp="1"/>
          </p:cNvSpPr>
          <p:nvPr>
            <p:ph type="body" sz="quarter" idx="12"/>
          </p:nvPr>
        </p:nvSpPr>
        <p:spPr>
          <a:xfrm>
            <a:off x="934452" y="1930600"/>
            <a:ext cx="5949461" cy="3512395"/>
          </a:xfrm>
        </p:spPr>
        <p:txBody>
          <a:bodyPr>
            <a:normAutofit fontScale="92500" lnSpcReduction="10000"/>
          </a:bodyPr>
          <a:lstStyle/>
          <a:p>
            <a:pPr marL="0" indent="0" algn="ctr">
              <a:buNone/>
            </a:pPr>
            <a:br>
              <a:rPr lang="en-US" sz="2200">
                <a:solidFill>
                  <a:srgbClr val="00843D"/>
                </a:solidFill>
              </a:rPr>
            </a:br>
            <a:r>
              <a:rPr lang="en-US" sz="2200">
                <a:solidFill>
                  <a:srgbClr val="00843D"/>
                </a:solidFill>
              </a:rPr>
              <a:t>“</a:t>
            </a:r>
            <a:r>
              <a:rPr lang="en-US" sz="2000" b="1" i="1">
                <a:solidFill>
                  <a:srgbClr val="00843D"/>
                </a:solidFill>
              </a:rPr>
              <a:t>Power system resilience is the ability </a:t>
            </a:r>
          </a:p>
          <a:p>
            <a:pPr marL="0" indent="0" algn="ctr">
              <a:buNone/>
            </a:pPr>
            <a:r>
              <a:rPr lang="en-US" sz="2000" b="1" i="1">
                <a:solidFill>
                  <a:srgbClr val="00843D"/>
                </a:solidFill>
              </a:rPr>
              <a:t>to limit the extent, system impact, and duration of degradation in order to sustain critical services following an extraordinary event.”</a:t>
            </a:r>
          </a:p>
          <a:p>
            <a:pPr marL="0" indent="0" algn="ctr">
              <a:buNone/>
            </a:pPr>
            <a:endParaRPr lang="en-US" sz="2000" b="1" i="1"/>
          </a:p>
          <a:p>
            <a:pPr marL="0" indent="0" algn="ctr">
              <a:buNone/>
            </a:pPr>
            <a:r>
              <a:rPr lang="en-US" sz="2000" b="1" i="1"/>
              <a:t>Key enablers for a resilient response include the capacity to anticipate, absorb, rapidly recover from, adapt to, and learn from such an event. </a:t>
            </a:r>
          </a:p>
          <a:p>
            <a:pPr marL="0" indent="0" algn="ctr">
              <a:buNone/>
            </a:pPr>
            <a:endParaRPr lang="en-US" sz="2000" b="1" i="1"/>
          </a:p>
          <a:p>
            <a:pPr marL="0" indent="0" algn="ctr">
              <a:buNone/>
            </a:pPr>
            <a:r>
              <a:rPr lang="en-US" sz="2000" b="1" i="1"/>
              <a:t>Extraordinary events for the power system may be caused by natural threats, accidents, equipment failures, and deliberate physical or cyber-attacks.</a:t>
            </a:r>
            <a:endParaRPr lang="en-US" sz="2200"/>
          </a:p>
        </p:txBody>
      </p:sp>
      <p:pic>
        <p:nvPicPr>
          <p:cNvPr id="8" name="Picture 7">
            <a:extLst>
              <a:ext uri="{FF2B5EF4-FFF2-40B4-BE49-F238E27FC236}">
                <a16:creationId xmlns:a16="http://schemas.microsoft.com/office/drawing/2014/main" id="{CB1D1A13-FD87-A858-7938-FE71413DFA6B}"/>
              </a:ext>
            </a:extLst>
          </p:cNvPr>
          <p:cNvPicPr>
            <a:picLocks noChangeAspect="1"/>
          </p:cNvPicPr>
          <p:nvPr/>
        </p:nvPicPr>
        <p:blipFill rotWithShape="1">
          <a:blip r:embed="rId2">
            <a:extLst>
              <a:ext uri="{28A0092B-C50C-407E-A947-70E740481C1C}">
                <a14:useLocalDpi xmlns:a14="http://schemas.microsoft.com/office/drawing/2010/main" val="0"/>
              </a:ext>
            </a:extLst>
          </a:blip>
          <a:srcRect r="3878"/>
          <a:stretch/>
        </p:blipFill>
        <p:spPr>
          <a:xfrm>
            <a:off x="7841643" y="2499879"/>
            <a:ext cx="3991490" cy="2690494"/>
          </a:xfrm>
          <a:prstGeom prst="rect">
            <a:avLst/>
          </a:prstGeom>
        </p:spPr>
      </p:pic>
    </p:spTree>
    <p:extLst>
      <p:ext uri="{BB962C8B-B14F-4D97-AF65-F5344CB8AC3E}">
        <p14:creationId xmlns:p14="http://schemas.microsoft.com/office/powerpoint/2010/main" val="3100289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CC3590-0506-97E2-5225-DA7362CDF9ED}"/>
              </a:ext>
            </a:extLst>
          </p:cNvPr>
          <p:cNvSpPr txBox="1"/>
          <p:nvPr/>
        </p:nvSpPr>
        <p:spPr>
          <a:xfrm>
            <a:off x="344539" y="786817"/>
            <a:ext cx="4627242" cy="646331"/>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VoLL = 1000 $/MW </a:t>
            </a:r>
          </a:p>
        </p:txBody>
      </p:sp>
      <p:sp>
        <p:nvSpPr>
          <p:cNvPr id="19" name="TextBox 18">
            <a:extLst>
              <a:ext uri="{FF2B5EF4-FFF2-40B4-BE49-F238E27FC236}">
                <a16:creationId xmlns:a16="http://schemas.microsoft.com/office/drawing/2014/main" id="{CE0EBB98-D182-17B4-592D-A8D2BADD1F9B}"/>
              </a:ext>
            </a:extLst>
          </p:cNvPr>
          <p:cNvSpPr txBox="1"/>
          <p:nvPr/>
        </p:nvSpPr>
        <p:spPr>
          <a:xfrm>
            <a:off x="2829425" y="1481646"/>
            <a:ext cx="4284713" cy="646331"/>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graphicFrame>
        <p:nvGraphicFramePr>
          <p:cNvPr id="22" name="Table 21">
            <a:extLst>
              <a:ext uri="{FF2B5EF4-FFF2-40B4-BE49-F238E27FC236}">
                <a16:creationId xmlns:a16="http://schemas.microsoft.com/office/drawing/2014/main" id="{6C51CBD1-215A-665A-786B-1FFA4F4780EF}"/>
              </a:ext>
            </a:extLst>
          </p:cNvPr>
          <p:cNvGraphicFramePr>
            <a:graphicFrameLocks noGrp="1"/>
          </p:cNvGraphicFramePr>
          <p:nvPr/>
        </p:nvGraphicFramePr>
        <p:xfrm>
          <a:off x="355012" y="1481646"/>
          <a:ext cx="7438292" cy="2249258"/>
        </p:xfrm>
        <a:graphic>
          <a:graphicData uri="http://schemas.openxmlformats.org/drawingml/2006/table">
            <a:tbl>
              <a:tblPr firstRow="1" bandRow="1">
                <a:tableStyleId>{5C22544A-7EE6-4342-B048-85BDC9FD1C3A}</a:tableStyleId>
              </a:tblPr>
              <a:tblGrid>
                <a:gridCol w="1246300">
                  <a:extLst>
                    <a:ext uri="{9D8B030D-6E8A-4147-A177-3AD203B41FA5}">
                      <a16:colId xmlns:a16="http://schemas.microsoft.com/office/drawing/2014/main" val="4146426384"/>
                    </a:ext>
                  </a:extLst>
                </a:gridCol>
                <a:gridCol w="1530102">
                  <a:extLst>
                    <a:ext uri="{9D8B030D-6E8A-4147-A177-3AD203B41FA5}">
                      <a16:colId xmlns:a16="http://schemas.microsoft.com/office/drawing/2014/main" val="1355712604"/>
                    </a:ext>
                  </a:extLst>
                </a:gridCol>
                <a:gridCol w="894797">
                  <a:extLst>
                    <a:ext uri="{9D8B030D-6E8A-4147-A177-3AD203B41FA5}">
                      <a16:colId xmlns:a16="http://schemas.microsoft.com/office/drawing/2014/main" val="2077324439"/>
                    </a:ext>
                  </a:extLst>
                </a:gridCol>
                <a:gridCol w="1207976">
                  <a:extLst>
                    <a:ext uri="{9D8B030D-6E8A-4147-A177-3AD203B41FA5}">
                      <a16:colId xmlns:a16="http://schemas.microsoft.com/office/drawing/2014/main" val="2721817460"/>
                    </a:ext>
                  </a:extLst>
                </a:gridCol>
                <a:gridCol w="1279559">
                  <a:extLst>
                    <a:ext uri="{9D8B030D-6E8A-4147-A177-3AD203B41FA5}">
                      <a16:colId xmlns:a16="http://schemas.microsoft.com/office/drawing/2014/main" val="2225866888"/>
                    </a:ext>
                  </a:extLst>
                </a:gridCol>
                <a:gridCol w="1279558">
                  <a:extLst>
                    <a:ext uri="{9D8B030D-6E8A-4147-A177-3AD203B41FA5}">
                      <a16:colId xmlns:a16="http://schemas.microsoft.com/office/drawing/2014/main" val="2689761369"/>
                    </a:ext>
                  </a:extLst>
                </a:gridCol>
              </a:tblGrid>
              <a:tr h="512740">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Investment</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Cost [$]</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EENS [MWh]</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CEENS </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[MWh]</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85494318"/>
                  </a:ext>
                </a:extLst>
              </a:tr>
              <a:tr h="371054">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a:solidFill>
                            <a:srgbClr val="000000"/>
                          </a:solidFill>
                          <a:effectLst/>
                          <a:latin typeface="Calibri" panose="020F0502020204030204" pitchFamily="34" charset="0"/>
                        </a:rPr>
                        <a:t>0.0617</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475.5</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540,273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4,165,380,000 </a:t>
                      </a:r>
                    </a:p>
                  </a:txBody>
                  <a:tcPr marL="9525" marR="9525" marT="9525" marB="0" anchor="ctr"/>
                </a:tc>
                <a:extLst>
                  <a:ext uri="{0D108BD9-81ED-4DB2-BD59-A6C34878D82A}">
                    <a16:rowId xmlns:a16="http://schemas.microsoft.com/office/drawing/2014/main" val="1902847649"/>
                  </a:ext>
                </a:extLst>
              </a:tr>
              <a:tr h="371054">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0.0045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451.0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39,508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3,950,760,000 </a:t>
                      </a:r>
                    </a:p>
                  </a:txBody>
                  <a:tcPr marL="9525" marR="9525" marT="9525" marB="0" anchor="ctr"/>
                </a:tc>
                <a:extLst>
                  <a:ext uri="{0D108BD9-81ED-4DB2-BD59-A6C34878D82A}">
                    <a16:rowId xmlns:a16="http://schemas.microsoft.com/office/drawing/2014/main" val="194600268"/>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0.0539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312.3</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472,405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2,735,310,000  </a:t>
                      </a:r>
                    </a:p>
                  </a:txBody>
                  <a:tcPr marL="9525" marR="9525" marT="9525" marB="0" anchor="ctr"/>
                </a:tc>
                <a:extLst>
                  <a:ext uri="{0D108BD9-81ED-4DB2-BD59-A6C34878D82A}">
                    <a16:rowId xmlns:a16="http://schemas.microsoft.com/office/drawing/2014/main" val="1622284932"/>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15,000,000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0.0323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331.0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282,839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2,899,560,000  </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26" name="Table 25">
            <a:extLst>
              <a:ext uri="{FF2B5EF4-FFF2-40B4-BE49-F238E27FC236}">
                <a16:creationId xmlns:a16="http://schemas.microsoft.com/office/drawing/2014/main" id="{C402A70A-D8C2-3B6C-B618-5CD625AEF133}"/>
              </a:ext>
            </a:extLst>
          </p:cNvPr>
          <p:cNvGraphicFramePr>
            <a:graphicFrameLocks noGrp="1"/>
          </p:cNvGraphicFramePr>
          <p:nvPr/>
        </p:nvGraphicFramePr>
        <p:xfrm>
          <a:off x="355012" y="4333443"/>
          <a:ext cx="5740988" cy="2149109"/>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0870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N-1 500 MW</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  39,508</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underground</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282,839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6,16</a:t>
                      </a: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472,405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10,96</a:t>
                      </a: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540,273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12,68</a:t>
                      </a:r>
                    </a:p>
                  </a:txBody>
                  <a:tcPr marL="9525" marR="9525" marT="9525" marB="0" anchor="ctr"/>
                </a:tc>
                <a:extLst>
                  <a:ext uri="{0D108BD9-81ED-4DB2-BD59-A6C34878D82A}">
                    <a16:rowId xmlns:a16="http://schemas.microsoft.com/office/drawing/2014/main" val="1315397672"/>
                  </a:ext>
                </a:extLst>
              </a:tr>
            </a:tbl>
          </a:graphicData>
        </a:graphic>
      </p:graphicFrame>
      <p:sp>
        <p:nvSpPr>
          <p:cNvPr id="28" name="TextBox 27">
            <a:extLst>
              <a:ext uri="{FF2B5EF4-FFF2-40B4-BE49-F238E27FC236}">
                <a16:creationId xmlns:a16="http://schemas.microsoft.com/office/drawing/2014/main" id="{4ABEB362-CC28-EBF8-167B-35CF67D4DFF7}"/>
              </a:ext>
            </a:extLst>
          </p:cNvPr>
          <p:cNvSpPr txBox="1"/>
          <p:nvPr/>
        </p:nvSpPr>
        <p:spPr>
          <a:xfrm>
            <a:off x="282676" y="3964111"/>
            <a:ext cx="6097424" cy="369332"/>
          </a:xfrm>
          <a:prstGeom prst="rect">
            <a:avLst/>
          </a:prstGeom>
          <a:noFill/>
        </p:spPr>
        <p:txBody>
          <a:bodyPr wrap="square">
            <a:spAutoFit/>
          </a:bodyPr>
          <a:lstStyle/>
          <a:p>
            <a:r>
              <a:rPr lang="en-US" b="1" dirty="0">
                <a:latin typeface="+mn-lt"/>
              </a:rPr>
              <a:t>Reliability-based Rank [EENS cost]</a:t>
            </a:r>
            <a:endParaRPr lang="en-US" dirty="0">
              <a:latin typeface="+mn-lt"/>
            </a:endParaRPr>
          </a:p>
        </p:txBody>
      </p:sp>
      <p:sp>
        <p:nvSpPr>
          <p:cNvPr id="29" name="TextBox 28">
            <a:extLst>
              <a:ext uri="{FF2B5EF4-FFF2-40B4-BE49-F238E27FC236}">
                <a16:creationId xmlns:a16="http://schemas.microsoft.com/office/drawing/2014/main" id="{3620057B-72C5-74E8-6172-FB60B5AA5801}"/>
              </a:ext>
            </a:extLst>
          </p:cNvPr>
          <p:cNvSpPr txBox="1"/>
          <p:nvPr/>
        </p:nvSpPr>
        <p:spPr>
          <a:xfrm>
            <a:off x="6380100" y="3964111"/>
            <a:ext cx="6097424" cy="369332"/>
          </a:xfrm>
          <a:prstGeom prst="rect">
            <a:avLst/>
          </a:prstGeom>
          <a:noFill/>
        </p:spPr>
        <p:txBody>
          <a:bodyPr wrap="square">
            <a:spAutoFit/>
          </a:bodyPr>
          <a:lstStyle/>
          <a:p>
            <a:r>
              <a:rPr lang="en-US" b="1" dirty="0">
                <a:latin typeface="+mn-lt"/>
              </a:rPr>
              <a:t>Reliability-based Rank [</a:t>
            </a:r>
            <a:r>
              <a:rPr lang="en-US" b="1" dirty="0"/>
              <a:t>C</a:t>
            </a:r>
            <a:r>
              <a:rPr lang="en-US" b="1" dirty="0">
                <a:latin typeface="+mn-lt"/>
              </a:rPr>
              <a:t>EENS cost]</a:t>
            </a:r>
            <a:endParaRPr lang="en-US" dirty="0">
              <a:latin typeface="+mn-lt"/>
            </a:endParaRPr>
          </a:p>
        </p:txBody>
      </p:sp>
      <p:graphicFrame>
        <p:nvGraphicFramePr>
          <p:cNvPr id="31" name="Table 30">
            <a:extLst>
              <a:ext uri="{FF2B5EF4-FFF2-40B4-BE49-F238E27FC236}">
                <a16:creationId xmlns:a16="http://schemas.microsoft.com/office/drawing/2014/main" id="{52D29971-1180-649D-3F3B-8F3E522E845D}"/>
              </a:ext>
            </a:extLst>
          </p:cNvPr>
          <p:cNvGraphicFramePr>
            <a:graphicFrameLocks noGrp="1"/>
          </p:cNvGraphicFramePr>
          <p:nvPr/>
        </p:nvGraphicFramePr>
        <p:xfrm>
          <a:off x="6380100" y="4333443"/>
          <a:ext cx="5740988" cy="2230081"/>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15469">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N-0 </a:t>
                      </a:r>
                      <a:r>
                        <a:rPr lang="it-IT" sz="1600" b="1" i="0" u="none" strike="noStrike" dirty="0" err="1">
                          <a:solidFill>
                            <a:srgbClr val="00843D"/>
                          </a:solidFill>
                          <a:effectLst/>
                          <a:latin typeface="Calibri" panose="020F0502020204030204" pitchFamily="34" charset="0"/>
                        </a:rPr>
                        <a:t>shorter</a:t>
                      </a:r>
                      <a:r>
                        <a:rPr lang="it-IT" sz="1600" b="1" i="0" u="none" strike="noStrike" dirty="0">
                          <a:solidFill>
                            <a:srgbClr val="00843D"/>
                          </a:solidFill>
                          <a:effectLst/>
                          <a:latin typeface="Calibri" panose="020F0502020204030204" pitchFamily="34" charset="0"/>
                        </a:rPr>
                        <a:t> </a:t>
                      </a:r>
                      <a:r>
                        <a:rPr lang="it-IT" sz="1600" b="1" i="0" u="none" strike="noStrike" dirty="0" err="1">
                          <a:solidFill>
                            <a:srgbClr val="00843D"/>
                          </a:solidFill>
                          <a:effectLst/>
                          <a:latin typeface="Calibri" panose="020F0502020204030204" pitchFamily="34" charset="0"/>
                        </a:rPr>
                        <a:t>outage</a:t>
                      </a:r>
                      <a:r>
                        <a:rPr lang="it-IT" sz="1600" b="1" i="0" u="none" strike="noStrike" dirty="0">
                          <a:solidFill>
                            <a:srgbClr val="00843D"/>
                          </a:solidFill>
                          <a:effectLst/>
                          <a:latin typeface="Calibri" panose="020F0502020204030204" pitchFamily="34" charset="0"/>
                        </a:rPr>
                        <a:t> </a:t>
                      </a:r>
                      <a:br>
                        <a:rPr lang="it-IT" sz="1600" b="1" i="0" u="none" strike="noStrike" dirty="0">
                          <a:solidFill>
                            <a:srgbClr val="00843D"/>
                          </a:solidFill>
                          <a:effectLst/>
                          <a:latin typeface="Calibri" panose="020F0502020204030204" pitchFamily="34" charset="0"/>
                        </a:rPr>
                      </a:br>
                      <a:r>
                        <a:rPr lang="it-IT" sz="1600" b="1" i="0" u="none" strike="noStrike" dirty="0">
                          <a:solidFill>
                            <a:srgbClr val="00843D"/>
                          </a:solidFill>
                          <a:effectLst/>
                          <a:latin typeface="Calibri" panose="020F0502020204030204" pitchFamily="34" charset="0"/>
                        </a:rPr>
                        <a:t>time</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2,735,310,000</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       2,899,560,000</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6</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3,950,760,000         </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31</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4,165,380,000         </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34</a:t>
                      </a:r>
                    </a:p>
                  </a:txBody>
                  <a:tcPr marL="9525" marR="9525" marT="9525" marB="0" anchor="ctr"/>
                </a:tc>
                <a:extLst>
                  <a:ext uri="{0D108BD9-81ED-4DB2-BD59-A6C34878D82A}">
                    <a16:rowId xmlns:a16="http://schemas.microsoft.com/office/drawing/2014/main" val="1315397672"/>
                  </a:ext>
                </a:extLst>
              </a:tr>
            </a:tbl>
          </a:graphicData>
        </a:graphic>
      </p:graphicFrame>
      <p:sp>
        <p:nvSpPr>
          <p:cNvPr id="2" name="Text Placeholder 2">
            <a:extLst>
              <a:ext uri="{FF2B5EF4-FFF2-40B4-BE49-F238E27FC236}">
                <a16:creationId xmlns:a16="http://schemas.microsoft.com/office/drawing/2014/main" id="{004A20C9-5696-5790-39A1-696E4BE9C0B3}"/>
              </a:ext>
            </a:extLst>
          </p:cNvPr>
          <p:cNvSpPr txBox="1">
            <a:spLocks/>
          </p:cNvSpPr>
          <p:nvPr/>
        </p:nvSpPr>
        <p:spPr>
          <a:xfrm>
            <a:off x="355012" y="210026"/>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the EENS and CEENS</a:t>
            </a:r>
          </a:p>
          <a:p>
            <a:endParaRPr lang="it-IT" dirty="0"/>
          </a:p>
        </p:txBody>
      </p:sp>
    </p:spTree>
    <p:extLst>
      <p:ext uri="{BB962C8B-B14F-4D97-AF65-F5344CB8AC3E}">
        <p14:creationId xmlns:p14="http://schemas.microsoft.com/office/powerpoint/2010/main" val="4252522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CC3590-0506-97E2-5225-DA7362CDF9ED}"/>
              </a:ext>
            </a:extLst>
          </p:cNvPr>
          <p:cNvSpPr txBox="1"/>
          <p:nvPr/>
        </p:nvSpPr>
        <p:spPr>
          <a:xfrm>
            <a:off x="282676" y="834746"/>
            <a:ext cx="4627242" cy="646331"/>
          </a:xfrm>
          <a:prstGeom prst="rect">
            <a:avLst/>
          </a:prstGeom>
          <a:noFill/>
        </p:spPr>
        <p:txBody>
          <a:bodyPr wrap="square">
            <a:spAutoFit/>
          </a:bodyPr>
          <a:lstStyle/>
          <a:p>
            <a:r>
              <a:rPr lang="en-US" b="1" dirty="0">
                <a:latin typeface="+mn-lt"/>
              </a:rPr>
              <a:t>Assumed Data</a:t>
            </a:r>
            <a:r>
              <a:rPr lang="en-US" dirty="0">
                <a:latin typeface="+mn-lt"/>
              </a:rPr>
              <a:t> </a:t>
            </a:r>
          </a:p>
          <a:p>
            <a:r>
              <a:rPr lang="en-US" dirty="0">
                <a:latin typeface="+mn-lt"/>
              </a:rPr>
              <a:t>VoLL = 1000 $/MW</a:t>
            </a:r>
            <a:r>
              <a:rPr lang="en-US" dirty="0"/>
              <a:t>, </a:t>
            </a:r>
            <a:r>
              <a:rPr lang="el-GR" dirty="0">
                <a:latin typeface="+mn-lt"/>
              </a:rPr>
              <a:t>α</a:t>
            </a:r>
            <a:r>
              <a:rPr lang="en-US" dirty="0">
                <a:latin typeface="+mn-lt"/>
              </a:rPr>
              <a:t> = 0.001 </a:t>
            </a:r>
          </a:p>
        </p:txBody>
      </p:sp>
      <p:sp>
        <p:nvSpPr>
          <p:cNvPr id="19" name="TextBox 18">
            <a:extLst>
              <a:ext uri="{FF2B5EF4-FFF2-40B4-BE49-F238E27FC236}">
                <a16:creationId xmlns:a16="http://schemas.microsoft.com/office/drawing/2014/main" id="{CE0EBB98-D182-17B4-592D-A8D2BADD1F9B}"/>
              </a:ext>
            </a:extLst>
          </p:cNvPr>
          <p:cNvSpPr txBox="1"/>
          <p:nvPr/>
        </p:nvSpPr>
        <p:spPr>
          <a:xfrm>
            <a:off x="2829425" y="1481646"/>
            <a:ext cx="4284713" cy="646331"/>
          </a:xfrm>
          <a:prstGeom prst="rect">
            <a:avLst/>
          </a:prstGeom>
        </p:spPr>
        <p:txBody>
          <a:bodyPr vert="horz" wrap="none" lIns="91440" tIns="45720" rIns="91440" bIns="45720" rtlCol="0" anchor="t">
            <a:normAutofit/>
          </a:bodyPr>
          <a:lstStyle/>
          <a:p>
            <a:r>
              <a:rPr lang="en-US" sz="1600" b="1" dirty="0"/>
              <a:t>N-0 solution</a:t>
            </a:r>
            <a:endParaRPr lang="en-US" sz="1600" b="1" dirty="0">
              <a:latin typeface="+mn-lt"/>
            </a:endParaRPr>
          </a:p>
          <a:p>
            <a:endParaRPr lang="en-US" sz="1600" dirty="0"/>
          </a:p>
          <a:p>
            <a:endParaRPr lang="en-US" sz="1600" dirty="0"/>
          </a:p>
          <a:p>
            <a:endParaRPr lang="en-US" sz="1600" dirty="0"/>
          </a:p>
          <a:p>
            <a:endParaRPr lang="en-US" sz="1600" dirty="0">
              <a:latin typeface="+mn-lt"/>
            </a:endParaRPr>
          </a:p>
        </p:txBody>
      </p:sp>
      <p:graphicFrame>
        <p:nvGraphicFramePr>
          <p:cNvPr id="22" name="Table 21">
            <a:extLst>
              <a:ext uri="{FF2B5EF4-FFF2-40B4-BE49-F238E27FC236}">
                <a16:creationId xmlns:a16="http://schemas.microsoft.com/office/drawing/2014/main" id="{6C51CBD1-215A-665A-786B-1FFA4F4780EF}"/>
              </a:ext>
            </a:extLst>
          </p:cNvPr>
          <p:cNvGraphicFramePr>
            <a:graphicFrameLocks noGrp="1"/>
          </p:cNvGraphicFramePr>
          <p:nvPr>
            <p:extLst>
              <p:ext uri="{D42A27DB-BD31-4B8C-83A1-F6EECF244321}">
                <p14:modId xmlns:p14="http://schemas.microsoft.com/office/powerpoint/2010/main" val="2024077503"/>
              </p:ext>
            </p:extLst>
          </p:nvPr>
        </p:nvGraphicFramePr>
        <p:xfrm>
          <a:off x="355012" y="1481646"/>
          <a:ext cx="7438292" cy="2249258"/>
        </p:xfrm>
        <a:graphic>
          <a:graphicData uri="http://schemas.openxmlformats.org/drawingml/2006/table">
            <a:tbl>
              <a:tblPr firstRow="1" bandRow="1">
                <a:tableStyleId>{5C22544A-7EE6-4342-B048-85BDC9FD1C3A}</a:tableStyleId>
              </a:tblPr>
              <a:tblGrid>
                <a:gridCol w="1246300">
                  <a:extLst>
                    <a:ext uri="{9D8B030D-6E8A-4147-A177-3AD203B41FA5}">
                      <a16:colId xmlns:a16="http://schemas.microsoft.com/office/drawing/2014/main" val="4146426384"/>
                    </a:ext>
                  </a:extLst>
                </a:gridCol>
                <a:gridCol w="1530102">
                  <a:extLst>
                    <a:ext uri="{9D8B030D-6E8A-4147-A177-3AD203B41FA5}">
                      <a16:colId xmlns:a16="http://schemas.microsoft.com/office/drawing/2014/main" val="1355712604"/>
                    </a:ext>
                  </a:extLst>
                </a:gridCol>
                <a:gridCol w="894797">
                  <a:extLst>
                    <a:ext uri="{9D8B030D-6E8A-4147-A177-3AD203B41FA5}">
                      <a16:colId xmlns:a16="http://schemas.microsoft.com/office/drawing/2014/main" val="2077324439"/>
                    </a:ext>
                  </a:extLst>
                </a:gridCol>
                <a:gridCol w="1207976">
                  <a:extLst>
                    <a:ext uri="{9D8B030D-6E8A-4147-A177-3AD203B41FA5}">
                      <a16:colId xmlns:a16="http://schemas.microsoft.com/office/drawing/2014/main" val="2721817460"/>
                    </a:ext>
                  </a:extLst>
                </a:gridCol>
                <a:gridCol w="1279559">
                  <a:extLst>
                    <a:ext uri="{9D8B030D-6E8A-4147-A177-3AD203B41FA5}">
                      <a16:colId xmlns:a16="http://schemas.microsoft.com/office/drawing/2014/main" val="2225866888"/>
                    </a:ext>
                  </a:extLst>
                </a:gridCol>
                <a:gridCol w="1279558">
                  <a:extLst>
                    <a:ext uri="{9D8B030D-6E8A-4147-A177-3AD203B41FA5}">
                      <a16:colId xmlns:a16="http://schemas.microsoft.com/office/drawing/2014/main" val="2689761369"/>
                    </a:ext>
                  </a:extLst>
                </a:gridCol>
              </a:tblGrid>
              <a:tr h="512740">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Investment</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Cost [$]</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EENS [MWh]</a:t>
                      </a: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CEENS </a:t>
                      </a:r>
                      <a:br>
                        <a:rPr lang="it-IT" sz="1600" b="0" i="0" u="none" strike="noStrike" dirty="0">
                          <a:solidFill>
                            <a:srgbClr val="000000"/>
                          </a:solidFill>
                          <a:effectLst/>
                          <a:latin typeface="Calibri" panose="020F0502020204030204" pitchFamily="34" charset="0"/>
                        </a:rPr>
                      </a:br>
                      <a:r>
                        <a:rPr lang="it-IT" sz="1600" b="0" i="0" u="none" strike="noStrike" dirty="0">
                          <a:solidFill>
                            <a:srgbClr val="000000"/>
                          </a:solidFill>
                          <a:effectLst/>
                          <a:latin typeface="Calibri" panose="020F0502020204030204" pitchFamily="34" charset="0"/>
                        </a:rPr>
                        <a:t>[MWh]</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CEENS cost</a:t>
                      </a:r>
                      <a:br>
                        <a:rPr lang="it-IT" sz="1600" b="1" i="0" u="none" strike="noStrike" dirty="0">
                          <a:solidFill>
                            <a:srgbClr val="000000"/>
                          </a:solidFill>
                          <a:effectLst/>
                          <a:latin typeface="Calibri" panose="020F0502020204030204" pitchFamily="34" charset="0"/>
                        </a:rPr>
                      </a:br>
                      <a:r>
                        <a:rPr lang="it-IT" sz="1600" b="1"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85494318"/>
                  </a:ext>
                </a:extLst>
              </a:tr>
              <a:tr h="371054">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a:solidFill>
                            <a:srgbClr val="000000"/>
                          </a:solidFill>
                          <a:effectLst/>
                          <a:latin typeface="Calibri" panose="020F0502020204030204" pitchFamily="34" charset="0"/>
                        </a:rPr>
                        <a:t>0.0617</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475.5</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540,273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4,165,380,000 </a:t>
                      </a:r>
                    </a:p>
                  </a:txBody>
                  <a:tcPr marL="9525" marR="9525" marT="9525" marB="0" anchor="ctr"/>
                </a:tc>
                <a:extLst>
                  <a:ext uri="{0D108BD9-81ED-4DB2-BD59-A6C34878D82A}">
                    <a16:rowId xmlns:a16="http://schemas.microsoft.com/office/drawing/2014/main" val="1902847649"/>
                  </a:ext>
                </a:extLst>
              </a:tr>
              <a:tr h="371054">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0.0045</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451.0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39,508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3,950,760,000 </a:t>
                      </a:r>
                    </a:p>
                  </a:txBody>
                  <a:tcPr marL="9525" marR="9525" marT="9525" marB="0" anchor="ctr"/>
                </a:tc>
                <a:extLst>
                  <a:ext uri="{0D108BD9-81ED-4DB2-BD59-A6C34878D82A}">
                    <a16:rowId xmlns:a16="http://schemas.microsoft.com/office/drawing/2014/main" val="194600268"/>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shorter</a:t>
                      </a:r>
                      <a:r>
                        <a:rPr lang="it-IT" sz="1600" b="1" i="0" u="none" strike="noStrike" dirty="0">
                          <a:solidFill>
                            <a:srgbClr val="000000"/>
                          </a:solidFill>
                          <a:effectLst/>
                          <a:latin typeface="Calibri" panose="020F0502020204030204" pitchFamily="34" charset="0"/>
                        </a:rPr>
                        <a:t> </a:t>
                      </a:r>
                      <a:r>
                        <a:rPr lang="it-IT" sz="1600" b="1" i="0" u="none" strike="noStrike" dirty="0" err="1">
                          <a:solidFill>
                            <a:srgbClr val="000000"/>
                          </a:solidFill>
                          <a:effectLst/>
                          <a:latin typeface="Calibri" panose="020F0502020204030204" pitchFamily="34" charset="0"/>
                        </a:rPr>
                        <a:t>outage</a:t>
                      </a:r>
                      <a:r>
                        <a:rPr lang="it-IT" sz="1600" b="1" i="0" u="none" strike="noStrike" dirty="0">
                          <a:solidFill>
                            <a:srgbClr val="000000"/>
                          </a:solidFill>
                          <a:effectLst/>
                          <a:latin typeface="Calibri" panose="020F0502020204030204" pitchFamily="34" charset="0"/>
                        </a:rPr>
                        <a:t> time</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0.0539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312.3</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472,405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2,735,310,000  </a:t>
                      </a:r>
                    </a:p>
                  </a:txBody>
                  <a:tcPr marL="9525" marR="9525" marT="9525" marB="0" anchor="ctr"/>
                </a:tc>
                <a:extLst>
                  <a:ext uri="{0D108BD9-81ED-4DB2-BD59-A6C34878D82A}">
                    <a16:rowId xmlns:a16="http://schemas.microsoft.com/office/drawing/2014/main" val="1622284932"/>
                  </a:ext>
                </a:extLst>
              </a:tr>
              <a:tr h="371054">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15,000,000 </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0.0323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331.0</a:t>
                      </a:r>
                    </a:p>
                  </a:txBody>
                  <a:tcPr marL="9525" marR="9525" marT="9525" marB="0" anchor="ctr"/>
                </a:tc>
                <a:tc>
                  <a:txBody>
                    <a:bodyPr/>
                    <a:lstStyle/>
                    <a:p>
                      <a:pPr algn="r" fontAlgn="b"/>
                      <a:r>
                        <a:rPr lang="it-IT" sz="1600" b="0" i="0" u="none" strike="noStrike" dirty="0">
                          <a:solidFill>
                            <a:schemeClr val="tx1">
                              <a:lumMod val="95000"/>
                              <a:lumOff val="5000"/>
                            </a:schemeClr>
                          </a:solidFill>
                          <a:effectLst/>
                          <a:latin typeface="Calibri" panose="020F0502020204030204" pitchFamily="34" charset="0"/>
                        </a:rPr>
                        <a:t>282,839 </a:t>
                      </a:r>
                    </a:p>
                  </a:txBody>
                  <a:tcPr marL="9525" marR="9525" marT="9525" marB="0" anchor="ctr"/>
                </a:tc>
                <a:tc>
                  <a:txBody>
                    <a:bodyPr/>
                    <a:lstStyle/>
                    <a:p>
                      <a:pPr algn="r" fontAlgn="b"/>
                      <a:r>
                        <a:rPr lang="it-IT" sz="1600" b="0" i="0" u="none" strike="noStrike" dirty="0">
                          <a:solidFill>
                            <a:srgbClr val="FF0000"/>
                          </a:solidFill>
                          <a:effectLst/>
                          <a:latin typeface="Calibri" panose="020F0502020204030204" pitchFamily="34" charset="0"/>
                        </a:rPr>
                        <a:t>2,899,560,000  </a:t>
                      </a:r>
                    </a:p>
                  </a:txBody>
                  <a:tcPr marL="9525" marR="9525" marT="9525" marB="0" anchor="ctr"/>
                </a:tc>
                <a:extLst>
                  <a:ext uri="{0D108BD9-81ED-4DB2-BD59-A6C34878D82A}">
                    <a16:rowId xmlns:a16="http://schemas.microsoft.com/office/drawing/2014/main" val="424918587"/>
                  </a:ext>
                </a:extLst>
              </a:tr>
            </a:tbl>
          </a:graphicData>
        </a:graphic>
      </p:graphicFrame>
      <p:graphicFrame>
        <p:nvGraphicFramePr>
          <p:cNvPr id="26" name="Table 25">
            <a:extLst>
              <a:ext uri="{FF2B5EF4-FFF2-40B4-BE49-F238E27FC236}">
                <a16:creationId xmlns:a16="http://schemas.microsoft.com/office/drawing/2014/main" id="{C402A70A-D8C2-3B6C-B618-5CD625AEF133}"/>
              </a:ext>
            </a:extLst>
          </p:cNvPr>
          <p:cNvGraphicFramePr>
            <a:graphicFrameLocks noGrp="1"/>
          </p:cNvGraphicFramePr>
          <p:nvPr/>
        </p:nvGraphicFramePr>
        <p:xfrm>
          <a:off x="355012" y="4333443"/>
          <a:ext cx="5740988" cy="2223317"/>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0870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Total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N-0 </a:t>
                      </a:r>
                      <a:r>
                        <a:rPr lang="it-IT" sz="1600" b="1" i="0" u="none" strike="noStrike" dirty="0" err="1">
                          <a:solidFill>
                            <a:srgbClr val="00843D"/>
                          </a:solidFill>
                          <a:effectLst/>
                          <a:latin typeface="Calibri" panose="020F0502020204030204" pitchFamily="34" charset="0"/>
                        </a:rPr>
                        <a:t>shorter</a:t>
                      </a:r>
                      <a:r>
                        <a:rPr lang="it-IT" sz="1600" b="1" i="0" u="none" strike="noStrike" dirty="0">
                          <a:solidFill>
                            <a:srgbClr val="00843D"/>
                          </a:solidFill>
                          <a:effectLst/>
                          <a:latin typeface="Calibri" panose="020F0502020204030204" pitchFamily="34" charset="0"/>
                        </a:rPr>
                        <a:t> </a:t>
                      </a:r>
                      <a:r>
                        <a:rPr lang="it-IT" sz="1600" b="1" i="0" u="none" strike="noStrike" dirty="0" err="1">
                          <a:solidFill>
                            <a:srgbClr val="00843D"/>
                          </a:solidFill>
                          <a:effectLst/>
                          <a:latin typeface="Calibri" panose="020F0502020204030204" pitchFamily="34" charset="0"/>
                        </a:rPr>
                        <a:t>outage</a:t>
                      </a:r>
                      <a:r>
                        <a:rPr lang="it-IT" sz="1600" b="1" i="0" u="none" strike="noStrike" dirty="0">
                          <a:solidFill>
                            <a:srgbClr val="00843D"/>
                          </a:solidFill>
                          <a:effectLst/>
                          <a:latin typeface="Calibri" panose="020F0502020204030204" pitchFamily="34" charset="0"/>
                        </a:rPr>
                        <a:t> </a:t>
                      </a:r>
                      <a:br>
                        <a:rPr lang="it-IT" sz="1600" b="1" i="0" u="none" strike="noStrike" dirty="0">
                          <a:solidFill>
                            <a:srgbClr val="00843D"/>
                          </a:solidFill>
                          <a:effectLst/>
                          <a:latin typeface="Calibri" panose="020F0502020204030204" pitchFamily="34" charset="0"/>
                        </a:rPr>
                      </a:br>
                      <a:r>
                        <a:rPr lang="it-IT" sz="1600" b="1" i="0" u="none" strike="noStrike" dirty="0">
                          <a:solidFill>
                            <a:srgbClr val="00843D"/>
                          </a:solidFill>
                          <a:effectLst/>
                          <a:latin typeface="Calibri" panose="020F0502020204030204" pitchFamily="34" charset="0"/>
                        </a:rPr>
                        <a:t>time</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  10,472,405</a:t>
                      </a:r>
                    </a:p>
                  </a:txBody>
                  <a:tcPr marL="9525" marR="9525" marT="9525" marB="0" anchor="ctr"/>
                </a:tc>
                <a:tc>
                  <a:txBody>
                    <a:bodyPr/>
                    <a:lstStyle/>
                    <a:p>
                      <a:pPr algn="r" fontAlgn="b"/>
                      <a:r>
                        <a:rPr lang="it-IT" sz="1600" b="0" i="0" u="none" strike="noStrike" dirty="0">
                          <a:solidFill>
                            <a:srgbClr val="00843D"/>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10,540,273</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15,282,839</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31</a:t>
                      </a: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  20,039,508</a:t>
                      </a:r>
                    </a:p>
                  </a:txBody>
                  <a:tcPr marL="9525" marR="9525" marT="9525" marB="0" anchor="ctr"/>
                </a:tc>
                <a:tc>
                  <a:txBody>
                    <a:bodyPr/>
                    <a:lstStyle/>
                    <a:p>
                      <a:pPr algn="r" fontAlgn="b"/>
                      <a:r>
                        <a:rPr lang="it-IT" sz="1600" b="0" i="0" u="none" strike="noStrike" dirty="0">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1315397672"/>
                  </a:ext>
                </a:extLst>
              </a:tr>
            </a:tbl>
          </a:graphicData>
        </a:graphic>
      </p:graphicFrame>
      <p:sp>
        <p:nvSpPr>
          <p:cNvPr id="28" name="TextBox 27">
            <a:extLst>
              <a:ext uri="{FF2B5EF4-FFF2-40B4-BE49-F238E27FC236}">
                <a16:creationId xmlns:a16="http://schemas.microsoft.com/office/drawing/2014/main" id="{4ABEB362-CC28-EBF8-167B-35CF67D4DFF7}"/>
              </a:ext>
            </a:extLst>
          </p:cNvPr>
          <p:cNvSpPr txBox="1"/>
          <p:nvPr/>
        </p:nvSpPr>
        <p:spPr>
          <a:xfrm>
            <a:off x="282676" y="3964111"/>
            <a:ext cx="6097424" cy="369332"/>
          </a:xfrm>
          <a:prstGeom prst="rect">
            <a:avLst/>
          </a:prstGeom>
          <a:noFill/>
        </p:spPr>
        <p:txBody>
          <a:bodyPr wrap="square">
            <a:spAutoFit/>
          </a:bodyPr>
          <a:lstStyle/>
          <a:p>
            <a:r>
              <a:rPr lang="en-US" b="1" dirty="0">
                <a:latin typeface="+mn-lt"/>
              </a:rPr>
              <a:t>Reliability-based Rank [EENS cost]</a:t>
            </a:r>
            <a:endParaRPr lang="en-US" dirty="0">
              <a:latin typeface="+mn-lt"/>
            </a:endParaRPr>
          </a:p>
        </p:txBody>
      </p:sp>
      <p:sp>
        <p:nvSpPr>
          <p:cNvPr id="29" name="TextBox 28">
            <a:extLst>
              <a:ext uri="{FF2B5EF4-FFF2-40B4-BE49-F238E27FC236}">
                <a16:creationId xmlns:a16="http://schemas.microsoft.com/office/drawing/2014/main" id="{3620057B-72C5-74E8-6172-FB60B5AA5801}"/>
              </a:ext>
            </a:extLst>
          </p:cNvPr>
          <p:cNvSpPr txBox="1"/>
          <p:nvPr/>
        </p:nvSpPr>
        <p:spPr>
          <a:xfrm>
            <a:off x="6380100" y="3964111"/>
            <a:ext cx="6097424" cy="369332"/>
          </a:xfrm>
          <a:prstGeom prst="rect">
            <a:avLst/>
          </a:prstGeom>
          <a:noFill/>
        </p:spPr>
        <p:txBody>
          <a:bodyPr wrap="square">
            <a:spAutoFit/>
          </a:bodyPr>
          <a:lstStyle/>
          <a:p>
            <a:r>
              <a:rPr lang="en-US" b="1" dirty="0">
                <a:latin typeface="+mn-lt"/>
              </a:rPr>
              <a:t>Reliability-based Rank [</a:t>
            </a:r>
            <a:r>
              <a:rPr lang="en-US" b="1" dirty="0"/>
              <a:t>C</a:t>
            </a:r>
            <a:r>
              <a:rPr lang="en-US" b="1" dirty="0">
                <a:latin typeface="+mn-lt"/>
              </a:rPr>
              <a:t>EENS cost]</a:t>
            </a:r>
            <a:endParaRPr lang="en-US" dirty="0">
              <a:latin typeface="+mn-lt"/>
            </a:endParaRPr>
          </a:p>
        </p:txBody>
      </p:sp>
      <p:graphicFrame>
        <p:nvGraphicFramePr>
          <p:cNvPr id="31" name="Table 30">
            <a:extLst>
              <a:ext uri="{FF2B5EF4-FFF2-40B4-BE49-F238E27FC236}">
                <a16:creationId xmlns:a16="http://schemas.microsoft.com/office/drawing/2014/main" id="{52D29971-1180-649D-3F3B-8F3E522E845D}"/>
              </a:ext>
            </a:extLst>
          </p:cNvPr>
          <p:cNvGraphicFramePr>
            <a:graphicFrameLocks noGrp="1"/>
          </p:cNvGraphicFramePr>
          <p:nvPr/>
        </p:nvGraphicFramePr>
        <p:xfrm>
          <a:off x="6380100" y="4333443"/>
          <a:ext cx="5740988" cy="2223317"/>
        </p:xfrm>
        <a:graphic>
          <a:graphicData uri="http://schemas.openxmlformats.org/drawingml/2006/table">
            <a:tbl>
              <a:tblPr firstRow="1" bandRow="1">
                <a:tableStyleId>{5C22544A-7EE6-4342-B048-85BDC9FD1C3A}</a:tableStyleId>
              </a:tblPr>
              <a:tblGrid>
                <a:gridCol w="733131">
                  <a:extLst>
                    <a:ext uri="{9D8B030D-6E8A-4147-A177-3AD203B41FA5}">
                      <a16:colId xmlns:a16="http://schemas.microsoft.com/office/drawing/2014/main" val="4291021665"/>
                    </a:ext>
                  </a:extLst>
                </a:gridCol>
                <a:gridCol w="2176881">
                  <a:extLst>
                    <a:ext uri="{9D8B030D-6E8A-4147-A177-3AD203B41FA5}">
                      <a16:colId xmlns:a16="http://schemas.microsoft.com/office/drawing/2014/main" val="2920542508"/>
                    </a:ext>
                  </a:extLst>
                </a:gridCol>
                <a:gridCol w="1786335">
                  <a:extLst>
                    <a:ext uri="{9D8B030D-6E8A-4147-A177-3AD203B41FA5}">
                      <a16:colId xmlns:a16="http://schemas.microsoft.com/office/drawing/2014/main" val="1034243693"/>
                    </a:ext>
                  </a:extLst>
                </a:gridCol>
                <a:gridCol w="1044641">
                  <a:extLst>
                    <a:ext uri="{9D8B030D-6E8A-4147-A177-3AD203B41FA5}">
                      <a16:colId xmlns:a16="http://schemas.microsoft.com/office/drawing/2014/main" val="970755217"/>
                    </a:ext>
                  </a:extLst>
                </a:gridCol>
              </a:tblGrid>
              <a:tr h="308705">
                <a:tc>
                  <a:txBody>
                    <a:bodyPr/>
                    <a:lstStyle/>
                    <a:p>
                      <a:pPr algn="ctr" fontAlgn="b"/>
                      <a:r>
                        <a:rPr lang="en-US" sz="1600" b="0" i="0" u="none" strike="noStrike" dirty="0">
                          <a:solidFill>
                            <a:srgbClr val="000000"/>
                          </a:solidFill>
                          <a:effectLst/>
                          <a:latin typeface="Calibri" panose="020F0502020204030204" pitchFamily="34" charset="0"/>
                        </a:rPr>
                        <a:t>Rank</a:t>
                      </a:r>
                      <a:endParaRPr lang="it-IT"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0" i="0" u="none" strike="noStrike" dirty="0">
                          <a:solidFill>
                            <a:srgbClr val="000000"/>
                          </a:solidFill>
                          <a:effectLst/>
                          <a:latin typeface="Calibri" panose="020F0502020204030204" pitchFamily="34" charset="0"/>
                        </a:rPr>
                        <a:t>System</a:t>
                      </a: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Total Cost [$]</a:t>
                      </a:r>
                    </a:p>
                  </a:txBody>
                  <a:tcPr marL="9525" marR="9525" marT="9525" marB="0" anchor="ctr"/>
                </a:tc>
                <a:tc>
                  <a:txBody>
                    <a:bodyPr/>
                    <a:lstStyle/>
                    <a:p>
                      <a:pPr algn="ctr" fontAlgn="b"/>
                      <a:r>
                        <a:rPr lang="it-IT" sz="1600" b="0" i="0" u="none" strike="noStrike" dirty="0" err="1">
                          <a:solidFill>
                            <a:srgbClr val="000000"/>
                          </a:solidFill>
                          <a:effectLst/>
                          <a:latin typeface="Calibri" panose="020F0502020204030204" pitchFamily="34" charset="0"/>
                        </a:rPr>
                        <a:t>Δgain</a:t>
                      </a:r>
                      <a:r>
                        <a:rPr lang="it-IT" sz="16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583034503"/>
                  </a:ext>
                </a:extLst>
              </a:tr>
              <a:tr h="460101">
                <a:tc>
                  <a:txBody>
                    <a:bodyPr/>
                    <a:lstStyle/>
                    <a:p>
                      <a:pPr algn="ctr" fontAlgn="b"/>
                      <a:r>
                        <a:rPr lang="en-US" sz="1600" b="1" i="0" u="none" strike="noStrike" dirty="0">
                          <a:solidFill>
                            <a:srgbClr val="00843D"/>
                          </a:solidFill>
                          <a:effectLst/>
                          <a:latin typeface="Calibri" panose="020F0502020204030204" pitchFamily="34" charset="0"/>
                        </a:rPr>
                        <a:t>1</a:t>
                      </a:r>
                      <a:endParaRPr lang="it-IT" sz="1600" b="1" i="0" u="none" strike="noStrike" dirty="0">
                        <a:solidFill>
                          <a:srgbClr val="00843D"/>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843D"/>
                          </a:solidFill>
                          <a:effectLst/>
                          <a:latin typeface="Calibri" panose="020F0502020204030204" pitchFamily="34" charset="0"/>
                        </a:rPr>
                        <a:t>N-0 </a:t>
                      </a:r>
                      <a:r>
                        <a:rPr lang="it-IT" sz="1600" b="1" i="0" u="none" strike="noStrike" dirty="0" err="1">
                          <a:solidFill>
                            <a:srgbClr val="00843D"/>
                          </a:solidFill>
                          <a:effectLst/>
                          <a:latin typeface="Calibri" panose="020F0502020204030204" pitchFamily="34" charset="0"/>
                        </a:rPr>
                        <a:t>shorter</a:t>
                      </a:r>
                      <a:r>
                        <a:rPr lang="it-IT" sz="1600" b="1" i="0" u="none" strike="noStrike" dirty="0">
                          <a:solidFill>
                            <a:srgbClr val="00843D"/>
                          </a:solidFill>
                          <a:effectLst/>
                          <a:latin typeface="Calibri" panose="020F0502020204030204" pitchFamily="34" charset="0"/>
                        </a:rPr>
                        <a:t> </a:t>
                      </a:r>
                      <a:r>
                        <a:rPr lang="it-IT" sz="1600" b="1" i="0" u="none" strike="noStrike" dirty="0" err="1">
                          <a:solidFill>
                            <a:srgbClr val="00843D"/>
                          </a:solidFill>
                          <a:effectLst/>
                          <a:latin typeface="Calibri" panose="020F0502020204030204" pitchFamily="34" charset="0"/>
                        </a:rPr>
                        <a:t>outage</a:t>
                      </a:r>
                      <a:r>
                        <a:rPr lang="it-IT" sz="1600" b="1" i="0" u="none" strike="noStrike" dirty="0">
                          <a:solidFill>
                            <a:srgbClr val="00843D"/>
                          </a:solidFill>
                          <a:effectLst/>
                          <a:latin typeface="Calibri" panose="020F0502020204030204" pitchFamily="34" charset="0"/>
                        </a:rPr>
                        <a:t> </a:t>
                      </a:r>
                      <a:br>
                        <a:rPr lang="it-IT" sz="1600" b="1" i="0" u="none" strike="noStrike" dirty="0">
                          <a:solidFill>
                            <a:srgbClr val="00843D"/>
                          </a:solidFill>
                          <a:effectLst/>
                          <a:latin typeface="Calibri" panose="020F0502020204030204" pitchFamily="34" charset="0"/>
                        </a:rPr>
                      </a:br>
                      <a:r>
                        <a:rPr lang="it-IT" sz="1600" b="1" i="0" u="none" strike="noStrike" dirty="0">
                          <a:solidFill>
                            <a:srgbClr val="00843D"/>
                          </a:solidFill>
                          <a:effectLst/>
                          <a:latin typeface="Calibri" panose="020F0502020204030204" pitchFamily="34" charset="0"/>
                        </a:rPr>
                        <a:t>time</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       2,745,310,000</a:t>
                      </a:r>
                    </a:p>
                  </a:txBody>
                  <a:tcPr marL="9525" marR="9525" marT="9525" marB="0" anchor="ctr"/>
                </a:tc>
                <a:tc>
                  <a:txBody>
                    <a:bodyPr/>
                    <a:lstStyle/>
                    <a:p>
                      <a:pPr marL="0" algn="r" defTabSz="914400" rtl="0" eaLnBrk="1" fontAlgn="b" latinLnBrk="0" hangingPunct="1"/>
                      <a:r>
                        <a:rPr lang="it-IT" sz="1600" b="0" i="0" u="none" strike="noStrike" kern="1200" dirty="0">
                          <a:solidFill>
                            <a:srgbClr val="00843D"/>
                          </a:solidFill>
                          <a:effectLst/>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325498460"/>
                  </a:ext>
                </a:extLst>
              </a:tr>
              <a:tr h="460101">
                <a:tc>
                  <a:txBody>
                    <a:bodyPr/>
                    <a:lstStyle/>
                    <a:p>
                      <a:pPr algn="ctr" fontAlgn="b"/>
                      <a:r>
                        <a:rPr lang="en-US" sz="1600" b="1" i="0" u="none" strike="noStrike" dirty="0">
                          <a:solidFill>
                            <a:srgbClr val="000000"/>
                          </a:solidFill>
                          <a:effectLst/>
                          <a:latin typeface="Calibri" panose="020F0502020204030204" pitchFamily="34" charset="0"/>
                        </a:rPr>
                        <a:t>2</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 </a:t>
                      </a:r>
                      <a:r>
                        <a:rPr lang="it-IT" sz="1600" b="1" i="0" u="none" strike="noStrike" dirty="0" err="1">
                          <a:solidFill>
                            <a:srgbClr val="000000"/>
                          </a:solidFill>
                          <a:effectLst/>
                          <a:latin typeface="Calibri" panose="020F0502020204030204" pitchFamily="34" charset="0"/>
                        </a:rPr>
                        <a:t>buried</a:t>
                      </a:r>
                      <a:br>
                        <a:rPr lang="it-IT" sz="1600" b="1" i="0" u="none" strike="noStrike" dirty="0">
                          <a:solidFill>
                            <a:srgbClr val="000000"/>
                          </a:solidFill>
                          <a:effectLst/>
                          <a:latin typeface="Calibri" panose="020F0502020204030204" pitchFamily="34" charset="0"/>
                        </a:rPr>
                      </a:br>
                      <a:r>
                        <a:rPr lang="it-IT" sz="1600" b="1" i="0" u="none" strike="noStrike" dirty="0" err="1">
                          <a:solidFill>
                            <a:srgbClr val="000000"/>
                          </a:solidFill>
                          <a:effectLst/>
                          <a:latin typeface="Calibri" panose="020F0502020204030204" pitchFamily="34" charset="0"/>
                        </a:rPr>
                        <a:t>underg</a:t>
                      </a:r>
                      <a:r>
                        <a:rPr lang="it-IT" sz="1600" b="1" i="0" u="none" strike="noStrike" dirty="0">
                          <a:solidFill>
                            <a:srgbClr val="000000"/>
                          </a:solidFill>
                          <a:effectLst/>
                          <a:latin typeface="Calibri" panose="020F0502020204030204" pitchFamily="34" charset="0"/>
                        </a:rPr>
                        <a:t>. cables</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       2,914,560,000</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6</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538514531"/>
                  </a:ext>
                </a:extLst>
              </a:tr>
              <a:tr h="460101">
                <a:tc>
                  <a:txBody>
                    <a:bodyPr/>
                    <a:lstStyle/>
                    <a:p>
                      <a:pPr algn="ctr" fontAlgn="b"/>
                      <a:r>
                        <a:rPr lang="en-US" sz="1600" b="1" i="0" u="none" strike="noStrike" dirty="0">
                          <a:solidFill>
                            <a:srgbClr val="000000"/>
                          </a:solidFill>
                          <a:effectLst/>
                          <a:latin typeface="Calibri" panose="020F0502020204030204" pitchFamily="34" charset="0"/>
                        </a:rPr>
                        <a:t>3</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N-1</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3,970,760,000         </a:t>
                      </a:r>
                    </a:p>
                  </a:txBody>
                  <a:tcPr marL="9525" marR="9525" marT="9525" marB="0" anchor="ctr"/>
                </a:tc>
                <a:tc>
                  <a:txBody>
                    <a:bodyPr/>
                    <a:lstStyle/>
                    <a:p>
                      <a:pPr marL="0" algn="r"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31</a:t>
                      </a:r>
                      <a:endParaRPr lang="it-IT" sz="16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772205937"/>
                  </a:ext>
                </a:extLst>
              </a:tr>
              <a:tr h="460101">
                <a:tc>
                  <a:txBody>
                    <a:bodyPr/>
                    <a:lstStyle/>
                    <a:p>
                      <a:pPr algn="ctr" fontAlgn="b"/>
                      <a:r>
                        <a:rPr lang="en-US" sz="1600" b="1" i="0" u="none" strike="noStrike" dirty="0">
                          <a:solidFill>
                            <a:srgbClr val="000000"/>
                          </a:solidFill>
                          <a:effectLst/>
                          <a:latin typeface="Calibri" panose="020F0502020204030204" pitchFamily="34" charset="0"/>
                        </a:rPr>
                        <a:t>4</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600" b="1" i="0" u="none" strike="noStrike" dirty="0">
                          <a:solidFill>
                            <a:srgbClr val="000000"/>
                          </a:solidFill>
                          <a:effectLst/>
                          <a:latin typeface="Calibri" panose="020F0502020204030204" pitchFamily="34" charset="0"/>
                        </a:rPr>
                        <a:t>N-0</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4,175,380,000         </a:t>
                      </a:r>
                    </a:p>
                  </a:txBody>
                  <a:tcPr marL="9525" marR="9525" marT="9525" marB="0" anchor="ctr"/>
                </a:tc>
                <a:tc>
                  <a:txBody>
                    <a:bodyPr/>
                    <a:lstStyle/>
                    <a:p>
                      <a:pPr marL="0" algn="r" defTabSz="914400" rtl="0" eaLnBrk="1" fontAlgn="b" latinLnBrk="0" hangingPunct="1"/>
                      <a:r>
                        <a:rPr lang="it-IT" sz="1600" b="0" i="0" u="none" strike="noStrike" kern="1200" dirty="0">
                          <a:solidFill>
                            <a:schemeClr val="tx1"/>
                          </a:solidFill>
                          <a:effectLst/>
                          <a:latin typeface="Calibri" panose="020F0502020204030204" pitchFamily="34" charset="0"/>
                          <a:ea typeface="+mn-ea"/>
                          <a:cs typeface="+mn-cs"/>
                        </a:rPr>
                        <a:t>34</a:t>
                      </a:r>
                    </a:p>
                  </a:txBody>
                  <a:tcPr marL="9525" marR="9525" marT="9525" marB="0" anchor="ctr"/>
                </a:tc>
                <a:extLst>
                  <a:ext uri="{0D108BD9-81ED-4DB2-BD59-A6C34878D82A}">
                    <a16:rowId xmlns:a16="http://schemas.microsoft.com/office/drawing/2014/main" val="1315397672"/>
                  </a:ext>
                </a:extLst>
              </a:tr>
            </a:tbl>
          </a:graphicData>
        </a:graphic>
      </p:graphicFrame>
      <p:sp>
        <p:nvSpPr>
          <p:cNvPr id="34" name="Text Placeholder 2">
            <a:extLst>
              <a:ext uri="{FF2B5EF4-FFF2-40B4-BE49-F238E27FC236}">
                <a16:creationId xmlns:a16="http://schemas.microsoft.com/office/drawing/2014/main" id="{1C67844E-2F83-FC62-BF2B-5898B2E1BDD7}"/>
              </a:ext>
            </a:extLst>
          </p:cNvPr>
          <p:cNvSpPr txBox="1">
            <a:spLocks/>
          </p:cNvSpPr>
          <p:nvPr/>
        </p:nvSpPr>
        <p:spPr>
          <a:xfrm>
            <a:off x="282676" y="268164"/>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Rank the improvements considering the Total Cost</a:t>
            </a:r>
          </a:p>
          <a:p>
            <a:endParaRPr lang="it-IT" dirty="0"/>
          </a:p>
        </p:txBody>
      </p:sp>
    </p:spTree>
    <p:extLst>
      <p:ext uri="{BB962C8B-B14F-4D97-AF65-F5344CB8AC3E}">
        <p14:creationId xmlns:p14="http://schemas.microsoft.com/office/powerpoint/2010/main" val="3124860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75A7EF-24C0-FD06-5729-F73DEB418D13}"/>
              </a:ext>
            </a:extLst>
          </p:cNvPr>
          <p:cNvSpPr txBox="1"/>
          <p:nvPr/>
        </p:nvSpPr>
        <p:spPr>
          <a:xfrm>
            <a:off x="7340837" y="1470025"/>
            <a:ext cx="914400" cy="914400"/>
          </a:xfrm>
          <a:prstGeom prst="rect">
            <a:avLst/>
          </a:prstGeom>
        </p:spPr>
        <p:txBody>
          <a:bodyPr vert="horz" wrap="none" lIns="91440" tIns="45720" rIns="91440" bIns="45720" rtlCol="0" anchor="b">
            <a:normAutofit/>
          </a:bodyPr>
          <a:lstStyle/>
          <a:p>
            <a:pPr algn="r"/>
            <a:endParaRPr lang="it-IT" b="1" dirty="0">
              <a:latin typeface="+mn-lt"/>
            </a:endParaRPr>
          </a:p>
        </p:txBody>
      </p:sp>
      <p:sp>
        <p:nvSpPr>
          <p:cNvPr id="12" name="TextBox 11">
            <a:extLst>
              <a:ext uri="{FF2B5EF4-FFF2-40B4-BE49-F238E27FC236}">
                <a16:creationId xmlns:a16="http://schemas.microsoft.com/office/drawing/2014/main" id="{A26193AB-ECED-750C-28FF-99C4C9C1386D}"/>
              </a:ext>
            </a:extLst>
          </p:cNvPr>
          <p:cNvSpPr txBox="1"/>
          <p:nvPr/>
        </p:nvSpPr>
        <p:spPr>
          <a:xfrm>
            <a:off x="1427812" y="5782608"/>
            <a:ext cx="11217991" cy="646331"/>
          </a:xfrm>
          <a:prstGeom prst="rect">
            <a:avLst/>
          </a:prstGeom>
          <a:noFill/>
        </p:spPr>
        <p:txBody>
          <a:bodyPr wrap="square">
            <a:spAutoFit/>
          </a:bodyPr>
          <a:lstStyle/>
          <a:p>
            <a:r>
              <a:rPr lang="en-US" dirty="0">
                <a:latin typeface="+mn-lt"/>
              </a:rPr>
              <a:t>The “smarter” option (increasing the number of </a:t>
            </a:r>
            <a:r>
              <a:rPr lang="en-US" dirty="0"/>
              <a:t>Maintenance crews seems the better option) is </a:t>
            </a:r>
          </a:p>
          <a:p>
            <a:r>
              <a:rPr lang="en-US" dirty="0">
                <a:latin typeface="+mn-lt"/>
              </a:rPr>
              <a:t>better than other solutions such increase redundancy </a:t>
            </a:r>
            <a:r>
              <a:rPr lang="en-US" dirty="0"/>
              <a:t>or making the system stronger.</a:t>
            </a:r>
            <a:r>
              <a:rPr lang="en-US" dirty="0">
                <a:latin typeface="+mn-lt"/>
              </a:rPr>
              <a:t> </a:t>
            </a:r>
          </a:p>
        </p:txBody>
      </p:sp>
      <p:sp>
        <p:nvSpPr>
          <p:cNvPr id="17" name="Text Placeholder 2">
            <a:extLst>
              <a:ext uri="{FF2B5EF4-FFF2-40B4-BE49-F238E27FC236}">
                <a16:creationId xmlns:a16="http://schemas.microsoft.com/office/drawing/2014/main" id="{8F26F2B4-E3C0-FD50-2BD8-28EB0B3D14EE}"/>
              </a:ext>
            </a:extLst>
          </p:cNvPr>
          <p:cNvSpPr txBox="1">
            <a:spLocks/>
          </p:cNvSpPr>
          <p:nvPr/>
        </p:nvSpPr>
        <p:spPr>
          <a:xfrm>
            <a:off x="547596" y="244018"/>
            <a:ext cx="10515600" cy="66675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1"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Analyze the Pareto Front</a:t>
            </a:r>
          </a:p>
          <a:p>
            <a:endParaRPr lang="it-IT" dirty="0"/>
          </a:p>
        </p:txBody>
      </p:sp>
      <p:pic>
        <p:nvPicPr>
          <p:cNvPr id="4" name="Picture 3">
            <a:extLst>
              <a:ext uri="{FF2B5EF4-FFF2-40B4-BE49-F238E27FC236}">
                <a16:creationId xmlns:a16="http://schemas.microsoft.com/office/drawing/2014/main" id="{94ACE9C6-60E4-31F0-9178-88B5D188B174}"/>
              </a:ext>
            </a:extLst>
          </p:cNvPr>
          <p:cNvPicPr>
            <a:picLocks noChangeAspect="1"/>
          </p:cNvPicPr>
          <p:nvPr/>
        </p:nvPicPr>
        <p:blipFill>
          <a:blip r:embed="rId2"/>
          <a:stretch>
            <a:fillRect/>
          </a:stretch>
        </p:blipFill>
        <p:spPr>
          <a:xfrm>
            <a:off x="5971594" y="1089668"/>
            <a:ext cx="5990546" cy="4492910"/>
          </a:xfrm>
          <a:prstGeom prst="rect">
            <a:avLst/>
          </a:prstGeom>
        </p:spPr>
      </p:pic>
      <p:pic>
        <p:nvPicPr>
          <p:cNvPr id="2" name="Picture 1">
            <a:extLst>
              <a:ext uri="{FF2B5EF4-FFF2-40B4-BE49-F238E27FC236}">
                <a16:creationId xmlns:a16="http://schemas.microsoft.com/office/drawing/2014/main" id="{9F9C8ED6-6C5E-1F8B-E35C-A364D14A9941}"/>
              </a:ext>
            </a:extLst>
          </p:cNvPr>
          <p:cNvPicPr>
            <a:picLocks noChangeAspect="1"/>
          </p:cNvPicPr>
          <p:nvPr/>
        </p:nvPicPr>
        <p:blipFill>
          <a:blip r:embed="rId3"/>
          <a:stretch>
            <a:fillRect/>
          </a:stretch>
        </p:blipFill>
        <p:spPr>
          <a:xfrm>
            <a:off x="105453" y="1110798"/>
            <a:ext cx="5990547" cy="4492910"/>
          </a:xfrm>
          <a:prstGeom prst="rect">
            <a:avLst/>
          </a:prstGeom>
        </p:spPr>
      </p:pic>
    </p:spTree>
    <p:extLst>
      <p:ext uri="{BB962C8B-B14F-4D97-AF65-F5344CB8AC3E}">
        <p14:creationId xmlns:p14="http://schemas.microsoft.com/office/powerpoint/2010/main" val="180882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p:txBody>
          <a:bodyPr/>
          <a:lstStyle/>
          <a:p>
            <a:r>
              <a:rPr lang="en-US"/>
              <a:t>Why resilience is an urgent topic</a:t>
            </a:r>
          </a:p>
        </p:txBody>
      </p:sp>
      <p:sp>
        <p:nvSpPr>
          <p:cNvPr id="4" name="Text Placeholder 3">
            <a:extLst>
              <a:ext uri="{FF2B5EF4-FFF2-40B4-BE49-F238E27FC236}">
                <a16:creationId xmlns:a16="http://schemas.microsoft.com/office/drawing/2014/main" id="{61F2A38F-1329-CB45-8996-F9A35C42D837}"/>
              </a:ext>
            </a:extLst>
          </p:cNvPr>
          <p:cNvSpPr>
            <a:spLocks noGrp="1"/>
          </p:cNvSpPr>
          <p:nvPr>
            <p:ph type="body" sz="quarter" idx="12"/>
          </p:nvPr>
        </p:nvSpPr>
        <p:spPr>
          <a:xfrm>
            <a:off x="863410" y="1733734"/>
            <a:ext cx="6741235" cy="2627945"/>
          </a:xfrm>
        </p:spPr>
        <p:txBody>
          <a:bodyPr>
            <a:noAutofit/>
          </a:bodyPr>
          <a:lstStyle/>
          <a:p>
            <a:pPr marL="0" indent="0" eaLnBrk="1" hangingPunct="1">
              <a:buNone/>
            </a:pPr>
            <a:r>
              <a:rPr lang="en-US" sz="1800">
                <a:latin typeface="+mj-lt"/>
              </a:rPr>
              <a:t>In recent decades, power systems have experienced significant blackouts, leading to extended disruptions for numerous customers around the world. </a:t>
            </a:r>
          </a:p>
          <a:p>
            <a:pPr marL="0" indent="0" eaLnBrk="1" hangingPunct="1">
              <a:buNone/>
            </a:pPr>
            <a:endParaRPr lang="en-US" sz="1800">
              <a:latin typeface="+mj-lt"/>
            </a:endParaRPr>
          </a:p>
          <a:p>
            <a:pPr marL="0" indent="0" eaLnBrk="1" hangingPunct="1">
              <a:buNone/>
            </a:pPr>
            <a:r>
              <a:rPr lang="en-US" sz="1800">
                <a:latin typeface="+mj-lt"/>
              </a:rPr>
              <a:t>These blackouts are primarily caused by High-Impact Low Probability (HILP) weather-related events such as winter storms, heatwaves, hurricanes, as well as earthquakes and deliberate human attacks. </a:t>
            </a:r>
          </a:p>
          <a:p>
            <a:pPr marL="0" indent="0" eaLnBrk="1" hangingPunct="1">
              <a:buNone/>
            </a:pPr>
            <a:endParaRPr lang="en-US" sz="1800">
              <a:latin typeface="+mj-lt"/>
            </a:endParaRPr>
          </a:p>
          <a:p>
            <a:pPr marL="0" indent="0" eaLnBrk="1" hangingPunct="1">
              <a:buNone/>
            </a:pPr>
            <a:r>
              <a:rPr lang="en-US" sz="1800">
                <a:latin typeface="+mj-lt"/>
              </a:rPr>
              <a:t>The occurrence of these blackouts is amplified by the escalating frequency and intensity of weather-related HILPs, which is attributed to global warming.</a:t>
            </a:r>
          </a:p>
        </p:txBody>
      </p:sp>
      <p:sp>
        <p:nvSpPr>
          <p:cNvPr id="6" name="TextBox 5">
            <a:extLst>
              <a:ext uri="{FF2B5EF4-FFF2-40B4-BE49-F238E27FC236}">
                <a16:creationId xmlns:a16="http://schemas.microsoft.com/office/drawing/2014/main" id="{CDEE1293-52A0-B591-8EEC-F978BA1F8E5F}"/>
              </a:ext>
            </a:extLst>
          </p:cNvPr>
          <p:cNvSpPr txBox="1"/>
          <p:nvPr/>
        </p:nvSpPr>
        <p:spPr>
          <a:xfrm>
            <a:off x="838200" y="5318913"/>
            <a:ext cx="10729086" cy="923330"/>
          </a:xfrm>
          <a:prstGeom prst="rect">
            <a:avLst/>
          </a:prstGeom>
          <a:noFill/>
        </p:spPr>
        <p:txBody>
          <a:bodyPr wrap="square">
            <a:spAutoFit/>
          </a:bodyPr>
          <a:lstStyle/>
          <a:p>
            <a:pPr marL="0" indent="0" eaLnBrk="1" hangingPunct="1">
              <a:buNone/>
            </a:pPr>
            <a:r>
              <a:rPr lang="en-US" sz="1800">
                <a:latin typeface="+mj-lt"/>
              </a:rPr>
              <a:t>Conventional planning and operation methods, which prioritize reliability, are not adequately equipped to handle High-Impact Low Probability (HILP) events. As a result, researchers have begun to focus on the development of resilience-oriented planning and operation methods.</a:t>
            </a:r>
            <a:endParaRPr lang="en-US" sz="1800" b="1">
              <a:latin typeface="+mj-lt"/>
            </a:endParaRPr>
          </a:p>
        </p:txBody>
      </p:sp>
      <p:grpSp>
        <p:nvGrpSpPr>
          <p:cNvPr id="5" name="Group 4">
            <a:extLst>
              <a:ext uri="{FF2B5EF4-FFF2-40B4-BE49-F238E27FC236}">
                <a16:creationId xmlns:a16="http://schemas.microsoft.com/office/drawing/2014/main" id="{22212EF9-EC44-C587-32CA-43520D16B218}"/>
              </a:ext>
            </a:extLst>
          </p:cNvPr>
          <p:cNvGrpSpPr/>
          <p:nvPr/>
        </p:nvGrpSpPr>
        <p:grpSpPr>
          <a:xfrm>
            <a:off x="7865818" y="1943072"/>
            <a:ext cx="4114600" cy="2407934"/>
            <a:chOff x="283535" y="765677"/>
            <a:chExt cx="12437717" cy="7434598"/>
          </a:xfrm>
        </p:grpSpPr>
        <p:pic>
          <p:nvPicPr>
            <p:cNvPr id="8" name="Picture 4" descr="Cyberattack cripples Ukrainian power grid">
              <a:extLst>
                <a:ext uri="{FF2B5EF4-FFF2-40B4-BE49-F238E27FC236}">
                  <a16:creationId xmlns:a16="http://schemas.microsoft.com/office/drawing/2014/main" id="{0377A883-40BB-ECC7-EA33-C7CEB0A70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65" r="14429"/>
            <a:stretch/>
          </p:blipFill>
          <p:spPr bwMode="auto">
            <a:xfrm>
              <a:off x="9530980" y="792174"/>
              <a:ext cx="3004833" cy="2443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174881F-19AC-0CBA-80CB-037834D67E78}"/>
                </a:ext>
              </a:extLst>
            </p:cNvPr>
            <p:cNvGrpSpPr/>
            <p:nvPr/>
          </p:nvGrpSpPr>
          <p:grpSpPr>
            <a:xfrm>
              <a:off x="283535" y="765677"/>
              <a:ext cx="12437717" cy="7434598"/>
              <a:chOff x="283535" y="765677"/>
              <a:chExt cx="12437717" cy="7434598"/>
            </a:xfrm>
          </p:grpSpPr>
          <p:grpSp>
            <p:nvGrpSpPr>
              <p:cNvPr id="10" name="Group 9">
                <a:extLst>
                  <a:ext uri="{FF2B5EF4-FFF2-40B4-BE49-F238E27FC236}">
                    <a16:creationId xmlns:a16="http://schemas.microsoft.com/office/drawing/2014/main" id="{87A99057-AF21-F634-8DC9-11752B09800B}"/>
                  </a:ext>
                </a:extLst>
              </p:cNvPr>
              <p:cNvGrpSpPr/>
              <p:nvPr/>
            </p:nvGrpSpPr>
            <p:grpSpPr>
              <a:xfrm>
                <a:off x="283535" y="765677"/>
                <a:ext cx="11213677" cy="6425510"/>
                <a:chOff x="321139" y="765677"/>
                <a:chExt cx="11213677" cy="6425510"/>
              </a:xfrm>
            </p:grpSpPr>
            <p:pic>
              <p:nvPicPr>
                <p:cNvPr id="16" name="Picture 15" descr="DL1YDT - Callsign Lookup by QRZ Ham Radio">
                  <a:extLst>
                    <a:ext uri="{FF2B5EF4-FFF2-40B4-BE49-F238E27FC236}">
                      <a16:creationId xmlns:a16="http://schemas.microsoft.com/office/drawing/2014/main" id="{B814C1C3-224F-BE8C-EDA1-EC3B0078B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907" y="4605997"/>
                  <a:ext cx="4595887" cy="2585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Hardening the System After Historic Harvey | Entergy Newsroom">
                  <a:extLst>
                    <a:ext uri="{FF2B5EF4-FFF2-40B4-BE49-F238E27FC236}">
                      <a16:creationId xmlns:a16="http://schemas.microsoft.com/office/drawing/2014/main" id="{A841A711-AA9A-5F1C-2721-22DE4CE44C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21139" y="776940"/>
                  <a:ext cx="4786493" cy="24257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6" descr="3:20 del mattino, l'Italia piomba nel buio totale. 15 anni fa il più grande black  out della storia - photogallery - Rai News">
                  <a:extLst>
                    <a:ext uri="{FF2B5EF4-FFF2-40B4-BE49-F238E27FC236}">
                      <a16:creationId xmlns:a16="http://schemas.microsoft.com/office/drawing/2014/main" id="{2AE46C41-F90C-BE75-9C6B-E8F7E1EF00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326" y="4605957"/>
                  <a:ext cx="4786490" cy="2585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Earthquake in Chile - Photos - The Big Picture - Boston.com">
                  <a:extLst>
                    <a:ext uri="{FF2B5EF4-FFF2-40B4-BE49-F238E27FC236}">
                      <a16:creationId xmlns:a16="http://schemas.microsoft.com/office/drawing/2014/main" id="{B828B6EF-53D9-9154-DE03-17EBE0B2E61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558986" y="765677"/>
                  <a:ext cx="3606279" cy="24369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31322F0-0039-1CF3-2F8A-F015EFCB9BBD}"/>
                  </a:ext>
                </a:extLst>
              </p:cNvPr>
              <p:cNvSpPr txBox="1"/>
              <p:nvPr/>
            </p:nvSpPr>
            <p:spPr>
              <a:xfrm>
                <a:off x="359122" y="3168657"/>
                <a:ext cx="4786494" cy="1576158"/>
              </a:xfrm>
              <a:prstGeom prst="rect">
                <a:avLst/>
              </a:prstGeom>
              <a:noFill/>
            </p:spPr>
            <p:txBody>
              <a:bodyPr wrap="square">
                <a:spAutoFit/>
              </a:bodyPr>
              <a:lstStyle/>
              <a:p>
                <a:pPr algn="ctr"/>
                <a:r>
                  <a:rPr lang="en-US" sz="1050" b="1"/>
                  <a:t>Hurricanes and Floodings</a:t>
                </a:r>
              </a:p>
            </p:txBody>
          </p:sp>
          <p:sp>
            <p:nvSpPr>
              <p:cNvPr id="12" name="TextBox 11">
                <a:extLst>
                  <a:ext uri="{FF2B5EF4-FFF2-40B4-BE49-F238E27FC236}">
                    <a16:creationId xmlns:a16="http://schemas.microsoft.com/office/drawing/2014/main" id="{54463EE5-9AF5-790B-A629-3372800AF82E}"/>
                  </a:ext>
                </a:extLst>
              </p:cNvPr>
              <p:cNvSpPr txBox="1"/>
              <p:nvPr/>
            </p:nvSpPr>
            <p:spPr>
              <a:xfrm>
                <a:off x="5690781" y="3105704"/>
                <a:ext cx="3606277" cy="956953"/>
              </a:xfrm>
              <a:prstGeom prst="rect">
                <a:avLst/>
              </a:prstGeom>
              <a:noFill/>
            </p:spPr>
            <p:txBody>
              <a:bodyPr wrap="square">
                <a:spAutoFit/>
              </a:bodyPr>
              <a:lstStyle/>
              <a:p>
                <a:pPr algn="ctr"/>
                <a:r>
                  <a:rPr lang="en-US" sz="1050" b="1"/>
                  <a:t>Earthquakes</a:t>
                </a:r>
                <a:endParaRPr lang="en-US" sz="1000" b="1"/>
              </a:p>
            </p:txBody>
          </p:sp>
          <p:sp>
            <p:nvSpPr>
              <p:cNvPr id="13" name="TextBox 12">
                <a:extLst>
                  <a:ext uri="{FF2B5EF4-FFF2-40B4-BE49-F238E27FC236}">
                    <a16:creationId xmlns:a16="http://schemas.microsoft.com/office/drawing/2014/main" id="{1C0CD4D1-C224-D766-D6EF-6769A2E53EF9}"/>
                  </a:ext>
                </a:extLst>
              </p:cNvPr>
              <p:cNvSpPr txBox="1"/>
              <p:nvPr/>
            </p:nvSpPr>
            <p:spPr>
              <a:xfrm>
                <a:off x="9785067" y="3236143"/>
                <a:ext cx="2630260" cy="1576159"/>
              </a:xfrm>
              <a:prstGeom prst="rect">
                <a:avLst/>
              </a:prstGeom>
              <a:noFill/>
            </p:spPr>
            <p:txBody>
              <a:bodyPr wrap="square">
                <a:spAutoFit/>
              </a:bodyPr>
              <a:lstStyle/>
              <a:p>
                <a:pPr algn="ctr"/>
                <a:r>
                  <a:rPr lang="en-US" sz="1050" b="1"/>
                  <a:t>Cyber-attacks</a:t>
                </a:r>
                <a:endParaRPr lang="en-US" sz="1000" b="1"/>
              </a:p>
            </p:txBody>
          </p:sp>
          <p:sp>
            <p:nvSpPr>
              <p:cNvPr id="14" name="TextBox 13">
                <a:extLst>
                  <a:ext uri="{FF2B5EF4-FFF2-40B4-BE49-F238E27FC236}">
                    <a16:creationId xmlns:a16="http://schemas.microsoft.com/office/drawing/2014/main" id="{9A5AB7D0-5A95-D1BB-E218-40576F10AC57}"/>
                  </a:ext>
                </a:extLst>
              </p:cNvPr>
              <p:cNvSpPr txBox="1"/>
              <p:nvPr/>
            </p:nvSpPr>
            <p:spPr>
              <a:xfrm>
                <a:off x="1084299" y="7243322"/>
                <a:ext cx="4595891" cy="956953"/>
              </a:xfrm>
              <a:prstGeom prst="rect">
                <a:avLst/>
              </a:prstGeom>
              <a:noFill/>
            </p:spPr>
            <p:txBody>
              <a:bodyPr wrap="square">
                <a:spAutoFit/>
              </a:bodyPr>
              <a:lstStyle/>
              <a:p>
                <a:pPr algn="ctr"/>
                <a:r>
                  <a:rPr lang="en-US" sz="1050" b="1"/>
                  <a:t>Winter storms</a:t>
                </a:r>
                <a:endParaRPr lang="en-US" sz="1100" b="1"/>
              </a:p>
            </p:txBody>
          </p:sp>
          <p:sp>
            <p:nvSpPr>
              <p:cNvPr id="15" name="TextBox 14">
                <a:extLst>
                  <a:ext uri="{FF2B5EF4-FFF2-40B4-BE49-F238E27FC236}">
                    <a16:creationId xmlns:a16="http://schemas.microsoft.com/office/drawing/2014/main" id="{04752520-E67D-7A27-0E2D-54A551BD9030}"/>
                  </a:ext>
                </a:extLst>
              </p:cNvPr>
              <p:cNvSpPr txBox="1"/>
              <p:nvPr/>
            </p:nvSpPr>
            <p:spPr>
              <a:xfrm>
                <a:off x="7493916" y="7246177"/>
                <a:ext cx="5227336" cy="928810"/>
              </a:xfrm>
              <a:prstGeom prst="rect">
                <a:avLst/>
              </a:prstGeom>
              <a:noFill/>
            </p:spPr>
            <p:txBody>
              <a:bodyPr wrap="square">
                <a:spAutoFit/>
              </a:bodyPr>
              <a:lstStyle/>
              <a:p>
                <a:r>
                  <a:rPr lang="en-US" sz="1050" b="1"/>
                  <a:t>Large Cascading</a:t>
                </a:r>
              </a:p>
            </p:txBody>
          </p:sp>
        </p:grpSp>
      </p:grpSp>
    </p:spTree>
    <p:extLst>
      <p:ext uri="{BB962C8B-B14F-4D97-AF65-F5344CB8AC3E}">
        <p14:creationId xmlns:p14="http://schemas.microsoft.com/office/powerpoint/2010/main" val="188890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A3DAA8EA-1EBF-521F-9B42-39E7BAD5C50A}"/>
              </a:ext>
            </a:extLst>
          </p:cNvPr>
          <p:cNvSpPr>
            <a:spLocks noGrp="1"/>
          </p:cNvSpPr>
          <p:nvPr>
            <p:ph type="body" sz="quarter" idx="10"/>
          </p:nvPr>
        </p:nvSpPr>
        <p:spPr>
          <a:xfrm>
            <a:off x="838200" y="466725"/>
            <a:ext cx="7542213" cy="666750"/>
          </a:xfrm>
        </p:spPr>
        <p:txBody>
          <a:bodyPr/>
          <a:lstStyle/>
          <a:p>
            <a:r>
              <a:rPr lang="en-US"/>
              <a:t>Why resilience is an urgent topic</a:t>
            </a:r>
          </a:p>
        </p:txBody>
      </p:sp>
      <p:pic>
        <p:nvPicPr>
          <p:cNvPr id="24" name="Picture 23">
            <a:extLst>
              <a:ext uri="{FF2B5EF4-FFF2-40B4-BE49-F238E27FC236}">
                <a16:creationId xmlns:a16="http://schemas.microsoft.com/office/drawing/2014/main" id="{EA27FD3F-FC43-73D0-47C6-977A3145F4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595" y="2181170"/>
            <a:ext cx="7305176" cy="3261086"/>
          </a:xfrm>
          <a:prstGeom prst="rect">
            <a:avLst/>
          </a:prstGeom>
          <a:noFill/>
          <a:ln>
            <a:noFill/>
          </a:ln>
        </p:spPr>
      </p:pic>
      <p:pic>
        <p:nvPicPr>
          <p:cNvPr id="2" name="Picture 1">
            <a:extLst>
              <a:ext uri="{FF2B5EF4-FFF2-40B4-BE49-F238E27FC236}">
                <a16:creationId xmlns:a16="http://schemas.microsoft.com/office/drawing/2014/main" id="{4EAEF64E-DCDF-4DF2-9D10-3FB2D18888F1}"/>
              </a:ext>
            </a:extLst>
          </p:cNvPr>
          <p:cNvPicPr>
            <a:picLocks noChangeAspect="1"/>
          </p:cNvPicPr>
          <p:nvPr/>
        </p:nvPicPr>
        <p:blipFill>
          <a:blip r:embed="rId3"/>
          <a:stretch>
            <a:fillRect/>
          </a:stretch>
        </p:blipFill>
        <p:spPr>
          <a:xfrm>
            <a:off x="8380413" y="2423864"/>
            <a:ext cx="3574762" cy="2775697"/>
          </a:xfrm>
          <a:prstGeom prst="rect">
            <a:avLst/>
          </a:prstGeom>
        </p:spPr>
      </p:pic>
      <p:sp>
        <p:nvSpPr>
          <p:cNvPr id="3" name="TextBox 2">
            <a:extLst>
              <a:ext uri="{FF2B5EF4-FFF2-40B4-BE49-F238E27FC236}">
                <a16:creationId xmlns:a16="http://schemas.microsoft.com/office/drawing/2014/main" id="{63F03ADF-136D-A804-D9BB-B6EBE4BBE2E1}"/>
              </a:ext>
            </a:extLst>
          </p:cNvPr>
          <p:cNvSpPr txBox="1"/>
          <p:nvPr/>
        </p:nvSpPr>
        <p:spPr>
          <a:xfrm>
            <a:off x="9303949" y="4849183"/>
            <a:ext cx="2130323" cy="461473"/>
          </a:xfrm>
          <a:prstGeom prst="rect">
            <a:avLst/>
          </a:prstGeom>
          <a:solidFill>
            <a:schemeClr val="bg1"/>
          </a:solidFill>
        </p:spPr>
        <p:txBody>
          <a:bodyPr vert="horz" wrap="square" lIns="91440" tIns="45720" rIns="91440" bIns="45720" rtlCol="0" anchor="b">
            <a:normAutofit fontScale="77500" lnSpcReduction="20000"/>
          </a:bodyPr>
          <a:lstStyle/>
          <a:p>
            <a:pPr algn="ctr"/>
            <a:r>
              <a:rPr lang="en-US" b="1" dirty="0"/>
              <a:t>Weather-based </a:t>
            </a:r>
            <a:br>
              <a:rPr lang="en-US" b="1" dirty="0"/>
            </a:br>
            <a:r>
              <a:rPr lang="en-US" b="1" dirty="0"/>
              <a:t>event </a:t>
            </a:r>
            <a:r>
              <a:rPr lang="en-US" b="1" dirty="0">
                <a:latin typeface="+mn-lt"/>
              </a:rPr>
              <a:t>occurrence</a:t>
            </a:r>
            <a:endParaRPr lang="it-IT" b="1" dirty="0">
              <a:latin typeface="+mn-lt"/>
            </a:endParaRPr>
          </a:p>
        </p:txBody>
      </p:sp>
      <p:sp>
        <p:nvSpPr>
          <p:cNvPr id="4" name="TextBox 3">
            <a:extLst>
              <a:ext uri="{FF2B5EF4-FFF2-40B4-BE49-F238E27FC236}">
                <a16:creationId xmlns:a16="http://schemas.microsoft.com/office/drawing/2014/main" id="{5911455C-A5E2-5265-DA4E-994B778C53BF}"/>
              </a:ext>
            </a:extLst>
          </p:cNvPr>
          <p:cNvSpPr txBox="1"/>
          <p:nvPr/>
        </p:nvSpPr>
        <p:spPr>
          <a:xfrm rot="16200000">
            <a:off x="7515714" y="3526614"/>
            <a:ext cx="2130323" cy="352015"/>
          </a:xfrm>
          <a:prstGeom prst="rect">
            <a:avLst/>
          </a:prstGeom>
          <a:solidFill>
            <a:schemeClr val="bg1"/>
          </a:solidFill>
        </p:spPr>
        <p:txBody>
          <a:bodyPr vert="horz" wrap="square" lIns="91440" tIns="45720" rIns="91440" bIns="45720" rtlCol="0" anchor="b">
            <a:normAutofit lnSpcReduction="10000"/>
          </a:bodyPr>
          <a:lstStyle/>
          <a:p>
            <a:pPr algn="ctr"/>
            <a:r>
              <a:rPr lang="en-US" b="1" dirty="0"/>
              <a:t>Relative Frequency</a:t>
            </a:r>
            <a:endParaRPr lang="it-IT" b="1" dirty="0">
              <a:latin typeface="+mn-lt"/>
            </a:endParaRPr>
          </a:p>
        </p:txBody>
      </p:sp>
      <p:cxnSp>
        <p:nvCxnSpPr>
          <p:cNvPr id="7" name="Straight Connector 6">
            <a:extLst>
              <a:ext uri="{FF2B5EF4-FFF2-40B4-BE49-F238E27FC236}">
                <a16:creationId xmlns:a16="http://schemas.microsoft.com/office/drawing/2014/main" id="{C0EF5079-1DC5-468F-733F-A092111A18F0}"/>
              </a:ext>
            </a:extLst>
          </p:cNvPr>
          <p:cNvCxnSpPr>
            <a:cxnSpLocks/>
          </p:cNvCxnSpPr>
          <p:nvPr/>
        </p:nvCxnSpPr>
        <p:spPr>
          <a:xfrm>
            <a:off x="8838582" y="2423864"/>
            <a:ext cx="51051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A38D1F-1B42-5124-CF12-19737E69965A}"/>
              </a:ext>
            </a:extLst>
          </p:cNvPr>
          <p:cNvCxnSpPr>
            <a:cxnSpLocks/>
          </p:cNvCxnSpPr>
          <p:nvPr/>
        </p:nvCxnSpPr>
        <p:spPr>
          <a:xfrm>
            <a:off x="10062682" y="2423864"/>
            <a:ext cx="510517"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7CD96A-D999-1303-E679-D3EF29C293DC}"/>
              </a:ext>
            </a:extLst>
          </p:cNvPr>
          <p:cNvSpPr txBox="1"/>
          <p:nvPr/>
        </p:nvSpPr>
        <p:spPr>
          <a:xfrm>
            <a:off x="9403541" y="2181170"/>
            <a:ext cx="914400" cy="393105"/>
          </a:xfrm>
          <a:prstGeom prst="rect">
            <a:avLst/>
          </a:prstGeom>
        </p:spPr>
        <p:txBody>
          <a:bodyPr vert="horz" wrap="none" lIns="91440" tIns="45720" rIns="91440" bIns="45720" rtlCol="0" anchor="b">
            <a:normAutofit/>
          </a:bodyPr>
          <a:lstStyle/>
          <a:p>
            <a:r>
              <a:rPr lang="en-US" dirty="0">
                <a:latin typeface="+mn-lt"/>
              </a:rPr>
              <a:t>past</a:t>
            </a:r>
            <a:endParaRPr lang="it-IT" dirty="0">
              <a:latin typeface="+mn-lt"/>
            </a:endParaRPr>
          </a:p>
        </p:txBody>
      </p:sp>
      <p:sp>
        <p:nvSpPr>
          <p:cNvPr id="14" name="TextBox 13">
            <a:extLst>
              <a:ext uri="{FF2B5EF4-FFF2-40B4-BE49-F238E27FC236}">
                <a16:creationId xmlns:a16="http://schemas.microsoft.com/office/drawing/2014/main" id="{4E9CCB76-6652-2A84-B74F-C6C95892FC27}"/>
              </a:ext>
            </a:extLst>
          </p:cNvPr>
          <p:cNvSpPr txBox="1"/>
          <p:nvPr/>
        </p:nvSpPr>
        <p:spPr>
          <a:xfrm>
            <a:off x="10679358" y="2181169"/>
            <a:ext cx="914400" cy="393105"/>
          </a:xfrm>
          <a:prstGeom prst="rect">
            <a:avLst/>
          </a:prstGeom>
        </p:spPr>
        <p:txBody>
          <a:bodyPr vert="horz" wrap="none" lIns="91440" tIns="45720" rIns="91440" bIns="45720" rtlCol="0" anchor="b">
            <a:normAutofit/>
          </a:bodyPr>
          <a:lstStyle/>
          <a:p>
            <a:r>
              <a:rPr lang="en-US" dirty="0">
                <a:latin typeface="+mn-lt"/>
              </a:rPr>
              <a:t>today</a:t>
            </a:r>
            <a:endParaRPr lang="it-IT" dirty="0">
              <a:latin typeface="+mn-lt"/>
            </a:endParaRPr>
          </a:p>
        </p:txBody>
      </p:sp>
    </p:spTree>
    <p:extLst>
      <p:ext uri="{BB962C8B-B14F-4D97-AF65-F5344CB8AC3E}">
        <p14:creationId xmlns:p14="http://schemas.microsoft.com/office/powerpoint/2010/main" val="43747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sz="4000"/>
              <a:t>Task Force Report</a:t>
            </a:r>
          </a:p>
          <a:p>
            <a:endParaRPr lang="en-US"/>
          </a:p>
        </p:txBody>
      </p:sp>
      <p:sp>
        <p:nvSpPr>
          <p:cNvPr id="3" name="Text Placeholder 2">
            <a:extLst>
              <a:ext uri="{FF2B5EF4-FFF2-40B4-BE49-F238E27FC236}">
                <a16:creationId xmlns:a16="http://schemas.microsoft.com/office/drawing/2014/main" id="{39871580-FA38-E74F-B872-3BCDFCAD2042}"/>
              </a:ext>
            </a:extLst>
          </p:cNvPr>
          <p:cNvSpPr>
            <a:spLocks noGrp="1"/>
          </p:cNvSpPr>
          <p:nvPr>
            <p:ph type="body" sz="quarter" idx="11"/>
          </p:nvPr>
        </p:nvSpPr>
        <p:spPr/>
        <p:txBody>
          <a:bodyPr/>
          <a:lstStyle/>
          <a:p>
            <a:r>
              <a:rPr lang="en-US"/>
              <a:t>Reliability vs Resilience</a:t>
            </a:r>
          </a:p>
        </p:txBody>
      </p:sp>
      <p:sp>
        <p:nvSpPr>
          <p:cNvPr id="8" name="Text Placeholder 7">
            <a:extLst>
              <a:ext uri="{FF2B5EF4-FFF2-40B4-BE49-F238E27FC236}">
                <a16:creationId xmlns:a16="http://schemas.microsoft.com/office/drawing/2014/main" id="{81AE8F4B-20DC-CEFA-C393-5FCA71A75965}"/>
              </a:ext>
            </a:extLst>
          </p:cNvPr>
          <p:cNvSpPr>
            <a:spLocks noGrp="1"/>
          </p:cNvSpPr>
          <p:nvPr>
            <p:ph type="body" sz="quarter" idx="12"/>
          </p:nvPr>
        </p:nvSpPr>
        <p:spPr>
          <a:xfrm>
            <a:off x="735622" y="1911462"/>
            <a:ext cx="10720755" cy="3512395"/>
          </a:xfrm>
        </p:spPr>
        <p:txBody>
          <a:bodyPr>
            <a:normAutofit/>
          </a:bodyPr>
          <a:lstStyle/>
          <a:p>
            <a:pPr marL="0" indent="0">
              <a:buNone/>
            </a:pPr>
            <a:endParaRPr lang="en-US" sz="1800"/>
          </a:p>
          <a:p>
            <a:pPr marL="0" indent="0">
              <a:buNone/>
            </a:pPr>
            <a:r>
              <a:rPr lang="en-US" sz="1800"/>
              <a:t>Some mainly differences between Reliability and Resilience are: </a:t>
            </a:r>
          </a:p>
          <a:p>
            <a:endParaRPr lang="en-US" sz="2400"/>
          </a:p>
        </p:txBody>
      </p:sp>
      <p:sp>
        <p:nvSpPr>
          <p:cNvPr id="6" name="TextBox 5">
            <a:extLst>
              <a:ext uri="{FF2B5EF4-FFF2-40B4-BE49-F238E27FC236}">
                <a16:creationId xmlns:a16="http://schemas.microsoft.com/office/drawing/2014/main" id="{D694EED1-CBF5-F20E-F7AC-3416C3711809}"/>
              </a:ext>
            </a:extLst>
          </p:cNvPr>
          <p:cNvSpPr txBox="1"/>
          <p:nvPr/>
        </p:nvSpPr>
        <p:spPr>
          <a:xfrm>
            <a:off x="1524000" y="4146061"/>
            <a:ext cx="3219938" cy="914400"/>
          </a:xfrm>
          <a:prstGeom prst="rect">
            <a:avLst/>
          </a:prstGeom>
        </p:spPr>
        <p:txBody>
          <a:bodyPr vert="horz" wrap="none" lIns="91440" tIns="45720" rIns="91440" bIns="45720" rtlCol="0" anchor="b">
            <a:normAutofit/>
          </a:bodyPr>
          <a:lstStyle/>
          <a:p>
            <a:pPr algn="r"/>
            <a:endParaRPr lang="it-IT" b="1">
              <a:latin typeface="+mn-lt"/>
            </a:endParaRPr>
          </a:p>
        </p:txBody>
      </p:sp>
      <p:sp>
        <p:nvSpPr>
          <p:cNvPr id="7" name="TextBox 6">
            <a:extLst>
              <a:ext uri="{FF2B5EF4-FFF2-40B4-BE49-F238E27FC236}">
                <a16:creationId xmlns:a16="http://schemas.microsoft.com/office/drawing/2014/main" id="{22536B93-ABCE-29C0-8BC0-43AF76AA2A02}"/>
              </a:ext>
            </a:extLst>
          </p:cNvPr>
          <p:cNvSpPr txBox="1"/>
          <p:nvPr/>
        </p:nvSpPr>
        <p:spPr>
          <a:xfrm>
            <a:off x="1524000" y="4251569"/>
            <a:ext cx="45719" cy="45719"/>
          </a:xfrm>
          <a:prstGeom prst="rect">
            <a:avLst/>
          </a:prstGeom>
        </p:spPr>
        <p:txBody>
          <a:bodyPr vert="horz" wrap="square" lIns="91440" tIns="45720" rIns="91440" bIns="45720" rtlCol="0" anchor="b">
            <a:normAutofit fontScale="25000" lnSpcReduction="20000"/>
          </a:bodyPr>
          <a:lstStyle/>
          <a:p>
            <a:pPr algn="r"/>
            <a:endParaRPr lang="it-IT" b="1">
              <a:latin typeface="+mn-lt"/>
            </a:endParaRPr>
          </a:p>
        </p:txBody>
      </p:sp>
      <p:graphicFrame>
        <p:nvGraphicFramePr>
          <p:cNvPr id="21" name="Table 21">
            <a:extLst>
              <a:ext uri="{FF2B5EF4-FFF2-40B4-BE49-F238E27FC236}">
                <a16:creationId xmlns:a16="http://schemas.microsoft.com/office/drawing/2014/main" id="{98F1F3CC-2941-7E89-692B-5FE079F99D46}"/>
              </a:ext>
            </a:extLst>
          </p:cNvPr>
          <p:cNvGraphicFramePr>
            <a:graphicFrameLocks noGrp="1"/>
          </p:cNvGraphicFramePr>
          <p:nvPr>
            <p:extLst>
              <p:ext uri="{D42A27DB-BD31-4B8C-83A1-F6EECF244321}">
                <p14:modId xmlns:p14="http://schemas.microsoft.com/office/powerpoint/2010/main" val="1328589317"/>
              </p:ext>
            </p:extLst>
          </p:nvPr>
        </p:nvGraphicFramePr>
        <p:xfrm>
          <a:off x="838200" y="2884992"/>
          <a:ext cx="10720756" cy="2297054"/>
        </p:xfrm>
        <a:graphic>
          <a:graphicData uri="http://schemas.openxmlformats.org/drawingml/2006/table">
            <a:tbl>
              <a:tblPr firstRow="1" bandRow="1">
                <a:tableStyleId>{5C22544A-7EE6-4342-B048-85BDC9FD1C3A}</a:tableStyleId>
              </a:tblPr>
              <a:tblGrid>
                <a:gridCol w="5360378">
                  <a:extLst>
                    <a:ext uri="{9D8B030D-6E8A-4147-A177-3AD203B41FA5}">
                      <a16:colId xmlns:a16="http://schemas.microsoft.com/office/drawing/2014/main" val="4282861158"/>
                    </a:ext>
                  </a:extLst>
                </a:gridCol>
                <a:gridCol w="5360378">
                  <a:extLst>
                    <a:ext uri="{9D8B030D-6E8A-4147-A177-3AD203B41FA5}">
                      <a16:colId xmlns:a16="http://schemas.microsoft.com/office/drawing/2014/main" val="3967090138"/>
                    </a:ext>
                  </a:extLst>
                </a:gridCol>
              </a:tblGrid>
              <a:tr h="232924">
                <a:tc>
                  <a:txBody>
                    <a:bodyPr/>
                    <a:lstStyle/>
                    <a:p>
                      <a:pPr marL="0" algn="l" defTabSz="914400" rtl="0" eaLnBrk="1" latinLnBrk="0" hangingPunct="1"/>
                      <a:r>
                        <a:rPr lang="en-US" sz="1600" b="1" kern="1200">
                          <a:solidFill>
                            <a:schemeClr val="lt1"/>
                          </a:solidFill>
                          <a:latin typeface="+mn-lt"/>
                          <a:ea typeface="+mn-ea"/>
                          <a:cs typeface="+mn-cs"/>
                        </a:rPr>
                        <a:t>Reliability</a:t>
                      </a:r>
                      <a:endParaRPr lang="it-IT" sz="1600" b="1" kern="1200">
                        <a:solidFill>
                          <a:schemeClr val="lt1"/>
                        </a:solidFill>
                        <a:latin typeface="+mn-lt"/>
                        <a:ea typeface="+mn-ea"/>
                        <a:cs typeface="+mn-cs"/>
                      </a:endParaRPr>
                    </a:p>
                  </a:txBody>
                  <a:tcPr>
                    <a:solidFill>
                      <a:srgbClr val="00843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mn-lt"/>
                          <a:ea typeface="+mn-ea"/>
                          <a:cs typeface="+mn-cs"/>
                        </a:rPr>
                        <a:t>Resilience</a:t>
                      </a:r>
                      <a:endParaRPr lang="it-IT" sz="1600" b="1" kern="1200">
                        <a:solidFill>
                          <a:schemeClr val="lt1"/>
                        </a:solidFill>
                        <a:latin typeface="+mn-lt"/>
                        <a:ea typeface="+mn-ea"/>
                        <a:cs typeface="+mn-cs"/>
                      </a:endParaRPr>
                    </a:p>
                  </a:txBody>
                  <a:tcPr>
                    <a:solidFill>
                      <a:srgbClr val="00843D"/>
                    </a:solidFill>
                  </a:tcPr>
                </a:tc>
                <a:extLst>
                  <a:ext uri="{0D108BD9-81ED-4DB2-BD59-A6C34878D82A}">
                    <a16:rowId xmlns:a16="http://schemas.microsoft.com/office/drawing/2014/main" val="3440780428"/>
                  </a:ext>
                </a:extLst>
              </a:tr>
              <a:tr h="249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mn-ea"/>
                          <a:cs typeface="+mn-cs"/>
                        </a:rPr>
                        <a:t>It refers to high-probability low-impact events </a:t>
                      </a:r>
                      <a:r>
                        <a:rPr lang="en-US" sz="1400" b="1" kern="1200">
                          <a:solidFill>
                            <a:schemeClr val="dk1"/>
                          </a:solidFill>
                          <a:latin typeface="+mn-lt"/>
                          <a:ea typeface="+mn-ea"/>
                          <a:cs typeface="+mn-cs"/>
                        </a:rPr>
                        <a:t>(HPLI)</a:t>
                      </a:r>
                      <a:endParaRPr lang="it-IT" sz="1400" b="1" kern="1200">
                        <a:solidFill>
                          <a:schemeClr val="dk1"/>
                        </a:solidFill>
                        <a:latin typeface="+mn-lt"/>
                        <a:ea typeface="+mn-ea"/>
                        <a:cs typeface="+mn-cs"/>
                      </a:endParaRPr>
                    </a:p>
                  </a:txBody>
                  <a:tcPr/>
                </a:tc>
                <a:tc>
                  <a:txBody>
                    <a:bodyPr/>
                    <a:lstStyle/>
                    <a:p>
                      <a:pPr marL="0" algn="l" defTabSz="914400" rtl="0" eaLnBrk="1" latinLnBrk="0" hangingPunct="1"/>
                      <a:r>
                        <a:rPr lang="en-US" sz="1400" kern="1200" dirty="0">
                          <a:solidFill>
                            <a:schemeClr val="dk1"/>
                          </a:solidFill>
                          <a:latin typeface="+mn-lt"/>
                          <a:ea typeface="+mn-ea"/>
                          <a:cs typeface="+mn-cs"/>
                        </a:rPr>
                        <a:t>It primarily refers to high impact low probability events </a:t>
                      </a:r>
                      <a:r>
                        <a:rPr lang="en-US" sz="1400" b="1" kern="1200" dirty="0">
                          <a:solidFill>
                            <a:schemeClr val="dk1"/>
                          </a:solidFill>
                          <a:latin typeface="+mn-lt"/>
                          <a:ea typeface="+mn-ea"/>
                          <a:cs typeface="+mn-cs"/>
                        </a:rPr>
                        <a:t>(HILP)</a:t>
                      </a:r>
                      <a:endParaRPr lang="it-IT" sz="1400" b="1" kern="1200" dirty="0">
                        <a:solidFill>
                          <a:schemeClr val="dk1"/>
                        </a:solidFill>
                        <a:latin typeface="+mn-lt"/>
                        <a:ea typeface="+mn-ea"/>
                        <a:cs typeface="+mn-cs"/>
                      </a:endParaRPr>
                    </a:p>
                  </a:txBody>
                  <a:tcPr/>
                </a:tc>
                <a:extLst>
                  <a:ext uri="{0D108BD9-81ED-4DB2-BD59-A6C34878D82A}">
                    <a16:rowId xmlns:a16="http://schemas.microsoft.com/office/drawing/2014/main" val="3115509308"/>
                  </a:ext>
                </a:extLst>
              </a:tr>
              <a:tr h="442825">
                <a:tc>
                  <a:txBody>
                    <a:bodyPr/>
                    <a:lstStyle/>
                    <a:p>
                      <a:pPr marL="0" algn="l" defTabSz="914400" rtl="0" eaLnBrk="1" latinLnBrk="0" hangingPunct="1"/>
                      <a:r>
                        <a:rPr lang="en-US" sz="1400" kern="1200">
                          <a:solidFill>
                            <a:schemeClr val="dk1"/>
                          </a:solidFill>
                          <a:latin typeface="+mn-lt"/>
                          <a:ea typeface="+mn-ea"/>
                          <a:cs typeface="+mn-cs"/>
                        </a:rPr>
                        <a:t>It does not involve the joint analysis between coupled infrastructural systems</a:t>
                      </a:r>
                      <a:endParaRPr lang="it-IT" sz="1400" kern="1200">
                        <a:solidFill>
                          <a:schemeClr val="dk1"/>
                        </a:solidFill>
                        <a:latin typeface="+mn-lt"/>
                        <a:ea typeface="+mn-ea"/>
                        <a:cs typeface="+mn-cs"/>
                      </a:endParaRPr>
                    </a:p>
                  </a:txBody>
                  <a:tcPr/>
                </a:tc>
                <a:tc>
                  <a:txBody>
                    <a:bodyPr/>
                    <a:lstStyle/>
                    <a:p>
                      <a:pPr marL="0" algn="l" defTabSz="914400" rtl="0" eaLnBrk="1" latinLnBrk="0" hangingPunct="1"/>
                      <a:r>
                        <a:rPr lang="en-US" sz="1400" kern="1200">
                          <a:solidFill>
                            <a:schemeClr val="dk1"/>
                          </a:solidFill>
                          <a:latin typeface="+mn-lt"/>
                          <a:ea typeface="+mn-ea"/>
                          <a:cs typeface="+mn-cs"/>
                        </a:rPr>
                        <a:t>Resilience analysis may require the joint analysis of coupled infrastructural power systems (e.g., electrical and gas network)</a:t>
                      </a:r>
                      <a:endParaRPr lang="it-IT" sz="1400" kern="1200">
                        <a:solidFill>
                          <a:schemeClr val="dk1"/>
                        </a:solidFill>
                        <a:latin typeface="+mn-lt"/>
                        <a:ea typeface="+mn-ea"/>
                        <a:cs typeface="+mn-cs"/>
                      </a:endParaRPr>
                    </a:p>
                  </a:txBody>
                  <a:tcPr/>
                </a:tc>
                <a:extLst>
                  <a:ext uri="{0D108BD9-81ED-4DB2-BD59-A6C34878D82A}">
                    <a16:rowId xmlns:a16="http://schemas.microsoft.com/office/drawing/2014/main" val="290933927"/>
                  </a:ext>
                </a:extLst>
              </a:tr>
              <a:tr h="368797">
                <a:tc>
                  <a:txBody>
                    <a:bodyPr/>
                    <a:lstStyle/>
                    <a:p>
                      <a:pPr marL="0" algn="l" defTabSz="914400" rtl="0" eaLnBrk="1" latinLnBrk="0" hangingPunct="1"/>
                      <a:r>
                        <a:rPr lang="en-US" sz="1400" kern="1200" dirty="0">
                          <a:solidFill>
                            <a:schemeClr val="dk1"/>
                          </a:solidFill>
                          <a:latin typeface="+mn-lt"/>
                          <a:ea typeface="+mn-ea"/>
                          <a:cs typeface="+mn-cs"/>
                        </a:rPr>
                        <a:t>It is paid for by the customer.</a:t>
                      </a:r>
                      <a:endParaRPr lang="it-IT"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Resilience payments may also include society/taxpayers because of its broad social impact</a:t>
                      </a:r>
                      <a:endParaRPr lang="it-IT" sz="1400" kern="1200" dirty="0">
                        <a:solidFill>
                          <a:schemeClr val="dk1"/>
                        </a:solidFill>
                        <a:latin typeface="+mn-lt"/>
                        <a:ea typeface="+mn-ea"/>
                        <a:cs typeface="+mn-cs"/>
                      </a:endParaRPr>
                    </a:p>
                  </a:txBody>
                  <a:tcPr/>
                </a:tc>
                <a:extLst>
                  <a:ext uri="{0D108BD9-81ED-4DB2-BD59-A6C34878D82A}">
                    <a16:rowId xmlns:a16="http://schemas.microsoft.com/office/drawing/2014/main" val="1806821731"/>
                  </a:ext>
                </a:extLst>
              </a:tr>
              <a:tr h="315854">
                <a:tc>
                  <a:txBody>
                    <a:bodyPr/>
                    <a:lstStyle/>
                    <a:p>
                      <a:pPr marL="0" algn="l" defTabSz="914400" rtl="0" eaLnBrk="1" latinLnBrk="0" hangingPunct="1"/>
                      <a:r>
                        <a:rPr lang="en-US" sz="1400" kern="1200" dirty="0">
                          <a:solidFill>
                            <a:schemeClr val="dk1"/>
                          </a:solidFill>
                          <a:latin typeface="+mn-lt"/>
                          <a:ea typeface="+mn-ea"/>
                          <a:cs typeface="+mn-cs"/>
                        </a:rPr>
                        <a:t>The investment decisions are driven by reliability and N-1 security</a:t>
                      </a:r>
                      <a:endParaRPr lang="it-IT"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mn-ea"/>
                          <a:cs typeface="+mn-cs"/>
                        </a:rPr>
                        <a:t>The investment decisions can differ from the reliability-driven ones</a:t>
                      </a:r>
                      <a:endParaRPr lang="it-IT" sz="1400" kern="1200">
                        <a:solidFill>
                          <a:schemeClr val="dk1"/>
                        </a:solidFill>
                        <a:latin typeface="+mn-lt"/>
                        <a:ea typeface="+mn-ea"/>
                        <a:cs typeface="+mn-cs"/>
                      </a:endParaRPr>
                    </a:p>
                  </a:txBody>
                  <a:tcPr/>
                </a:tc>
                <a:extLst>
                  <a:ext uri="{0D108BD9-81ED-4DB2-BD59-A6C34878D82A}">
                    <a16:rowId xmlns:a16="http://schemas.microsoft.com/office/drawing/2014/main" val="2695441505"/>
                  </a:ext>
                </a:extLst>
              </a:tr>
              <a:tr h="213514">
                <a:tc>
                  <a:txBody>
                    <a:bodyPr/>
                    <a:lstStyle/>
                    <a:p>
                      <a:pPr marL="0" algn="l" defTabSz="914400" rtl="0" eaLnBrk="1" latinLnBrk="0" hangingPunct="1"/>
                      <a:r>
                        <a:rPr lang="en-US" sz="1400" kern="1200">
                          <a:solidFill>
                            <a:schemeClr val="dk1"/>
                          </a:solidFill>
                          <a:latin typeface="+mn-lt"/>
                          <a:ea typeface="+mn-ea"/>
                          <a:cs typeface="+mn-cs"/>
                        </a:rPr>
                        <a:t>It neglects community impact and response</a:t>
                      </a:r>
                      <a:endParaRPr lang="it-IT" sz="1400" kern="1200">
                        <a:solidFill>
                          <a:schemeClr val="dk1"/>
                        </a:solidFill>
                        <a:latin typeface="+mn-lt"/>
                        <a:ea typeface="+mn-ea"/>
                        <a:cs typeface="+mn-cs"/>
                      </a:endParaRPr>
                    </a:p>
                  </a:txBody>
                  <a:tcPr/>
                </a:tc>
                <a:tc>
                  <a:txBody>
                    <a:bodyPr/>
                    <a:lstStyle/>
                    <a:p>
                      <a:pPr marL="0" algn="l" defTabSz="914400" rtl="0" eaLnBrk="1" latinLnBrk="0" hangingPunct="1"/>
                      <a:r>
                        <a:rPr lang="en-US" sz="1400" kern="1200" dirty="0">
                          <a:solidFill>
                            <a:schemeClr val="dk1"/>
                          </a:solidFill>
                          <a:latin typeface="+mn-lt"/>
                          <a:ea typeface="+mn-ea"/>
                          <a:cs typeface="+mn-cs"/>
                        </a:rPr>
                        <a:t>Community impact and response are key aspects of resilience</a:t>
                      </a:r>
                      <a:endParaRPr lang="it-IT" sz="1400" kern="1200" dirty="0">
                        <a:solidFill>
                          <a:schemeClr val="dk1"/>
                        </a:solidFill>
                        <a:latin typeface="+mn-lt"/>
                        <a:ea typeface="+mn-ea"/>
                        <a:cs typeface="+mn-cs"/>
                      </a:endParaRPr>
                    </a:p>
                  </a:txBody>
                  <a:tcPr/>
                </a:tc>
                <a:extLst>
                  <a:ext uri="{0D108BD9-81ED-4DB2-BD59-A6C34878D82A}">
                    <a16:rowId xmlns:a16="http://schemas.microsoft.com/office/drawing/2014/main" val="1038829758"/>
                  </a:ext>
                </a:extLst>
              </a:tr>
            </a:tbl>
          </a:graphicData>
        </a:graphic>
      </p:graphicFrame>
      <p:sp>
        <p:nvSpPr>
          <p:cNvPr id="26" name="TextBox 25">
            <a:extLst>
              <a:ext uri="{FF2B5EF4-FFF2-40B4-BE49-F238E27FC236}">
                <a16:creationId xmlns:a16="http://schemas.microsoft.com/office/drawing/2014/main" id="{EEF6D76C-9C1E-6F68-2299-A6331137452C}"/>
              </a:ext>
            </a:extLst>
          </p:cNvPr>
          <p:cNvSpPr txBox="1"/>
          <p:nvPr/>
        </p:nvSpPr>
        <p:spPr>
          <a:xfrm>
            <a:off x="786909" y="5721470"/>
            <a:ext cx="10618179" cy="646331"/>
          </a:xfrm>
          <a:prstGeom prst="rect">
            <a:avLst/>
          </a:prstGeom>
          <a:noFill/>
        </p:spPr>
        <p:txBody>
          <a:bodyPr wrap="square">
            <a:spAutoFit/>
          </a:bodyPr>
          <a:lstStyle/>
          <a:p>
            <a:pPr algn="l" rtl="0" eaLnBrk="1" latinLnBrk="0" hangingPunct="1">
              <a:spcBef>
                <a:spcPts val="0"/>
              </a:spcBef>
              <a:spcAft>
                <a:spcPts val="0"/>
              </a:spcAft>
              <a:buClrTx/>
              <a:buSzPts val="1800"/>
            </a:pPr>
            <a:r>
              <a:rPr lang="en-US" sz="1800" b="1" u="sng" kern="1200" dirty="0">
                <a:solidFill>
                  <a:srgbClr val="000000"/>
                </a:solidFill>
                <a:latin typeface="Calibri" panose="020F0502020204030204" pitchFamily="34" charset="0"/>
                <a:ea typeface="+mn-ea"/>
                <a:cs typeface="+mn-cs"/>
              </a:rPr>
              <a:t>Still, some aspects of reliability and resilience can overlap. </a:t>
            </a:r>
          </a:p>
          <a:p>
            <a:pPr algn="l" rtl="0" eaLnBrk="1" latinLnBrk="0" hangingPunct="1">
              <a:spcBef>
                <a:spcPts val="0"/>
              </a:spcBef>
              <a:spcAft>
                <a:spcPts val="0"/>
              </a:spcAft>
              <a:buClrTx/>
              <a:buSzPts val="1800"/>
            </a:pPr>
            <a:r>
              <a:rPr lang="en-US" sz="1800" kern="1200" dirty="0">
                <a:solidFill>
                  <a:srgbClr val="000000"/>
                </a:solidFill>
                <a:effectLst/>
                <a:latin typeface="Calibri" panose="020F0502020204030204" pitchFamily="34" charset="0"/>
                <a:ea typeface="+mn-ea"/>
                <a:cs typeface="+mn-cs"/>
              </a:rPr>
              <a:t>Resilience and reliability studies cannot be fully separated but must be considered as integrated aspects.</a:t>
            </a:r>
            <a:endParaRPr lang="en-US" sz="2000" dirty="0"/>
          </a:p>
        </p:txBody>
      </p:sp>
    </p:spTree>
    <p:extLst>
      <p:ext uri="{BB962C8B-B14F-4D97-AF65-F5344CB8AC3E}">
        <p14:creationId xmlns:p14="http://schemas.microsoft.com/office/powerpoint/2010/main" val="181603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A370EE-51A8-74D9-2F82-7799DF66942C}"/>
              </a:ext>
            </a:extLst>
          </p:cNvPr>
          <p:cNvSpPr>
            <a:spLocks noGrp="1"/>
          </p:cNvSpPr>
          <p:nvPr>
            <p:ph type="body" sz="quarter" idx="10"/>
          </p:nvPr>
        </p:nvSpPr>
        <p:spPr/>
        <p:txBody>
          <a:bodyPr/>
          <a:lstStyle/>
          <a:p>
            <a:r>
              <a:rPr lang="en-US" sz="4000"/>
              <a:t>Task Force Report</a:t>
            </a:r>
          </a:p>
          <a:p>
            <a:endParaRPr lang="en-US"/>
          </a:p>
        </p:txBody>
      </p:sp>
      <p:sp>
        <p:nvSpPr>
          <p:cNvPr id="3" name="Text Placeholder 2">
            <a:extLst>
              <a:ext uri="{FF2B5EF4-FFF2-40B4-BE49-F238E27FC236}">
                <a16:creationId xmlns:a16="http://schemas.microsoft.com/office/drawing/2014/main" id="{39871580-FA38-E74F-B872-3BCDFCAD2042}"/>
              </a:ext>
            </a:extLst>
          </p:cNvPr>
          <p:cNvSpPr>
            <a:spLocks noGrp="1"/>
          </p:cNvSpPr>
          <p:nvPr>
            <p:ph type="body" sz="quarter" idx="11"/>
          </p:nvPr>
        </p:nvSpPr>
        <p:spPr/>
        <p:txBody>
          <a:bodyPr/>
          <a:lstStyle/>
          <a:p>
            <a:r>
              <a:rPr lang="en-US"/>
              <a:t>Relationship with robustness, reliability, and security</a:t>
            </a:r>
          </a:p>
        </p:txBody>
      </p:sp>
      <p:sp>
        <p:nvSpPr>
          <p:cNvPr id="6" name="TextBox 5">
            <a:extLst>
              <a:ext uri="{FF2B5EF4-FFF2-40B4-BE49-F238E27FC236}">
                <a16:creationId xmlns:a16="http://schemas.microsoft.com/office/drawing/2014/main" id="{BA5661A7-D931-9E56-E4CD-F6934312B0EB}"/>
              </a:ext>
            </a:extLst>
          </p:cNvPr>
          <p:cNvSpPr txBox="1"/>
          <p:nvPr/>
        </p:nvSpPr>
        <p:spPr>
          <a:xfrm>
            <a:off x="783454" y="2025473"/>
            <a:ext cx="10570346" cy="1274677"/>
          </a:xfrm>
          <a:prstGeom prst="rect">
            <a:avLst/>
          </a:prstGeom>
        </p:spPr>
        <p:txBody>
          <a:bodyPr vert="horz" lIns="91440" tIns="45720" rIns="91440" bIns="45720" rtlCol="0">
            <a:noAutofit/>
          </a:bodyPr>
          <a:lstStyle>
            <a:lvl1pPr marR="0" indent="0" algn="ctr" fontAlgn="auto">
              <a:lnSpc>
                <a:spcPct val="100000"/>
              </a:lnSpc>
              <a:spcBef>
                <a:spcPts val="0"/>
              </a:spcBef>
              <a:spcAft>
                <a:spcPts val="0"/>
              </a:spcAft>
              <a:buClrTx/>
              <a:buSzTx/>
              <a:buFont typeface="Arial" panose="020B0604020202020204" pitchFamily="34" charset="0"/>
              <a:buNone/>
              <a:tabLst/>
              <a:defRPr sz="2200">
                <a:solidFill>
                  <a:srgbClr val="00843D"/>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600">
                <a:solidFill>
                  <a:schemeClr val="tx1">
                    <a:lumMod val="75000"/>
                    <a:lumOff val="25000"/>
                  </a:schemeClr>
                </a:solidFill>
              </a:rPr>
              <a:t>The report analyzes the difference between these concepts and their targets according to the most accepted definitions:</a:t>
            </a:r>
          </a:p>
        </p:txBody>
      </p:sp>
      <p:grpSp>
        <p:nvGrpSpPr>
          <p:cNvPr id="11" name="Group 10">
            <a:extLst>
              <a:ext uri="{FF2B5EF4-FFF2-40B4-BE49-F238E27FC236}">
                <a16:creationId xmlns:a16="http://schemas.microsoft.com/office/drawing/2014/main" id="{AE5DC658-E9B2-11B3-70B9-5A7203DA6524}"/>
              </a:ext>
            </a:extLst>
          </p:cNvPr>
          <p:cNvGrpSpPr/>
          <p:nvPr/>
        </p:nvGrpSpPr>
        <p:grpSpPr>
          <a:xfrm>
            <a:off x="1314483" y="2603957"/>
            <a:ext cx="2187064" cy="3764082"/>
            <a:chOff x="1389529" y="2798081"/>
            <a:chExt cx="1739517" cy="3764082"/>
          </a:xfrm>
        </p:grpSpPr>
        <p:sp>
          <p:nvSpPr>
            <p:cNvPr id="4" name="Rectangle 3">
              <a:extLst>
                <a:ext uri="{FF2B5EF4-FFF2-40B4-BE49-F238E27FC236}">
                  <a16:creationId xmlns:a16="http://schemas.microsoft.com/office/drawing/2014/main" id="{AD9751CF-A43B-D69C-6A45-081FDA9E8999}"/>
                </a:ext>
              </a:extLst>
            </p:cNvPr>
            <p:cNvSpPr/>
            <p:nvPr/>
          </p:nvSpPr>
          <p:spPr>
            <a:xfrm>
              <a:off x="1389529" y="2798081"/>
              <a:ext cx="1739517"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Robustness </a:t>
              </a:r>
            </a:p>
          </p:txBody>
        </p:sp>
        <p:sp>
          <p:nvSpPr>
            <p:cNvPr id="8" name="Rectangle 7">
              <a:extLst>
                <a:ext uri="{FF2B5EF4-FFF2-40B4-BE49-F238E27FC236}">
                  <a16:creationId xmlns:a16="http://schemas.microsoft.com/office/drawing/2014/main" id="{44761722-F296-E699-B5B2-8A140F25FCED}"/>
                </a:ext>
              </a:extLst>
            </p:cNvPr>
            <p:cNvSpPr/>
            <p:nvPr/>
          </p:nvSpPr>
          <p:spPr>
            <a:xfrm>
              <a:off x="1389529" y="3536051"/>
              <a:ext cx="1739517" cy="2942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extBox 4">
              <a:extLst>
                <a:ext uri="{FF2B5EF4-FFF2-40B4-BE49-F238E27FC236}">
                  <a16:creationId xmlns:a16="http://schemas.microsoft.com/office/drawing/2014/main" id="{FBD7B5EF-6723-24AF-7D25-D133429C92CC}"/>
                </a:ext>
              </a:extLst>
            </p:cNvPr>
            <p:cNvSpPr txBox="1"/>
            <p:nvPr/>
          </p:nvSpPr>
          <p:spPr>
            <a:xfrm>
              <a:off x="1389529" y="3513064"/>
              <a:ext cx="1710472" cy="3049099"/>
            </a:xfrm>
            <a:prstGeom prst="rect">
              <a:avLst/>
            </a:prstGeom>
          </p:spPr>
          <p:txBody>
            <a:bodyPr vert="horz" wrap="square" lIns="91440" tIns="45720" rIns="91440" bIns="45720" rtlCol="0" anchor="t">
              <a:noAutofit/>
            </a:bodyPr>
            <a:lstStyle>
              <a:defPPr>
                <a:defRPr lang="en-US"/>
              </a:defPPr>
              <a:lvl1pPr>
                <a:defRPr sz="1200">
                  <a:solidFill>
                    <a:schemeClr val="bg1"/>
                  </a:solidFill>
                </a:defRPr>
              </a:lvl1pPr>
            </a:lstStyle>
            <a:p>
              <a:r>
                <a:rPr lang="en-US"/>
                <a:t>Scenario independent, embedded in components design.</a:t>
              </a:r>
            </a:p>
            <a:p>
              <a:endParaRPr lang="en-US"/>
            </a:p>
            <a:p>
              <a:r>
                <a:rPr lang="en-US"/>
                <a:t>“It is the ability of a system in providing normal service to a </a:t>
              </a:r>
            </a:p>
            <a:p>
              <a:r>
                <a:rPr lang="en-US"/>
                <a:t>critical percentage of </a:t>
              </a:r>
            </a:p>
            <a:p>
              <a:r>
                <a:rPr lang="en-US"/>
                <a:t>clients under the  condition that some components of the </a:t>
              </a:r>
              <a:br>
                <a:rPr lang="en-US"/>
              </a:br>
              <a:r>
                <a:rPr lang="en-US"/>
                <a:t>system fail” </a:t>
              </a:r>
              <a:br>
                <a:rPr lang="en-US"/>
              </a:br>
              <a:br>
                <a:rPr lang="en-US"/>
              </a:br>
              <a:r>
                <a:rPr lang="en-US"/>
                <a:t>[ability to withstand disturbances]</a:t>
              </a:r>
            </a:p>
          </p:txBody>
        </p:sp>
      </p:grpSp>
      <p:grpSp>
        <p:nvGrpSpPr>
          <p:cNvPr id="12" name="Group 11">
            <a:extLst>
              <a:ext uri="{FF2B5EF4-FFF2-40B4-BE49-F238E27FC236}">
                <a16:creationId xmlns:a16="http://schemas.microsoft.com/office/drawing/2014/main" id="{214CF981-ED2A-BC9D-E46B-DE15F1DB8925}"/>
              </a:ext>
            </a:extLst>
          </p:cNvPr>
          <p:cNvGrpSpPr/>
          <p:nvPr/>
        </p:nvGrpSpPr>
        <p:grpSpPr>
          <a:xfrm>
            <a:off x="8866720" y="2607913"/>
            <a:ext cx="2073894" cy="3778906"/>
            <a:chOff x="3370729" y="2798082"/>
            <a:chExt cx="1649506" cy="3778906"/>
          </a:xfrm>
        </p:grpSpPr>
        <p:sp>
          <p:nvSpPr>
            <p:cNvPr id="7" name="Rectangle 6">
              <a:extLst>
                <a:ext uri="{FF2B5EF4-FFF2-40B4-BE49-F238E27FC236}">
                  <a16:creationId xmlns:a16="http://schemas.microsoft.com/office/drawing/2014/main" id="{CC2A6BE1-49A3-52BA-6188-8D0D97F3BB72}"/>
                </a:ext>
              </a:extLst>
            </p:cNvPr>
            <p:cNvSpPr/>
            <p:nvPr/>
          </p:nvSpPr>
          <p:spPr>
            <a:xfrm>
              <a:off x="3370729" y="2798082"/>
              <a:ext cx="1649506" cy="631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Resilience</a:t>
              </a:r>
            </a:p>
          </p:txBody>
        </p:sp>
        <p:sp>
          <p:nvSpPr>
            <p:cNvPr id="9" name="Rectangle 8">
              <a:extLst>
                <a:ext uri="{FF2B5EF4-FFF2-40B4-BE49-F238E27FC236}">
                  <a16:creationId xmlns:a16="http://schemas.microsoft.com/office/drawing/2014/main" id="{8FA6E7B5-53F5-9D47-58EF-208F9203A79C}"/>
                </a:ext>
              </a:extLst>
            </p:cNvPr>
            <p:cNvSpPr/>
            <p:nvPr/>
          </p:nvSpPr>
          <p:spPr>
            <a:xfrm>
              <a:off x="3370729" y="3532096"/>
              <a:ext cx="1649506" cy="2915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extBox 9">
              <a:extLst>
                <a:ext uri="{FF2B5EF4-FFF2-40B4-BE49-F238E27FC236}">
                  <a16:creationId xmlns:a16="http://schemas.microsoft.com/office/drawing/2014/main" id="{E8C914EE-0EF4-85B1-59BF-0C93F399B43C}"/>
                </a:ext>
              </a:extLst>
            </p:cNvPr>
            <p:cNvSpPr txBox="1"/>
            <p:nvPr/>
          </p:nvSpPr>
          <p:spPr>
            <a:xfrm>
              <a:off x="3370729" y="3527889"/>
              <a:ext cx="1586752" cy="3049099"/>
            </a:xfrm>
            <a:prstGeom prst="rect">
              <a:avLst/>
            </a:prstGeom>
          </p:spPr>
          <p:txBody>
            <a:bodyPr vert="horz" wrap="square" lIns="91440" tIns="45720" rIns="91440" bIns="45720" rtlCol="0" anchor="t">
              <a:normAutofit/>
            </a:bodyPr>
            <a:lstStyle/>
            <a:p>
              <a:r>
                <a:rPr lang="en-US" sz="1200">
                  <a:solidFill>
                    <a:schemeClr val="bg1"/>
                  </a:solidFill>
                  <a:latin typeface="+mn-lt"/>
                </a:rPr>
                <a:t>Scenario dependent if</a:t>
              </a:r>
            </a:p>
            <a:p>
              <a:r>
                <a:rPr lang="en-US" sz="1200">
                  <a:solidFill>
                    <a:schemeClr val="bg1"/>
                  </a:solidFill>
                  <a:latin typeface="+mn-lt"/>
                </a:rPr>
                <a:t>we consider the restoration</a:t>
              </a:r>
              <a:br>
                <a:rPr lang="en-US" sz="1200">
                  <a:solidFill>
                    <a:schemeClr val="bg1"/>
                  </a:solidFill>
                  <a:latin typeface="+mn-lt"/>
                </a:rPr>
              </a:br>
              <a:r>
                <a:rPr lang="en-US" sz="1200">
                  <a:solidFill>
                    <a:schemeClr val="bg1"/>
                  </a:solidFill>
                  <a:latin typeface="+mn-lt"/>
                </a:rPr>
                <a:t>and recovery stages.</a:t>
              </a:r>
            </a:p>
            <a:p>
              <a:endParaRPr lang="en-US" sz="1200">
                <a:solidFill>
                  <a:schemeClr val="bg1"/>
                </a:solidFill>
              </a:endParaRPr>
            </a:p>
            <a:p>
              <a:r>
                <a:rPr lang="en-US" sz="1200">
                  <a:solidFill>
                    <a:schemeClr val="bg1"/>
                  </a:solidFill>
                  <a:latin typeface="+mn-lt"/>
                </a:rPr>
                <a:t>[ability to withstand </a:t>
              </a:r>
            </a:p>
            <a:p>
              <a:r>
                <a:rPr lang="en-US" sz="1200">
                  <a:solidFill>
                    <a:schemeClr val="bg1"/>
                  </a:solidFill>
                  <a:latin typeface="+mn-lt"/>
                </a:rPr>
                <a:t>disturbances and the ability of fast </a:t>
              </a:r>
              <a:r>
                <a:rPr lang="en-US" sz="1200">
                  <a:solidFill>
                    <a:schemeClr val="bg1"/>
                  </a:solidFill>
                </a:rPr>
                <a:t>restoration and recovery</a:t>
              </a:r>
              <a:r>
                <a:rPr lang="en-US" sz="1200">
                  <a:solidFill>
                    <a:schemeClr val="bg1"/>
                  </a:solidFill>
                  <a:latin typeface="+mn-lt"/>
                </a:rPr>
                <a:t>]</a:t>
              </a:r>
            </a:p>
          </p:txBody>
        </p:sp>
      </p:grpSp>
      <p:grpSp>
        <p:nvGrpSpPr>
          <p:cNvPr id="15" name="Group 14">
            <a:extLst>
              <a:ext uri="{FF2B5EF4-FFF2-40B4-BE49-F238E27FC236}">
                <a16:creationId xmlns:a16="http://schemas.microsoft.com/office/drawing/2014/main" id="{414513B0-9642-DDF3-5734-9457B43BE2D1}"/>
              </a:ext>
            </a:extLst>
          </p:cNvPr>
          <p:cNvGrpSpPr/>
          <p:nvPr/>
        </p:nvGrpSpPr>
        <p:grpSpPr>
          <a:xfrm>
            <a:off x="6325992" y="2602315"/>
            <a:ext cx="2387503" cy="3655342"/>
            <a:chOff x="1247809" y="2798081"/>
            <a:chExt cx="1873456" cy="3228694"/>
          </a:xfrm>
        </p:grpSpPr>
        <p:sp>
          <p:nvSpPr>
            <p:cNvPr id="16" name="Rectangle 15">
              <a:extLst>
                <a:ext uri="{FF2B5EF4-FFF2-40B4-BE49-F238E27FC236}">
                  <a16:creationId xmlns:a16="http://schemas.microsoft.com/office/drawing/2014/main" id="{627D0750-6831-C59A-4F75-D54363949ECE}"/>
                </a:ext>
              </a:extLst>
            </p:cNvPr>
            <p:cNvSpPr/>
            <p:nvPr/>
          </p:nvSpPr>
          <p:spPr>
            <a:xfrm>
              <a:off x="1301875" y="2798081"/>
              <a:ext cx="1737160" cy="56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Security </a:t>
              </a:r>
            </a:p>
          </p:txBody>
        </p:sp>
        <p:sp>
          <p:nvSpPr>
            <p:cNvPr id="17" name="Rectangle 16">
              <a:extLst>
                <a:ext uri="{FF2B5EF4-FFF2-40B4-BE49-F238E27FC236}">
                  <a16:creationId xmlns:a16="http://schemas.microsoft.com/office/drawing/2014/main" id="{C7EDF956-7983-92FF-44F1-73E2EC3B998F}"/>
                </a:ext>
              </a:extLst>
            </p:cNvPr>
            <p:cNvSpPr/>
            <p:nvPr/>
          </p:nvSpPr>
          <p:spPr>
            <a:xfrm>
              <a:off x="1301875" y="3448354"/>
              <a:ext cx="1737160" cy="2578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TextBox 17">
              <a:extLst>
                <a:ext uri="{FF2B5EF4-FFF2-40B4-BE49-F238E27FC236}">
                  <a16:creationId xmlns:a16="http://schemas.microsoft.com/office/drawing/2014/main" id="{189CCB24-B291-5B90-384A-96541F738FEC}"/>
                </a:ext>
              </a:extLst>
            </p:cNvPr>
            <p:cNvSpPr txBox="1"/>
            <p:nvPr/>
          </p:nvSpPr>
          <p:spPr>
            <a:xfrm>
              <a:off x="1247809" y="3452363"/>
              <a:ext cx="1873456" cy="2093366"/>
            </a:xfrm>
            <a:prstGeom prst="rect">
              <a:avLst/>
            </a:prstGeom>
          </p:spPr>
          <p:txBody>
            <a:bodyPr vert="horz" wrap="square" lIns="91440" tIns="45720" rIns="91440" bIns="45720" rtlCol="0" anchor="t">
              <a:noAutofit/>
            </a:bodyPr>
            <a:lstStyle/>
            <a:p>
              <a:r>
                <a:rPr lang="en-US" sz="1200">
                  <a:solidFill>
                    <a:schemeClr val="bg1"/>
                  </a:solidFill>
                  <a:latin typeface="+mn-lt"/>
                </a:rPr>
                <a:t>N-k security considers all possible k-tuples of outaged elements, typically in a deterministic framework. </a:t>
              </a:r>
            </a:p>
            <a:p>
              <a:endParaRPr lang="en-US" sz="1200">
                <a:solidFill>
                  <a:schemeClr val="bg1"/>
                </a:solidFill>
                <a:latin typeface="+mn-lt"/>
              </a:endParaRPr>
            </a:p>
            <a:p>
              <a:r>
                <a:rPr lang="en-US" sz="1200">
                  <a:solidFill>
                    <a:schemeClr val="bg1"/>
                  </a:solidFill>
                  <a:latin typeface="+mn-lt"/>
                </a:rPr>
                <a:t>Uneconomical and impractical for </a:t>
              </a:r>
              <a:br>
                <a:rPr lang="en-US" sz="1200">
                  <a:solidFill>
                    <a:schemeClr val="bg1"/>
                  </a:solidFill>
                  <a:latin typeface="+mn-lt"/>
                </a:rPr>
              </a:br>
              <a:r>
                <a:rPr lang="en-US" sz="1200">
                  <a:solidFill>
                    <a:schemeClr val="bg1"/>
                  </a:solidFill>
                  <a:latin typeface="+mn-lt"/>
                </a:rPr>
                <a:t>k values that have been observed in resilience events due to the large number of cases to consider.</a:t>
              </a:r>
            </a:p>
            <a:p>
              <a:endParaRPr lang="en-US" sz="1200">
                <a:solidFill>
                  <a:schemeClr val="bg1"/>
                </a:solidFill>
                <a:latin typeface="+mn-lt"/>
              </a:endParaRPr>
            </a:p>
            <a:p>
              <a:r>
                <a:rPr lang="en-US" sz="1200">
                  <a:solidFill>
                    <a:schemeClr val="bg1"/>
                  </a:solidFill>
                  <a:latin typeface="+mn-lt"/>
                </a:rPr>
                <a:t>Need for scenario-based resilience studies, whose parameters differ from the ones assumed for reliability studies.</a:t>
              </a:r>
            </a:p>
          </p:txBody>
        </p:sp>
      </p:grpSp>
      <p:grpSp>
        <p:nvGrpSpPr>
          <p:cNvPr id="19" name="Group 18">
            <a:extLst>
              <a:ext uri="{FF2B5EF4-FFF2-40B4-BE49-F238E27FC236}">
                <a16:creationId xmlns:a16="http://schemas.microsoft.com/office/drawing/2014/main" id="{0ADD8209-7BE6-F2EC-0717-E219C93925B8}"/>
              </a:ext>
            </a:extLst>
          </p:cNvPr>
          <p:cNvGrpSpPr/>
          <p:nvPr/>
        </p:nvGrpSpPr>
        <p:grpSpPr>
          <a:xfrm>
            <a:off x="3810639" y="2614713"/>
            <a:ext cx="2355235" cy="3782861"/>
            <a:chOff x="1368002" y="2798081"/>
            <a:chExt cx="1743907" cy="3782861"/>
          </a:xfrm>
        </p:grpSpPr>
        <p:sp>
          <p:nvSpPr>
            <p:cNvPr id="20" name="Rectangle 19">
              <a:extLst>
                <a:ext uri="{FF2B5EF4-FFF2-40B4-BE49-F238E27FC236}">
                  <a16:creationId xmlns:a16="http://schemas.microsoft.com/office/drawing/2014/main" id="{A47415F2-7589-2542-2901-6B403139CCF4}"/>
                </a:ext>
              </a:extLst>
            </p:cNvPr>
            <p:cNvSpPr/>
            <p:nvPr/>
          </p:nvSpPr>
          <p:spPr>
            <a:xfrm>
              <a:off x="1389529" y="2798081"/>
              <a:ext cx="1649506"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Reliability</a:t>
              </a:r>
            </a:p>
          </p:txBody>
        </p:sp>
        <p:sp>
          <p:nvSpPr>
            <p:cNvPr id="21" name="Rectangle 20">
              <a:extLst>
                <a:ext uri="{FF2B5EF4-FFF2-40B4-BE49-F238E27FC236}">
                  <a16:creationId xmlns:a16="http://schemas.microsoft.com/office/drawing/2014/main" id="{EE7D62D0-ABF7-E064-433E-74420DBC75D1}"/>
                </a:ext>
              </a:extLst>
            </p:cNvPr>
            <p:cNvSpPr/>
            <p:nvPr/>
          </p:nvSpPr>
          <p:spPr>
            <a:xfrm>
              <a:off x="1389530" y="3534282"/>
              <a:ext cx="1649506" cy="2920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TextBox 21">
              <a:extLst>
                <a:ext uri="{FF2B5EF4-FFF2-40B4-BE49-F238E27FC236}">
                  <a16:creationId xmlns:a16="http://schemas.microsoft.com/office/drawing/2014/main" id="{2A1C2A7B-2396-8D37-A8C2-38792AA28F75}"/>
                </a:ext>
              </a:extLst>
            </p:cNvPr>
            <p:cNvSpPr txBox="1"/>
            <p:nvPr/>
          </p:nvSpPr>
          <p:spPr>
            <a:xfrm>
              <a:off x="1368002" y="3531843"/>
              <a:ext cx="1743907" cy="3049099"/>
            </a:xfrm>
            <a:prstGeom prst="rect">
              <a:avLst/>
            </a:prstGeom>
          </p:spPr>
          <p:txBody>
            <a:bodyPr vert="horz" wrap="square" lIns="91440" tIns="45720" rIns="91440" bIns="45720" rtlCol="0" anchor="t">
              <a:normAutofit/>
            </a:bodyPr>
            <a:lstStyle/>
            <a:p>
              <a:r>
                <a:rPr lang="en-US" sz="1200">
                  <a:solidFill>
                    <a:schemeClr val="bg1"/>
                  </a:solidFill>
                  <a:latin typeface="+mn-lt"/>
                </a:rPr>
                <a:t>Reliability aims to capture events that appear and re-appear with temporal regularity, like conventional outages. </a:t>
              </a:r>
            </a:p>
            <a:p>
              <a:endParaRPr lang="en-US" sz="1200">
                <a:solidFill>
                  <a:schemeClr val="bg1"/>
                </a:solidFill>
                <a:latin typeface="+mn-lt"/>
              </a:endParaRPr>
            </a:p>
            <a:p>
              <a:r>
                <a:rPr lang="en-US" sz="1200">
                  <a:solidFill>
                    <a:schemeClr val="bg1"/>
                  </a:solidFill>
                  <a:latin typeface="+mn-lt"/>
                </a:rPr>
                <a:t>It includes two aspects in power systems, adequacy (the ability of the system to supply aggregate load considering the scheduled and reasonably expected outages) and operating reliability (withstand sudden disturbances such as unexpected loss of components)</a:t>
              </a:r>
            </a:p>
          </p:txBody>
        </p:sp>
      </p:grpSp>
    </p:spTree>
    <p:extLst>
      <p:ext uri="{BB962C8B-B14F-4D97-AF65-F5344CB8AC3E}">
        <p14:creationId xmlns:p14="http://schemas.microsoft.com/office/powerpoint/2010/main" val="2100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F9E6A-C73F-864B-BBAE-00B91F96E6C7}"/>
              </a:ext>
            </a:extLst>
          </p:cNvPr>
          <p:cNvSpPr>
            <a:spLocks noGrp="1"/>
          </p:cNvSpPr>
          <p:nvPr>
            <p:ph type="body" sz="quarter" idx="10"/>
          </p:nvPr>
        </p:nvSpPr>
        <p:spPr/>
        <p:txBody>
          <a:bodyPr/>
          <a:lstStyle/>
          <a:p>
            <a:r>
              <a:rPr lang="en-US"/>
              <a:t>Resilience of power systems</a:t>
            </a:r>
          </a:p>
          <a:p>
            <a:endParaRPr lang="en-US"/>
          </a:p>
          <a:p>
            <a:endParaRPr lang="en-US"/>
          </a:p>
        </p:txBody>
      </p:sp>
      <p:sp>
        <p:nvSpPr>
          <p:cNvPr id="3" name="Text Placeholder 2">
            <a:extLst>
              <a:ext uri="{FF2B5EF4-FFF2-40B4-BE49-F238E27FC236}">
                <a16:creationId xmlns:a16="http://schemas.microsoft.com/office/drawing/2014/main" id="{F25AF1CF-A17E-1D4C-9B13-A2C3D498B034}"/>
              </a:ext>
            </a:extLst>
          </p:cNvPr>
          <p:cNvSpPr>
            <a:spLocks noGrp="1"/>
          </p:cNvSpPr>
          <p:nvPr>
            <p:ph type="body" sz="quarter" idx="11"/>
          </p:nvPr>
        </p:nvSpPr>
        <p:spPr>
          <a:xfrm>
            <a:off x="838200" y="1145071"/>
            <a:ext cx="10515600" cy="666750"/>
          </a:xfrm>
        </p:spPr>
        <p:txBody>
          <a:bodyPr/>
          <a:lstStyle/>
          <a:p>
            <a:r>
              <a:rPr lang="en-US" sz="3200"/>
              <a:t>Differences respect with Robustness/Reliability/Security </a:t>
            </a:r>
          </a:p>
          <a:p>
            <a:r>
              <a:rPr lang="en-US" sz="3200"/>
              <a:t>and Resilience</a:t>
            </a:r>
          </a:p>
        </p:txBody>
      </p:sp>
      <p:grpSp>
        <p:nvGrpSpPr>
          <p:cNvPr id="4" name="Group 3">
            <a:extLst>
              <a:ext uri="{FF2B5EF4-FFF2-40B4-BE49-F238E27FC236}">
                <a16:creationId xmlns:a16="http://schemas.microsoft.com/office/drawing/2014/main" id="{6F3F2933-ED8D-2F5F-5FFA-C925C1840284}"/>
              </a:ext>
            </a:extLst>
          </p:cNvPr>
          <p:cNvGrpSpPr/>
          <p:nvPr/>
        </p:nvGrpSpPr>
        <p:grpSpPr>
          <a:xfrm>
            <a:off x="1546932" y="3505641"/>
            <a:ext cx="1633732" cy="2776351"/>
            <a:chOff x="1282538" y="2603957"/>
            <a:chExt cx="2219009" cy="2776351"/>
          </a:xfrm>
        </p:grpSpPr>
        <p:sp>
          <p:nvSpPr>
            <p:cNvPr id="9" name="Rectangle 8">
              <a:extLst>
                <a:ext uri="{FF2B5EF4-FFF2-40B4-BE49-F238E27FC236}">
                  <a16:creationId xmlns:a16="http://schemas.microsoft.com/office/drawing/2014/main" id="{7D4287CE-02C3-F1D9-1B99-2D77AF8A9CB7}"/>
                </a:ext>
              </a:extLst>
            </p:cNvPr>
            <p:cNvSpPr/>
            <p:nvPr/>
          </p:nvSpPr>
          <p:spPr>
            <a:xfrm>
              <a:off x="1314483" y="2603957"/>
              <a:ext cx="2187064"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Robustness</a:t>
              </a:r>
            </a:p>
          </p:txBody>
        </p:sp>
        <p:sp>
          <p:nvSpPr>
            <p:cNvPr id="13" name="Rectangle 12">
              <a:extLst>
                <a:ext uri="{FF2B5EF4-FFF2-40B4-BE49-F238E27FC236}">
                  <a16:creationId xmlns:a16="http://schemas.microsoft.com/office/drawing/2014/main" id="{99F9374F-4050-DBFB-0E84-6AEB9BB04148}"/>
                </a:ext>
              </a:extLst>
            </p:cNvPr>
            <p:cNvSpPr/>
            <p:nvPr/>
          </p:nvSpPr>
          <p:spPr>
            <a:xfrm>
              <a:off x="1282538" y="4748906"/>
              <a:ext cx="2213810" cy="631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Resilience</a:t>
              </a:r>
            </a:p>
          </p:txBody>
        </p:sp>
        <p:sp>
          <p:nvSpPr>
            <p:cNvPr id="17" name="Rectangle 16">
              <a:extLst>
                <a:ext uri="{FF2B5EF4-FFF2-40B4-BE49-F238E27FC236}">
                  <a16:creationId xmlns:a16="http://schemas.microsoft.com/office/drawing/2014/main" id="{F92CC158-FBDA-1AFA-3726-CB042CD6EC13}"/>
                </a:ext>
              </a:extLst>
            </p:cNvPr>
            <p:cNvSpPr/>
            <p:nvPr/>
          </p:nvSpPr>
          <p:spPr>
            <a:xfrm>
              <a:off x="1283164" y="4033923"/>
              <a:ext cx="221381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Security </a:t>
              </a:r>
            </a:p>
          </p:txBody>
        </p:sp>
        <p:sp>
          <p:nvSpPr>
            <p:cNvPr id="21" name="Rectangle 20">
              <a:extLst>
                <a:ext uri="{FF2B5EF4-FFF2-40B4-BE49-F238E27FC236}">
                  <a16:creationId xmlns:a16="http://schemas.microsoft.com/office/drawing/2014/main" id="{B0DA98E1-AE0B-4E3F-4A8C-840986AA8DEE}"/>
                </a:ext>
              </a:extLst>
            </p:cNvPr>
            <p:cNvSpPr/>
            <p:nvPr/>
          </p:nvSpPr>
          <p:spPr>
            <a:xfrm>
              <a:off x="1294144" y="3318940"/>
              <a:ext cx="2207403"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Reliability</a:t>
              </a:r>
            </a:p>
          </p:txBody>
        </p:sp>
      </p:grpSp>
      <p:sp>
        <p:nvSpPr>
          <p:cNvPr id="5" name="Rectangle 4">
            <a:extLst>
              <a:ext uri="{FF2B5EF4-FFF2-40B4-BE49-F238E27FC236}">
                <a16:creationId xmlns:a16="http://schemas.microsoft.com/office/drawing/2014/main" id="{8841451F-8069-A2F1-4EBA-231D3A64C6BF}"/>
              </a:ext>
            </a:extLst>
          </p:cNvPr>
          <p:cNvSpPr/>
          <p:nvPr/>
        </p:nvSpPr>
        <p:spPr>
          <a:xfrm>
            <a:off x="3533360" y="2585059"/>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a:t>
            </a:r>
          </a:p>
          <a:p>
            <a:pPr algn="ctr"/>
            <a:r>
              <a:rPr lang="en-US" dirty="0"/>
              <a:t>Independent?</a:t>
            </a:r>
          </a:p>
        </p:txBody>
      </p:sp>
      <p:sp>
        <p:nvSpPr>
          <p:cNvPr id="6" name="Rectangle 5">
            <a:extLst>
              <a:ext uri="{FF2B5EF4-FFF2-40B4-BE49-F238E27FC236}">
                <a16:creationId xmlns:a16="http://schemas.microsoft.com/office/drawing/2014/main" id="{B76A1F34-9CAE-CAB0-DAA7-93D6A5B38D35}"/>
              </a:ext>
            </a:extLst>
          </p:cNvPr>
          <p:cNvSpPr/>
          <p:nvPr/>
        </p:nvSpPr>
        <p:spPr>
          <a:xfrm>
            <a:off x="5206897" y="2585058"/>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consider</a:t>
            </a:r>
          </a:p>
          <a:p>
            <a:pPr algn="ctr"/>
            <a:r>
              <a:rPr lang="en-US"/>
              <a:t>n-k outages?</a:t>
            </a:r>
          </a:p>
        </p:txBody>
      </p:sp>
      <p:sp>
        <p:nvSpPr>
          <p:cNvPr id="7" name="Rectangle 6">
            <a:extLst>
              <a:ext uri="{FF2B5EF4-FFF2-40B4-BE49-F238E27FC236}">
                <a16:creationId xmlns:a16="http://schemas.microsoft.com/office/drawing/2014/main" id="{54585AC0-FE48-390E-E258-3AFF52EA4162}"/>
              </a:ext>
            </a:extLst>
          </p:cNvPr>
          <p:cNvSpPr/>
          <p:nvPr/>
        </p:nvSpPr>
        <p:spPr>
          <a:xfrm>
            <a:off x="6887956" y="2585057"/>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consider rare</a:t>
            </a:r>
            <a:br>
              <a:rPr lang="en-US"/>
            </a:br>
            <a:r>
              <a:rPr lang="en-US"/>
              <a:t>outages?</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4EAB3F2-D384-484D-AECA-D2F17B5A6BFD}"/>
                  </a:ext>
                </a:extLst>
              </p:cNvPr>
              <p:cNvSpPr/>
              <p:nvPr/>
            </p:nvSpPr>
            <p:spPr>
              <a:xfrm>
                <a:off x="3533360" y="350564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m:t>✔</m:t>
                      </m:r>
                    </m:oMath>
                  </m:oMathPara>
                </a14:m>
                <a:endParaRPr lang="en-US"/>
              </a:p>
            </p:txBody>
          </p:sp>
        </mc:Choice>
        <mc:Fallback xmlns="">
          <p:sp>
            <p:nvSpPr>
              <p:cNvPr id="24" name="Rectangle 23">
                <a:extLst>
                  <a:ext uri="{FF2B5EF4-FFF2-40B4-BE49-F238E27FC236}">
                    <a16:creationId xmlns:a16="http://schemas.microsoft.com/office/drawing/2014/main" id="{A4EAB3F2-D384-484D-AECA-D2F17B5A6BFD}"/>
                  </a:ext>
                </a:extLst>
              </p:cNvPr>
              <p:cNvSpPr>
                <a:spLocks noRot="1" noChangeAspect="1" noMove="1" noResize="1" noEditPoints="1" noAdjustHandles="1" noChangeArrowheads="1" noChangeShapeType="1" noTextEdit="1"/>
              </p:cNvSpPr>
              <p:nvPr/>
            </p:nvSpPr>
            <p:spPr>
              <a:xfrm>
                <a:off x="3533360" y="3505640"/>
                <a:ext cx="1498050" cy="63535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BD45E46-639C-6F7F-C09D-5A75B46148C0}"/>
                  </a:ext>
                </a:extLst>
              </p:cNvPr>
              <p:cNvSpPr/>
              <p:nvPr/>
            </p:nvSpPr>
            <p:spPr>
              <a:xfrm>
                <a:off x="3533360" y="4220624"/>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smtClean="0"/>
                        <m:t>✔</m:t>
                      </m:r>
                    </m:oMath>
                  </m:oMathPara>
                </a14:m>
                <a:endParaRPr lang="en-US"/>
              </a:p>
            </p:txBody>
          </p:sp>
        </mc:Choice>
        <mc:Fallback xmlns="">
          <p:sp>
            <p:nvSpPr>
              <p:cNvPr id="25" name="Rectangle 24">
                <a:extLst>
                  <a:ext uri="{FF2B5EF4-FFF2-40B4-BE49-F238E27FC236}">
                    <a16:creationId xmlns:a16="http://schemas.microsoft.com/office/drawing/2014/main" id="{ABD45E46-639C-6F7F-C09D-5A75B46148C0}"/>
                  </a:ext>
                </a:extLst>
              </p:cNvPr>
              <p:cNvSpPr>
                <a:spLocks noRot="1" noChangeAspect="1" noMove="1" noResize="1" noEditPoints="1" noAdjustHandles="1" noChangeArrowheads="1" noChangeShapeType="1" noTextEdit="1"/>
              </p:cNvSpPr>
              <p:nvPr/>
            </p:nvSpPr>
            <p:spPr>
              <a:xfrm>
                <a:off x="3533360" y="4220624"/>
                <a:ext cx="1498050" cy="635357"/>
              </a:xfrm>
              <a:prstGeom prst="rect">
                <a:avLst/>
              </a:prstGeom>
              <a:blipFill>
                <a:blip r:embed="rId3"/>
                <a:stretch>
                  <a:fillRect/>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41125DE-7891-C6F7-F863-89303F047B86}"/>
              </a:ext>
            </a:extLst>
          </p:cNvPr>
          <p:cNvSpPr/>
          <p:nvPr/>
        </p:nvSpPr>
        <p:spPr>
          <a:xfrm>
            <a:off x="3533359" y="4935607"/>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endParaRPr lang="en-US">
              <a:solidFill>
                <a:schemeClr val="bg1"/>
              </a:solidFill>
            </a:endParaRPr>
          </a:p>
        </p:txBody>
      </p:sp>
      <p:sp>
        <p:nvSpPr>
          <p:cNvPr id="27" name="Rectangle 26">
            <a:extLst>
              <a:ext uri="{FF2B5EF4-FFF2-40B4-BE49-F238E27FC236}">
                <a16:creationId xmlns:a16="http://schemas.microsoft.com/office/drawing/2014/main" id="{6FFA2EE4-B360-132C-1F1C-B21F462FBE0C}"/>
              </a:ext>
            </a:extLst>
          </p:cNvPr>
          <p:cNvSpPr/>
          <p:nvPr/>
        </p:nvSpPr>
        <p:spPr>
          <a:xfrm>
            <a:off x="3533358" y="565059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endParaRPr lang="en-US">
              <a:solidFill>
                <a:schemeClr val="bg1"/>
              </a:solidFill>
            </a:endParaRPr>
          </a:p>
        </p:txBody>
      </p:sp>
      <p:sp>
        <p:nvSpPr>
          <p:cNvPr id="28" name="Rectangle 27">
            <a:extLst>
              <a:ext uri="{FF2B5EF4-FFF2-40B4-BE49-F238E27FC236}">
                <a16:creationId xmlns:a16="http://schemas.microsoft.com/office/drawing/2014/main" id="{72561775-CDD4-C292-A9B4-A3838336BFF0}"/>
              </a:ext>
            </a:extLst>
          </p:cNvPr>
          <p:cNvSpPr/>
          <p:nvPr/>
        </p:nvSpPr>
        <p:spPr>
          <a:xfrm>
            <a:off x="5206899" y="349157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endParaRPr lang="en-US">
              <a:solidFill>
                <a:schemeClr val="bg1"/>
              </a:solidFill>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3FB3AB1-5915-39CE-555D-90CE2D670F8F}"/>
                  </a:ext>
                </a:extLst>
              </p:cNvPr>
              <p:cNvSpPr/>
              <p:nvPr/>
            </p:nvSpPr>
            <p:spPr>
              <a:xfrm>
                <a:off x="5206899" y="4206554"/>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14:m>
                  <m:oMath xmlns:m="http://schemas.openxmlformats.org/officeDocument/2006/math">
                    <m:r>
                      <m:rPr>
                        <m:nor/>
                      </m:rPr>
                      <a:rPr lang="it-IT" smtClean="0"/>
                      <m:t>✔</m:t>
                    </m:r>
                  </m:oMath>
                </a14:m>
                <a:endParaRPr lang="en-US"/>
              </a:p>
            </p:txBody>
          </p:sp>
        </mc:Choice>
        <mc:Fallback xmlns="">
          <p:sp>
            <p:nvSpPr>
              <p:cNvPr id="29" name="Rectangle 28">
                <a:extLst>
                  <a:ext uri="{FF2B5EF4-FFF2-40B4-BE49-F238E27FC236}">
                    <a16:creationId xmlns:a16="http://schemas.microsoft.com/office/drawing/2014/main" id="{63FB3AB1-5915-39CE-555D-90CE2D670F8F}"/>
                  </a:ext>
                </a:extLst>
              </p:cNvPr>
              <p:cNvSpPr>
                <a:spLocks noRot="1" noChangeAspect="1" noMove="1" noResize="1" noEditPoints="1" noAdjustHandles="1" noChangeArrowheads="1" noChangeShapeType="1" noTextEdit="1"/>
              </p:cNvSpPr>
              <p:nvPr/>
            </p:nvSpPr>
            <p:spPr>
              <a:xfrm>
                <a:off x="5206899" y="4206554"/>
                <a:ext cx="1498050" cy="6353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413D36AF-8E37-A1D9-EAAD-C12C1C15D6F5}"/>
                  </a:ext>
                </a:extLst>
              </p:cNvPr>
              <p:cNvSpPr/>
              <p:nvPr/>
            </p:nvSpPr>
            <p:spPr>
              <a:xfrm>
                <a:off x="5206898" y="4921537"/>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smtClean="0"/>
                        <m:t>✔</m:t>
                      </m:r>
                    </m:oMath>
                  </m:oMathPara>
                </a14:m>
                <a:endParaRPr lang="en-US"/>
              </a:p>
            </p:txBody>
          </p:sp>
        </mc:Choice>
        <mc:Fallback xmlns="">
          <p:sp>
            <p:nvSpPr>
              <p:cNvPr id="30" name="Rectangle 29">
                <a:extLst>
                  <a:ext uri="{FF2B5EF4-FFF2-40B4-BE49-F238E27FC236}">
                    <a16:creationId xmlns:a16="http://schemas.microsoft.com/office/drawing/2014/main" id="{413D36AF-8E37-A1D9-EAAD-C12C1C15D6F5}"/>
                  </a:ext>
                </a:extLst>
              </p:cNvPr>
              <p:cNvSpPr>
                <a:spLocks noRot="1" noChangeAspect="1" noMove="1" noResize="1" noEditPoints="1" noAdjustHandles="1" noChangeArrowheads="1" noChangeShapeType="1" noTextEdit="1"/>
              </p:cNvSpPr>
              <p:nvPr/>
            </p:nvSpPr>
            <p:spPr>
              <a:xfrm>
                <a:off x="5206898" y="4921537"/>
                <a:ext cx="1498050" cy="6353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CA50118-6D3C-94CC-AED4-5841ECB6B304}"/>
                  </a:ext>
                </a:extLst>
              </p:cNvPr>
              <p:cNvSpPr/>
              <p:nvPr/>
            </p:nvSpPr>
            <p:spPr>
              <a:xfrm>
                <a:off x="5206897" y="563652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smtClean="0"/>
                        <m:t>✔</m:t>
                      </m:r>
                    </m:oMath>
                  </m:oMathPara>
                </a14:m>
                <a:endParaRPr lang="en-US"/>
              </a:p>
            </p:txBody>
          </p:sp>
        </mc:Choice>
        <mc:Fallback xmlns="">
          <p:sp>
            <p:nvSpPr>
              <p:cNvPr id="31" name="Rectangle 30">
                <a:extLst>
                  <a:ext uri="{FF2B5EF4-FFF2-40B4-BE49-F238E27FC236}">
                    <a16:creationId xmlns:a16="http://schemas.microsoft.com/office/drawing/2014/main" id="{ECA50118-6D3C-94CC-AED4-5841ECB6B304}"/>
                  </a:ext>
                </a:extLst>
              </p:cNvPr>
              <p:cNvSpPr>
                <a:spLocks noRot="1" noChangeAspect="1" noMove="1" noResize="1" noEditPoints="1" noAdjustHandles="1" noChangeArrowheads="1" noChangeShapeType="1" noTextEdit="1"/>
              </p:cNvSpPr>
              <p:nvPr/>
            </p:nvSpPr>
            <p:spPr>
              <a:xfrm>
                <a:off x="5206897" y="5636520"/>
                <a:ext cx="1498050" cy="635357"/>
              </a:xfrm>
              <a:prstGeom prst="rect">
                <a:avLst/>
              </a:prstGeom>
              <a:blipFill>
                <a:blip r:embed="rId6"/>
                <a:stretch>
                  <a:fillRect/>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E0203EF8-7BBD-5AFC-1ED4-41B389701621}"/>
              </a:ext>
            </a:extLst>
          </p:cNvPr>
          <p:cNvSpPr/>
          <p:nvPr/>
        </p:nvSpPr>
        <p:spPr>
          <a:xfrm>
            <a:off x="6887960" y="3486742"/>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endParaRPr lang="en-US">
              <a:solidFill>
                <a:schemeClr val="bg1"/>
              </a:solidFill>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1EDAC185-506A-44B6-2B39-63DD352F994A}"/>
                  </a:ext>
                </a:extLst>
              </p:cNvPr>
              <p:cNvSpPr/>
              <p:nvPr/>
            </p:nvSpPr>
            <p:spPr>
              <a:xfrm>
                <a:off x="6887960" y="4201726"/>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dirty="0">
                          <a:solidFill>
                            <a:schemeClr val="bg1"/>
                          </a:solidFill>
                          <a:latin typeface="Arial" panose="020B0604020202020204" pitchFamily="34" charset="0"/>
                        </a:rPr>
                        <m:t>✘</m:t>
                      </m:r>
                    </m:oMath>
                  </m:oMathPara>
                </a14:m>
                <a:endParaRPr lang="en-US">
                  <a:solidFill>
                    <a:schemeClr val="bg1"/>
                  </a:solidFill>
                </a:endParaRPr>
              </a:p>
            </p:txBody>
          </p:sp>
        </mc:Choice>
        <mc:Fallback xmlns="">
          <p:sp>
            <p:nvSpPr>
              <p:cNvPr id="33" name="Rectangle 32">
                <a:extLst>
                  <a:ext uri="{FF2B5EF4-FFF2-40B4-BE49-F238E27FC236}">
                    <a16:creationId xmlns:a16="http://schemas.microsoft.com/office/drawing/2014/main" id="{1EDAC185-506A-44B6-2B39-63DD352F994A}"/>
                  </a:ext>
                </a:extLst>
              </p:cNvPr>
              <p:cNvSpPr>
                <a:spLocks noRot="1" noChangeAspect="1" noMove="1" noResize="1" noEditPoints="1" noAdjustHandles="1" noChangeArrowheads="1" noChangeShapeType="1" noTextEdit="1"/>
              </p:cNvSpPr>
              <p:nvPr/>
            </p:nvSpPr>
            <p:spPr>
              <a:xfrm>
                <a:off x="6887960" y="4201726"/>
                <a:ext cx="1498050" cy="63535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25760BB-93DD-C227-C452-376DBB8DE92C}"/>
                  </a:ext>
                </a:extLst>
              </p:cNvPr>
              <p:cNvSpPr/>
              <p:nvPr/>
            </p:nvSpPr>
            <p:spPr>
              <a:xfrm>
                <a:off x="6887959" y="4916709"/>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dirty="0">
                          <a:solidFill>
                            <a:schemeClr val="bg1"/>
                          </a:solidFill>
                          <a:latin typeface="Arial" panose="020B0604020202020204" pitchFamily="34" charset="0"/>
                        </a:rPr>
                        <m:t>✘</m:t>
                      </m:r>
                    </m:oMath>
                  </m:oMathPara>
                </a14:m>
                <a:endParaRPr lang="en-US">
                  <a:solidFill>
                    <a:schemeClr val="bg1"/>
                  </a:solidFill>
                </a:endParaRPr>
              </a:p>
            </p:txBody>
          </p:sp>
        </mc:Choice>
        <mc:Fallback xmlns="">
          <p:sp>
            <p:nvSpPr>
              <p:cNvPr id="34" name="Rectangle 33">
                <a:extLst>
                  <a:ext uri="{FF2B5EF4-FFF2-40B4-BE49-F238E27FC236}">
                    <a16:creationId xmlns:a16="http://schemas.microsoft.com/office/drawing/2014/main" id="{225760BB-93DD-C227-C452-376DBB8DE92C}"/>
                  </a:ext>
                </a:extLst>
              </p:cNvPr>
              <p:cNvSpPr>
                <a:spLocks noRot="1" noChangeAspect="1" noMove="1" noResize="1" noEditPoints="1" noAdjustHandles="1" noChangeArrowheads="1" noChangeShapeType="1" noTextEdit="1"/>
              </p:cNvSpPr>
              <p:nvPr/>
            </p:nvSpPr>
            <p:spPr>
              <a:xfrm>
                <a:off x="6887959" y="4916709"/>
                <a:ext cx="1498050" cy="63535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F839034A-D5D0-65DC-17B2-B2921A3F8C42}"/>
                  </a:ext>
                </a:extLst>
              </p:cNvPr>
              <p:cNvSpPr/>
              <p:nvPr/>
            </p:nvSpPr>
            <p:spPr>
              <a:xfrm>
                <a:off x="6887958" y="5631692"/>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smtClean="0"/>
                        <m:t>✔</m:t>
                      </m:r>
                    </m:oMath>
                  </m:oMathPara>
                </a14:m>
                <a:endParaRPr lang="en-US"/>
              </a:p>
            </p:txBody>
          </p:sp>
        </mc:Choice>
        <mc:Fallback xmlns="">
          <p:sp>
            <p:nvSpPr>
              <p:cNvPr id="35" name="Rectangle 34">
                <a:extLst>
                  <a:ext uri="{FF2B5EF4-FFF2-40B4-BE49-F238E27FC236}">
                    <a16:creationId xmlns:a16="http://schemas.microsoft.com/office/drawing/2014/main" id="{F839034A-D5D0-65DC-17B2-B2921A3F8C42}"/>
                  </a:ext>
                </a:extLst>
              </p:cNvPr>
              <p:cNvSpPr>
                <a:spLocks noRot="1" noChangeAspect="1" noMove="1" noResize="1" noEditPoints="1" noAdjustHandles="1" noChangeArrowheads="1" noChangeShapeType="1" noTextEdit="1"/>
              </p:cNvSpPr>
              <p:nvPr/>
            </p:nvSpPr>
            <p:spPr>
              <a:xfrm>
                <a:off x="6887958" y="5631692"/>
                <a:ext cx="1498050" cy="635357"/>
              </a:xfrm>
              <a:prstGeom prst="rect">
                <a:avLst/>
              </a:prstGeom>
              <a:blipFill>
                <a:blip r:embed="rId9"/>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C763AEF6-7139-502D-F541-695B13CA3CA1}"/>
              </a:ext>
            </a:extLst>
          </p:cNvPr>
          <p:cNvSpPr/>
          <p:nvPr/>
        </p:nvSpPr>
        <p:spPr>
          <a:xfrm>
            <a:off x="8561493" y="2585057"/>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consider systems interdependency?</a:t>
            </a:r>
          </a:p>
        </p:txBody>
      </p:sp>
      <p:sp>
        <p:nvSpPr>
          <p:cNvPr id="12" name="Rectangle 11">
            <a:extLst>
              <a:ext uri="{FF2B5EF4-FFF2-40B4-BE49-F238E27FC236}">
                <a16:creationId xmlns:a16="http://schemas.microsoft.com/office/drawing/2014/main" id="{0E9C70ED-B00B-234E-2897-6A4805040E1F}"/>
              </a:ext>
            </a:extLst>
          </p:cNvPr>
          <p:cNvSpPr/>
          <p:nvPr/>
        </p:nvSpPr>
        <p:spPr>
          <a:xfrm>
            <a:off x="8561493" y="349157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0" i="0">
                <a:solidFill>
                  <a:schemeClr val="bg1"/>
                </a:solidFill>
                <a:effectLst/>
                <a:latin typeface="Arial" panose="020B0604020202020204" pitchFamily="34" charset="0"/>
              </a:rPr>
              <a:t>-</a:t>
            </a:r>
            <a:endParaRPr lang="en-US">
              <a:solidFill>
                <a:schemeClr val="bg1"/>
              </a:solidFil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4B28222-EA5E-2361-1BED-72354FBB893B}"/>
                  </a:ext>
                </a:extLst>
              </p:cNvPr>
              <p:cNvSpPr/>
              <p:nvPr/>
            </p:nvSpPr>
            <p:spPr>
              <a:xfrm>
                <a:off x="8561493" y="4206554"/>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dirty="0">
                          <a:solidFill>
                            <a:schemeClr val="bg1"/>
                          </a:solidFill>
                          <a:latin typeface="Arial" panose="020B0604020202020204" pitchFamily="34" charset="0"/>
                        </a:rPr>
                        <m:t>✘</m:t>
                      </m:r>
                    </m:oMath>
                  </m:oMathPara>
                </a14:m>
                <a:endParaRPr lang="en-US">
                  <a:solidFill>
                    <a:schemeClr val="bg1"/>
                  </a:solidFill>
                </a:endParaRPr>
              </a:p>
            </p:txBody>
          </p:sp>
        </mc:Choice>
        <mc:Fallback xmlns="">
          <p:sp>
            <p:nvSpPr>
              <p:cNvPr id="14" name="Rectangle 13">
                <a:extLst>
                  <a:ext uri="{FF2B5EF4-FFF2-40B4-BE49-F238E27FC236}">
                    <a16:creationId xmlns:a16="http://schemas.microsoft.com/office/drawing/2014/main" id="{E4B28222-EA5E-2361-1BED-72354FBB893B}"/>
                  </a:ext>
                </a:extLst>
              </p:cNvPr>
              <p:cNvSpPr>
                <a:spLocks noRot="1" noChangeAspect="1" noMove="1" noResize="1" noEditPoints="1" noAdjustHandles="1" noChangeArrowheads="1" noChangeShapeType="1" noTextEdit="1"/>
              </p:cNvSpPr>
              <p:nvPr/>
            </p:nvSpPr>
            <p:spPr>
              <a:xfrm>
                <a:off x="8561493" y="4206554"/>
                <a:ext cx="1498050" cy="63535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4550EEA-EFBA-EE61-6C6F-D1C1EFDBF71E}"/>
                  </a:ext>
                </a:extLst>
              </p:cNvPr>
              <p:cNvSpPr/>
              <p:nvPr/>
            </p:nvSpPr>
            <p:spPr>
              <a:xfrm>
                <a:off x="8561492" y="4921537"/>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dirty="0">
                          <a:solidFill>
                            <a:schemeClr val="bg1"/>
                          </a:solidFill>
                          <a:latin typeface="Arial" panose="020B0604020202020204" pitchFamily="34" charset="0"/>
                        </a:rPr>
                        <m:t>✘</m:t>
                      </m:r>
                    </m:oMath>
                  </m:oMathPara>
                </a14:m>
                <a:endParaRPr lang="en-US">
                  <a:solidFill>
                    <a:schemeClr val="bg1"/>
                  </a:solidFill>
                </a:endParaRPr>
              </a:p>
            </p:txBody>
          </p:sp>
        </mc:Choice>
        <mc:Fallback xmlns="">
          <p:sp>
            <p:nvSpPr>
              <p:cNvPr id="15" name="Rectangle 14">
                <a:extLst>
                  <a:ext uri="{FF2B5EF4-FFF2-40B4-BE49-F238E27FC236}">
                    <a16:creationId xmlns:a16="http://schemas.microsoft.com/office/drawing/2014/main" id="{94550EEA-EFBA-EE61-6C6F-D1C1EFDBF71E}"/>
                  </a:ext>
                </a:extLst>
              </p:cNvPr>
              <p:cNvSpPr>
                <a:spLocks noRot="1" noChangeAspect="1" noMove="1" noResize="1" noEditPoints="1" noAdjustHandles="1" noChangeArrowheads="1" noChangeShapeType="1" noTextEdit="1"/>
              </p:cNvSpPr>
              <p:nvPr/>
            </p:nvSpPr>
            <p:spPr>
              <a:xfrm>
                <a:off x="8561492" y="4921537"/>
                <a:ext cx="1498050" cy="63535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DB8A9DA-C413-32E9-0B33-4D9BCCABB23D}"/>
                  </a:ext>
                </a:extLst>
              </p:cNvPr>
              <p:cNvSpPr/>
              <p:nvPr/>
            </p:nvSpPr>
            <p:spPr>
              <a:xfrm>
                <a:off x="8561491" y="5636520"/>
                <a:ext cx="1498050" cy="63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it-IT" smtClean="0"/>
                        <m:t>✔</m:t>
                      </m:r>
                    </m:oMath>
                  </m:oMathPara>
                </a14:m>
                <a:endParaRPr lang="en-US"/>
              </a:p>
            </p:txBody>
          </p:sp>
        </mc:Choice>
        <mc:Fallback xmlns="">
          <p:sp>
            <p:nvSpPr>
              <p:cNvPr id="16" name="Rectangle 15">
                <a:extLst>
                  <a:ext uri="{FF2B5EF4-FFF2-40B4-BE49-F238E27FC236}">
                    <a16:creationId xmlns:a16="http://schemas.microsoft.com/office/drawing/2014/main" id="{7DB8A9DA-C413-32E9-0B33-4D9BCCABB23D}"/>
                  </a:ext>
                </a:extLst>
              </p:cNvPr>
              <p:cNvSpPr>
                <a:spLocks noRot="1" noChangeAspect="1" noMove="1" noResize="1" noEditPoints="1" noAdjustHandles="1" noChangeArrowheads="1" noChangeShapeType="1" noTextEdit="1"/>
              </p:cNvSpPr>
              <p:nvPr/>
            </p:nvSpPr>
            <p:spPr>
              <a:xfrm>
                <a:off x="8561491" y="5636520"/>
                <a:ext cx="1498050" cy="635357"/>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1466257"/>
      </p:ext>
    </p:extLst>
  </p:cSld>
  <p:clrMapOvr>
    <a:masterClrMapping/>
  </p:clrMapOvr>
</p:sld>
</file>

<file path=ppt/theme/theme1.xml><?xml version="1.0" encoding="utf-8"?>
<a:theme xmlns:a="http://schemas.openxmlformats.org/drawingml/2006/main" name="Office Theme">
  <a:themeElements>
    <a:clrScheme name="IEEE PES">
      <a:dk1>
        <a:srgbClr val="000000"/>
      </a:dk1>
      <a:lt1>
        <a:srgbClr val="FFFFFF"/>
      </a:lt1>
      <a:dk2>
        <a:srgbClr val="006341"/>
      </a:dk2>
      <a:lt2>
        <a:srgbClr val="78BE20"/>
      </a:lt2>
      <a:accent1>
        <a:srgbClr val="00833C"/>
      </a:accent1>
      <a:accent2>
        <a:srgbClr val="658D1B"/>
      </a:accent2>
      <a:accent3>
        <a:srgbClr val="00619B"/>
      </a:accent3>
      <a:accent4>
        <a:srgbClr val="FFD1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r">
          <a:defRPr b="1"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6078</Words>
  <Application>Microsoft Macintosh PowerPoint</Application>
  <PresentationFormat>Widescreen</PresentationFormat>
  <Paragraphs>1166</Paragraphs>
  <Slides>42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MS Mincho</vt:lpstr>
      <vt:lpstr>Arial</vt:lpstr>
      <vt:lpstr>Calibri</vt:lpstr>
      <vt:lpstr>Cambria</vt:lpstr>
      <vt:lpstr>Cambria Math</vt:lpstr>
      <vt:lpstr>Symbol</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McNally</dc:creator>
  <cp:lastModifiedBy>Tomsovic, Kevin Louis</cp:lastModifiedBy>
  <cp:revision>7</cp:revision>
  <dcterms:created xsi:type="dcterms:W3CDTF">2021-11-01T16:40:17Z</dcterms:created>
  <dcterms:modified xsi:type="dcterms:W3CDTF">2024-02-11T16:16:27Z</dcterms:modified>
</cp:coreProperties>
</file>