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1"/>
  </p:notesMasterIdLst>
  <p:handoutMasterIdLst>
    <p:handoutMasterId r:id="rId42"/>
  </p:handoutMasterIdLst>
  <p:sldIdLst>
    <p:sldId id="548" r:id="rId5"/>
    <p:sldId id="1833" r:id="rId6"/>
    <p:sldId id="1737" r:id="rId7"/>
    <p:sldId id="1761" r:id="rId8"/>
    <p:sldId id="1762" r:id="rId9"/>
    <p:sldId id="1755" r:id="rId10"/>
    <p:sldId id="1756" r:id="rId11"/>
    <p:sldId id="1757" r:id="rId12"/>
    <p:sldId id="1758" r:id="rId13"/>
    <p:sldId id="1805" r:id="rId14"/>
    <p:sldId id="1850" r:id="rId15"/>
    <p:sldId id="1888" r:id="rId16"/>
    <p:sldId id="1753" r:id="rId17"/>
    <p:sldId id="1767" r:id="rId18"/>
    <p:sldId id="1809" r:id="rId19"/>
    <p:sldId id="1779" r:id="rId20"/>
    <p:sldId id="1775" r:id="rId21"/>
    <p:sldId id="1786" r:id="rId22"/>
    <p:sldId id="1788" r:id="rId23"/>
    <p:sldId id="1830" r:id="rId24"/>
    <p:sldId id="1790" r:id="rId25"/>
    <p:sldId id="1792" r:id="rId26"/>
    <p:sldId id="1795" r:id="rId27"/>
    <p:sldId id="1796" r:id="rId28"/>
    <p:sldId id="1797" r:id="rId29"/>
    <p:sldId id="1798" r:id="rId30"/>
    <p:sldId id="1799" r:id="rId31"/>
    <p:sldId id="1801" r:id="rId32"/>
    <p:sldId id="1834" r:id="rId33"/>
    <p:sldId id="1835" r:id="rId34"/>
    <p:sldId id="1870" r:id="rId35"/>
    <p:sldId id="1837" r:id="rId36"/>
    <p:sldId id="1838" r:id="rId37"/>
    <p:sldId id="1839" r:id="rId38"/>
    <p:sldId id="1867" r:id="rId39"/>
    <p:sldId id="1894" r:id="rId40"/>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4B8861"/>
    <a:srgbClr val="447E59"/>
    <a:srgbClr val="040000"/>
    <a:srgbClr val="7FFF7F"/>
    <a:srgbClr val="7030A0"/>
    <a:srgbClr val="ED7D31"/>
    <a:srgbClr val="EFECF1"/>
    <a:srgbClr val="CEC7C1"/>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37" autoAdjust="0"/>
    <p:restoredTop sz="81761" autoAdjust="0"/>
  </p:normalViewPr>
  <p:slideViewPr>
    <p:cSldViewPr snapToGrid="0" showGuides="1">
      <p:cViewPr varScale="1">
        <p:scale>
          <a:sx n="95" d="100"/>
          <a:sy n="95" d="100"/>
        </p:scale>
        <p:origin x="1376" y="184"/>
      </p:cViewPr>
      <p:guideLst/>
    </p:cSldViewPr>
  </p:slideViewPr>
  <p:notesTextViewPr>
    <p:cViewPr>
      <p:scale>
        <a:sx n="65" d="100"/>
        <a:sy n="65" d="100"/>
      </p:scale>
      <p:origin x="0" y="0"/>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6A7FBD-AAF6-C64C-9731-66C20A205CFC}"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DE038BE9-187E-2E4E-84F9-92C9671E1805}">
      <dgm:prSet/>
      <dgm:spPr/>
      <dgm:t>
        <a:bodyPr/>
        <a:lstStyle/>
        <a:p>
          <a:r>
            <a:rPr lang="en-US" b="1" dirty="0"/>
            <a:t>Problem</a:t>
          </a:r>
        </a:p>
      </dgm:t>
    </dgm:pt>
    <dgm:pt modelId="{AC0AAB4B-230B-054B-9057-10F61F49B9DA}" type="parTrans" cxnId="{C68A2E7B-ACB9-C649-BB10-5B5F7B6523A4}">
      <dgm:prSet/>
      <dgm:spPr/>
      <dgm:t>
        <a:bodyPr/>
        <a:lstStyle/>
        <a:p>
          <a:endParaRPr lang="en-US"/>
        </a:p>
      </dgm:t>
    </dgm:pt>
    <dgm:pt modelId="{4C4F8868-E517-9341-AAC7-A7E034B26C4C}" type="sibTrans" cxnId="{C68A2E7B-ACB9-C649-BB10-5B5F7B6523A4}">
      <dgm:prSet/>
      <dgm:spPr/>
      <dgm:t>
        <a:bodyPr/>
        <a:lstStyle/>
        <a:p>
          <a:endParaRPr lang="en-US"/>
        </a:p>
      </dgm:t>
    </dgm:pt>
    <dgm:pt modelId="{BCB6FF22-109C-EC48-9FB4-45F9422785D9}">
      <dgm:prSet/>
      <dgm:spPr/>
      <dgm:t>
        <a:bodyPr/>
        <a:lstStyle/>
        <a:p>
          <a:r>
            <a:rPr lang="en-US" b="1" dirty="0"/>
            <a:t>Objectives</a:t>
          </a:r>
        </a:p>
      </dgm:t>
    </dgm:pt>
    <dgm:pt modelId="{C7C11453-D89D-344B-8822-E84D338AF0AE}" type="parTrans" cxnId="{215FF6EF-B9D3-CD48-85C3-5D2B11641FF0}">
      <dgm:prSet/>
      <dgm:spPr/>
      <dgm:t>
        <a:bodyPr/>
        <a:lstStyle/>
        <a:p>
          <a:endParaRPr lang="en-US"/>
        </a:p>
      </dgm:t>
    </dgm:pt>
    <dgm:pt modelId="{530CF5AF-AC9D-A843-8F70-B9CE6ECF3735}" type="sibTrans" cxnId="{215FF6EF-B9D3-CD48-85C3-5D2B11641FF0}">
      <dgm:prSet/>
      <dgm:spPr/>
      <dgm:t>
        <a:bodyPr/>
        <a:lstStyle/>
        <a:p>
          <a:endParaRPr lang="en-US"/>
        </a:p>
      </dgm:t>
    </dgm:pt>
    <dgm:pt modelId="{309B9234-5366-774E-815C-5C96373CC65E}">
      <dgm:prSet/>
      <dgm:spPr/>
      <dgm:t>
        <a:bodyPr/>
        <a:lstStyle/>
        <a:p>
          <a:pPr>
            <a:lnSpc>
              <a:spcPct val="100000"/>
            </a:lnSpc>
            <a:spcAft>
              <a:spcPts val="870"/>
            </a:spcAft>
            <a:buFont typeface="Arial" panose="020B0604020202020204" pitchFamily="34" charset="0"/>
            <a:buChar char="•"/>
          </a:pPr>
          <a:r>
            <a:rPr lang="en-US" dirty="0"/>
            <a:t>Answer the long-standing question if an IBR can be modified to provide high fault current during faults</a:t>
          </a:r>
        </a:p>
      </dgm:t>
    </dgm:pt>
    <dgm:pt modelId="{770150C2-217D-BF48-8626-FEED54430F93}" type="parTrans" cxnId="{CE3AD09E-EAD1-CE4F-952D-2EB2E171EE56}">
      <dgm:prSet/>
      <dgm:spPr/>
      <dgm:t>
        <a:bodyPr/>
        <a:lstStyle/>
        <a:p>
          <a:endParaRPr lang="en-US"/>
        </a:p>
      </dgm:t>
    </dgm:pt>
    <dgm:pt modelId="{18DE9B71-919A-5140-A6D8-5E13FF3D7ED9}" type="sibTrans" cxnId="{CE3AD09E-EAD1-CE4F-952D-2EB2E171EE56}">
      <dgm:prSet/>
      <dgm:spPr/>
      <dgm:t>
        <a:bodyPr/>
        <a:lstStyle/>
        <a:p>
          <a:endParaRPr lang="en-US"/>
        </a:p>
      </dgm:t>
    </dgm:pt>
    <dgm:pt modelId="{8C8F1A57-B2F4-3D48-900E-D84D920BF564}">
      <dgm:prSet/>
      <dgm:spPr/>
      <dgm:t>
        <a:bodyPr/>
        <a:lstStyle/>
        <a:p>
          <a:r>
            <a:rPr lang="en-US" b="1" dirty="0"/>
            <a:t>Contributions</a:t>
          </a:r>
        </a:p>
      </dgm:t>
    </dgm:pt>
    <dgm:pt modelId="{1216929E-3F71-8747-9A98-9A556E891FE0}" type="parTrans" cxnId="{5FDE2E33-FBAF-894F-9168-04F29633673F}">
      <dgm:prSet/>
      <dgm:spPr/>
      <dgm:t>
        <a:bodyPr/>
        <a:lstStyle/>
        <a:p>
          <a:endParaRPr lang="en-US"/>
        </a:p>
      </dgm:t>
    </dgm:pt>
    <dgm:pt modelId="{86E650BD-B161-544D-B138-3E950997B8AB}" type="sibTrans" cxnId="{5FDE2E33-FBAF-894F-9168-04F29633673F}">
      <dgm:prSet/>
      <dgm:spPr/>
      <dgm:t>
        <a:bodyPr/>
        <a:lstStyle/>
        <a:p>
          <a:endParaRPr lang="en-US"/>
        </a:p>
      </dgm:t>
    </dgm:pt>
    <dgm:pt modelId="{081B840A-85E6-EC4F-AE14-1EE6A20303F7}">
      <dgm:prSet/>
      <dgm:spPr/>
      <dgm:t>
        <a:bodyPr/>
        <a:lstStyle/>
        <a:p>
          <a:pPr>
            <a:lnSpc>
              <a:spcPct val="100000"/>
            </a:lnSpc>
            <a:spcAft>
              <a:spcPts val="870"/>
            </a:spcAft>
          </a:pPr>
          <a:r>
            <a:rPr lang="en-US" dirty="0"/>
            <a:t>VSC designed to to provide 3.0. </a:t>
          </a:r>
          <a:r>
            <a:rPr lang="en-US" dirty="0" err="1"/>
            <a:t>p.u</a:t>
          </a:r>
          <a:r>
            <a:rPr lang="en-US" dirty="0"/>
            <a:t>. during faults</a:t>
          </a:r>
        </a:p>
      </dgm:t>
    </dgm:pt>
    <dgm:pt modelId="{CF922E86-2368-0448-9E16-5CFD2CF70C07}" type="parTrans" cxnId="{652842B6-54FC-B941-85FF-7D42F6AEC0D5}">
      <dgm:prSet/>
      <dgm:spPr/>
      <dgm:t>
        <a:bodyPr/>
        <a:lstStyle/>
        <a:p>
          <a:endParaRPr lang="en-US"/>
        </a:p>
      </dgm:t>
    </dgm:pt>
    <dgm:pt modelId="{C160A460-D0B1-F24C-BCA7-F7CE54056E61}" type="sibTrans" cxnId="{652842B6-54FC-B941-85FF-7D42F6AEC0D5}">
      <dgm:prSet/>
      <dgm:spPr/>
      <dgm:t>
        <a:bodyPr/>
        <a:lstStyle/>
        <a:p>
          <a:endParaRPr lang="en-US"/>
        </a:p>
      </dgm:t>
    </dgm:pt>
    <dgm:pt modelId="{5448A0AC-38B2-A341-B445-D28A7B2DAF6B}">
      <dgm:prSet/>
      <dgm:spPr/>
      <dgm:t>
        <a:bodyPr/>
        <a:lstStyle/>
        <a:p>
          <a:pPr>
            <a:lnSpc>
              <a:spcPct val="90000"/>
            </a:lnSpc>
            <a:spcAft>
              <a:spcPct val="15000"/>
            </a:spcAft>
          </a:pPr>
          <a:endParaRPr lang="en-US" dirty="0"/>
        </a:p>
      </dgm:t>
    </dgm:pt>
    <dgm:pt modelId="{92F139BD-0D78-C946-9CC7-6C9A0041AAD8}" type="parTrans" cxnId="{EB874443-2390-0744-A927-563ECA0167D3}">
      <dgm:prSet/>
      <dgm:spPr/>
      <dgm:t>
        <a:bodyPr/>
        <a:lstStyle/>
        <a:p>
          <a:endParaRPr lang="en-US"/>
        </a:p>
      </dgm:t>
    </dgm:pt>
    <dgm:pt modelId="{62D1A4EC-BC78-0248-B373-527A6A5CAD17}" type="sibTrans" cxnId="{EB874443-2390-0744-A927-563ECA0167D3}">
      <dgm:prSet/>
      <dgm:spPr/>
      <dgm:t>
        <a:bodyPr/>
        <a:lstStyle/>
        <a:p>
          <a:endParaRPr lang="en-US"/>
        </a:p>
      </dgm:t>
    </dgm:pt>
    <dgm:pt modelId="{B347AA1E-70D3-4249-BAD7-2A25F487A8F9}">
      <dgm:prSet/>
      <dgm:spPr/>
      <dgm:t>
        <a:bodyPr/>
        <a:lstStyle/>
        <a:p>
          <a:pPr>
            <a:lnSpc>
              <a:spcPct val="100000"/>
            </a:lnSpc>
            <a:spcAft>
              <a:spcPts val="870"/>
            </a:spcAft>
          </a:pPr>
          <a:r>
            <a:rPr lang="en-US" dirty="0"/>
            <a:t>Protecting inverter-based microgrids is challenging because of small fault contribution of Inverter Based Resources (IBRs)</a:t>
          </a:r>
        </a:p>
      </dgm:t>
    </dgm:pt>
    <dgm:pt modelId="{562C67C6-358B-6B42-866E-21AA07AB153D}" type="parTrans" cxnId="{43D9CB4A-9BCE-F845-9A14-C76D02231AB3}">
      <dgm:prSet/>
      <dgm:spPr/>
      <dgm:t>
        <a:bodyPr/>
        <a:lstStyle/>
        <a:p>
          <a:endParaRPr lang="en-US"/>
        </a:p>
      </dgm:t>
    </dgm:pt>
    <dgm:pt modelId="{3880765F-6A3D-4548-B4A9-3DFFC6A987E6}" type="sibTrans" cxnId="{43D9CB4A-9BCE-F845-9A14-C76D02231AB3}">
      <dgm:prSet/>
      <dgm:spPr/>
      <dgm:t>
        <a:bodyPr/>
        <a:lstStyle/>
        <a:p>
          <a:endParaRPr lang="en-US"/>
        </a:p>
      </dgm:t>
    </dgm:pt>
    <dgm:pt modelId="{62308346-9271-0744-A1FA-D0C86847AEF9}">
      <dgm:prSet/>
      <dgm:spPr/>
      <dgm:t>
        <a:bodyPr/>
        <a:lstStyle/>
        <a:p>
          <a:pPr>
            <a:lnSpc>
              <a:spcPct val="100000"/>
            </a:lnSpc>
            <a:spcAft>
              <a:spcPts val="870"/>
            </a:spcAft>
          </a:pPr>
          <a:r>
            <a:rPr lang="en-US" dirty="0"/>
            <a:t>Fuse to relay and relay-to-relay coordination in a radial microgrid</a:t>
          </a:r>
        </a:p>
      </dgm:t>
    </dgm:pt>
    <dgm:pt modelId="{094955E4-7C8F-7341-9B4B-3211BC7D4CD4}" type="parTrans" cxnId="{EAAB01A6-9AD1-754B-8950-2B78782D22BE}">
      <dgm:prSet/>
      <dgm:spPr/>
      <dgm:t>
        <a:bodyPr/>
        <a:lstStyle/>
        <a:p>
          <a:endParaRPr lang="en-US"/>
        </a:p>
      </dgm:t>
    </dgm:pt>
    <dgm:pt modelId="{D15CC196-8BB0-CA47-AD4A-3BCD1EC0EF72}" type="sibTrans" cxnId="{EAAB01A6-9AD1-754B-8950-2B78782D22BE}">
      <dgm:prSet/>
      <dgm:spPr/>
      <dgm:t>
        <a:bodyPr/>
        <a:lstStyle/>
        <a:p>
          <a:endParaRPr lang="en-US"/>
        </a:p>
      </dgm:t>
    </dgm:pt>
    <dgm:pt modelId="{1B0B071E-875D-1E4B-A029-FD40CF28AF23}">
      <dgm:prSet/>
      <dgm:spPr/>
      <dgm:t>
        <a:bodyPr/>
        <a:lstStyle/>
        <a:p>
          <a:pPr>
            <a:lnSpc>
              <a:spcPct val="100000"/>
            </a:lnSpc>
            <a:spcAft>
              <a:spcPts val="870"/>
            </a:spcAft>
          </a:pPr>
          <a:r>
            <a:rPr lang="en-US" dirty="0"/>
            <a:t>Control method to maintain stability and bandwidth criteria during both normal and faults conditions</a:t>
          </a:r>
        </a:p>
      </dgm:t>
    </dgm:pt>
    <dgm:pt modelId="{A7B4BCA2-44A1-4340-9AA0-2FC44C466E74}" type="parTrans" cxnId="{6E6CF302-C04E-634B-BB54-2667F8BA95B0}">
      <dgm:prSet/>
      <dgm:spPr/>
      <dgm:t>
        <a:bodyPr/>
        <a:lstStyle/>
        <a:p>
          <a:endParaRPr lang="en-US"/>
        </a:p>
      </dgm:t>
    </dgm:pt>
    <dgm:pt modelId="{7604F0FD-EFA3-4C45-B04F-88E0033397B9}" type="sibTrans" cxnId="{6E6CF302-C04E-634B-BB54-2667F8BA95B0}">
      <dgm:prSet/>
      <dgm:spPr/>
      <dgm:t>
        <a:bodyPr/>
        <a:lstStyle/>
        <a:p>
          <a:endParaRPr lang="en-US"/>
        </a:p>
      </dgm:t>
    </dgm:pt>
    <dgm:pt modelId="{47443A35-C9B3-244C-A6BA-5CE6E2583ABD}">
      <dgm:prSet/>
      <dgm:spPr/>
      <dgm:t>
        <a:bodyPr/>
        <a:lstStyle/>
        <a:p>
          <a:pPr>
            <a:lnSpc>
              <a:spcPct val="100000"/>
            </a:lnSpc>
            <a:spcAft>
              <a:spcPts val="870"/>
            </a:spcAft>
          </a:pPr>
          <a:r>
            <a:rPr lang="en-US" dirty="0"/>
            <a:t>&gt;20 years of research on microgrid protection has not led to a commercially available microgrid relay to date [4]</a:t>
          </a:r>
        </a:p>
      </dgm:t>
    </dgm:pt>
    <dgm:pt modelId="{A2C07329-A8A8-A04E-974A-BD429A6B114B}" type="parTrans" cxnId="{4D1252A1-B5D0-8144-8851-8C86B46E7572}">
      <dgm:prSet/>
      <dgm:spPr/>
      <dgm:t>
        <a:bodyPr/>
        <a:lstStyle/>
        <a:p>
          <a:endParaRPr lang="en-US"/>
        </a:p>
      </dgm:t>
    </dgm:pt>
    <dgm:pt modelId="{8975A3DD-4300-9C4A-879B-E659D33F0921}" type="sibTrans" cxnId="{4D1252A1-B5D0-8144-8851-8C86B46E7572}">
      <dgm:prSet/>
      <dgm:spPr/>
      <dgm:t>
        <a:bodyPr/>
        <a:lstStyle/>
        <a:p>
          <a:endParaRPr lang="en-US"/>
        </a:p>
      </dgm:t>
    </dgm:pt>
    <dgm:pt modelId="{DA846719-5B32-F640-B85F-94350521B8CE}">
      <dgm:prSet/>
      <dgm:spPr/>
      <dgm:t>
        <a:bodyPr/>
        <a:lstStyle/>
        <a:p>
          <a:pPr>
            <a:lnSpc>
              <a:spcPct val="90000"/>
            </a:lnSpc>
            <a:spcAft>
              <a:spcPct val="15000"/>
            </a:spcAft>
            <a:buFont typeface="+mj-lt"/>
            <a:buNone/>
          </a:pPr>
          <a:endParaRPr lang="en-US" dirty="0"/>
        </a:p>
      </dgm:t>
    </dgm:pt>
    <dgm:pt modelId="{B683AE9E-7648-FC44-BD0A-D7C2E006A0D8}" type="parTrans" cxnId="{A8EA3D9E-A827-4E48-BB9B-821526383DF3}">
      <dgm:prSet/>
      <dgm:spPr/>
      <dgm:t>
        <a:bodyPr/>
        <a:lstStyle/>
        <a:p>
          <a:endParaRPr lang="en-US"/>
        </a:p>
      </dgm:t>
    </dgm:pt>
    <dgm:pt modelId="{77B3C799-A0FB-344E-899D-ED5F77A5ADF3}" type="sibTrans" cxnId="{A8EA3D9E-A827-4E48-BB9B-821526383DF3}">
      <dgm:prSet/>
      <dgm:spPr/>
      <dgm:t>
        <a:bodyPr/>
        <a:lstStyle/>
        <a:p>
          <a:endParaRPr lang="en-US"/>
        </a:p>
      </dgm:t>
    </dgm:pt>
    <dgm:pt modelId="{C9EFA343-452F-7948-9D60-82B1E7F97E0D}">
      <dgm:prSet/>
      <dgm:spPr/>
      <dgm:t>
        <a:bodyPr/>
        <a:lstStyle/>
        <a:p>
          <a:pPr>
            <a:lnSpc>
              <a:spcPct val="100000"/>
            </a:lnSpc>
            <a:spcAft>
              <a:spcPts val="870"/>
            </a:spcAft>
            <a:buFont typeface="Arial" panose="020B0604020202020204" pitchFamily="34" charset="0"/>
            <a:buChar char="•"/>
          </a:pPr>
          <a:r>
            <a:rPr lang="en-US" dirty="0"/>
            <a:t>This research proposes hardware and control modifications to an energy storage system (battery and inverter) as a solution to the challenges of microgrid protection</a:t>
          </a:r>
        </a:p>
      </dgm:t>
    </dgm:pt>
    <dgm:pt modelId="{2CC8DCDF-0C58-E647-8B7A-A2B2C62FCF89}" type="sibTrans" cxnId="{E33AEFE2-8AAD-C247-8D0A-0CD26B57E7D7}">
      <dgm:prSet/>
      <dgm:spPr/>
      <dgm:t>
        <a:bodyPr/>
        <a:lstStyle/>
        <a:p>
          <a:endParaRPr lang="en-US"/>
        </a:p>
      </dgm:t>
    </dgm:pt>
    <dgm:pt modelId="{FB782C1C-CC9C-D740-95EB-F16C64A95FA2}" type="parTrans" cxnId="{E33AEFE2-8AAD-C247-8D0A-0CD26B57E7D7}">
      <dgm:prSet/>
      <dgm:spPr/>
      <dgm:t>
        <a:bodyPr/>
        <a:lstStyle/>
        <a:p>
          <a:endParaRPr lang="en-US"/>
        </a:p>
      </dgm:t>
    </dgm:pt>
    <dgm:pt modelId="{8D822678-1EF0-B94B-B524-10A37A270EC2}">
      <dgm:prSet/>
      <dgm:spPr/>
      <dgm:t>
        <a:bodyPr/>
        <a:lstStyle/>
        <a:p>
          <a:pPr>
            <a:lnSpc>
              <a:spcPct val="90000"/>
            </a:lnSpc>
            <a:spcAft>
              <a:spcPct val="15000"/>
            </a:spcAft>
          </a:pPr>
          <a:endParaRPr lang="en-US" dirty="0"/>
        </a:p>
      </dgm:t>
    </dgm:pt>
    <dgm:pt modelId="{365CA11F-AD95-584F-9AD8-A6634D3C3D61}" type="parTrans" cxnId="{3A84855B-8E8A-4741-8129-B99E5C8721F0}">
      <dgm:prSet/>
      <dgm:spPr/>
      <dgm:t>
        <a:bodyPr/>
        <a:lstStyle/>
        <a:p>
          <a:endParaRPr lang="en-US"/>
        </a:p>
      </dgm:t>
    </dgm:pt>
    <dgm:pt modelId="{A0B04663-6A1B-344D-A249-762070FFC177}" type="sibTrans" cxnId="{3A84855B-8E8A-4741-8129-B99E5C8721F0}">
      <dgm:prSet/>
      <dgm:spPr/>
      <dgm:t>
        <a:bodyPr/>
        <a:lstStyle/>
        <a:p>
          <a:endParaRPr lang="en-US"/>
        </a:p>
      </dgm:t>
    </dgm:pt>
    <dgm:pt modelId="{C0A705B5-3E72-E541-A3FB-8D60465EB971}">
      <dgm:prSet/>
      <dgm:spPr/>
      <dgm:t>
        <a:bodyPr/>
        <a:lstStyle/>
        <a:p>
          <a:pPr>
            <a:lnSpc>
              <a:spcPct val="100000"/>
            </a:lnSpc>
            <a:spcAft>
              <a:spcPts val="870"/>
            </a:spcAft>
          </a:pPr>
          <a:r>
            <a:rPr lang="en-US" dirty="0"/>
            <a:t>Short-circuit current magnitude drastically changes depending on operation mode</a:t>
          </a:r>
        </a:p>
      </dgm:t>
    </dgm:pt>
    <dgm:pt modelId="{09CE6530-286D-9140-BBF3-7B94F9416B77}" type="parTrans" cxnId="{7E8AF460-9086-C847-A23D-FF7A330D5288}">
      <dgm:prSet/>
      <dgm:spPr/>
      <dgm:t>
        <a:bodyPr/>
        <a:lstStyle/>
        <a:p>
          <a:endParaRPr lang="en-US"/>
        </a:p>
      </dgm:t>
    </dgm:pt>
    <dgm:pt modelId="{1CEC06C8-AAC1-F642-A939-FF6C3DF401E9}" type="sibTrans" cxnId="{7E8AF460-9086-C847-A23D-FF7A330D5288}">
      <dgm:prSet/>
      <dgm:spPr/>
      <dgm:t>
        <a:bodyPr/>
        <a:lstStyle/>
        <a:p>
          <a:endParaRPr lang="en-US"/>
        </a:p>
      </dgm:t>
    </dgm:pt>
    <dgm:pt modelId="{7769B7F2-4A19-6446-B6D0-DB5466FFC73A}">
      <dgm:prSet/>
      <dgm:spPr/>
      <dgm:t>
        <a:bodyPr/>
        <a:lstStyle/>
        <a:p>
          <a:pPr>
            <a:lnSpc>
              <a:spcPct val="100000"/>
            </a:lnSpc>
            <a:spcAft>
              <a:spcPts val="870"/>
            </a:spcAft>
            <a:buFont typeface="Arial" panose="020B0604020202020204" pitchFamily="34" charset="0"/>
            <a:buChar char="•"/>
          </a:pPr>
          <a:r>
            <a:rPr lang="en-US" dirty="0"/>
            <a:t>Explore adaptive protection to provide a solution to microgrid protection</a:t>
          </a:r>
        </a:p>
      </dgm:t>
    </dgm:pt>
    <dgm:pt modelId="{0556215E-D11D-4D48-A5F8-E53D3BD0C058}" type="parTrans" cxnId="{F98C7FC1-2EA0-E54A-8F4E-C644ED303719}">
      <dgm:prSet/>
      <dgm:spPr/>
      <dgm:t>
        <a:bodyPr/>
        <a:lstStyle/>
        <a:p>
          <a:endParaRPr lang="en-US"/>
        </a:p>
      </dgm:t>
    </dgm:pt>
    <dgm:pt modelId="{752362BE-C99E-2844-8F71-093EC1E5E4C0}" type="sibTrans" cxnId="{F98C7FC1-2EA0-E54A-8F4E-C644ED303719}">
      <dgm:prSet/>
      <dgm:spPr/>
      <dgm:t>
        <a:bodyPr/>
        <a:lstStyle/>
        <a:p>
          <a:endParaRPr lang="en-US"/>
        </a:p>
      </dgm:t>
    </dgm:pt>
    <dgm:pt modelId="{C4CC530C-4287-9749-8E53-B5C369DCCBBC}">
      <dgm:prSet/>
      <dgm:spPr/>
      <dgm:t>
        <a:bodyPr/>
        <a:lstStyle/>
        <a:p>
          <a:pPr>
            <a:lnSpc>
              <a:spcPct val="100000"/>
            </a:lnSpc>
            <a:spcAft>
              <a:spcPts val="870"/>
            </a:spcAft>
          </a:pPr>
          <a:r>
            <a:rPr lang="en-US" dirty="0"/>
            <a:t>Model-adaptive relay to adjust the relay curves’ sensitivity depending on microgrid generation and mode of operation</a:t>
          </a:r>
        </a:p>
      </dgm:t>
    </dgm:pt>
    <dgm:pt modelId="{F9E1A4A6-98EE-4D43-B5AF-FD2860E54760}" type="parTrans" cxnId="{71B94B74-C5F5-D14D-93CA-702D6B008181}">
      <dgm:prSet/>
      <dgm:spPr/>
      <dgm:t>
        <a:bodyPr/>
        <a:lstStyle/>
        <a:p>
          <a:endParaRPr lang="en-US"/>
        </a:p>
      </dgm:t>
    </dgm:pt>
    <dgm:pt modelId="{8FD75EB8-5942-E148-A1B4-8B03F88B79F0}" type="sibTrans" cxnId="{71B94B74-C5F5-D14D-93CA-702D6B008181}">
      <dgm:prSet/>
      <dgm:spPr/>
      <dgm:t>
        <a:bodyPr/>
        <a:lstStyle/>
        <a:p>
          <a:endParaRPr lang="en-US"/>
        </a:p>
      </dgm:t>
    </dgm:pt>
    <dgm:pt modelId="{3ED53977-F461-AD4E-8064-FC57546568A2}">
      <dgm:prSet/>
      <dgm:spPr/>
      <dgm:t>
        <a:bodyPr/>
        <a:lstStyle/>
        <a:p>
          <a:pPr>
            <a:lnSpc>
              <a:spcPct val="100000"/>
            </a:lnSpc>
            <a:spcAft>
              <a:spcPts val="870"/>
            </a:spcAft>
          </a:pPr>
          <a:r>
            <a:rPr lang="en-US" dirty="0"/>
            <a:t>Existing protective devices for distribution not suitable for microgrids</a:t>
          </a:r>
        </a:p>
      </dgm:t>
    </dgm:pt>
    <dgm:pt modelId="{602FA9FD-7F45-954D-A3B2-3A2D7C6230F5}" type="parTrans" cxnId="{CC8D49B8-2292-9F46-B37A-A9B8529A1F2D}">
      <dgm:prSet/>
      <dgm:spPr/>
      <dgm:t>
        <a:bodyPr/>
        <a:lstStyle/>
        <a:p>
          <a:endParaRPr lang="en-US"/>
        </a:p>
      </dgm:t>
    </dgm:pt>
    <dgm:pt modelId="{732A1915-10D9-4641-901A-93DE79512F1F}" type="sibTrans" cxnId="{CC8D49B8-2292-9F46-B37A-A9B8529A1F2D}">
      <dgm:prSet/>
      <dgm:spPr/>
      <dgm:t>
        <a:bodyPr/>
        <a:lstStyle/>
        <a:p>
          <a:endParaRPr lang="en-US"/>
        </a:p>
      </dgm:t>
    </dgm:pt>
    <dgm:pt modelId="{74964815-6665-A44E-8994-0C709D5CEB6E}">
      <dgm:prSet/>
      <dgm:spPr/>
      <dgm:t>
        <a:bodyPr/>
        <a:lstStyle/>
        <a:p>
          <a:pPr>
            <a:lnSpc>
              <a:spcPct val="90000"/>
            </a:lnSpc>
            <a:spcAft>
              <a:spcPct val="15000"/>
            </a:spcAft>
          </a:pPr>
          <a:endParaRPr lang="en-US" dirty="0"/>
        </a:p>
      </dgm:t>
    </dgm:pt>
    <dgm:pt modelId="{0043515F-7BB7-BC4E-AE2F-D5DC3EC4861C}" type="parTrans" cxnId="{DE135409-FC45-F24B-B996-9680A20CEB41}">
      <dgm:prSet/>
      <dgm:spPr/>
      <dgm:t>
        <a:bodyPr/>
        <a:lstStyle/>
        <a:p>
          <a:endParaRPr lang="en-US"/>
        </a:p>
      </dgm:t>
    </dgm:pt>
    <dgm:pt modelId="{69E7EF22-BBC7-DD43-AD5F-9793E0D9F59F}" type="sibTrans" cxnId="{DE135409-FC45-F24B-B996-9680A20CEB41}">
      <dgm:prSet/>
      <dgm:spPr/>
      <dgm:t>
        <a:bodyPr/>
        <a:lstStyle/>
        <a:p>
          <a:endParaRPr lang="en-US"/>
        </a:p>
      </dgm:t>
    </dgm:pt>
    <dgm:pt modelId="{86DF0962-0059-3F4B-9459-D92583EC2150}" type="pres">
      <dgm:prSet presAssocID="{5D6A7FBD-AAF6-C64C-9731-66C20A205CFC}" presName="Name0" presStyleCnt="0">
        <dgm:presLayoutVars>
          <dgm:dir/>
          <dgm:animLvl val="lvl"/>
          <dgm:resizeHandles val="exact"/>
        </dgm:presLayoutVars>
      </dgm:prSet>
      <dgm:spPr/>
    </dgm:pt>
    <dgm:pt modelId="{0CBB7AED-6B00-1549-B81B-C8519013A61A}" type="pres">
      <dgm:prSet presAssocID="{DE038BE9-187E-2E4E-84F9-92C9671E1805}" presName="composite" presStyleCnt="0"/>
      <dgm:spPr/>
    </dgm:pt>
    <dgm:pt modelId="{289AD8E0-6850-D741-B6CF-F5981B976945}" type="pres">
      <dgm:prSet presAssocID="{DE038BE9-187E-2E4E-84F9-92C9671E1805}" presName="parTx" presStyleLbl="alignNode1" presStyleIdx="0" presStyleCnt="3">
        <dgm:presLayoutVars>
          <dgm:chMax val="0"/>
          <dgm:chPref val="0"/>
          <dgm:bulletEnabled val="1"/>
        </dgm:presLayoutVars>
      </dgm:prSet>
      <dgm:spPr/>
    </dgm:pt>
    <dgm:pt modelId="{B774F416-C987-2747-87F6-3E2FD815FFA7}" type="pres">
      <dgm:prSet presAssocID="{DE038BE9-187E-2E4E-84F9-92C9671E1805}" presName="desTx" presStyleLbl="alignAccFollowNode1" presStyleIdx="0" presStyleCnt="3">
        <dgm:presLayoutVars>
          <dgm:bulletEnabled val="1"/>
        </dgm:presLayoutVars>
      </dgm:prSet>
      <dgm:spPr/>
    </dgm:pt>
    <dgm:pt modelId="{D19AABC1-063D-0E45-9F33-9DD2C0C91DC5}" type="pres">
      <dgm:prSet presAssocID="{4C4F8868-E517-9341-AAC7-A7E034B26C4C}" presName="space" presStyleCnt="0"/>
      <dgm:spPr/>
    </dgm:pt>
    <dgm:pt modelId="{A32891C2-1D8B-A64B-A09A-FD22ECE93796}" type="pres">
      <dgm:prSet presAssocID="{BCB6FF22-109C-EC48-9FB4-45F9422785D9}" presName="composite" presStyleCnt="0"/>
      <dgm:spPr/>
    </dgm:pt>
    <dgm:pt modelId="{FC295020-8B77-D34D-A36E-BFC5F9C5E644}" type="pres">
      <dgm:prSet presAssocID="{BCB6FF22-109C-EC48-9FB4-45F9422785D9}" presName="parTx" presStyleLbl="alignNode1" presStyleIdx="1" presStyleCnt="3">
        <dgm:presLayoutVars>
          <dgm:chMax val="0"/>
          <dgm:chPref val="0"/>
          <dgm:bulletEnabled val="1"/>
        </dgm:presLayoutVars>
      </dgm:prSet>
      <dgm:spPr/>
    </dgm:pt>
    <dgm:pt modelId="{1B22ED3F-24CD-3646-BA90-F004C24FD4A6}" type="pres">
      <dgm:prSet presAssocID="{BCB6FF22-109C-EC48-9FB4-45F9422785D9}" presName="desTx" presStyleLbl="alignAccFollowNode1" presStyleIdx="1" presStyleCnt="3">
        <dgm:presLayoutVars>
          <dgm:bulletEnabled val="1"/>
        </dgm:presLayoutVars>
      </dgm:prSet>
      <dgm:spPr/>
    </dgm:pt>
    <dgm:pt modelId="{5D93B449-3C0B-A64E-8797-C7A04B622C29}" type="pres">
      <dgm:prSet presAssocID="{530CF5AF-AC9D-A843-8F70-B9CE6ECF3735}" presName="space" presStyleCnt="0"/>
      <dgm:spPr/>
    </dgm:pt>
    <dgm:pt modelId="{D8D7F248-9AFC-9043-8DB3-D1FB07338F39}" type="pres">
      <dgm:prSet presAssocID="{8C8F1A57-B2F4-3D48-900E-D84D920BF564}" presName="composite" presStyleCnt="0"/>
      <dgm:spPr/>
    </dgm:pt>
    <dgm:pt modelId="{9599FDF7-04CE-254C-B685-F58D5C032679}" type="pres">
      <dgm:prSet presAssocID="{8C8F1A57-B2F4-3D48-900E-D84D920BF564}" presName="parTx" presStyleLbl="alignNode1" presStyleIdx="2" presStyleCnt="3">
        <dgm:presLayoutVars>
          <dgm:chMax val="0"/>
          <dgm:chPref val="0"/>
          <dgm:bulletEnabled val="1"/>
        </dgm:presLayoutVars>
      </dgm:prSet>
      <dgm:spPr/>
    </dgm:pt>
    <dgm:pt modelId="{897667A8-74F3-EE4E-8110-E35A601B0698}" type="pres">
      <dgm:prSet presAssocID="{8C8F1A57-B2F4-3D48-900E-D84D920BF564}" presName="desTx" presStyleLbl="alignAccFollowNode1" presStyleIdx="2" presStyleCnt="3">
        <dgm:presLayoutVars>
          <dgm:bulletEnabled val="1"/>
        </dgm:presLayoutVars>
      </dgm:prSet>
      <dgm:spPr/>
    </dgm:pt>
  </dgm:ptLst>
  <dgm:cxnLst>
    <dgm:cxn modelId="{6E6CF302-C04E-634B-BB54-2667F8BA95B0}" srcId="{8C8F1A57-B2F4-3D48-900E-D84D920BF564}" destId="{1B0B071E-875D-1E4B-A029-FD40CF28AF23}" srcOrd="3" destOrd="0" parTransId="{A7B4BCA2-44A1-4340-9AA0-2FC44C466E74}" sibTransId="{7604F0FD-EFA3-4C45-B04F-88E0033397B9}"/>
    <dgm:cxn modelId="{D66A4203-E9D6-CB44-841C-74C4EC0AB3A2}" type="presOf" srcId="{DE038BE9-187E-2E4E-84F9-92C9671E1805}" destId="{289AD8E0-6850-D741-B6CF-F5981B976945}" srcOrd="0" destOrd="0" presId="urn:microsoft.com/office/officeart/2005/8/layout/hList1"/>
    <dgm:cxn modelId="{0BE66707-DE65-CE4E-B3D2-F2340E71B6A4}" type="presOf" srcId="{1B0B071E-875D-1E4B-A029-FD40CF28AF23}" destId="{897667A8-74F3-EE4E-8110-E35A601B0698}" srcOrd="0" destOrd="3" presId="urn:microsoft.com/office/officeart/2005/8/layout/hList1"/>
    <dgm:cxn modelId="{DE135409-FC45-F24B-B996-9680A20CEB41}" srcId="{DE038BE9-187E-2E4E-84F9-92C9671E1805}" destId="{74964815-6665-A44E-8994-0C709D5CEB6E}" srcOrd="0" destOrd="0" parTransId="{0043515F-7BB7-BC4E-AE2F-D5DC3EC4861C}" sibTransId="{69E7EF22-BBC7-DD43-AD5F-9793E0D9F59F}"/>
    <dgm:cxn modelId="{A65ABE0D-D3F8-B948-B2A4-73428EC47B24}" type="presOf" srcId="{7769B7F2-4A19-6446-B6D0-DB5466FFC73A}" destId="{1B22ED3F-24CD-3646-BA90-F004C24FD4A6}" srcOrd="0" destOrd="3" presId="urn:microsoft.com/office/officeart/2005/8/layout/hList1"/>
    <dgm:cxn modelId="{2244F113-28AC-A442-89DD-B13DD763FED0}" type="presOf" srcId="{8C8F1A57-B2F4-3D48-900E-D84D920BF564}" destId="{9599FDF7-04CE-254C-B685-F58D5C032679}" srcOrd="0" destOrd="0" presId="urn:microsoft.com/office/officeart/2005/8/layout/hList1"/>
    <dgm:cxn modelId="{0FF31B22-F171-9848-846D-90D22DF4EB69}" type="presOf" srcId="{BCB6FF22-109C-EC48-9FB4-45F9422785D9}" destId="{FC295020-8B77-D34D-A36E-BFC5F9C5E644}" srcOrd="0" destOrd="0" presId="urn:microsoft.com/office/officeart/2005/8/layout/hList1"/>
    <dgm:cxn modelId="{5FDE2E33-FBAF-894F-9168-04F29633673F}" srcId="{5D6A7FBD-AAF6-C64C-9731-66C20A205CFC}" destId="{8C8F1A57-B2F4-3D48-900E-D84D920BF564}" srcOrd="2" destOrd="0" parTransId="{1216929E-3F71-8747-9A98-9A556E891FE0}" sibTransId="{86E650BD-B161-544D-B138-3E950997B8AB}"/>
    <dgm:cxn modelId="{FDE8993E-EE62-A341-9B74-A19F5C0FD785}" type="presOf" srcId="{C4CC530C-4287-9749-8E53-B5C369DCCBBC}" destId="{897667A8-74F3-EE4E-8110-E35A601B0698}" srcOrd="0" destOrd="4" presId="urn:microsoft.com/office/officeart/2005/8/layout/hList1"/>
    <dgm:cxn modelId="{EB874443-2390-0744-A927-563ECA0167D3}" srcId="{DE038BE9-187E-2E4E-84F9-92C9671E1805}" destId="{5448A0AC-38B2-A341-B445-D28A7B2DAF6B}" srcOrd="5" destOrd="0" parTransId="{92F139BD-0D78-C946-9CC7-6C9A0041AAD8}" sibTransId="{62D1A4EC-BC78-0248-B373-527A6A5CAD17}"/>
    <dgm:cxn modelId="{46560646-F1D6-DD49-B9AD-3DF9BB90349C}" type="presOf" srcId="{8D822678-1EF0-B94B-B524-10A37A270EC2}" destId="{897667A8-74F3-EE4E-8110-E35A601B0698}" srcOrd="0" destOrd="0" presId="urn:microsoft.com/office/officeart/2005/8/layout/hList1"/>
    <dgm:cxn modelId="{19F0464A-5BDB-7841-B229-42E43CC90E8C}" type="presOf" srcId="{DA846719-5B32-F640-B85F-94350521B8CE}" destId="{1B22ED3F-24CD-3646-BA90-F004C24FD4A6}" srcOrd="0" destOrd="0" presId="urn:microsoft.com/office/officeart/2005/8/layout/hList1"/>
    <dgm:cxn modelId="{43D9CB4A-9BCE-F845-9A14-C76D02231AB3}" srcId="{DE038BE9-187E-2E4E-84F9-92C9671E1805}" destId="{B347AA1E-70D3-4249-BAD7-2A25F487A8F9}" srcOrd="1" destOrd="0" parTransId="{562C67C6-358B-6B42-866E-21AA07AB153D}" sibTransId="{3880765F-6A3D-4548-B4A9-3DFFC6A987E6}"/>
    <dgm:cxn modelId="{3A84855B-8E8A-4741-8129-B99E5C8721F0}" srcId="{8C8F1A57-B2F4-3D48-900E-D84D920BF564}" destId="{8D822678-1EF0-B94B-B524-10A37A270EC2}" srcOrd="0" destOrd="0" parTransId="{365CA11F-AD95-584F-9AD8-A6634D3C3D61}" sibTransId="{A0B04663-6A1B-344D-A249-762070FFC177}"/>
    <dgm:cxn modelId="{7E8AF460-9086-C847-A23D-FF7A330D5288}" srcId="{DE038BE9-187E-2E4E-84F9-92C9671E1805}" destId="{C0A705B5-3E72-E541-A3FB-8D60465EB971}" srcOrd="2" destOrd="0" parTransId="{09CE6530-286D-9140-BBF3-7B94F9416B77}" sibTransId="{1CEC06C8-AAC1-F642-A939-FF6C3DF401E9}"/>
    <dgm:cxn modelId="{71B94B74-C5F5-D14D-93CA-702D6B008181}" srcId="{8C8F1A57-B2F4-3D48-900E-D84D920BF564}" destId="{C4CC530C-4287-9749-8E53-B5C369DCCBBC}" srcOrd="4" destOrd="0" parTransId="{F9E1A4A6-98EE-4D43-B5AF-FD2860E54760}" sibTransId="{8FD75EB8-5942-E148-A1B4-8B03F88B79F0}"/>
    <dgm:cxn modelId="{13C98676-D028-3843-8EB8-EC5071C8E825}" type="presOf" srcId="{C0A705B5-3E72-E541-A3FB-8D60465EB971}" destId="{B774F416-C987-2747-87F6-3E2FD815FFA7}" srcOrd="0" destOrd="2" presId="urn:microsoft.com/office/officeart/2005/8/layout/hList1"/>
    <dgm:cxn modelId="{C68A2E7B-ACB9-C649-BB10-5B5F7B6523A4}" srcId="{5D6A7FBD-AAF6-C64C-9731-66C20A205CFC}" destId="{DE038BE9-187E-2E4E-84F9-92C9671E1805}" srcOrd="0" destOrd="0" parTransId="{AC0AAB4B-230B-054B-9057-10F61F49B9DA}" sibTransId="{4C4F8868-E517-9341-AAC7-A7E034B26C4C}"/>
    <dgm:cxn modelId="{B13C258E-6218-C540-B448-8634D3CA2319}" type="presOf" srcId="{5D6A7FBD-AAF6-C64C-9731-66C20A205CFC}" destId="{86DF0962-0059-3F4B-9459-D92583EC2150}" srcOrd="0" destOrd="0" presId="urn:microsoft.com/office/officeart/2005/8/layout/hList1"/>
    <dgm:cxn modelId="{C616488E-02CB-CD43-B4D9-C9C8CB4C1337}" type="presOf" srcId="{74964815-6665-A44E-8994-0C709D5CEB6E}" destId="{B774F416-C987-2747-87F6-3E2FD815FFA7}" srcOrd="0" destOrd="0" presId="urn:microsoft.com/office/officeart/2005/8/layout/hList1"/>
    <dgm:cxn modelId="{448D2C91-CC34-7549-9C7B-A086500720BF}" type="presOf" srcId="{62308346-9271-0744-A1FA-D0C86847AEF9}" destId="{897667A8-74F3-EE4E-8110-E35A601B0698}" srcOrd="0" destOrd="2" presId="urn:microsoft.com/office/officeart/2005/8/layout/hList1"/>
    <dgm:cxn modelId="{A8EA3D9E-A827-4E48-BB9B-821526383DF3}" srcId="{BCB6FF22-109C-EC48-9FB4-45F9422785D9}" destId="{DA846719-5B32-F640-B85F-94350521B8CE}" srcOrd="0" destOrd="0" parTransId="{B683AE9E-7648-FC44-BD0A-D7C2E006A0D8}" sibTransId="{77B3C799-A0FB-344E-899D-ED5F77A5ADF3}"/>
    <dgm:cxn modelId="{CE3AD09E-EAD1-CE4F-952D-2EB2E171EE56}" srcId="{BCB6FF22-109C-EC48-9FB4-45F9422785D9}" destId="{309B9234-5366-774E-815C-5C96373CC65E}" srcOrd="1" destOrd="0" parTransId="{770150C2-217D-BF48-8626-FEED54430F93}" sibTransId="{18DE9B71-919A-5140-A6D8-5E13FF3D7ED9}"/>
    <dgm:cxn modelId="{4D1252A1-B5D0-8144-8851-8C86B46E7572}" srcId="{DE038BE9-187E-2E4E-84F9-92C9671E1805}" destId="{47443A35-C9B3-244C-A6BA-5CE6E2583ABD}" srcOrd="4" destOrd="0" parTransId="{A2C07329-A8A8-A04E-974A-BD429A6B114B}" sibTransId="{8975A3DD-4300-9C4A-879B-E659D33F0921}"/>
    <dgm:cxn modelId="{98FE82A3-8D0B-044C-8950-D8311743207F}" type="presOf" srcId="{47443A35-C9B3-244C-A6BA-5CE6E2583ABD}" destId="{B774F416-C987-2747-87F6-3E2FD815FFA7}" srcOrd="0" destOrd="4" presId="urn:microsoft.com/office/officeart/2005/8/layout/hList1"/>
    <dgm:cxn modelId="{EAAB01A6-9AD1-754B-8950-2B78782D22BE}" srcId="{8C8F1A57-B2F4-3D48-900E-D84D920BF564}" destId="{62308346-9271-0744-A1FA-D0C86847AEF9}" srcOrd="2" destOrd="0" parTransId="{094955E4-7C8F-7341-9B4B-3211BC7D4CD4}" sibTransId="{D15CC196-8BB0-CA47-AD4A-3BCD1EC0EF72}"/>
    <dgm:cxn modelId="{29447EB5-2850-7B4E-B93C-DDFBBF4ADC5B}" type="presOf" srcId="{081B840A-85E6-EC4F-AE14-1EE6A20303F7}" destId="{897667A8-74F3-EE4E-8110-E35A601B0698}" srcOrd="0" destOrd="1" presId="urn:microsoft.com/office/officeart/2005/8/layout/hList1"/>
    <dgm:cxn modelId="{652842B6-54FC-B941-85FF-7D42F6AEC0D5}" srcId="{8C8F1A57-B2F4-3D48-900E-D84D920BF564}" destId="{081B840A-85E6-EC4F-AE14-1EE6A20303F7}" srcOrd="1" destOrd="0" parTransId="{CF922E86-2368-0448-9E16-5CFD2CF70C07}" sibTransId="{C160A460-D0B1-F24C-BCA7-F7CE54056E61}"/>
    <dgm:cxn modelId="{5F46EFB7-9EEC-454C-8C8C-66E0C2379EE2}" type="presOf" srcId="{B347AA1E-70D3-4249-BAD7-2A25F487A8F9}" destId="{B774F416-C987-2747-87F6-3E2FD815FFA7}" srcOrd="0" destOrd="1" presId="urn:microsoft.com/office/officeart/2005/8/layout/hList1"/>
    <dgm:cxn modelId="{CC8D49B8-2292-9F46-B37A-A9B8529A1F2D}" srcId="{DE038BE9-187E-2E4E-84F9-92C9671E1805}" destId="{3ED53977-F461-AD4E-8064-FC57546568A2}" srcOrd="3" destOrd="0" parTransId="{602FA9FD-7F45-954D-A3B2-3A2D7C6230F5}" sibTransId="{732A1915-10D9-4641-901A-93DE79512F1F}"/>
    <dgm:cxn modelId="{AC8E18BE-B801-4F49-B7AF-94A424E2731D}" type="presOf" srcId="{309B9234-5366-774E-815C-5C96373CC65E}" destId="{1B22ED3F-24CD-3646-BA90-F004C24FD4A6}" srcOrd="0" destOrd="1" presId="urn:microsoft.com/office/officeart/2005/8/layout/hList1"/>
    <dgm:cxn modelId="{F98C7FC1-2EA0-E54A-8F4E-C644ED303719}" srcId="{BCB6FF22-109C-EC48-9FB4-45F9422785D9}" destId="{7769B7F2-4A19-6446-B6D0-DB5466FFC73A}" srcOrd="3" destOrd="0" parTransId="{0556215E-D11D-4D48-A5F8-E53D3BD0C058}" sibTransId="{752362BE-C99E-2844-8F71-093EC1E5E4C0}"/>
    <dgm:cxn modelId="{E33AEFE2-8AAD-C247-8D0A-0CD26B57E7D7}" srcId="{BCB6FF22-109C-EC48-9FB4-45F9422785D9}" destId="{C9EFA343-452F-7948-9D60-82B1E7F97E0D}" srcOrd="2" destOrd="0" parTransId="{FB782C1C-CC9C-D740-95EB-F16C64A95FA2}" sibTransId="{2CC8DCDF-0C58-E647-8B7A-A2B2C62FCF89}"/>
    <dgm:cxn modelId="{387FA7E4-42B7-6545-92D0-F549131BB29B}" type="presOf" srcId="{3ED53977-F461-AD4E-8064-FC57546568A2}" destId="{B774F416-C987-2747-87F6-3E2FD815FFA7}" srcOrd="0" destOrd="3" presId="urn:microsoft.com/office/officeart/2005/8/layout/hList1"/>
    <dgm:cxn modelId="{875DFDEC-89C1-9B4E-A14C-6EC9361D5BE7}" type="presOf" srcId="{5448A0AC-38B2-A341-B445-D28A7B2DAF6B}" destId="{B774F416-C987-2747-87F6-3E2FD815FFA7}" srcOrd="0" destOrd="5" presId="urn:microsoft.com/office/officeart/2005/8/layout/hList1"/>
    <dgm:cxn modelId="{215FF6EF-B9D3-CD48-85C3-5D2B11641FF0}" srcId="{5D6A7FBD-AAF6-C64C-9731-66C20A205CFC}" destId="{BCB6FF22-109C-EC48-9FB4-45F9422785D9}" srcOrd="1" destOrd="0" parTransId="{C7C11453-D89D-344B-8822-E84D338AF0AE}" sibTransId="{530CF5AF-AC9D-A843-8F70-B9CE6ECF3735}"/>
    <dgm:cxn modelId="{D94369FE-D1FA-A248-AC14-CD411C2AB3A6}" type="presOf" srcId="{C9EFA343-452F-7948-9D60-82B1E7F97E0D}" destId="{1B22ED3F-24CD-3646-BA90-F004C24FD4A6}" srcOrd="0" destOrd="2" presId="urn:microsoft.com/office/officeart/2005/8/layout/hList1"/>
    <dgm:cxn modelId="{83E06631-A2DF-AD4B-A0EA-C4DA4AF6E9EE}" type="presParOf" srcId="{86DF0962-0059-3F4B-9459-D92583EC2150}" destId="{0CBB7AED-6B00-1549-B81B-C8519013A61A}" srcOrd="0" destOrd="0" presId="urn:microsoft.com/office/officeart/2005/8/layout/hList1"/>
    <dgm:cxn modelId="{F39D4836-C513-D841-A447-81EB51A92F95}" type="presParOf" srcId="{0CBB7AED-6B00-1549-B81B-C8519013A61A}" destId="{289AD8E0-6850-D741-B6CF-F5981B976945}" srcOrd="0" destOrd="0" presId="urn:microsoft.com/office/officeart/2005/8/layout/hList1"/>
    <dgm:cxn modelId="{A4A706B4-7A01-134F-A230-D054B613B942}" type="presParOf" srcId="{0CBB7AED-6B00-1549-B81B-C8519013A61A}" destId="{B774F416-C987-2747-87F6-3E2FD815FFA7}" srcOrd="1" destOrd="0" presId="urn:microsoft.com/office/officeart/2005/8/layout/hList1"/>
    <dgm:cxn modelId="{6060A493-5EA1-B14C-9E42-9DA838CDC2BC}" type="presParOf" srcId="{86DF0962-0059-3F4B-9459-D92583EC2150}" destId="{D19AABC1-063D-0E45-9F33-9DD2C0C91DC5}" srcOrd="1" destOrd="0" presId="urn:microsoft.com/office/officeart/2005/8/layout/hList1"/>
    <dgm:cxn modelId="{C4AEB9ED-25B7-7541-BAF2-85CFDAD7B003}" type="presParOf" srcId="{86DF0962-0059-3F4B-9459-D92583EC2150}" destId="{A32891C2-1D8B-A64B-A09A-FD22ECE93796}" srcOrd="2" destOrd="0" presId="urn:microsoft.com/office/officeart/2005/8/layout/hList1"/>
    <dgm:cxn modelId="{57E8CB2D-AFDA-7545-875E-CD5BD467D854}" type="presParOf" srcId="{A32891C2-1D8B-A64B-A09A-FD22ECE93796}" destId="{FC295020-8B77-D34D-A36E-BFC5F9C5E644}" srcOrd="0" destOrd="0" presId="urn:microsoft.com/office/officeart/2005/8/layout/hList1"/>
    <dgm:cxn modelId="{8ED20C6C-B092-174A-A97F-41C46C736083}" type="presParOf" srcId="{A32891C2-1D8B-A64B-A09A-FD22ECE93796}" destId="{1B22ED3F-24CD-3646-BA90-F004C24FD4A6}" srcOrd="1" destOrd="0" presId="urn:microsoft.com/office/officeart/2005/8/layout/hList1"/>
    <dgm:cxn modelId="{D69A7A82-10C2-2541-B247-0F8554141C26}" type="presParOf" srcId="{86DF0962-0059-3F4B-9459-D92583EC2150}" destId="{5D93B449-3C0B-A64E-8797-C7A04B622C29}" srcOrd="3" destOrd="0" presId="urn:microsoft.com/office/officeart/2005/8/layout/hList1"/>
    <dgm:cxn modelId="{61F16201-96EF-E84B-8930-BA54C426860F}" type="presParOf" srcId="{86DF0962-0059-3F4B-9459-D92583EC2150}" destId="{D8D7F248-9AFC-9043-8DB3-D1FB07338F39}" srcOrd="4" destOrd="0" presId="urn:microsoft.com/office/officeart/2005/8/layout/hList1"/>
    <dgm:cxn modelId="{AD8FEFBA-ABF7-2C4F-AA16-7FDEE16F36A4}" type="presParOf" srcId="{D8D7F248-9AFC-9043-8DB3-D1FB07338F39}" destId="{9599FDF7-04CE-254C-B685-F58D5C032679}" srcOrd="0" destOrd="0" presId="urn:microsoft.com/office/officeart/2005/8/layout/hList1"/>
    <dgm:cxn modelId="{84E80A2B-7A00-4A46-8B7F-2AC18A13A06B}" type="presParOf" srcId="{D8D7F248-9AFC-9043-8DB3-D1FB07338F39}" destId="{897667A8-74F3-EE4E-8110-E35A601B069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DE3F3F-1DA8-4A4C-B8A9-FF44EB0140DB}" type="doc">
      <dgm:prSet loTypeId="urn:microsoft.com/office/officeart/2005/8/layout/pList2" loCatId="" qsTypeId="urn:microsoft.com/office/officeart/2005/8/quickstyle/simple1" qsCatId="simple" csTypeId="urn:microsoft.com/office/officeart/2005/8/colors/accent0_3" csCatId="mainScheme" phldr="1"/>
      <dgm:spPr/>
    </dgm:pt>
    <dgm:pt modelId="{7B9CFC24-F3E7-D14F-9FF1-49A202EFC0BB}">
      <dgm:prSet phldrT="[Text]" custT="1"/>
      <dgm:spPr/>
      <dgm:t>
        <a:bodyPr/>
        <a:lstStyle/>
        <a:p>
          <a:pPr algn="l">
            <a:buFont typeface="Arial" panose="020B0604020202020204" pitchFamily="34" charset="0"/>
            <a:buChar char="•"/>
          </a:pPr>
          <a:endParaRPr lang="en-US" sz="1600" dirty="0">
            <a:latin typeface="Century Gothic" panose="020B0502020202020204" pitchFamily="34" charset="0"/>
          </a:endParaRPr>
        </a:p>
        <a:p>
          <a:pPr algn="l">
            <a:buFont typeface="Arial" panose="020B0604020202020204" pitchFamily="34" charset="0"/>
            <a:buChar char="•"/>
          </a:pPr>
          <a:endParaRPr lang="en-US" sz="1600" dirty="0">
            <a:latin typeface="Century Gothic" panose="020B0502020202020204" pitchFamily="34" charset="0"/>
          </a:endParaRPr>
        </a:p>
        <a:p>
          <a:pPr algn="l">
            <a:buFont typeface="Arial" panose="020B0604020202020204" pitchFamily="34" charset="0"/>
            <a:buChar char="•"/>
          </a:pPr>
          <a:r>
            <a:rPr lang="en-US" sz="1600" dirty="0">
              <a:latin typeface="Century Gothic" panose="020B0502020202020204" pitchFamily="34" charset="0"/>
            </a:rPr>
            <a:t>-Increase SCC of a generic VSC to enable legacy distribution protection</a:t>
          </a:r>
        </a:p>
        <a:p>
          <a:pPr algn="l">
            <a:buFont typeface="Arial" panose="020B0604020202020204" pitchFamily="34" charset="0"/>
            <a:buChar char="•"/>
          </a:pPr>
          <a:r>
            <a:rPr lang="en-US" sz="1600" dirty="0">
              <a:latin typeface="Century Gothic" panose="020B0502020202020204" pitchFamily="34" charset="0"/>
            </a:rPr>
            <a:t>-Demonstrate full overcurrent coordination with fuses and reclosers</a:t>
          </a:r>
        </a:p>
        <a:p>
          <a:pPr algn="l">
            <a:buFont typeface="Arial" panose="020B0604020202020204" pitchFamily="34" charset="0"/>
            <a:buChar char="•"/>
          </a:pPr>
          <a:endParaRPr lang="en-US" sz="1600" dirty="0"/>
        </a:p>
      </dgm:t>
    </dgm:pt>
    <dgm:pt modelId="{F1B9F6F0-CDF1-3A4B-BB6C-A4DEF54DBDBE}" type="parTrans" cxnId="{6B1A94A9-0F70-6844-B717-237C13E9565E}">
      <dgm:prSet/>
      <dgm:spPr/>
      <dgm:t>
        <a:bodyPr/>
        <a:lstStyle/>
        <a:p>
          <a:endParaRPr lang="en-US"/>
        </a:p>
      </dgm:t>
    </dgm:pt>
    <dgm:pt modelId="{CFB2A1E6-A480-8347-A9DF-374AFF657084}" type="sibTrans" cxnId="{6B1A94A9-0F70-6844-B717-237C13E9565E}">
      <dgm:prSet/>
      <dgm:spPr/>
      <dgm:t>
        <a:bodyPr/>
        <a:lstStyle/>
        <a:p>
          <a:endParaRPr lang="en-US"/>
        </a:p>
      </dgm:t>
    </dgm:pt>
    <dgm:pt modelId="{6DDE55C7-4898-E14D-AABB-075A08E7BDA8}">
      <dgm:prSet phldrT="[Text]" custT="1"/>
      <dgm:spPr/>
      <dgm:t>
        <a:bodyPr/>
        <a:lstStyle/>
        <a:p>
          <a:pPr algn="l"/>
          <a:endParaRPr lang="en-US" sz="1600" dirty="0">
            <a:latin typeface="Century Gothic" panose="020B0502020202020204" pitchFamily="34" charset="0"/>
          </a:endParaRPr>
        </a:p>
        <a:p>
          <a:pPr algn="l"/>
          <a:endParaRPr lang="en-US" sz="1600" dirty="0">
            <a:latin typeface="Century Gothic" panose="020B0502020202020204" pitchFamily="34" charset="0"/>
          </a:endParaRPr>
        </a:p>
        <a:p>
          <a:pPr algn="l"/>
          <a:r>
            <a:rPr lang="en-US" sz="1600" dirty="0">
              <a:latin typeface="Century Gothic" panose="020B0502020202020204" pitchFamily="34" charset="0"/>
            </a:rPr>
            <a:t>-Determine max SCC of normally rated IGBT</a:t>
          </a:r>
        </a:p>
        <a:p>
          <a:pPr algn="l"/>
          <a:r>
            <a:rPr lang="en-US" sz="1600" dirty="0">
              <a:latin typeface="Century Gothic" panose="020B0502020202020204" pitchFamily="34" charset="0"/>
            </a:rPr>
            <a:t>-Identify what components must be overrated to increase &gt;3X SCC </a:t>
          </a:r>
          <a:endParaRPr lang="en-US" sz="1800" dirty="0"/>
        </a:p>
      </dgm:t>
    </dgm:pt>
    <dgm:pt modelId="{A0A1EEFC-95E0-654E-A49B-8FEF93A166DE}" type="parTrans" cxnId="{9AB6D44F-05D3-FA40-9012-8F9EB05E723B}">
      <dgm:prSet/>
      <dgm:spPr/>
      <dgm:t>
        <a:bodyPr/>
        <a:lstStyle/>
        <a:p>
          <a:endParaRPr lang="en-US"/>
        </a:p>
      </dgm:t>
    </dgm:pt>
    <dgm:pt modelId="{9FECE41A-0349-D64A-B4C1-A08AA89A270E}" type="sibTrans" cxnId="{9AB6D44F-05D3-FA40-9012-8F9EB05E723B}">
      <dgm:prSet/>
      <dgm:spPr/>
      <dgm:t>
        <a:bodyPr/>
        <a:lstStyle/>
        <a:p>
          <a:endParaRPr lang="en-US"/>
        </a:p>
      </dgm:t>
    </dgm:pt>
    <dgm:pt modelId="{90DC143E-BD0E-EC46-8F8E-50DAF9634605}">
      <dgm:prSet phldrT="[Text]"/>
      <dgm:spPr/>
      <dgm:t>
        <a:bodyPr/>
        <a:lstStyle/>
        <a:p>
          <a:pPr algn="l"/>
          <a:endParaRPr lang="en-US" dirty="0"/>
        </a:p>
        <a:p>
          <a:pPr algn="l"/>
          <a:endParaRPr lang="en-US" dirty="0"/>
        </a:p>
        <a:p>
          <a:pPr algn="l"/>
          <a:r>
            <a:rPr lang="en-US" dirty="0"/>
            <a:t>-Evaluate full overcurrent coordination with fuses, primary relay and backup relay</a:t>
          </a:r>
        </a:p>
        <a:p>
          <a:pPr algn="l"/>
          <a:r>
            <a:rPr lang="en-US" dirty="0"/>
            <a:t>-Evaluate LG,LL and 3-ph faults</a:t>
          </a:r>
        </a:p>
        <a:p>
          <a:pPr algn="l"/>
          <a:endParaRPr lang="en-US" dirty="0"/>
        </a:p>
      </dgm:t>
    </dgm:pt>
    <dgm:pt modelId="{5ED5ADCC-BBAE-5A4E-B09E-20433FE7734C}" type="parTrans" cxnId="{AE117053-575F-B645-98D3-FFE92529C584}">
      <dgm:prSet/>
      <dgm:spPr/>
      <dgm:t>
        <a:bodyPr/>
        <a:lstStyle/>
        <a:p>
          <a:endParaRPr lang="en-US"/>
        </a:p>
      </dgm:t>
    </dgm:pt>
    <dgm:pt modelId="{ED68B8D4-79D6-AD4E-8B3D-A62A42CC2917}" type="sibTrans" cxnId="{AE117053-575F-B645-98D3-FFE92529C584}">
      <dgm:prSet/>
      <dgm:spPr/>
      <dgm:t>
        <a:bodyPr/>
        <a:lstStyle/>
        <a:p>
          <a:endParaRPr lang="en-US"/>
        </a:p>
      </dgm:t>
    </dgm:pt>
    <dgm:pt modelId="{66F73BFF-BC52-0D48-B019-B67BE8DB3402}">
      <dgm:prSet custT="1"/>
      <dgm:spPr/>
      <dgm:t>
        <a:bodyPr/>
        <a:lstStyle/>
        <a:p>
          <a:pPr algn="ctr"/>
          <a:endParaRPr lang="en-US" sz="1300" dirty="0">
            <a:latin typeface="Century Gothic" panose="020B0502020202020204" pitchFamily="34" charset="0"/>
          </a:endParaRPr>
        </a:p>
        <a:p>
          <a:pPr algn="ctr"/>
          <a:endParaRPr lang="en-US" sz="1300" dirty="0">
            <a:latin typeface="Century Gothic" panose="020B0502020202020204" pitchFamily="34" charset="0"/>
          </a:endParaRPr>
        </a:p>
        <a:p>
          <a:pPr algn="l"/>
          <a:r>
            <a:rPr lang="en-US" sz="1450" dirty="0">
              <a:latin typeface="Century Gothic" panose="020B0502020202020204" pitchFamily="34" charset="0"/>
            </a:rPr>
            <a:t>-Grid-Filter inductor saturates at currents higher than its rated</a:t>
          </a:r>
        </a:p>
        <a:p>
          <a:pPr algn="l"/>
          <a:r>
            <a:rPr lang="en-US" sz="1450" dirty="0">
              <a:latin typeface="Century Gothic" panose="020B0502020202020204" pitchFamily="34" charset="0"/>
            </a:rPr>
            <a:t>-Nonlinear inductance introduces instabilities in the control</a:t>
          </a:r>
        </a:p>
        <a:p>
          <a:pPr algn="l"/>
          <a:r>
            <a:rPr lang="en-US" sz="1450" dirty="0">
              <a:latin typeface="Century Gothic" panose="020B0502020202020204" pitchFamily="34" charset="0"/>
            </a:rPr>
            <a:t>-Propose control to maintain stability criteria for normal and fault conditions</a:t>
          </a:r>
          <a:endParaRPr lang="en-US" sz="1450" dirty="0"/>
        </a:p>
      </dgm:t>
    </dgm:pt>
    <dgm:pt modelId="{634831C7-B62F-1544-AB6F-BCC939B9592E}" type="parTrans" cxnId="{AA885798-66D9-6648-9F01-5356ED19AE6D}">
      <dgm:prSet/>
      <dgm:spPr/>
      <dgm:t>
        <a:bodyPr/>
        <a:lstStyle/>
        <a:p>
          <a:endParaRPr lang="en-US"/>
        </a:p>
      </dgm:t>
    </dgm:pt>
    <dgm:pt modelId="{2717B904-8E1D-1943-9868-B1BF2B9D0873}" type="sibTrans" cxnId="{AA885798-66D9-6648-9F01-5356ED19AE6D}">
      <dgm:prSet/>
      <dgm:spPr/>
      <dgm:t>
        <a:bodyPr/>
        <a:lstStyle/>
        <a:p>
          <a:endParaRPr lang="en-US"/>
        </a:p>
      </dgm:t>
    </dgm:pt>
    <dgm:pt modelId="{D14B73FC-2C78-7446-816F-9B0116252375}" type="pres">
      <dgm:prSet presAssocID="{2BDE3F3F-1DA8-4A4C-B8A9-FF44EB0140DB}" presName="Name0" presStyleCnt="0">
        <dgm:presLayoutVars>
          <dgm:dir/>
          <dgm:resizeHandles val="exact"/>
        </dgm:presLayoutVars>
      </dgm:prSet>
      <dgm:spPr/>
    </dgm:pt>
    <dgm:pt modelId="{F00EC919-18B1-0940-A076-2787D9E645D8}" type="pres">
      <dgm:prSet presAssocID="{2BDE3F3F-1DA8-4A4C-B8A9-FF44EB0140DB}" presName="bkgdShp" presStyleLbl="alignAccFollowNode1" presStyleIdx="0" presStyleCnt="1" custLinFactNeighborX="666" custLinFactNeighborY="244"/>
      <dgm:spPr/>
    </dgm:pt>
    <dgm:pt modelId="{FE730475-0F68-FD47-A2C7-02A74CBEF307}" type="pres">
      <dgm:prSet presAssocID="{2BDE3F3F-1DA8-4A4C-B8A9-FF44EB0140DB}" presName="linComp" presStyleCnt="0"/>
      <dgm:spPr/>
    </dgm:pt>
    <dgm:pt modelId="{346EF7B0-EBD2-B647-912A-AF348ADA5E05}" type="pres">
      <dgm:prSet presAssocID="{7B9CFC24-F3E7-D14F-9FF1-49A202EFC0BB}" presName="compNode" presStyleCnt="0"/>
      <dgm:spPr/>
    </dgm:pt>
    <dgm:pt modelId="{0BA46893-A4A4-2A4A-9A86-96B7D04BCE59}" type="pres">
      <dgm:prSet presAssocID="{7B9CFC24-F3E7-D14F-9FF1-49A202EFC0BB}" presName="node" presStyleLbl="node1" presStyleIdx="0" presStyleCnt="4">
        <dgm:presLayoutVars>
          <dgm:bulletEnabled val="1"/>
        </dgm:presLayoutVars>
      </dgm:prSet>
      <dgm:spPr/>
    </dgm:pt>
    <dgm:pt modelId="{7688810B-755F-434D-A87F-98292510C15A}" type="pres">
      <dgm:prSet presAssocID="{7B9CFC24-F3E7-D14F-9FF1-49A202EFC0BB}" presName="invisiNode" presStyleLbl="node1" presStyleIdx="0" presStyleCnt="4"/>
      <dgm:spPr/>
    </dgm:pt>
    <dgm:pt modelId="{018B45B3-0ECE-564D-B4DE-74770391AC3E}" type="pres">
      <dgm:prSet presAssocID="{7B9CFC24-F3E7-D14F-9FF1-49A202EFC0BB}" presName="imagNode" presStyleLbl="fgImgPlace1" presStyleIdx="0" presStyleCnt="4" custScaleX="77341" custScaleY="7025"/>
      <dgm:spPr/>
    </dgm:pt>
    <dgm:pt modelId="{B7A06FBA-1769-E24D-B639-3E1238736238}" type="pres">
      <dgm:prSet presAssocID="{CFB2A1E6-A480-8347-A9DF-374AFF657084}" presName="sibTrans" presStyleLbl="sibTrans2D1" presStyleIdx="0" presStyleCnt="0"/>
      <dgm:spPr/>
    </dgm:pt>
    <dgm:pt modelId="{E788D516-B0ED-2349-917A-9F1787D633CD}" type="pres">
      <dgm:prSet presAssocID="{6DDE55C7-4898-E14D-AABB-075A08E7BDA8}" presName="compNode" presStyleCnt="0"/>
      <dgm:spPr/>
    </dgm:pt>
    <dgm:pt modelId="{83421952-7107-2E4F-B1CF-008FE39A35A1}" type="pres">
      <dgm:prSet presAssocID="{6DDE55C7-4898-E14D-AABB-075A08E7BDA8}" presName="node" presStyleLbl="node1" presStyleIdx="1" presStyleCnt="4">
        <dgm:presLayoutVars>
          <dgm:bulletEnabled val="1"/>
        </dgm:presLayoutVars>
      </dgm:prSet>
      <dgm:spPr/>
    </dgm:pt>
    <dgm:pt modelId="{EE6034AD-77AA-E441-ABB5-F77FBA783E72}" type="pres">
      <dgm:prSet presAssocID="{6DDE55C7-4898-E14D-AABB-075A08E7BDA8}" presName="invisiNode" presStyleLbl="node1" presStyleIdx="1" presStyleCnt="4"/>
      <dgm:spPr/>
    </dgm:pt>
    <dgm:pt modelId="{858074F7-2289-CC49-8A85-9104563C3576}" type="pres">
      <dgm:prSet presAssocID="{6DDE55C7-4898-E14D-AABB-075A08E7BDA8}" presName="imagNode" presStyleLbl="fgImgPlace1" presStyleIdx="1" presStyleCnt="4" custScaleX="49749" custScaleY="14461"/>
      <dgm:spPr/>
    </dgm:pt>
    <dgm:pt modelId="{51B5D277-E14D-F542-B876-B7970C743DC2}" type="pres">
      <dgm:prSet presAssocID="{9FECE41A-0349-D64A-B4C1-A08AA89A270E}" presName="sibTrans" presStyleLbl="sibTrans2D1" presStyleIdx="0" presStyleCnt="0"/>
      <dgm:spPr/>
    </dgm:pt>
    <dgm:pt modelId="{7859C472-BEB3-3F4F-95C9-02A0627B03FA}" type="pres">
      <dgm:prSet presAssocID="{66F73BFF-BC52-0D48-B019-B67BE8DB3402}" presName="compNode" presStyleCnt="0"/>
      <dgm:spPr/>
    </dgm:pt>
    <dgm:pt modelId="{D43C9C7C-625E-8D48-AB55-906524AD282C}" type="pres">
      <dgm:prSet presAssocID="{66F73BFF-BC52-0D48-B019-B67BE8DB3402}" presName="node" presStyleLbl="node1" presStyleIdx="2" presStyleCnt="4">
        <dgm:presLayoutVars>
          <dgm:bulletEnabled val="1"/>
        </dgm:presLayoutVars>
      </dgm:prSet>
      <dgm:spPr/>
    </dgm:pt>
    <dgm:pt modelId="{B9072CC7-1B8E-E547-B48E-4B0F91C6FD47}" type="pres">
      <dgm:prSet presAssocID="{66F73BFF-BC52-0D48-B019-B67BE8DB3402}" presName="invisiNode" presStyleLbl="node1" presStyleIdx="2" presStyleCnt="4"/>
      <dgm:spPr/>
    </dgm:pt>
    <dgm:pt modelId="{F70FF39E-F99E-0141-8C0A-97187724BE79}" type="pres">
      <dgm:prSet presAssocID="{66F73BFF-BC52-0D48-B019-B67BE8DB3402}" presName="imagNode" presStyleLbl="fgImgPlace1" presStyleIdx="2" presStyleCnt="4" custFlipVert="1" custScaleX="51374" custScaleY="8856"/>
      <dgm:spPr/>
    </dgm:pt>
    <dgm:pt modelId="{B872B6AE-F2B6-F946-A80D-90A027987D82}" type="pres">
      <dgm:prSet presAssocID="{2717B904-8E1D-1943-9868-B1BF2B9D0873}" presName="sibTrans" presStyleLbl="sibTrans2D1" presStyleIdx="0" presStyleCnt="0"/>
      <dgm:spPr/>
    </dgm:pt>
    <dgm:pt modelId="{EF647829-101C-4A44-8C85-1775425101A4}" type="pres">
      <dgm:prSet presAssocID="{90DC143E-BD0E-EC46-8F8E-50DAF9634605}" presName="compNode" presStyleCnt="0"/>
      <dgm:spPr/>
    </dgm:pt>
    <dgm:pt modelId="{1D92B251-8F54-324E-9D2D-4A50715A28B5}" type="pres">
      <dgm:prSet presAssocID="{90DC143E-BD0E-EC46-8F8E-50DAF9634605}" presName="node" presStyleLbl="node1" presStyleIdx="3" presStyleCnt="4">
        <dgm:presLayoutVars>
          <dgm:bulletEnabled val="1"/>
        </dgm:presLayoutVars>
      </dgm:prSet>
      <dgm:spPr/>
    </dgm:pt>
    <dgm:pt modelId="{DAE3FF67-32AC-A145-B555-02A275714592}" type="pres">
      <dgm:prSet presAssocID="{90DC143E-BD0E-EC46-8F8E-50DAF9634605}" presName="invisiNode" presStyleLbl="node1" presStyleIdx="3" presStyleCnt="4"/>
      <dgm:spPr/>
    </dgm:pt>
    <dgm:pt modelId="{580586A0-DAAB-5C4F-85F4-3C4E879D68F4}" type="pres">
      <dgm:prSet presAssocID="{90DC143E-BD0E-EC46-8F8E-50DAF9634605}" presName="imagNode" presStyleLbl="fgImgPlace1" presStyleIdx="3" presStyleCnt="4" custScaleX="31277" custScaleY="39073"/>
      <dgm:spPr/>
    </dgm:pt>
  </dgm:ptLst>
  <dgm:cxnLst>
    <dgm:cxn modelId="{8FC0AF27-2853-7A44-A4DA-40A18F90404A}" type="presOf" srcId="{9FECE41A-0349-D64A-B4C1-A08AA89A270E}" destId="{51B5D277-E14D-F542-B876-B7970C743DC2}" srcOrd="0" destOrd="0" presId="urn:microsoft.com/office/officeart/2005/8/layout/pList2"/>
    <dgm:cxn modelId="{9AB6D44F-05D3-FA40-9012-8F9EB05E723B}" srcId="{2BDE3F3F-1DA8-4A4C-B8A9-FF44EB0140DB}" destId="{6DDE55C7-4898-E14D-AABB-075A08E7BDA8}" srcOrd="1" destOrd="0" parTransId="{A0A1EEFC-95E0-654E-A49B-8FEF93A166DE}" sibTransId="{9FECE41A-0349-D64A-B4C1-A08AA89A270E}"/>
    <dgm:cxn modelId="{AE117053-575F-B645-98D3-FFE92529C584}" srcId="{2BDE3F3F-1DA8-4A4C-B8A9-FF44EB0140DB}" destId="{90DC143E-BD0E-EC46-8F8E-50DAF9634605}" srcOrd="3" destOrd="0" parTransId="{5ED5ADCC-BBAE-5A4E-B09E-20433FE7734C}" sibTransId="{ED68B8D4-79D6-AD4E-8B3D-A62A42CC2917}"/>
    <dgm:cxn modelId="{4712B856-3A8B-C54B-AC40-0AA5514E6A28}" type="presOf" srcId="{90DC143E-BD0E-EC46-8F8E-50DAF9634605}" destId="{1D92B251-8F54-324E-9D2D-4A50715A28B5}" srcOrd="0" destOrd="0" presId="urn:microsoft.com/office/officeart/2005/8/layout/pList2"/>
    <dgm:cxn modelId="{9F89946D-4704-1741-97A4-298AFDDD0B01}" type="presOf" srcId="{CFB2A1E6-A480-8347-A9DF-374AFF657084}" destId="{B7A06FBA-1769-E24D-B639-3E1238736238}" srcOrd="0" destOrd="0" presId="urn:microsoft.com/office/officeart/2005/8/layout/pList2"/>
    <dgm:cxn modelId="{4F0C0887-C3F6-8D4B-BB9E-26BA770EE773}" type="presOf" srcId="{2717B904-8E1D-1943-9868-B1BF2B9D0873}" destId="{B872B6AE-F2B6-F946-A80D-90A027987D82}" srcOrd="0" destOrd="0" presId="urn:microsoft.com/office/officeart/2005/8/layout/pList2"/>
    <dgm:cxn modelId="{AA885798-66D9-6648-9F01-5356ED19AE6D}" srcId="{2BDE3F3F-1DA8-4A4C-B8A9-FF44EB0140DB}" destId="{66F73BFF-BC52-0D48-B019-B67BE8DB3402}" srcOrd="2" destOrd="0" parTransId="{634831C7-B62F-1544-AB6F-BCC939B9592E}" sibTransId="{2717B904-8E1D-1943-9868-B1BF2B9D0873}"/>
    <dgm:cxn modelId="{6B1A94A9-0F70-6844-B717-237C13E9565E}" srcId="{2BDE3F3F-1DA8-4A4C-B8A9-FF44EB0140DB}" destId="{7B9CFC24-F3E7-D14F-9FF1-49A202EFC0BB}" srcOrd="0" destOrd="0" parTransId="{F1B9F6F0-CDF1-3A4B-BB6C-A4DEF54DBDBE}" sibTransId="{CFB2A1E6-A480-8347-A9DF-374AFF657084}"/>
    <dgm:cxn modelId="{2F724DDE-E4F4-244E-A32D-4597FF1E1D67}" type="presOf" srcId="{6DDE55C7-4898-E14D-AABB-075A08E7BDA8}" destId="{83421952-7107-2E4F-B1CF-008FE39A35A1}" srcOrd="0" destOrd="0" presId="urn:microsoft.com/office/officeart/2005/8/layout/pList2"/>
    <dgm:cxn modelId="{4CDB20E7-25F0-B941-B324-75F3C678066C}" type="presOf" srcId="{2BDE3F3F-1DA8-4A4C-B8A9-FF44EB0140DB}" destId="{D14B73FC-2C78-7446-816F-9B0116252375}" srcOrd="0" destOrd="0" presId="urn:microsoft.com/office/officeart/2005/8/layout/pList2"/>
    <dgm:cxn modelId="{7E08D4E8-BF6D-564C-8049-A0A767725427}" type="presOf" srcId="{66F73BFF-BC52-0D48-B019-B67BE8DB3402}" destId="{D43C9C7C-625E-8D48-AB55-906524AD282C}" srcOrd="0" destOrd="0" presId="urn:microsoft.com/office/officeart/2005/8/layout/pList2"/>
    <dgm:cxn modelId="{B2008AF8-77F1-EF4D-A91A-869869BD01AC}" type="presOf" srcId="{7B9CFC24-F3E7-D14F-9FF1-49A202EFC0BB}" destId="{0BA46893-A4A4-2A4A-9A86-96B7D04BCE59}" srcOrd="0" destOrd="0" presId="urn:microsoft.com/office/officeart/2005/8/layout/pList2"/>
    <dgm:cxn modelId="{A8B5D64B-3382-F543-A47E-DA1823C4AC97}" type="presParOf" srcId="{D14B73FC-2C78-7446-816F-9B0116252375}" destId="{F00EC919-18B1-0940-A076-2787D9E645D8}" srcOrd="0" destOrd="0" presId="urn:microsoft.com/office/officeart/2005/8/layout/pList2"/>
    <dgm:cxn modelId="{DAB4A940-DBF6-D14A-BD34-2626D0924F24}" type="presParOf" srcId="{D14B73FC-2C78-7446-816F-9B0116252375}" destId="{FE730475-0F68-FD47-A2C7-02A74CBEF307}" srcOrd="1" destOrd="0" presId="urn:microsoft.com/office/officeart/2005/8/layout/pList2"/>
    <dgm:cxn modelId="{E1E608BC-C61A-7A47-A12B-4062C4F2A057}" type="presParOf" srcId="{FE730475-0F68-FD47-A2C7-02A74CBEF307}" destId="{346EF7B0-EBD2-B647-912A-AF348ADA5E05}" srcOrd="0" destOrd="0" presId="urn:microsoft.com/office/officeart/2005/8/layout/pList2"/>
    <dgm:cxn modelId="{213B142D-1802-D84C-89D4-187F0C30A878}" type="presParOf" srcId="{346EF7B0-EBD2-B647-912A-AF348ADA5E05}" destId="{0BA46893-A4A4-2A4A-9A86-96B7D04BCE59}" srcOrd="0" destOrd="0" presId="urn:microsoft.com/office/officeart/2005/8/layout/pList2"/>
    <dgm:cxn modelId="{9220272B-5682-8E4C-8195-C7E2CDB9E008}" type="presParOf" srcId="{346EF7B0-EBD2-B647-912A-AF348ADA5E05}" destId="{7688810B-755F-434D-A87F-98292510C15A}" srcOrd="1" destOrd="0" presId="urn:microsoft.com/office/officeart/2005/8/layout/pList2"/>
    <dgm:cxn modelId="{DC8175A7-EBCB-1C43-A1D0-20EAD1EC0A1E}" type="presParOf" srcId="{346EF7B0-EBD2-B647-912A-AF348ADA5E05}" destId="{018B45B3-0ECE-564D-B4DE-74770391AC3E}" srcOrd="2" destOrd="0" presId="urn:microsoft.com/office/officeart/2005/8/layout/pList2"/>
    <dgm:cxn modelId="{4A40E111-774E-CA40-8BF8-518F76D0808D}" type="presParOf" srcId="{FE730475-0F68-FD47-A2C7-02A74CBEF307}" destId="{B7A06FBA-1769-E24D-B639-3E1238736238}" srcOrd="1" destOrd="0" presId="urn:microsoft.com/office/officeart/2005/8/layout/pList2"/>
    <dgm:cxn modelId="{CFB2FADE-49B1-8844-8207-410822D36615}" type="presParOf" srcId="{FE730475-0F68-FD47-A2C7-02A74CBEF307}" destId="{E788D516-B0ED-2349-917A-9F1787D633CD}" srcOrd="2" destOrd="0" presId="urn:microsoft.com/office/officeart/2005/8/layout/pList2"/>
    <dgm:cxn modelId="{F99647A1-B5E9-AF49-9688-E88291F967FE}" type="presParOf" srcId="{E788D516-B0ED-2349-917A-9F1787D633CD}" destId="{83421952-7107-2E4F-B1CF-008FE39A35A1}" srcOrd="0" destOrd="0" presId="urn:microsoft.com/office/officeart/2005/8/layout/pList2"/>
    <dgm:cxn modelId="{18A12F22-7059-0E43-A6D6-A963B2BDB291}" type="presParOf" srcId="{E788D516-B0ED-2349-917A-9F1787D633CD}" destId="{EE6034AD-77AA-E441-ABB5-F77FBA783E72}" srcOrd="1" destOrd="0" presId="urn:microsoft.com/office/officeart/2005/8/layout/pList2"/>
    <dgm:cxn modelId="{F4F03C9D-7396-A64F-A8CC-B7D25A08A838}" type="presParOf" srcId="{E788D516-B0ED-2349-917A-9F1787D633CD}" destId="{858074F7-2289-CC49-8A85-9104563C3576}" srcOrd="2" destOrd="0" presId="urn:microsoft.com/office/officeart/2005/8/layout/pList2"/>
    <dgm:cxn modelId="{7628DD23-C06D-E54D-B11C-2E7B6915F2FA}" type="presParOf" srcId="{FE730475-0F68-FD47-A2C7-02A74CBEF307}" destId="{51B5D277-E14D-F542-B876-B7970C743DC2}" srcOrd="3" destOrd="0" presId="urn:microsoft.com/office/officeart/2005/8/layout/pList2"/>
    <dgm:cxn modelId="{4EBD7C33-F8B6-894D-8F0E-9F693CEB71CE}" type="presParOf" srcId="{FE730475-0F68-FD47-A2C7-02A74CBEF307}" destId="{7859C472-BEB3-3F4F-95C9-02A0627B03FA}" srcOrd="4" destOrd="0" presId="urn:microsoft.com/office/officeart/2005/8/layout/pList2"/>
    <dgm:cxn modelId="{E6B0A570-CAF5-A041-91DE-A64887889966}" type="presParOf" srcId="{7859C472-BEB3-3F4F-95C9-02A0627B03FA}" destId="{D43C9C7C-625E-8D48-AB55-906524AD282C}" srcOrd="0" destOrd="0" presId="urn:microsoft.com/office/officeart/2005/8/layout/pList2"/>
    <dgm:cxn modelId="{8E312068-1B3C-1048-A6AE-1D80F616F88B}" type="presParOf" srcId="{7859C472-BEB3-3F4F-95C9-02A0627B03FA}" destId="{B9072CC7-1B8E-E547-B48E-4B0F91C6FD47}" srcOrd="1" destOrd="0" presId="urn:microsoft.com/office/officeart/2005/8/layout/pList2"/>
    <dgm:cxn modelId="{A8DFE432-1D83-BF46-9E1D-F9887C9DB153}" type="presParOf" srcId="{7859C472-BEB3-3F4F-95C9-02A0627B03FA}" destId="{F70FF39E-F99E-0141-8C0A-97187724BE79}" srcOrd="2" destOrd="0" presId="urn:microsoft.com/office/officeart/2005/8/layout/pList2"/>
    <dgm:cxn modelId="{A4C315BE-4892-2B47-9FB6-BC863A2A2060}" type="presParOf" srcId="{FE730475-0F68-FD47-A2C7-02A74CBEF307}" destId="{B872B6AE-F2B6-F946-A80D-90A027987D82}" srcOrd="5" destOrd="0" presId="urn:microsoft.com/office/officeart/2005/8/layout/pList2"/>
    <dgm:cxn modelId="{C74999D3-311F-F247-9DF1-1AFD4CBC1AA3}" type="presParOf" srcId="{FE730475-0F68-FD47-A2C7-02A74CBEF307}" destId="{EF647829-101C-4A44-8C85-1775425101A4}" srcOrd="6" destOrd="0" presId="urn:microsoft.com/office/officeart/2005/8/layout/pList2"/>
    <dgm:cxn modelId="{6BE2BCC3-BE75-C04C-8C28-4111934A0458}" type="presParOf" srcId="{EF647829-101C-4A44-8C85-1775425101A4}" destId="{1D92B251-8F54-324E-9D2D-4A50715A28B5}" srcOrd="0" destOrd="0" presId="urn:microsoft.com/office/officeart/2005/8/layout/pList2"/>
    <dgm:cxn modelId="{0A6A6D40-C08A-F342-9B89-73A25102DE3D}" type="presParOf" srcId="{EF647829-101C-4A44-8C85-1775425101A4}" destId="{DAE3FF67-32AC-A145-B555-02A275714592}" srcOrd="1" destOrd="0" presId="urn:microsoft.com/office/officeart/2005/8/layout/pList2"/>
    <dgm:cxn modelId="{B73A0724-4BE3-FF4D-B1B8-363D68AFDDC0}" type="presParOf" srcId="{EF647829-101C-4A44-8C85-1775425101A4}" destId="{580586A0-DAAB-5C4F-85F4-3C4E879D68F4}"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9F66AD-05AC-8542-BBD9-E39348A3272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9FB649C-6677-114B-B255-7AE02368A3F4}">
      <dgm:prSet/>
      <dgm:spPr>
        <a:solidFill>
          <a:srgbClr val="4B8861"/>
        </a:solidFill>
      </dgm:spPr>
      <dgm:t>
        <a:bodyPr/>
        <a:lstStyle/>
        <a:p>
          <a:r>
            <a:rPr lang="en-US" dirty="0"/>
            <a:t>1) Enables the utilization of affordable overcurrent devices such as fuses, circuit breakers and reclosers</a:t>
          </a:r>
        </a:p>
      </dgm:t>
    </dgm:pt>
    <dgm:pt modelId="{60EBD8E4-74E3-2B45-8FFB-39481F440650}" type="parTrans" cxnId="{A3C83206-02BF-2149-9042-379489BE12DD}">
      <dgm:prSet/>
      <dgm:spPr/>
      <dgm:t>
        <a:bodyPr/>
        <a:lstStyle/>
        <a:p>
          <a:endParaRPr lang="en-US"/>
        </a:p>
      </dgm:t>
    </dgm:pt>
    <dgm:pt modelId="{88321B1C-EF88-9442-A5E1-484718B6CC9F}" type="sibTrans" cxnId="{A3C83206-02BF-2149-9042-379489BE12DD}">
      <dgm:prSet/>
      <dgm:spPr/>
      <dgm:t>
        <a:bodyPr/>
        <a:lstStyle/>
        <a:p>
          <a:endParaRPr lang="en-US"/>
        </a:p>
      </dgm:t>
    </dgm:pt>
    <dgm:pt modelId="{3F1E2695-CD6A-4B43-ADBD-7640C3DF6EC6}">
      <dgm:prSet/>
      <dgm:spPr>
        <a:solidFill>
          <a:srgbClr val="4B8861"/>
        </a:solidFill>
      </dgm:spPr>
      <dgm:t>
        <a:bodyPr/>
        <a:lstStyle/>
        <a:p>
          <a:r>
            <a:rPr lang="en-US"/>
            <a:t>2) Enables fuse-relay coordination, and coordination between primary and backup relays</a:t>
          </a:r>
        </a:p>
      </dgm:t>
    </dgm:pt>
    <dgm:pt modelId="{4564C7BC-4B12-DF4F-BBE5-35849CC65AA2}" type="parTrans" cxnId="{14695131-F07B-904B-87A3-52CC543DF7A0}">
      <dgm:prSet/>
      <dgm:spPr/>
      <dgm:t>
        <a:bodyPr/>
        <a:lstStyle/>
        <a:p>
          <a:endParaRPr lang="en-US"/>
        </a:p>
      </dgm:t>
    </dgm:pt>
    <dgm:pt modelId="{32ECA5B6-E4C6-B643-940B-374E669361A5}" type="sibTrans" cxnId="{14695131-F07B-904B-87A3-52CC543DF7A0}">
      <dgm:prSet/>
      <dgm:spPr/>
      <dgm:t>
        <a:bodyPr/>
        <a:lstStyle/>
        <a:p>
          <a:endParaRPr lang="en-US"/>
        </a:p>
      </dgm:t>
    </dgm:pt>
    <dgm:pt modelId="{532F717E-9CE2-2746-8770-A42A4C570792}">
      <dgm:prSet/>
      <dgm:spPr>
        <a:solidFill>
          <a:srgbClr val="4B8861"/>
        </a:solidFill>
      </dgm:spPr>
      <dgm:t>
        <a:bodyPr/>
        <a:lstStyle/>
        <a:p>
          <a:r>
            <a:rPr lang="en-US"/>
            <a:t>3) It is cost-effective since only the semiconductor and current sensor are oversized, while the rest of the inverter components remain at the designed rated power</a:t>
          </a:r>
        </a:p>
      </dgm:t>
    </dgm:pt>
    <dgm:pt modelId="{FC1265A9-070B-2B48-B2D6-42B722AF8200}" type="parTrans" cxnId="{9476AFDB-BBB1-3C41-85C5-F95A218561AF}">
      <dgm:prSet/>
      <dgm:spPr/>
      <dgm:t>
        <a:bodyPr/>
        <a:lstStyle/>
        <a:p>
          <a:endParaRPr lang="en-US"/>
        </a:p>
      </dgm:t>
    </dgm:pt>
    <dgm:pt modelId="{CD8A717E-AF04-894A-A6FD-365D533E7A24}" type="sibTrans" cxnId="{9476AFDB-BBB1-3C41-85C5-F95A218561AF}">
      <dgm:prSet/>
      <dgm:spPr/>
      <dgm:t>
        <a:bodyPr/>
        <a:lstStyle/>
        <a:p>
          <a:endParaRPr lang="en-US"/>
        </a:p>
      </dgm:t>
    </dgm:pt>
    <dgm:pt modelId="{992A4F6E-057A-D546-AB11-A7E7A23D4184}">
      <dgm:prSet/>
      <dgm:spPr>
        <a:solidFill>
          <a:srgbClr val="4B8861"/>
        </a:solidFill>
      </dgm:spPr>
      <dgm:t>
        <a:bodyPr/>
        <a:lstStyle/>
        <a:p>
          <a:r>
            <a:rPr lang="en-US"/>
            <a:t>4) No dedicated or additional unit is required; the ESS or PV inverter can be modified to provide the higher fault current</a:t>
          </a:r>
          <a:br>
            <a:rPr lang="en-US"/>
          </a:br>
          <a:endParaRPr lang="en-US"/>
        </a:p>
      </dgm:t>
    </dgm:pt>
    <dgm:pt modelId="{8E58D279-DD44-6D4D-91B8-9BEF01D758E0}" type="parTrans" cxnId="{D0D9DE2A-5363-2E42-A078-77C002F01BD1}">
      <dgm:prSet/>
      <dgm:spPr/>
      <dgm:t>
        <a:bodyPr/>
        <a:lstStyle/>
        <a:p>
          <a:endParaRPr lang="en-US"/>
        </a:p>
      </dgm:t>
    </dgm:pt>
    <dgm:pt modelId="{1FF008DA-6CF8-BA4B-8EFD-44A2EE477856}" type="sibTrans" cxnId="{D0D9DE2A-5363-2E42-A078-77C002F01BD1}">
      <dgm:prSet/>
      <dgm:spPr/>
      <dgm:t>
        <a:bodyPr/>
        <a:lstStyle/>
        <a:p>
          <a:endParaRPr lang="en-US"/>
        </a:p>
      </dgm:t>
    </dgm:pt>
    <dgm:pt modelId="{B5768557-2669-8E4E-BC6A-08F263423298}" type="pres">
      <dgm:prSet presAssocID="{939F66AD-05AC-8542-BBD9-E39348A3272B}" presName="linear" presStyleCnt="0">
        <dgm:presLayoutVars>
          <dgm:animLvl val="lvl"/>
          <dgm:resizeHandles val="exact"/>
        </dgm:presLayoutVars>
      </dgm:prSet>
      <dgm:spPr/>
    </dgm:pt>
    <dgm:pt modelId="{F992068D-8030-1741-B174-AE4B13FC8205}" type="pres">
      <dgm:prSet presAssocID="{99FB649C-6677-114B-B255-7AE02368A3F4}" presName="parentText" presStyleLbl="node1" presStyleIdx="0" presStyleCnt="4">
        <dgm:presLayoutVars>
          <dgm:chMax val="0"/>
          <dgm:bulletEnabled val="1"/>
        </dgm:presLayoutVars>
      </dgm:prSet>
      <dgm:spPr/>
    </dgm:pt>
    <dgm:pt modelId="{19590E06-C36C-2E40-8E42-A69E55A1E8B9}" type="pres">
      <dgm:prSet presAssocID="{88321B1C-EF88-9442-A5E1-484718B6CC9F}" presName="spacer" presStyleCnt="0"/>
      <dgm:spPr/>
    </dgm:pt>
    <dgm:pt modelId="{35D78DA8-3387-3343-8C98-A2032E176134}" type="pres">
      <dgm:prSet presAssocID="{3F1E2695-CD6A-4B43-ADBD-7640C3DF6EC6}" presName="parentText" presStyleLbl="node1" presStyleIdx="1" presStyleCnt="4">
        <dgm:presLayoutVars>
          <dgm:chMax val="0"/>
          <dgm:bulletEnabled val="1"/>
        </dgm:presLayoutVars>
      </dgm:prSet>
      <dgm:spPr/>
    </dgm:pt>
    <dgm:pt modelId="{46EACCE8-8E5A-6548-BBB2-5ACA00CC6136}" type="pres">
      <dgm:prSet presAssocID="{32ECA5B6-E4C6-B643-940B-374E669361A5}" presName="spacer" presStyleCnt="0"/>
      <dgm:spPr/>
    </dgm:pt>
    <dgm:pt modelId="{DE71F7CE-6DBF-644A-802A-0A2302927C61}" type="pres">
      <dgm:prSet presAssocID="{532F717E-9CE2-2746-8770-A42A4C570792}" presName="parentText" presStyleLbl="node1" presStyleIdx="2" presStyleCnt="4">
        <dgm:presLayoutVars>
          <dgm:chMax val="0"/>
          <dgm:bulletEnabled val="1"/>
        </dgm:presLayoutVars>
      </dgm:prSet>
      <dgm:spPr/>
    </dgm:pt>
    <dgm:pt modelId="{0137EA05-0886-1240-82F2-35C1BC98687C}" type="pres">
      <dgm:prSet presAssocID="{CD8A717E-AF04-894A-A6FD-365D533E7A24}" presName="spacer" presStyleCnt="0"/>
      <dgm:spPr/>
    </dgm:pt>
    <dgm:pt modelId="{F38C0AA0-6148-484C-9BBC-E4FC92112CB1}" type="pres">
      <dgm:prSet presAssocID="{992A4F6E-057A-D546-AB11-A7E7A23D4184}" presName="parentText" presStyleLbl="node1" presStyleIdx="3" presStyleCnt="4">
        <dgm:presLayoutVars>
          <dgm:chMax val="0"/>
          <dgm:bulletEnabled val="1"/>
        </dgm:presLayoutVars>
      </dgm:prSet>
      <dgm:spPr/>
    </dgm:pt>
  </dgm:ptLst>
  <dgm:cxnLst>
    <dgm:cxn modelId="{A3C83206-02BF-2149-9042-379489BE12DD}" srcId="{939F66AD-05AC-8542-BBD9-E39348A3272B}" destId="{99FB649C-6677-114B-B255-7AE02368A3F4}" srcOrd="0" destOrd="0" parTransId="{60EBD8E4-74E3-2B45-8FFB-39481F440650}" sibTransId="{88321B1C-EF88-9442-A5E1-484718B6CC9F}"/>
    <dgm:cxn modelId="{B65A3C28-C623-2948-858F-3F27123F1CF0}" type="presOf" srcId="{99FB649C-6677-114B-B255-7AE02368A3F4}" destId="{F992068D-8030-1741-B174-AE4B13FC8205}" srcOrd="0" destOrd="0" presId="urn:microsoft.com/office/officeart/2005/8/layout/vList2"/>
    <dgm:cxn modelId="{D0D9DE2A-5363-2E42-A078-77C002F01BD1}" srcId="{939F66AD-05AC-8542-BBD9-E39348A3272B}" destId="{992A4F6E-057A-D546-AB11-A7E7A23D4184}" srcOrd="3" destOrd="0" parTransId="{8E58D279-DD44-6D4D-91B8-9BEF01D758E0}" sibTransId="{1FF008DA-6CF8-BA4B-8EFD-44A2EE477856}"/>
    <dgm:cxn modelId="{14695131-F07B-904B-87A3-52CC543DF7A0}" srcId="{939F66AD-05AC-8542-BBD9-E39348A3272B}" destId="{3F1E2695-CD6A-4B43-ADBD-7640C3DF6EC6}" srcOrd="1" destOrd="0" parTransId="{4564C7BC-4B12-DF4F-BBE5-35849CC65AA2}" sibTransId="{32ECA5B6-E4C6-B643-940B-374E669361A5}"/>
    <dgm:cxn modelId="{A14F814B-8048-5B43-A7AB-C94D63E857AF}" type="presOf" srcId="{939F66AD-05AC-8542-BBD9-E39348A3272B}" destId="{B5768557-2669-8E4E-BC6A-08F263423298}" srcOrd="0" destOrd="0" presId="urn:microsoft.com/office/officeart/2005/8/layout/vList2"/>
    <dgm:cxn modelId="{0AA5EC55-F89B-6641-9958-08DADE55762C}" type="presOf" srcId="{3F1E2695-CD6A-4B43-ADBD-7640C3DF6EC6}" destId="{35D78DA8-3387-3343-8C98-A2032E176134}" srcOrd="0" destOrd="0" presId="urn:microsoft.com/office/officeart/2005/8/layout/vList2"/>
    <dgm:cxn modelId="{2549356E-601D-EB47-A923-5795C1AC5A75}" type="presOf" srcId="{992A4F6E-057A-D546-AB11-A7E7A23D4184}" destId="{F38C0AA0-6148-484C-9BBC-E4FC92112CB1}" srcOrd="0" destOrd="0" presId="urn:microsoft.com/office/officeart/2005/8/layout/vList2"/>
    <dgm:cxn modelId="{9F1F43B4-C5D7-6649-82BA-2042A329C32E}" type="presOf" srcId="{532F717E-9CE2-2746-8770-A42A4C570792}" destId="{DE71F7CE-6DBF-644A-802A-0A2302927C61}" srcOrd="0" destOrd="0" presId="urn:microsoft.com/office/officeart/2005/8/layout/vList2"/>
    <dgm:cxn modelId="{9476AFDB-BBB1-3C41-85C5-F95A218561AF}" srcId="{939F66AD-05AC-8542-BBD9-E39348A3272B}" destId="{532F717E-9CE2-2746-8770-A42A4C570792}" srcOrd="2" destOrd="0" parTransId="{FC1265A9-070B-2B48-B2D6-42B722AF8200}" sibTransId="{CD8A717E-AF04-894A-A6FD-365D533E7A24}"/>
    <dgm:cxn modelId="{2010085B-18FF-874C-8970-42E00CCA473D}" type="presParOf" srcId="{B5768557-2669-8E4E-BC6A-08F263423298}" destId="{F992068D-8030-1741-B174-AE4B13FC8205}" srcOrd="0" destOrd="0" presId="urn:microsoft.com/office/officeart/2005/8/layout/vList2"/>
    <dgm:cxn modelId="{28A2BB49-7B47-7948-83DC-C1D504FF43CB}" type="presParOf" srcId="{B5768557-2669-8E4E-BC6A-08F263423298}" destId="{19590E06-C36C-2E40-8E42-A69E55A1E8B9}" srcOrd="1" destOrd="0" presId="urn:microsoft.com/office/officeart/2005/8/layout/vList2"/>
    <dgm:cxn modelId="{614366DA-9E29-1E42-A342-D5E85E64C53A}" type="presParOf" srcId="{B5768557-2669-8E4E-BC6A-08F263423298}" destId="{35D78DA8-3387-3343-8C98-A2032E176134}" srcOrd="2" destOrd="0" presId="urn:microsoft.com/office/officeart/2005/8/layout/vList2"/>
    <dgm:cxn modelId="{00D78D38-17C7-984A-AFE9-F67104F94DAA}" type="presParOf" srcId="{B5768557-2669-8E4E-BC6A-08F263423298}" destId="{46EACCE8-8E5A-6548-BBB2-5ACA00CC6136}" srcOrd="3" destOrd="0" presId="urn:microsoft.com/office/officeart/2005/8/layout/vList2"/>
    <dgm:cxn modelId="{0109A80A-6610-6B4B-BB50-765A0C77EE89}" type="presParOf" srcId="{B5768557-2669-8E4E-BC6A-08F263423298}" destId="{DE71F7CE-6DBF-644A-802A-0A2302927C61}" srcOrd="4" destOrd="0" presId="urn:microsoft.com/office/officeart/2005/8/layout/vList2"/>
    <dgm:cxn modelId="{7615A6CC-DE90-DE4C-8683-EBB398ED5F24}" type="presParOf" srcId="{B5768557-2669-8E4E-BC6A-08F263423298}" destId="{0137EA05-0886-1240-82F2-35C1BC98687C}" srcOrd="5" destOrd="0" presId="urn:microsoft.com/office/officeart/2005/8/layout/vList2"/>
    <dgm:cxn modelId="{24C7DDEE-8719-D24F-8F4D-B02A2CF4B328}" type="presParOf" srcId="{B5768557-2669-8E4E-BC6A-08F263423298}" destId="{F38C0AA0-6148-484C-9BBC-E4FC92112CB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AD8E0-6850-D741-B6CF-F5981B976945}">
      <dsp:nvSpPr>
        <dsp:cNvPr id="0" name=""/>
        <dsp:cNvSpPr/>
      </dsp:nvSpPr>
      <dsp:spPr>
        <a:xfrm>
          <a:off x="3429" y="194580"/>
          <a:ext cx="3343274" cy="432000"/>
        </a:xfrm>
        <a:prstGeom prst="rect">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t>Problem</a:t>
          </a:r>
        </a:p>
      </dsp:txBody>
      <dsp:txXfrm>
        <a:off x="3429" y="194580"/>
        <a:ext cx="3343274" cy="432000"/>
      </dsp:txXfrm>
    </dsp:sp>
    <dsp:sp modelId="{B774F416-C987-2747-87F6-3E2FD815FFA7}">
      <dsp:nvSpPr>
        <dsp:cNvPr id="0" name=""/>
        <dsp:cNvSpPr/>
      </dsp:nvSpPr>
      <dsp:spPr>
        <a:xfrm>
          <a:off x="3429" y="626580"/>
          <a:ext cx="3343274" cy="4693950"/>
        </a:xfrm>
        <a:prstGeom prst="rect">
          <a:avLst/>
        </a:prstGeom>
        <a:solidFill>
          <a:schemeClr val="dk2">
            <a:alpha val="90000"/>
            <a:tint val="40000"/>
            <a:hueOff val="0"/>
            <a:satOff val="0"/>
            <a:lumOff val="0"/>
            <a:alphaOff val="0"/>
          </a:schemeClr>
        </a:solidFill>
        <a:ln w="1079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100000"/>
            </a:lnSpc>
            <a:spcBef>
              <a:spcPct val="0"/>
            </a:spcBef>
            <a:spcAft>
              <a:spcPts val="870"/>
            </a:spcAft>
            <a:buChar char="•"/>
          </a:pPr>
          <a:r>
            <a:rPr lang="en-US" sz="1500" kern="1200" dirty="0"/>
            <a:t>Protecting inverter-based microgrids is challenging because of small fault contribution of Inverter Based Resources (IBRs)</a:t>
          </a:r>
        </a:p>
        <a:p>
          <a:pPr marL="114300" lvl="1" indent="-114300" algn="l" defTabSz="666750">
            <a:lnSpc>
              <a:spcPct val="100000"/>
            </a:lnSpc>
            <a:spcBef>
              <a:spcPct val="0"/>
            </a:spcBef>
            <a:spcAft>
              <a:spcPts val="870"/>
            </a:spcAft>
            <a:buChar char="•"/>
          </a:pPr>
          <a:r>
            <a:rPr lang="en-US" sz="1500" kern="1200" dirty="0"/>
            <a:t>Short-circuit current magnitude drastically changes depending on operation mode</a:t>
          </a:r>
        </a:p>
        <a:p>
          <a:pPr marL="114300" lvl="1" indent="-114300" algn="l" defTabSz="666750">
            <a:lnSpc>
              <a:spcPct val="100000"/>
            </a:lnSpc>
            <a:spcBef>
              <a:spcPct val="0"/>
            </a:spcBef>
            <a:spcAft>
              <a:spcPts val="870"/>
            </a:spcAft>
            <a:buChar char="•"/>
          </a:pPr>
          <a:r>
            <a:rPr lang="en-US" sz="1500" kern="1200" dirty="0"/>
            <a:t>Existing protective devices for distribution not suitable for microgrids</a:t>
          </a:r>
        </a:p>
        <a:p>
          <a:pPr marL="114300" lvl="1" indent="-114300" algn="l" defTabSz="666750">
            <a:lnSpc>
              <a:spcPct val="100000"/>
            </a:lnSpc>
            <a:spcBef>
              <a:spcPct val="0"/>
            </a:spcBef>
            <a:spcAft>
              <a:spcPts val="870"/>
            </a:spcAft>
            <a:buChar char="•"/>
          </a:pPr>
          <a:r>
            <a:rPr lang="en-US" sz="1500" kern="1200" dirty="0"/>
            <a:t>&gt;20 years of research on microgrid protection has not led to a commercially available microgrid relay to date [4]</a:t>
          </a:r>
        </a:p>
        <a:p>
          <a:pPr marL="114300" lvl="1" indent="-114300" algn="l" defTabSz="666750">
            <a:lnSpc>
              <a:spcPct val="90000"/>
            </a:lnSpc>
            <a:spcBef>
              <a:spcPct val="0"/>
            </a:spcBef>
            <a:spcAft>
              <a:spcPct val="15000"/>
            </a:spcAft>
            <a:buChar char="•"/>
          </a:pPr>
          <a:endParaRPr lang="en-US" sz="1500" kern="1200" dirty="0"/>
        </a:p>
      </dsp:txBody>
      <dsp:txXfrm>
        <a:off x="3429" y="626580"/>
        <a:ext cx="3343274" cy="4693950"/>
      </dsp:txXfrm>
    </dsp:sp>
    <dsp:sp modelId="{FC295020-8B77-D34D-A36E-BFC5F9C5E644}">
      <dsp:nvSpPr>
        <dsp:cNvPr id="0" name=""/>
        <dsp:cNvSpPr/>
      </dsp:nvSpPr>
      <dsp:spPr>
        <a:xfrm>
          <a:off x="3814762" y="194580"/>
          <a:ext cx="3343274" cy="432000"/>
        </a:xfrm>
        <a:prstGeom prst="rect">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t>Objectives</a:t>
          </a:r>
        </a:p>
      </dsp:txBody>
      <dsp:txXfrm>
        <a:off x="3814762" y="194580"/>
        <a:ext cx="3343274" cy="432000"/>
      </dsp:txXfrm>
    </dsp:sp>
    <dsp:sp modelId="{1B22ED3F-24CD-3646-BA90-F004C24FD4A6}">
      <dsp:nvSpPr>
        <dsp:cNvPr id="0" name=""/>
        <dsp:cNvSpPr/>
      </dsp:nvSpPr>
      <dsp:spPr>
        <a:xfrm>
          <a:off x="3814762" y="626580"/>
          <a:ext cx="3343274" cy="4693950"/>
        </a:xfrm>
        <a:prstGeom prst="rect">
          <a:avLst/>
        </a:prstGeom>
        <a:solidFill>
          <a:schemeClr val="dk2">
            <a:alpha val="90000"/>
            <a:tint val="40000"/>
            <a:hueOff val="0"/>
            <a:satOff val="0"/>
            <a:lumOff val="0"/>
            <a:alphaOff val="0"/>
          </a:schemeClr>
        </a:solidFill>
        <a:ln w="1079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mj-lt"/>
            <a:buNone/>
          </a:pPr>
          <a:endParaRPr lang="en-US" sz="1500" kern="1200" dirty="0"/>
        </a:p>
        <a:p>
          <a:pPr marL="114300" lvl="1" indent="-114300" algn="l" defTabSz="666750">
            <a:lnSpc>
              <a:spcPct val="100000"/>
            </a:lnSpc>
            <a:spcBef>
              <a:spcPct val="0"/>
            </a:spcBef>
            <a:spcAft>
              <a:spcPts val="870"/>
            </a:spcAft>
            <a:buFont typeface="Arial" panose="020B0604020202020204" pitchFamily="34" charset="0"/>
            <a:buChar char="•"/>
          </a:pPr>
          <a:r>
            <a:rPr lang="en-US" sz="1500" kern="1200" dirty="0"/>
            <a:t>Answer the long-standing question if an IBR can be modified to provide high fault current during faults</a:t>
          </a:r>
        </a:p>
        <a:p>
          <a:pPr marL="114300" lvl="1" indent="-114300" algn="l" defTabSz="666750">
            <a:lnSpc>
              <a:spcPct val="100000"/>
            </a:lnSpc>
            <a:spcBef>
              <a:spcPct val="0"/>
            </a:spcBef>
            <a:spcAft>
              <a:spcPts val="870"/>
            </a:spcAft>
            <a:buFont typeface="Arial" panose="020B0604020202020204" pitchFamily="34" charset="0"/>
            <a:buChar char="•"/>
          </a:pPr>
          <a:r>
            <a:rPr lang="en-US" sz="1500" kern="1200" dirty="0"/>
            <a:t>This research proposes hardware and control modifications to an energy storage system (battery and inverter) as a solution to the challenges of microgrid protection</a:t>
          </a:r>
        </a:p>
        <a:p>
          <a:pPr marL="114300" lvl="1" indent="-114300" algn="l" defTabSz="666750">
            <a:lnSpc>
              <a:spcPct val="100000"/>
            </a:lnSpc>
            <a:spcBef>
              <a:spcPct val="0"/>
            </a:spcBef>
            <a:spcAft>
              <a:spcPts val="870"/>
            </a:spcAft>
            <a:buFont typeface="Arial" panose="020B0604020202020204" pitchFamily="34" charset="0"/>
            <a:buChar char="•"/>
          </a:pPr>
          <a:r>
            <a:rPr lang="en-US" sz="1500" kern="1200" dirty="0"/>
            <a:t>Explore adaptive protection to provide a solution to microgrid protection</a:t>
          </a:r>
        </a:p>
      </dsp:txBody>
      <dsp:txXfrm>
        <a:off x="3814762" y="626580"/>
        <a:ext cx="3343274" cy="4693950"/>
      </dsp:txXfrm>
    </dsp:sp>
    <dsp:sp modelId="{9599FDF7-04CE-254C-B685-F58D5C032679}">
      <dsp:nvSpPr>
        <dsp:cNvPr id="0" name=""/>
        <dsp:cNvSpPr/>
      </dsp:nvSpPr>
      <dsp:spPr>
        <a:xfrm>
          <a:off x="7626096" y="194580"/>
          <a:ext cx="3343274" cy="432000"/>
        </a:xfrm>
        <a:prstGeom prst="rect">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t>Contributions</a:t>
          </a:r>
        </a:p>
      </dsp:txBody>
      <dsp:txXfrm>
        <a:off x="7626096" y="194580"/>
        <a:ext cx="3343274" cy="432000"/>
      </dsp:txXfrm>
    </dsp:sp>
    <dsp:sp modelId="{897667A8-74F3-EE4E-8110-E35A601B0698}">
      <dsp:nvSpPr>
        <dsp:cNvPr id="0" name=""/>
        <dsp:cNvSpPr/>
      </dsp:nvSpPr>
      <dsp:spPr>
        <a:xfrm>
          <a:off x="7626096" y="626580"/>
          <a:ext cx="3343274" cy="4693950"/>
        </a:xfrm>
        <a:prstGeom prst="rect">
          <a:avLst/>
        </a:prstGeom>
        <a:solidFill>
          <a:schemeClr val="dk2">
            <a:alpha val="90000"/>
            <a:tint val="40000"/>
            <a:hueOff val="0"/>
            <a:satOff val="0"/>
            <a:lumOff val="0"/>
            <a:alphaOff val="0"/>
          </a:schemeClr>
        </a:solidFill>
        <a:ln w="1079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100000"/>
            </a:lnSpc>
            <a:spcBef>
              <a:spcPct val="0"/>
            </a:spcBef>
            <a:spcAft>
              <a:spcPts val="870"/>
            </a:spcAft>
            <a:buChar char="•"/>
          </a:pPr>
          <a:r>
            <a:rPr lang="en-US" sz="1500" kern="1200" dirty="0"/>
            <a:t>VSC designed to to provide 3.0. </a:t>
          </a:r>
          <a:r>
            <a:rPr lang="en-US" sz="1500" kern="1200" dirty="0" err="1"/>
            <a:t>p.u</a:t>
          </a:r>
          <a:r>
            <a:rPr lang="en-US" sz="1500" kern="1200" dirty="0"/>
            <a:t>. during faults</a:t>
          </a:r>
        </a:p>
        <a:p>
          <a:pPr marL="114300" lvl="1" indent="-114300" algn="l" defTabSz="666750">
            <a:lnSpc>
              <a:spcPct val="100000"/>
            </a:lnSpc>
            <a:spcBef>
              <a:spcPct val="0"/>
            </a:spcBef>
            <a:spcAft>
              <a:spcPts val="870"/>
            </a:spcAft>
            <a:buChar char="•"/>
          </a:pPr>
          <a:r>
            <a:rPr lang="en-US" sz="1500" kern="1200" dirty="0"/>
            <a:t>Fuse to relay and relay-to-relay coordination in a radial microgrid</a:t>
          </a:r>
        </a:p>
        <a:p>
          <a:pPr marL="114300" lvl="1" indent="-114300" algn="l" defTabSz="666750">
            <a:lnSpc>
              <a:spcPct val="100000"/>
            </a:lnSpc>
            <a:spcBef>
              <a:spcPct val="0"/>
            </a:spcBef>
            <a:spcAft>
              <a:spcPts val="870"/>
            </a:spcAft>
            <a:buChar char="•"/>
          </a:pPr>
          <a:r>
            <a:rPr lang="en-US" sz="1500" kern="1200" dirty="0"/>
            <a:t>Control method to maintain stability and bandwidth criteria during both normal and faults conditions</a:t>
          </a:r>
        </a:p>
        <a:p>
          <a:pPr marL="114300" lvl="1" indent="-114300" algn="l" defTabSz="666750">
            <a:lnSpc>
              <a:spcPct val="100000"/>
            </a:lnSpc>
            <a:spcBef>
              <a:spcPct val="0"/>
            </a:spcBef>
            <a:spcAft>
              <a:spcPts val="870"/>
            </a:spcAft>
            <a:buChar char="•"/>
          </a:pPr>
          <a:r>
            <a:rPr lang="en-US" sz="1500" kern="1200" dirty="0"/>
            <a:t>Model-adaptive relay to adjust the relay curves’ sensitivity depending on microgrid generation and mode of operation</a:t>
          </a:r>
        </a:p>
      </dsp:txBody>
      <dsp:txXfrm>
        <a:off x="7626096" y="626580"/>
        <a:ext cx="3343274" cy="46939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EC919-18B1-0940-A076-2787D9E645D8}">
      <dsp:nvSpPr>
        <dsp:cNvPr id="0" name=""/>
        <dsp:cNvSpPr/>
      </dsp:nvSpPr>
      <dsp:spPr>
        <a:xfrm>
          <a:off x="0" y="6581"/>
          <a:ext cx="10709059" cy="2697147"/>
        </a:xfrm>
        <a:prstGeom prst="roundRect">
          <a:avLst>
            <a:gd name="adj" fmla="val 10000"/>
          </a:avLst>
        </a:prstGeom>
        <a:solidFill>
          <a:schemeClr val="dk2">
            <a:alpha val="90000"/>
            <a:tint val="40000"/>
            <a:hueOff val="0"/>
            <a:satOff val="0"/>
            <a:lumOff val="0"/>
            <a:alphaOff val="0"/>
          </a:schemeClr>
        </a:solidFill>
        <a:ln w="1079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8B45B3-0ECE-564D-B4DE-74770391AC3E}">
      <dsp:nvSpPr>
        <dsp:cNvPr id="0" name=""/>
        <dsp:cNvSpPr/>
      </dsp:nvSpPr>
      <dsp:spPr>
        <a:xfrm>
          <a:off x="589294" y="1279099"/>
          <a:ext cx="1809530" cy="138948"/>
        </a:xfrm>
        <a:prstGeom prst="roundRect">
          <a:avLst>
            <a:gd name="adj" fmla="val 10000"/>
          </a:avLst>
        </a:prstGeom>
        <a:solidFill>
          <a:schemeClr val="dk2">
            <a:tint val="50000"/>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A46893-A4A4-2A4A-9A86-96B7D04BCE59}">
      <dsp:nvSpPr>
        <dsp:cNvPr id="0" name=""/>
        <dsp:cNvSpPr/>
      </dsp:nvSpPr>
      <dsp:spPr>
        <a:xfrm rot="10800000">
          <a:off x="324220" y="2697146"/>
          <a:ext cx="2339678" cy="3296513"/>
        </a:xfrm>
        <a:prstGeom prst="round2SameRect">
          <a:avLst>
            <a:gd name="adj1" fmla="val 10500"/>
            <a:gd name="adj2" fmla="val 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endParaRPr lang="en-US" sz="1600" kern="1200" dirty="0">
            <a:latin typeface="Century Gothic" panose="020B0502020202020204" pitchFamily="34" charset="0"/>
          </a:endParaRPr>
        </a:p>
        <a:p>
          <a:pPr marL="0" lvl="0" indent="0" algn="l" defTabSz="711200">
            <a:lnSpc>
              <a:spcPct val="90000"/>
            </a:lnSpc>
            <a:spcBef>
              <a:spcPct val="0"/>
            </a:spcBef>
            <a:spcAft>
              <a:spcPct val="35000"/>
            </a:spcAft>
            <a:buFont typeface="Arial" panose="020B0604020202020204" pitchFamily="34" charset="0"/>
            <a:buNone/>
          </a:pPr>
          <a:endParaRPr lang="en-US" sz="1600" kern="1200" dirty="0">
            <a:latin typeface="Century Gothic" panose="020B0502020202020204" pitchFamily="34" charset="0"/>
          </a:endParaRPr>
        </a:p>
        <a:p>
          <a:pPr marL="0" lvl="0" indent="0" algn="l" defTabSz="711200">
            <a:lnSpc>
              <a:spcPct val="90000"/>
            </a:lnSpc>
            <a:spcBef>
              <a:spcPct val="0"/>
            </a:spcBef>
            <a:spcAft>
              <a:spcPct val="35000"/>
            </a:spcAft>
            <a:buFont typeface="Arial" panose="020B0604020202020204" pitchFamily="34" charset="0"/>
            <a:buNone/>
          </a:pPr>
          <a:r>
            <a:rPr lang="en-US" sz="1600" kern="1200" dirty="0">
              <a:latin typeface="Century Gothic" panose="020B0502020202020204" pitchFamily="34" charset="0"/>
            </a:rPr>
            <a:t>-Increase SCC of a generic VSC to enable legacy distribution protection</a:t>
          </a:r>
        </a:p>
        <a:p>
          <a:pPr marL="0" lvl="0" indent="0" algn="l" defTabSz="711200">
            <a:lnSpc>
              <a:spcPct val="90000"/>
            </a:lnSpc>
            <a:spcBef>
              <a:spcPct val="0"/>
            </a:spcBef>
            <a:spcAft>
              <a:spcPct val="35000"/>
            </a:spcAft>
            <a:buFont typeface="Arial" panose="020B0604020202020204" pitchFamily="34" charset="0"/>
            <a:buNone/>
          </a:pPr>
          <a:r>
            <a:rPr lang="en-US" sz="1600" kern="1200" dirty="0">
              <a:latin typeface="Century Gothic" panose="020B0502020202020204" pitchFamily="34" charset="0"/>
            </a:rPr>
            <a:t>-Demonstrate full overcurrent coordination with fuses and reclosers</a:t>
          </a:r>
        </a:p>
        <a:p>
          <a:pPr marL="0" lvl="0" indent="0" algn="l" defTabSz="711200">
            <a:lnSpc>
              <a:spcPct val="90000"/>
            </a:lnSpc>
            <a:spcBef>
              <a:spcPct val="0"/>
            </a:spcBef>
            <a:spcAft>
              <a:spcPct val="35000"/>
            </a:spcAft>
            <a:buFont typeface="Arial" panose="020B0604020202020204" pitchFamily="34" charset="0"/>
            <a:buNone/>
          </a:pPr>
          <a:endParaRPr lang="en-US" sz="1600" kern="1200" dirty="0"/>
        </a:p>
      </dsp:txBody>
      <dsp:txXfrm rot="10800000">
        <a:off x="396173" y="2697146"/>
        <a:ext cx="2195772" cy="3224560"/>
      </dsp:txXfrm>
    </dsp:sp>
    <dsp:sp modelId="{858074F7-2289-CC49-8A85-9104563C3576}">
      <dsp:nvSpPr>
        <dsp:cNvPr id="0" name=""/>
        <dsp:cNvSpPr/>
      </dsp:nvSpPr>
      <dsp:spPr>
        <a:xfrm>
          <a:off x="3485723" y="1205560"/>
          <a:ext cx="1163966" cy="286025"/>
        </a:xfrm>
        <a:prstGeom prst="roundRect">
          <a:avLst>
            <a:gd name="adj" fmla="val 10000"/>
          </a:avLst>
        </a:prstGeom>
        <a:solidFill>
          <a:schemeClr val="dk2">
            <a:tint val="50000"/>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421952-7107-2E4F-B1CF-008FE39A35A1}">
      <dsp:nvSpPr>
        <dsp:cNvPr id="0" name=""/>
        <dsp:cNvSpPr/>
      </dsp:nvSpPr>
      <dsp:spPr>
        <a:xfrm rot="10800000">
          <a:off x="2897867" y="2697146"/>
          <a:ext cx="2339678" cy="3296513"/>
        </a:xfrm>
        <a:prstGeom prst="round2SameRect">
          <a:avLst>
            <a:gd name="adj1" fmla="val 10500"/>
            <a:gd name="adj2" fmla="val 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endParaRPr lang="en-US" sz="1600" kern="1200" dirty="0">
            <a:latin typeface="Century Gothic" panose="020B0502020202020204" pitchFamily="34" charset="0"/>
          </a:endParaRPr>
        </a:p>
        <a:p>
          <a:pPr marL="0" lvl="0" indent="0" algn="l" defTabSz="711200">
            <a:lnSpc>
              <a:spcPct val="90000"/>
            </a:lnSpc>
            <a:spcBef>
              <a:spcPct val="0"/>
            </a:spcBef>
            <a:spcAft>
              <a:spcPct val="35000"/>
            </a:spcAft>
            <a:buNone/>
          </a:pPr>
          <a:endParaRPr lang="en-US" sz="1600" kern="1200" dirty="0">
            <a:latin typeface="Century Gothic" panose="020B0502020202020204" pitchFamily="34" charset="0"/>
          </a:endParaRPr>
        </a:p>
        <a:p>
          <a:pPr marL="0" lvl="0" indent="0" algn="l" defTabSz="711200">
            <a:lnSpc>
              <a:spcPct val="90000"/>
            </a:lnSpc>
            <a:spcBef>
              <a:spcPct val="0"/>
            </a:spcBef>
            <a:spcAft>
              <a:spcPct val="35000"/>
            </a:spcAft>
            <a:buNone/>
          </a:pPr>
          <a:r>
            <a:rPr lang="en-US" sz="1600" kern="1200" dirty="0">
              <a:latin typeface="Century Gothic" panose="020B0502020202020204" pitchFamily="34" charset="0"/>
            </a:rPr>
            <a:t>-Determine max SCC of normally rated IGBT</a:t>
          </a:r>
        </a:p>
        <a:p>
          <a:pPr marL="0" lvl="0" indent="0" algn="l" defTabSz="711200">
            <a:lnSpc>
              <a:spcPct val="90000"/>
            </a:lnSpc>
            <a:spcBef>
              <a:spcPct val="0"/>
            </a:spcBef>
            <a:spcAft>
              <a:spcPct val="35000"/>
            </a:spcAft>
            <a:buNone/>
          </a:pPr>
          <a:r>
            <a:rPr lang="en-US" sz="1600" kern="1200" dirty="0">
              <a:latin typeface="Century Gothic" panose="020B0502020202020204" pitchFamily="34" charset="0"/>
            </a:rPr>
            <a:t>-Identify what components must be overrated to increase &gt;3X SCC </a:t>
          </a:r>
          <a:endParaRPr lang="en-US" sz="1800" kern="1200" dirty="0"/>
        </a:p>
      </dsp:txBody>
      <dsp:txXfrm rot="10800000">
        <a:off x="2969820" y="2697146"/>
        <a:ext cx="2195772" cy="3224560"/>
      </dsp:txXfrm>
    </dsp:sp>
    <dsp:sp modelId="{F70FF39E-F99E-0141-8C0A-97187724BE79}">
      <dsp:nvSpPr>
        <dsp:cNvPr id="0" name=""/>
        <dsp:cNvSpPr/>
      </dsp:nvSpPr>
      <dsp:spPr>
        <a:xfrm flipV="1">
          <a:off x="6040359" y="1260991"/>
          <a:ext cx="1201986" cy="175163"/>
        </a:xfrm>
        <a:prstGeom prst="roundRect">
          <a:avLst>
            <a:gd name="adj" fmla="val 10000"/>
          </a:avLst>
        </a:prstGeom>
        <a:solidFill>
          <a:schemeClr val="dk2">
            <a:tint val="50000"/>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3C9C7C-625E-8D48-AB55-906524AD282C}">
      <dsp:nvSpPr>
        <dsp:cNvPr id="0" name=""/>
        <dsp:cNvSpPr/>
      </dsp:nvSpPr>
      <dsp:spPr>
        <a:xfrm rot="10800000">
          <a:off x="5471513" y="2697146"/>
          <a:ext cx="2339678" cy="3296513"/>
        </a:xfrm>
        <a:prstGeom prst="round2SameRect">
          <a:avLst>
            <a:gd name="adj1" fmla="val 10500"/>
            <a:gd name="adj2" fmla="val 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endParaRPr lang="en-US" sz="1300" kern="1200" dirty="0">
            <a:latin typeface="Century Gothic" panose="020B0502020202020204" pitchFamily="34" charset="0"/>
          </a:endParaRPr>
        </a:p>
        <a:p>
          <a:pPr marL="0" lvl="0" indent="0" algn="ctr" defTabSz="577850">
            <a:lnSpc>
              <a:spcPct val="90000"/>
            </a:lnSpc>
            <a:spcBef>
              <a:spcPct val="0"/>
            </a:spcBef>
            <a:spcAft>
              <a:spcPct val="35000"/>
            </a:spcAft>
            <a:buNone/>
          </a:pPr>
          <a:endParaRPr lang="en-US" sz="1300" kern="1200" dirty="0">
            <a:latin typeface="Century Gothic" panose="020B0502020202020204" pitchFamily="34" charset="0"/>
          </a:endParaRPr>
        </a:p>
        <a:p>
          <a:pPr marL="0" lvl="0" indent="0" algn="l" defTabSz="577850">
            <a:lnSpc>
              <a:spcPct val="90000"/>
            </a:lnSpc>
            <a:spcBef>
              <a:spcPct val="0"/>
            </a:spcBef>
            <a:spcAft>
              <a:spcPct val="35000"/>
            </a:spcAft>
            <a:buNone/>
          </a:pPr>
          <a:r>
            <a:rPr lang="en-US" sz="1450" kern="1200" dirty="0">
              <a:latin typeface="Century Gothic" panose="020B0502020202020204" pitchFamily="34" charset="0"/>
            </a:rPr>
            <a:t>-Grid-Filter inductor saturates at currents higher than its rated</a:t>
          </a:r>
        </a:p>
        <a:p>
          <a:pPr marL="0" lvl="0" indent="0" algn="l" defTabSz="577850">
            <a:lnSpc>
              <a:spcPct val="90000"/>
            </a:lnSpc>
            <a:spcBef>
              <a:spcPct val="0"/>
            </a:spcBef>
            <a:spcAft>
              <a:spcPct val="35000"/>
            </a:spcAft>
            <a:buNone/>
          </a:pPr>
          <a:r>
            <a:rPr lang="en-US" sz="1450" kern="1200" dirty="0">
              <a:latin typeface="Century Gothic" panose="020B0502020202020204" pitchFamily="34" charset="0"/>
            </a:rPr>
            <a:t>-Nonlinear inductance introduces instabilities in the control</a:t>
          </a:r>
        </a:p>
        <a:p>
          <a:pPr marL="0" lvl="0" indent="0" algn="l" defTabSz="577850">
            <a:lnSpc>
              <a:spcPct val="90000"/>
            </a:lnSpc>
            <a:spcBef>
              <a:spcPct val="0"/>
            </a:spcBef>
            <a:spcAft>
              <a:spcPct val="35000"/>
            </a:spcAft>
            <a:buNone/>
          </a:pPr>
          <a:r>
            <a:rPr lang="en-US" sz="1450" kern="1200" dirty="0">
              <a:latin typeface="Century Gothic" panose="020B0502020202020204" pitchFamily="34" charset="0"/>
            </a:rPr>
            <a:t>-Propose control to maintain stability criteria for normal and fault conditions</a:t>
          </a:r>
          <a:endParaRPr lang="en-US" sz="1450" kern="1200" dirty="0"/>
        </a:p>
      </dsp:txBody>
      <dsp:txXfrm rot="10800000">
        <a:off x="5543466" y="2697146"/>
        <a:ext cx="2195772" cy="3224560"/>
      </dsp:txXfrm>
    </dsp:sp>
    <dsp:sp modelId="{580586A0-DAAB-5C4F-85F4-3C4E879D68F4}">
      <dsp:nvSpPr>
        <dsp:cNvPr id="0" name=""/>
        <dsp:cNvSpPr/>
      </dsp:nvSpPr>
      <dsp:spPr>
        <a:xfrm>
          <a:off x="8849108" y="962159"/>
          <a:ext cx="731781" cy="772827"/>
        </a:xfrm>
        <a:prstGeom prst="roundRect">
          <a:avLst>
            <a:gd name="adj" fmla="val 10000"/>
          </a:avLst>
        </a:prstGeom>
        <a:solidFill>
          <a:schemeClr val="dk2">
            <a:tint val="50000"/>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92B251-8F54-324E-9D2D-4A50715A28B5}">
      <dsp:nvSpPr>
        <dsp:cNvPr id="0" name=""/>
        <dsp:cNvSpPr/>
      </dsp:nvSpPr>
      <dsp:spPr>
        <a:xfrm rot="10800000">
          <a:off x="8045159" y="2697146"/>
          <a:ext cx="2339678" cy="3296513"/>
        </a:xfrm>
        <a:prstGeom prst="round2SameRect">
          <a:avLst>
            <a:gd name="adj1" fmla="val 10500"/>
            <a:gd name="adj2" fmla="val 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endParaRPr lang="en-US" sz="1600" kern="1200" dirty="0"/>
        </a:p>
        <a:p>
          <a:pPr marL="0" lvl="0" indent="0" algn="l" defTabSz="711200">
            <a:lnSpc>
              <a:spcPct val="90000"/>
            </a:lnSpc>
            <a:spcBef>
              <a:spcPct val="0"/>
            </a:spcBef>
            <a:spcAft>
              <a:spcPct val="35000"/>
            </a:spcAft>
            <a:buNone/>
          </a:pPr>
          <a:endParaRPr lang="en-US" sz="1600" kern="1200" dirty="0"/>
        </a:p>
        <a:p>
          <a:pPr marL="0" lvl="0" indent="0" algn="l" defTabSz="711200">
            <a:lnSpc>
              <a:spcPct val="90000"/>
            </a:lnSpc>
            <a:spcBef>
              <a:spcPct val="0"/>
            </a:spcBef>
            <a:spcAft>
              <a:spcPct val="35000"/>
            </a:spcAft>
            <a:buNone/>
          </a:pPr>
          <a:r>
            <a:rPr lang="en-US" sz="1600" kern="1200" dirty="0"/>
            <a:t>-Evaluate full overcurrent coordination with fuses, primary relay and backup relay</a:t>
          </a:r>
        </a:p>
        <a:p>
          <a:pPr marL="0" lvl="0" indent="0" algn="l" defTabSz="711200">
            <a:lnSpc>
              <a:spcPct val="90000"/>
            </a:lnSpc>
            <a:spcBef>
              <a:spcPct val="0"/>
            </a:spcBef>
            <a:spcAft>
              <a:spcPct val="35000"/>
            </a:spcAft>
            <a:buNone/>
          </a:pPr>
          <a:r>
            <a:rPr lang="en-US" sz="1600" kern="1200" dirty="0"/>
            <a:t>-Evaluate LG,LL and 3-ph faults</a:t>
          </a:r>
        </a:p>
        <a:p>
          <a:pPr marL="0" lvl="0" indent="0" algn="l" defTabSz="711200">
            <a:lnSpc>
              <a:spcPct val="90000"/>
            </a:lnSpc>
            <a:spcBef>
              <a:spcPct val="0"/>
            </a:spcBef>
            <a:spcAft>
              <a:spcPct val="35000"/>
            </a:spcAft>
            <a:buNone/>
          </a:pPr>
          <a:endParaRPr lang="en-US" sz="1600" kern="1200" dirty="0"/>
        </a:p>
      </dsp:txBody>
      <dsp:txXfrm rot="10800000">
        <a:off x="8117112" y="2697146"/>
        <a:ext cx="2195772" cy="3224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2068D-8030-1741-B174-AE4B13FC8205}">
      <dsp:nvSpPr>
        <dsp:cNvPr id="0" name=""/>
        <dsp:cNvSpPr/>
      </dsp:nvSpPr>
      <dsp:spPr>
        <a:xfrm>
          <a:off x="0" y="55157"/>
          <a:ext cx="10972800" cy="1062871"/>
        </a:xfrm>
        <a:prstGeom prst="roundRect">
          <a:avLst/>
        </a:prstGeom>
        <a:solidFill>
          <a:srgbClr val="4B886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1) Enables the utilization of affordable overcurrent devices such as fuses, circuit breakers and reclosers</a:t>
          </a:r>
        </a:p>
      </dsp:txBody>
      <dsp:txXfrm>
        <a:off x="51885" y="107042"/>
        <a:ext cx="10869030" cy="959101"/>
      </dsp:txXfrm>
    </dsp:sp>
    <dsp:sp modelId="{35D78DA8-3387-3343-8C98-A2032E176134}">
      <dsp:nvSpPr>
        <dsp:cNvPr id="0" name=""/>
        <dsp:cNvSpPr/>
      </dsp:nvSpPr>
      <dsp:spPr>
        <a:xfrm>
          <a:off x="0" y="1172749"/>
          <a:ext cx="10972800" cy="1062871"/>
        </a:xfrm>
        <a:prstGeom prst="roundRect">
          <a:avLst/>
        </a:prstGeom>
        <a:solidFill>
          <a:srgbClr val="4B886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2) Enables fuse-relay coordination, and coordination between primary and backup relays</a:t>
          </a:r>
        </a:p>
      </dsp:txBody>
      <dsp:txXfrm>
        <a:off x="51885" y="1224634"/>
        <a:ext cx="10869030" cy="959101"/>
      </dsp:txXfrm>
    </dsp:sp>
    <dsp:sp modelId="{DE71F7CE-6DBF-644A-802A-0A2302927C61}">
      <dsp:nvSpPr>
        <dsp:cNvPr id="0" name=""/>
        <dsp:cNvSpPr/>
      </dsp:nvSpPr>
      <dsp:spPr>
        <a:xfrm>
          <a:off x="0" y="2290341"/>
          <a:ext cx="10972800" cy="1062871"/>
        </a:xfrm>
        <a:prstGeom prst="roundRect">
          <a:avLst/>
        </a:prstGeom>
        <a:solidFill>
          <a:srgbClr val="4B886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3) It is cost-effective since only the semiconductor and current sensor are oversized, while the rest of the inverter components remain at the designed rated power</a:t>
          </a:r>
        </a:p>
      </dsp:txBody>
      <dsp:txXfrm>
        <a:off x="51885" y="2342226"/>
        <a:ext cx="10869030" cy="959101"/>
      </dsp:txXfrm>
    </dsp:sp>
    <dsp:sp modelId="{F38C0AA0-6148-484C-9BBC-E4FC92112CB1}">
      <dsp:nvSpPr>
        <dsp:cNvPr id="0" name=""/>
        <dsp:cNvSpPr/>
      </dsp:nvSpPr>
      <dsp:spPr>
        <a:xfrm>
          <a:off x="0" y="3407933"/>
          <a:ext cx="10972800" cy="1062871"/>
        </a:xfrm>
        <a:prstGeom prst="roundRect">
          <a:avLst/>
        </a:prstGeom>
        <a:solidFill>
          <a:srgbClr val="4B886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4) No dedicated or additional unit is required; the ESS or PV inverter can be modified to provide the higher fault current</a:t>
          </a:r>
          <a:br>
            <a:rPr lang="en-US" sz="1900" kern="1200"/>
          </a:br>
          <a:endParaRPr lang="en-US" sz="1900" kern="1200"/>
        </a:p>
      </dsp:txBody>
      <dsp:txXfrm>
        <a:off x="51885" y="3459818"/>
        <a:ext cx="10869030" cy="959101"/>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2/23/24</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b="0" i="0">
                <a:latin typeface="+mn-lt"/>
              </a:defRPr>
            </a:lvl1pPr>
          </a:lstStyle>
          <a:p>
            <a:fld id="{D7992059-949A-4D84-A84D-82EB5F97947B}" type="datetimeFigureOut">
              <a:rPr lang="en-US" smtClean="0"/>
              <a:pPr/>
              <a:t>2/23/24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b="0" i="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CA81EB-5B22-4F8D-A89B-640988B4AD95}" type="slidenum">
              <a:rPr lang="en-US">
                <a:solidFill>
                  <a:prstClr val="black"/>
                </a:solidFill>
              </a:rPr>
              <a:pPr/>
              <a:t>1</a:t>
            </a:fld>
            <a:endParaRPr lang="en-US" dirty="0">
              <a:solidFill>
                <a:prstClr val="black"/>
              </a:solidFill>
            </a:endParaRPr>
          </a:p>
        </p:txBody>
      </p:sp>
      <p:sp>
        <p:nvSpPr>
          <p:cNvPr id="9218" name="Rectangle 2"/>
          <p:cNvSpPr>
            <a:spLocks noGrp="1" noRot="1" noChangeAspect="1" noChangeArrowheads="1" noTextEdit="1"/>
          </p:cNvSpPr>
          <p:nvPr>
            <p:ph type="sldImg"/>
          </p:nvPr>
        </p:nvSpPr>
        <p:spPr>
          <a:xfrm>
            <a:off x="411163" y="695325"/>
            <a:ext cx="6192837" cy="3484563"/>
          </a:xfrm>
          <a:ln/>
        </p:spPr>
      </p:sp>
      <p:sp>
        <p:nvSpPr>
          <p:cNvPr id="9219" name="Rectangle 3"/>
          <p:cNvSpPr>
            <a:spLocks noGrp="1" noChangeArrowheads="1"/>
          </p:cNvSpPr>
          <p:nvPr>
            <p:ph type="body" idx="1"/>
          </p:nvPr>
        </p:nvSpPr>
        <p:spPr>
          <a:xfrm>
            <a:off x="702664" y="4417404"/>
            <a:ext cx="5605074" cy="4183380"/>
          </a:xfrm>
        </p:spPr>
        <p:txBody>
          <a:bodyPr/>
          <a:lstStyle/>
          <a:p>
            <a:endParaRPr lang="en-US" dirty="0"/>
          </a:p>
        </p:txBody>
      </p:sp>
    </p:spTree>
    <p:extLst>
      <p:ext uri="{BB962C8B-B14F-4D97-AF65-F5344CB8AC3E}">
        <p14:creationId xmlns:p14="http://schemas.microsoft.com/office/powerpoint/2010/main" val="756881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14</a:t>
            </a:fld>
            <a:endParaRPr lang="en-US" dirty="0"/>
          </a:p>
        </p:txBody>
      </p:sp>
    </p:spTree>
    <p:extLst>
      <p:ext uri="{BB962C8B-B14F-4D97-AF65-F5344CB8AC3E}">
        <p14:creationId xmlns:p14="http://schemas.microsoft.com/office/powerpoint/2010/main" val="1503981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16</a:t>
            </a:fld>
            <a:endParaRPr lang="en-US" dirty="0"/>
          </a:p>
        </p:txBody>
      </p:sp>
    </p:spTree>
    <p:extLst>
      <p:ext uri="{BB962C8B-B14F-4D97-AF65-F5344CB8AC3E}">
        <p14:creationId xmlns:p14="http://schemas.microsoft.com/office/powerpoint/2010/main" val="4196363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17</a:t>
            </a:fld>
            <a:endParaRPr lang="en-US" dirty="0"/>
          </a:p>
        </p:txBody>
      </p:sp>
    </p:spTree>
    <p:extLst>
      <p:ext uri="{BB962C8B-B14F-4D97-AF65-F5344CB8AC3E}">
        <p14:creationId xmlns:p14="http://schemas.microsoft.com/office/powerpoint/2010/main" val="3620793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21</a:t>
            </a:fld>
            <a:endParaRPr lang="en-US" dirty="0"/>
          </a:p>
        </p:txBody>
      </p:sp>
    </p:spTree>
    <p:extLst>
      <p:ext uri="{BB962C8B-B14F-4D97-AF65-F5344CB8AC3E}">
        <p14:creationId xmlns:p14="http://schemas.microsoft.com/office/powerpoint/2010/main" val="3984207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lang="en-US" sz="1200" kern="1200">
                <a:solidFill>
                  <a:schemeClr val="tx1"/>
                </a:solidFill>
                <a:effectLst/>
                <a:latin typeface="+mn-lt"/>
                <a:ea typeface="+mn-ea"/>
                <a:cs typeface="+mn-cs"/>
              </a:rPr>
              <a:t>he Butterworth polynomial is used to select the appropriate controller parameters </a:t>
            </a:r>
            <a:endParaRPr lang="en-US"/>
          </a:p>
          <a:p>
            <a:pPr marL="0" marR="0" lvl="0" indent="0" algn="l" defTabSz="914400" rtl="0" eaLnBrk="1" fontAlgn="auto" latinLnBrk="0" hangingPunct="1">
              <a:lnSpc>
                <a:spcPct val="90000"/>
              </a:lnSpc>
              <a:spcBef>
                <a:spcPts val="300"/>
              </a:spcBef>
              <a:spcAft>
                <a:spcPts val="0"/>
              </a:spcAft>
              <a:buClrTx/>
              <a:buSzTx/>
              <a:buFontTx/>
              <a:buNone/>
              <a:tabLst/>
              <a:defRPr/>
            </a:pPr>
            <a:r>
              <a:rPr lang="en-US" sz="1200" kern="1200">
                <a:solidFill>
                  <a:schemeClr val="tx1"/>
                </a:solidFill>
                <a:effectLst/>
                <a:latin typeface="+mn-lt"/>
                <a:ea typeface="+mn-ea"/>
                <a:cs typeface="+mn-cs"/>
              </a:rPr>
              <a:t>Butterworth polynomial and D-decomposition methods are applied to determine these parameters to ensure the system stability. </a:t>
            </a:r>
            <a:endParaRPr lang="en-US"/>
          </a:p>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24</a:t>
            </a:fld>
            <a:endParaRPr lang="en-US" dirty="0"/>
          </a:p>
        </p:txBody>
      </p:sp>
    </p:spTree>
    <p:extLst>
      <p:ext uri="{BB962C8B-B14F-4D97-AF65-F5344CB8AC3E}">
        <p14:creationId xmlns:p14="http://schemas.microsoft.com/office/powerpoint/2010/main" val="1415424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28</a:t>
            </a:fld>
            <a:endParaRPr lang="en-US" dirty="0"/>
          </a:p>
        </p:txBody>
      </p:sp>
    </p:spTree>
    <p:extLst>
      <p:ext uri="{BB962C8B-B14F-4D97-AF65-F5344CB8AC3E}">
        <p14:creationId xmlns:p14="http://schemas.microsoft.com/office/powerpoint/2010/main" val="718150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32</a:t>
            </a:fld>
            <a:endParaRPr lang="en-US" dirty="0"/>
          </a:p>
        </p:txBody>
      </p:sp>
    </p:spTree>
    <p:extLst>
      <p:ext uri="{BB962C8B-B14F-4D97-AF65-F5344CB8AC3E}">
        <p14:creationId xmlns:p14="http://schemas.microsoft.com/office/powerpoint/2010/main" val="2371555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33</a:t>
            </a:fld>
            <a:endParaRPr lang="en-US" dirty="0"/>
          </a:p>
        </p:txBody>
      </p:sp>
    </p:spTree>
    <p:extLst>
      <p:ext uri="{BB962C8B-B14F-4D97-AF65-F5344CB8AC3E}">
        <p14:creationId xmlns:p14="http://schemas.microsoft.com/office/powerpoint/2010/main" val="3233936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60425" lvl="1" indent="-457200">
              <a:buFont typeface="+mj-lt"/>
              <a:buAutoNum type="arabicPeriod"/>
            </a:pPr>
            <a:r>
              <a:rPr lang="en-US" sz="1800" dirty="0"/>
              <a:t>Protecting inverter-based microgrids is challenging because of very small fault contribution of Inverter Based Resources (IBRs), typically 1.0 to 1.5 </a:t>
            </a:r>
            <a:r>
              <a:rPr lang="en-US" sz="1800" dirty="0" err="1"/>
              <a:t>p.u</a:t>
            </a:r>
            <a:r>
              <a:rPr lang="en-US" sz="1800" dirty="0"/>
              <a:t> [7-10].</a:t>
            </a:r>
          </a:p>
          <a:p>
            <a:pPr marL="860425" lvl="1" indent="-457200">
              <a:buFont typeface="+mj-lt"/>
              <a:buAutoNum type="arabicPeriod"/>
            </a:pPr>
            <a:r>
              <a:rPr lang="en-US" sz="1800" dirty="0"/>
              <a:t> The short-circuit current magnitude in a microgrid drastically changes between grid-tied and islanded operation (50 </a:t>
            </a:r>
            <a:r>
              <a:rPr lang="en-US" sz="1800" dirty="0" err="1"/>
              <a:t>p.u</a:t>
            </a:r>
            <a:r>
              <a:rPr lang="en-US" sz="1800" dirty="0"/>
              <a:t> to 1.5 </a:t>
            </a:r>
            <a:r>
              <a:rPr lang="en-US" sz="1800" dirty="0" err="1"/>
              <a:t>p.u</a:t>
            </a:r>
            <a:r>
              <a:rPr lang="en-US" sz="1800" dirty="0"/>
              <a:t>) [4,6] 	</a:t>
            </a:r>
          </a:p>
          <a:p>
            <a:pPr marL="860425" lvl="1" indent="-457200">
              <a:buFont typeface="+mj-lt"/>
              <a:buAutoNum type="arabicPeriod"/>
            </a:pPr>
            <a:r>
              <a:rPr lang="en-US" sz="1800" dirty="0"/>
              <a:t>Protective devices for distribution, such as reclosers, relays and fuses, are typically not suitable for microgrid protection due to the dependence of these devices on the magnitude of the fault current [27, 28, 31]  </a:t>
            </a:r>
          </a:p>
          <a:p>
            <a:pPr lvl="2"/>
            <a:r>
              <a:rPr lang="en-US" sz="1800" dirty="0"/>
              <a:t>Fuses are particularly affected because of their inverse characteristics; in some cases, fuses protecting the laterals will not melt for faults during islanded operation [11]</a:t>
            </a:r>
          </a:p>
          <a:p>
            <a:pPr lvl="2"/>
            <a:r>
              <a:rPr lang="en-US" sz="1800" dirty="0"/>
              <a:t>Coordination between fuses and relays is typically unattainable in inverter based microgrids</a:t>
            </a:r>
          </a:p>
          <a:p>
            <a:pPr marL="746125" lvl="1" indent="-342900">
              <a:buFont typeface="+mj-lt"/>
              <a:buAutoNum type="arabicPeriod"/>
            </a:pPr>
            <a:r>
              <a:rPr lang="en-US" sz="1800" dirty="0"/>
              <a:t>For complex microgrid with multiple DERs, may be multiple paths and bidirectional flow for the short-</a:t>
            </a:r>
            <a:r>
              <a:rPr lang="en-US" sz="1800" dirty="0" err="1"/>
              <a:t>cirtcuit</a:t>
            </a:r>
            <a:r>
              <a:rPr lang="en-US" sz="1800" dirty="0"/>
              <a:t> current</a:t>
            </a:r>
          </a:p>
          <a:p>
            <a:pPr marL="746125" lvl="1" indent="-342900">
              <a:buFont typeface="+mj-lt"/>
              <a:buAutoNum type="arabicPeriod"/>
            </a:pPr>
            <a:r>
              <a:rPr lang="en-US" sz="1800" dirty="0"/>
              <a:t>Variable short circuit current due to intermittent generation</a:t>
            </a:r>
          </a:p>
          <a:p>
            <a:pPr marL="860425" lvl="1" indent="-457200">
              <a:buFont typeface="+mj-lt"/>
              <a:buAutoNum type="arabicPeriod"/>
            </a:pPr>
            <a:r>
              <a:rPr lang="en-US" sz="1800" dirty="0"/>
              <a:t>&gt;20 years of research on microgrid protection has not led to a commercially available microgrid relay to date [4]</a:t>
            </a:r>
          </a:p>
          <a:p>
            <a:pPr marL="860425" lvl="1" indent="-457200">
              <a:buFont typeface="+mj-lt"/>
              <a:buAutoNum type="arabicPeriod"/>
            </a:pPr>
            <a:endParaRPr lang="en-US" sz="1800" dirty="0"/>
          </a:p>
          <a:p>
            <a:pPr lvl="1"/>
            <a:endParaRPr lang="en-US" sz="1800" dirty="0"/>
          </a:p>
          <a:p>
            <a:pPr lvl="1"/>
            <a:endParaRPr lang="en-US" sz="1800" dirty="0"/>
          </a:p>
          <a:p>
            <a:pPr lvl="1"/>
            <a:endParaRPr lang="en-US" sz="1800" dirty="0"/>
          </a:p>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a:t>
            </a:fld>
            <a:endParaRPr lang="en-US" dirty="0"/>
          </a:p>
        </p:txBody>
      </p:sp>
    </p:spTree>
    <p:extLst>
      <p:ext uri="{BB962C8B-B14F-4D97-AF65-F5344CB8AC3E}">
        <p14:creationId xmlns:p14="http://schemas.microsoft.com/office/powerpoint/2010/main" val="1878526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Melt curve fuse</a:t>
            </a:r>
          </a:p>
        </p:txBody>
      </p:sp>
      <p:sp>
        <p:nvSpPr>
          <p:cNvPr id="4" name="Slide Number Placeholder 3"/>
          <p:cNvSpPr>
            <a:spLocks noGrp="1"/>
          </p:cNvSpPr>
          <p:nvPr>
            <p:ph type="sldNum" sz="quarter" idx="5"/>
          </p:nvPr>
        </p:nvSpPr>
        <p:spPr/>
        <p:txBody>
          <a:bodyPr/>
          <a:lstStyle/>
          <a:p>
            <a:fld id="{DBFF095A-F86B-4B29-8A9F-DF3D3D1F3E2A}" type="slidenum">
              <a:rPr lang="en-US" smtClean="0"/>
              <a:pPr/>
              <a:t>3</a:t>
            </a:fld>
            <a:endParaRPr lang="en-US" dirty="0"/>
          </a:p>
        </p:txBody>
      </p:sp>
    </p:spTree>
    <p:extLst>
      <p:ext uri="{BB962C8B-B14F-4D97-AF65-F5344CB8AC3E}">
        <p14:creationId xmlns:p14="http://schemas.microsoft.com/office/powerpoint/2010/main" val="2023752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4</a:t>
            </a:fld>
            <a:endParaRPr lang="en-US" dirty="0"/>
          </a:p>
        </p:txBody>
      </p:sp>
    </p:spTree>
    <p:extLst>
      <p:ext uri="{BB962C8B-B14F-4D97-AF65-F5344CB8AC3E}">
        <p14:creationId xmlns:p14="http://schemas.microsoft.com/office/powerpoint/2010/main" val="1043020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7</a:t>
            </a:fld>
            <a:endParaRPr lang="en-US" dirty="0"/>
          </a:p>
        </p:txBody>
      </p:sp>
    </p:spTree>
    <p:extLst>
      <p:ext uri="{BB962C8B-B14F-4D97-AF65-F5344CB8AC3E}">
        <p14:creationId xmlns:p14="http://schemas.microsoft.com/office/powerpoint/2010/main" val="4272635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9</a:t>
            </a:fld>
            <a:endParaRPr lang="en-US" dirty="0"/>
          </a:p>
        </p:txBody>
      </p:sp>
    </p:spTree>
    <p:extLst>
      <p:ext uri="{BB962C8B-B14F-4D97-AF65-F5344CB8AC3E}">
        <p14:creationId xmlns:p14="http://schemas.microsoft.com/office/powerpoint/2010/main" val="366518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10</a:t>
            </a:fld>
            <a:endParaRPr lang="en-US" dirty="0"/>
          </a:p>
        </p:txBody>
      </p:sp>
    </p:spTree>
    <p:extLst>
      <p:ext uri="{BB962C8B-B14F-4D97-AF65-F5344CB8AC3E}">
        <p14:creationId xmlns:p14="http://schemas.microsoft.com/office/powerpoint/2010/main" val="1565809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CA81EB-5B22-4F8D-A89B-640988B4AD95}" type="slidenum">
              <a:rPr lang="en-US">
                <a:solidFill>
                  <a:prstClr val="black"/>
                </a:solidFill>
              </a:rPr>
              <a:pPr/>
              <a:t>11</a:t>
            </a:fld>
            <a:endParaRPr lang="en-US" dirty="0">
              <a:solidFill>
                <a:prstClr val="black"/>
              </a:solidFill>
            </a:endParaRPr>
          </a:p>
        </p:txBody>
      </p:sp>
      <p:sp>
        <p:nvSpPr>
          <p:cNvPr id="9218" name="Rectangle 2"/>
          <p:cNvSpPr>
            <a:spLocks noGrp="1" noRot="1" noChangeAspect="1" noChangeArrowheads="1" noTextEdit="1"/>
          </p:cNvSpPr>
          <p:nvPr>
            <p:ph type="sldImg"/>
          </p:nvPr>
        </p:nvSpPr>
        <p:spPr>
          <a:xfrm>
            <a:off x="411163" y="695325"/>
            <a:ext cx="6192837" cy="3484563"/>
          </a:xfrm>
          <a:ln/>
        </p:spPr>
      </p:sp>
      <p:sp>
        <p:nvSpPr>
          <p:cNvPr id="9219" name="Rectangle 3"/>
          <p:cNvSpPr>
            <a:spLocks noGrp="1" noChangeArrowheads="1"/>
          </p:cNvSpPr>
          <p:nvPr>
            <p:ph type="body" idx="1"/>
          </p:nvPr>
        </p:nvSpPr>
        <p:spPr>
          <a:xfrm>
            <a:off x="702664" y="4417404"/>
            <a:ext cx="5605074" cy="4183380"/>
          </a:xfrm>
        </p:spPr>
        <p:txBody>
          <a:bodyPr/>
          <a:lstStyle/>
          <a:p>
            <a:endParaRPr lang="en-US" dirty="0"/>
          </a:p>
        </p:txBody>
      </p:sp>
    </p:spTree>
    <p:extLst>
      <p:ext uri="{BB962C8B-B14F-4D97-AF65-F5344CB8AC3E}">
        <p14:creationId xmlns:p14="http://schemas.microsoft.com/office/powerpoint/2010/main" val="4189154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F095A-F86B-4B29-8A9F-DF3D3D1F3E2A}" type="slidenum">
              <a:rPr lang="en-US" smtClean="0"/>
              <a:pPr/>
              <a:t>13</a:t>
            </a:fld>
            <a:endParaRPr lang="en-US" dirty="0"/>
          </a:p>
        </p:txBody>
      </p:sp>
    </p:spTree>
    <p:extLst>
      <p:ext uri="{BB962C8B-B14F-4D97-AF65-F5344CB8AC3E}">
        <p14:creationId xmlns:p14="http://schemas.microsoft.com/office/powerpoint/2010/main" val="877500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i="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0" i="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b="0" i="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b="0" i="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0" i="0"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0" i="0"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b="0" i="0"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b="0" i="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b="0" i="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b="0" i="0"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b="0" i="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b="0" i="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0" i="0"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dirty="0"/>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b="0" i="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0" i="0"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b="0" i="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b="0" i="0" dirty="0">
              <a:solidFill>
                <a:schemeClr val="tx1"/>
              </a:solidFill>
              <a:latin typeface="+mn-lt"/>
              <a:cs typeface="Times New Roman" panose="02020603050405020304" pitchFamily="18" charset="0"/>
            </a:endParaRPr>
          </a:p>
        </p:txBody>
      </p:sp>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3553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0678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b="0" i="0">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b="0" i="0">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b="0" i="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b="0" i="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b="0" i="0" dirty="0">
                <a:solidFill>
                  <a:srgbClr val="BFBFBF"/>
                </a:solidFill>
                <a:latin typeface="+mn-lt"/>
                <a:cs typeface="Arial" pitchFamily="34" charset="0"/>
              </a:rPr>
              <a:t> </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b="0" i="0"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b="0" i="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b="0" i="0" dirty="0">
              <a:solidFill>
                <a:schemeClr val="tx1"/>
              </a:solidFill>
              <a:latin typeface="+mn-lt"/>
              <a:cs typeface="Times New Roman" panose="02020603050405020304" pitchFamily="18" charset="0"/>
            </a:endParaRP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b="0" i="0" dirty="0">
                <a:solidFill>
                  <a:srgbClr val="BFBFBF"/>
                </a:solidFill>
                <a:latin typeface="+mn-lt"/>
                <a:cs typeface="Arial" pitchFamily="34" charset="0"/>
              </a:rPr>
              <a:t> </a:t>
            </a:r>
          </a:p>
        </p:txBody>
      </p:sp>
    </p:spTree>
    <p:extLst>
      <p:ext uri="{BB962C8B-B14F-4D97-AF65-F5344CB8AC3E}">
        <p14:creationId xmlns:p14="http://schemas.microsoft.com/office/powerpoint/2010/main" val="298758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b="0" i="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b="0" i="0" dirty="0">
              <a:solidFill>
                <a:schemeClr val="tx1"/>
              </a:solidFill>
              <a:latin typeface="+mn-lt"/>
              <a:cs typeface="Times New Roman" panose="02020603050405020304" pitchFamily="18" charset="0"/>
            </a:endParaRP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b="0" i="0" dirty="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b="0" i="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b="0" i="0" dirty="0">
              <a:solidFill>
                <a:schemeClr val="tx1"/>
              </a:solidFill>
              <a:latin typeface="+mn-lt"/>
              <a:cs typeface="Times New Roman" panose="02020603050405020304" pitchFamily="18" charset="0"/>
            </a:endParaRP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b="0" i="0" dirty="0">
                <a:solidFill>
                  <a:srgbClr val="BFBFBF"/>
                </a:solidFill>
                <a:latin typeface="+mn-lt"/>
                <a:cs typeface="Arial" pitchFamily="34" charset="0"/>
              </a:rPr>
              <a:t> </a:t>
            </a:r>
          </a:p>
        </p:txBody>
      </p:sp>
    </p:spTree>
    <p:extLst>
      <p:ext uri="{BB962C8B-B14F-4D97-AF65-F5344CB8AC3E}">
        <p14:creationId xmlns:p14="http://schemas.microsoft.com/office/powerpoint/2010/main" val="186100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b="0" i="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b="0" i="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b="0" i="0" dirty="0">
                <a:solidFill>
                  <a:srgbClr val="BFBFBF"/>
                </a:solidFill>
                <a:latin typeface="+mn-lt"/>
                <a:cs typeface="Arial" pitchFamily="34" charset="0"/>
              </a:rPr>
              <a:t> </a:t>
            </a:r>
          </a:p>
        </p:txBody>
      </p:sp>
    </p:spTree>
    <p:extLst>
      <p:ext uri="{BB962C8B-B14F-4D97-AF65-F5344CB8AC3E}">
        <p14:creationId xmlns:p14="http://schemas.microsoft.com/office/powerpoint/2010/main" val="383171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b="0" i="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b="0" i="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b="0" i="0" dirty="0">
                <a:solidFill>
                  <a:srgbClr val="BFBFBF"/>
                </a:solidFill>
                <a:latin typeface="+mn-lt"/>
                <a:cs typeface="Arial" pitchFamily="34" charset="0"/>
              </a:rPr>
              <a:t> </a:t>
            </a:r>
          </a:p>
        </p:txBody>
      </p:sp>
    </p:spTree>
    <p:extLst>
      <p:ext uri="{BB962C8B-B14F-4D97-AF65-F5344CB8AC3E}">
        <p14:creationId xmlns:p14="http://schemas.microsoft.com/office/powerpoint/2010/main" val="2085213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914400" indent="-227013">
              <a:lnSpc>
                <a:spcPct val="90000"/>
              </a:lnSpc>
              <a:buFont typeface="Century Gothic" panose="020B0502020202020204" pitchFamily="34" charset="0"/>
              <a:buChar char="•"/>
              <a:tabLst/>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b="0" i="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b="0" i="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Tree>
    <p:extLst>
      <p:ext uri="{BB962C8B-B14F-4D97-AF65-F5344CB8AC3E}">
        <p14:creationId xmlns:p14="http://schemas.microsoft.com/office/powerpoint/2010/main" val="184697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b="0" i="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b="0" i="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b="0" i="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b="0" i="0" dirty="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b="0" i="0" dirty="0">
                <a:solidFill>
                  <a:srgbClr val="BFBFBF"/>
                </a:solidFill>
                <a:latin typeface="+mn-lt"/>
                <a:cs typeface="Arial" pitchFamily="34" charset="0"/>
              </a:rPr>
              <a:t> </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736" r:id="rId4"/>
    <p:sldLayoutId id="2147483663" r:id="rId5"/>
    <p:sldLayoutId id="2147483685" r:id="rId6"/>
    <p:sldLayoutId id="2147483750" r:id="rId7"/>
    <p:sldLayoutId id="2147483755" r:id="rId8"/>
    <p:sldLayoutId id="2147483754" r:id="rId9"/>
    <p:sldLayoutId id="2147483667" r:id="rId10"/>
    <p:sldLayoutId id="2147483725" r:id="rId11"/>
    <p:sldLayoutId id="2147483756" r:id="rId12"/>
    <p:sldLayoutId id="2147483678" r:id="rId13"/>
    <p:sldLayoutId id="2147483757" r:id="rId14"/>
  </p:sldLayoutIdLst>
  <p:hf hdr="0" ftr="0" dt="0"/>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Layout" Target="../diagrams/layout2.xml"/><Relationship Id="rId7" Type="http://schemas.openxmlformats.org/officeDocument/2006/relationships/image" Target="../media/image1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21.emf"/><Relationship Id="rId4" Type="http://schemas.openxmlformats.org/officeDocument/2006/relationships/diagramQuickStyle" Target="../diagrams/quickStyle2.xml"/><Relationship Id="rId9"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3.emf"/><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 Id="rId6" Type="http://schemas.openxmlformats.org/officeDocument/2006/relationships/image" Target="../media/image128.png"/><Relationship Id="rId5" Type="http://schemas.openxmlformats.org/officeDocument/2006/relationships/image" Target="../media/image20.emf"/><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33.emf"/><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6.emf"/><Relationship Id="rId7" Type="http://schemas.openxmlformats.org/officeDocument/2006/relationships/image" Target="../media/image30.png"/><Relationship Id="rId2" Type="http://schemas.openxmlformats.org/officeDocument/2006/relationships/image" Target="../media/image35.emf"/><Relationship Id="rId1" Type="http://schemas.openxmlformats.org/officeDocument/2006/relationships/slideLayout" Target="../slideLayouts/slideLayout14.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 Id="rId9" Type="http://schemas.openxmlformats.org/officeDocument/2006/relationships/image" Target="../media/image41.emf"/></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142.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44.emf"/><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14.xml"/><Relationship Id="rId4" Type="http://schemas.openxmlformats.org/officeDocument/2006/relationships/image" Target="../media/image15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162.png"/><Relationship Id="rId2"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2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50.emf"/><Relationship Id="rId1" Type="http://schemas.openxmlformats.org/officeDocument/2006/relationships/slideLayout" Target="../slideLayouts/slideLayout14.xml"/><Relationship Id="rId4" Type="http://schemas.openxmlformats.org/officeDocument/2006/relationships/image" Target="../media/image165.png"/></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51.emf"/><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53.emf"/></Relationships>
</file>

<file path=ppt/slides/_rels/slide2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59.emf"/><Relationship Id="rId5" Type="http://schemas.openxmlformats.org/officeDocument/2006/relationships/image" Target="../media/image62.emf"/><Relationship Id="rId4" Type="http://schemas.openxmlformats.org/officeDocument/2006/relationships/image" Target="../media/image61.emf"/></Relationships>
</file>

<file path=ppt/slides/_rels/slide3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59.emf"/><Relationship Id="rId5" Type="http://schemas.openxmlformats.org/officeDocument/2006/relationships/image" Target="../media/image65.emf"/><Relationship Id="rId4" Type="http://schemas.openxmlformats.org/officeDocument/2006/relationships/image" Target="../media/image64.emf"/></Relationships>
</file>

<file path=ppt/slides/_rels/slide3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14.xml"/><Relationship Id="rId5" Type="http://schemas.openxmlformats.org/officeDocument/2006/relationships/image" Target="../media/image59.emf"/><Relationship Id="rId4" Type="http://schemas.openxmlformats.org/officeDocument/2006/relationships/image" Target="../media/image68.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0C5AD6-7AC6-488B-BB51-2572A6E23810}"/>
              </a:ext>
            </a:extLst>
          </p:cNvPr>
          <p:cNvSpPr>
            <a:spLocks noGrp="1"/>
          </p:cNvSpPr>
          <p:nvPr>
            <p:ph type="ctrTitle"/>
          </p:nvPr>
        </p:nvSpPr>
        <p:spPr>
          <a:xfrm>
            <a:off x="326099" y="1127705"/>
            <a:ext cx="12925314" cy="1200329"/>
          </a:xfrm>
        </p:spPr>
        <p:txBody>
          <a:bodyPr/>
          <a:lstStyle/>
          <a:p>
            <a:br>
              <a:rPr lang="en-US" sz="2000" dirty="0"/>
            </a:br>
            <a:br>
              <a:rPr lang="en-US" sz="2000" dirty="0"/>
            </a:br>
            <a:br>
              <a:rPr lang="en-US" sz="2000" dirty="0"/>
            </a:br>
            <a:endParaRPr lang="en-US" sz="2000" dirty="0"/>
          </a:p>
        </p:txBody>
      </p:sp>
      <p:sp>
        <p:nvSpPr>
          <p:cNvPr id="6" name="TextBox 5">
            <a:extLst>
              <a:ext uri="{FF2B5EF4-FFF2-40B4-BE49-F238E27FC236}">
                <a16:creationId xmlns:a16="http://schemas.microsoft.com/office/drawing/2014/main" id="{4C04A945-3CC9-094C-B5A5-023664D2EDE3}"/>
              </a:ext>
            </a:extLst>
          </p:cNvPr>
          <p:cNvSpPr txBox="1"/>
          <p:nvPr/>
        </p:nvSpPr>
        <p:spPr>
          <a:xfrm>
            <a:off x="675790" y="1295268"/>
            <a:ext cx="9896390" cy="954107"/>
          </a:xfrm>
          <a:prstGeom prst="rect">
            <a:avLst/>
          </a:prstGeom>
          <a:noFill/>
        </p:spPr>
        <p:txBody>
          <a:bodyPr wrap="square">
            <a:spAutoFit/>
          </a:bodyPr>
          <a:lstStyle/>
          <a:p>
            <a:pPr marL="0" marR="0" algn="ctr"/>
            <a:r>
              <a:rPr lang="en-US" sz="2800" dirty="0">
                <a:solidFill>
                  <a:schemeClr val="bg1"/>
                </a:solidFill>
                <a:effectLst/>
                <a:latin typeface="Century Gothic" panose="020B0502020202020204" pitchFamily="34" charset="0"/>
                <a:ea typeface="Times New Roman" panose="02020603050405020304" pitchFamily="18" charset="0"/>
              </a:rPr>
              <a:t>Protection of Microgrid Systems with High Penetration </a:t>
            </a:r>
            <a:br>
              <a:rPr lang="en-US" sz="2800" dirty="0">
                <a:solidFill>
                  <a:schemeClr val="bg1"/>
                </a:solidFill>
                <a:effectLst/>
                <a:latin typeface="Century Gothic" panose="020B0502020202020204" pitchFamily="34" charset="0"/>
                <a:ea typeface="Times New Roman" panose="02020603050405020304" pitchFamily="18" charset="0"/>
              </a:rPr>
            </a:br>
            <a:r>
              <a:rPr lang="en-US" sz="2800" dirty="0">
                <a:solidFill>
                  <a:schemeClr val="bg1"/>
                </a:solidFill>
                <a:effectLst/>
                <a:latin typeface="Century Gothic" panose="020B0502020202020204" pitchFamily="34" charset="0"/>
                <a:ea typeface="Times New Roman" panose="02020603050405020304" pitchFamily="18" charset="0"/>
              </a:rPr>
              <a:t>of Inverter-Based Resources</a:t>
            </a:r>
          </a:p>
        </p:txBody>
      </p:sp>
      <p:sp>
        <p:nvSpPr>
          <p:cNvPr id="2" name="TextBox 1">
            <a:extLst>
              <a:ext uri="{FF2B5EF4-FFF2-40B4-BE49-F238E27FC236}">
                <a16:creationId xmlns:a16="http://schemas.microsoft.com/office/drawing/2014/main" id="{9BCC9A62-222C-4B48-B767-9F4AEABA3F0E}"/>
              </a:ext>
            </a:extLst>
          </p:cNvPr>
          <p:cNvSpPr txBox="1"/>
          <p:nvPr/>
        </p:nvSpPr>
        <p:spPr>
          <a:xfrm>
            <a:off x="326099" y="3041654"/>
            <a:ext cx="5112297" cy="2105192"/>
          </a:xfrm>
          <a:prstGeom prst="rect">
            <a:avLst/>
          </a:prstGeom>
          <a:noFill/>
        </p:spPr>
        <p:txBody>
          <a:bodyPr wrap="none" rtlCol="0">
            <a:spAutoFit/>
          </a:bodyPr>
          <a:lstStyle/>
          <a:p>
            <a:pPr>
              <a:lnSpc>
                <a:spcPct val="90000"/>
              </a:lnSpc>
              <a:spcAft>
                <a:spcPts val="1200"/>
              </a:spcAft>
            </a:pPr>
            <a:r>
              <a:rPr lang="en-US" sz="2800" dirty="0">
                <a:solidFill>
                  <a:schemeClr val="bg1"/>
                </a:solidFill>
                <a:latin typeface="+mn-lt"/>
              </a:rPr>
              <a:t>Max Ferrari and Leon Tolbert</a:t>
            </a:r>
            <a:br>
              <a:rPr lang="en-US" sz="2800" dirty="0">
                <a:solidFill>
                  <a:schemeClr val="bg1"/>
                </a:solidFill>
                <a:latin typeface="+mn-lt"/>
              </a:rPr>
            </a:br>
            <a:endParaRPr lang="en-US" sz="2000" dirty="0">
              <a:solidFill>
                <a:schemeClr val="bg1"/>
              </a:solidFill>
              <a:latin typeface="Century Gothic" panose="020B0502020202020204" pitchFamily="34" charset="0"/>
            </a:endParaRPr>
          </a:p>
          <a:p>
            <a:pPr>
              <a:lnSpc>
                <a:spcPct val="90000"/>
              </a:lnSpc>
              <a:spcAft>
                <a:spcPts val="1200"/>
              </a:spcAft>
            </a:pPr>
            <a:r>
              <a:rPr lang="en-US" sz="2000" dirty="0">
                <a:solidFill>
                  <a:schemeClr val="bg1"/>
                </a:solidFill>
                <a:latin typeface="Century Gothic" panose="020B0502020202020204" pitchFamily="34" charset="0"/>
                <a:ea typeface="Times New Roman" panose="02020603050405020304" pitchFamily="18" charset="0"/>
              </a:rPr>
              <a:t>CURENT Student Seminar</a:t>
            </a:r>
          </a:p>
          <a:p>
            <a:pPr>
              <a:lnSpc>
                <a:spcPct val="90000"/>
              </a:lnSpc>
              <a:spcAft>
                <a:spcPts val="1200"/>
              </a:spcAft>
            </a:pPr>
            <a:r>
              <a:rPr lang="en-US" sz="2000" dirty="0">
                <a:solidFill>
                  <a:schemeClr val="bg1"/>
                </a:solidFill>
                <a:latin typeface="Century Gothic" panose="020B0502020202020204" pitchFamily="34" charset="0"/>
                <a:ea typeface="Times New Roman" panose="02020603050405020304" pitchFamily="18" charset="0"/>
              </a:rPr>
              <a:t>February 23, 2024</a:t>
            </a:r>
            <a:endParaRPr lang="en-US" sz="2000" dirty="0">
              <a:solidFill>
                <a:schemeClr val="bg1"/>
              </a:solidFill>
              <a:effectLst/>
              <a:latin typeface="Century Gothic" panose="020B0502020202020204" pitchFamily="34" charset="0"/>
              <a:ea typeface="Times New Roman" panose="02020603050405020304" pitchFamily="18" charset="0"/>
            </a:endParaRPr>
          </a:p>
          <a:p>
            <a:pPr algn="ctr">
              <a:lnSpc>
                <a:spcPct val="90000"/>
              </a:lnSpc>
              <a:spcAft>
                <a:spcPts val="1200"/>
              </a:spcAft>
            </a:pPr>
            <a:endParaRPr lang="en-US" sz="2400" dirty="0">
              <a:solidFill>
                <a:schemeClr val="bg1"/>
              </a:solidFill>
              <a:latin typeface="+mn-lt"/>
            </a:endParaRPr>
          </a:p>
        </p:txBody>
      </p:sp>
      <p:pic>
        <p:nvPicPr>
          <p:cNvPr id="5" name="Picture 4">
            <a:extLst>
              <a:ext uri="{FF2B5EF4-FFF2-40B4-BE49-F238E27FC236}">
                <a16:creationId xmlns:a16="http://schemas.microsoft.com/office/drawing/2014/main" id="{4EE528AC-8E44-0599-D2F5-F1D0D46FC27E}"/>
              </a:ext>
            </a:extLst>
          </p:cNvPr>
          <p:cNvPicPr>
            <a:picLocks noChangeAspect="1"/>
          </p:cNvPicPr>
          <p:nvPr/>
        </p:nvPicPr>
        <p:blipFill>
          <a:blip r:embed="rId3"/>
          <a:stretch>
            <a:fillRect/>
          </a:stretch>
        </p:blipFill>
        <p:spPr>
          <a:xfrm>
            <a:off x="1270000" y="1270000"/>
            <a:ext cx="63500" cy="76200"/>
          </a:xfrm>
          <a:prstGeom prst="rect">
            <a:avLst/>
          </a:prstGeom>
        </p:spPr>
      </p:pic>
      <p:pic>
        <p:nvPicPr>
          <p:cNvPr id="7" name="Picture 6">
            <a:extLst>
              <a:ext uri="{FF2B5EF4-FFF2-40B4-BE49-F238E27FC236}">
                <a16:creationId xmlns:a16="http://schemas.microsoft.com/office/drawing/2014/main" id="{35CD7601-191B-5062-F236-B3CB90994C6B}"/>
              </a:ext>
            </a:extLst>
          </p:cNvPr>
          <p:cNvPicPr>
            <a:picLocks noChangeAspect="1"/>
          </p:cNvPicPr>
          <p:nvPr/>
        </p:nvPicPr>
        <p:blipFill>
          <a:blip r:embed="rId3"/>
          <a:stretch>
            <a:fillRect/>
          </a:stretch>
        </p:blipFill>
        <p:spPr>
          <a:xfrm>
            <a:off x="1270000" y="1270000"/>
            <a:ext cx="63500" cy="7620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C9E5E-2444-234E-93BC-CB8726CF8BA9}"/>
              </a:ext>
            </a:extLst>
          </p:cNvPr>
          <p:cNvSpPr>
            <a:spLocks noGrp="1"/>
          </p:cNvSpPr>
          <p:nvPr>
            <p:ph type="title"/>
          </p:nvPr>
        </p:nvSpPr>
        <p:spPr>
          <a:xfrm>
            <a:off x="609600" y="274638"/>
            <a:ext cx="10972800" cy="424732"/>
          </a:xfrm>
        </p:spPr>
        <p:txBody>
          <a:bodyPr/>
          <a:lstStyle/>
          <a:p>
            <a:r>
              <a:rPr lang="en-US" sz="2400" dirty="0"/>
              <a:t>SUMMARY OF MICROGRID PROTECTION </a:t>
            </a:r>
          </a:p>
        </p:txBody>
      </p:sp>
      <p:sp>
        <p:nvSpPr>
          <p:cNvPr id="3" name="Content Placeholder 2">
            <a:extLst>
              <a:ext uri="{FF2B5EF4-FFF2-40B4-BE49-F238E27FC236}">
                <a16:creationId xmlns:a16="http://schemas.microsoft.com/office/drawing/2014/main" id="{246EB76B-EAB2-734C-9F76-F80A1B54971E}"/>
              </a:ext>
            </a:extLst>
          </p:cNvPr>
          <p:cNvSpPr>
            <a:spLocks noGrp="1"/>
          </p:cNvSpPr>
          <p:nvPr>
            <p:ph idx="1"/>
          </p:nvPr>
        </p:nvSpPr>
        <p:spPr>
          <a:xfrm>
            <a:off x="609600" y="920251"/>
            <a:ext cx="10972800" cy="4525963"/>
          </a:xfrm>
        </p:spPr>
        <p:txBody>
          <a:bodyPr/>
          <a:lstStyle/>
          <a:p>
            <a:r>
              <a:rPr lang="en-US" sz="2000" dirty="0"/>
              <a:t>Limited short-circuit current contribution from inverter-based generation causes many of the challenges when protecting microgrids in islanded operation.</a:t>
            </a:r>
          </a:p>
          <a:p>
            <a:r>
              <a:rPr lang="en-US" sz="2000" dirty="0"/>
              <a:t>Most previous work focus on the protective device for solutions instead of the culprit of the challenges, the inverter.</a:t>
            </a:r>
          </a:p>
          <a:p>
            <a:r>
              <a:rPr lang="en-US" sz="2000" dirty="0"/>
              <a:t>Line differential protection most effective way to protect microgrids. Drawbacks:</a:t>
            </a:r>
          </a:p>
          <a:p>
            <a:pPr lvl="1"/>
            <a:r>
              <a:rPr lang="en-US" sz="2000" dirty="0"/>
              <a:t>very cost-prohibitive solution.</a:t>
            </a:r>
          </a:p>
          <a:p>
            <a:pPr lvl="1"/>
            <a:r>
              <a:rPr lang="en-US" sz="2000" dirty="0"/>
              <a:t>requires a high bandwidth communication </a:t>
            </a:r>
          </a:p>
          <a:p>
            <a:pPr lvl="1"/>
            <a:r>
              <a:rPr lang="en-US" sz="2000" dirty="0"/>
              <a:t>relay installation at every node of a protection zone, </a:t>
            </a:r>
          </a:p>
          <a:p>
            <a:pPr lvl="1"/>
            <a:r>
              <a:rPr lang="en-US" sz="2000" dirty="0"/>
              <a:t>equipped with backup relays, such as directional overcurrent relays</a:t>
            </a:r>
          </a:p>
          <a:p>
            <a:r>
              <a:rPr lang="en-US" sz="2000" dirty="0"/>
              <a:t> Adaptive relay requires communication infrastructure and it may not be able to detect fault conditions if load is close to pickup.</a:t>
            </a:r>
          </a:p>
          <a:p>
            <a:pPr lvl="1"/>
            <a:r>
              <a:rPr lang="en-US" sz="2000" dirty="0"/>
              <a:t> It does not solve fuse challenges.  </a:t>
            </a:r>
          </a:p>
          <a:p>
            <a:pPr lvl="1"/>
            <a:r>
              <a:rPr lang="en-US" sz="2000" dirty="0"/>
              <a:t>Limited to 4-7 protection settings groups</a:t>
            </a:r>
          </a:p>
          <a:p>
            <a:r>
              <a:rPr lang="en-US" sz="2000" dirty="0"/>
              <a:t>Other methods propose oversizing the whole IBR unit, which is cost prohibitive and impractical for real world applications. </a:t>
            </a:r>
          </a:p>
          <a:p>
            <a:endParaRPr lang="en-US" sz="2000" dirty="0"/>
          </a:p>
        </p:txBody>
      </p:sp>
    </p:spTree>
    <p:extLst>
      <p:ext uri="{BB962C8B-B14F-4D97-AF65-F5344CB8AC3E}">
        <p14:creationId xmlns:p14="http://schemas.microsoft.com/office/powerpoint/2010/main" val="1133538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0" name="Rectangle 12"/>
          <p:cNvSpPr>
            <a:spLocks noChangeArrowheads="1"/>
          </p:cNvSpPr>
          <p:nvPr/>
        </p:nvSpPr>
        <p:spPr bwMode="auto">
          <a:xfrm>
            <a:off x="1905000" y="6248400"/>
            <a:ext cx="1981200" cy="609600"/>
          </a:xfrm>
          <a:prstGeom prst="rect">
            <a:avLst/>
          </a:prstGeom>
          <a:solidFill>
            <a:schemeClr val="bg1"/>
          </a:solidFill>
          <a:ln w="9525">
            <a:noFill/>
            <a:miter lim="800000"/>
            <a:headEnd/>
            <a:tailEnd/>
          </a:ln>
          <a:effectLst/>
        </p:spPr>
        <p:txBody>
          <a:bodyPr wrap="none" anchor="ctr"/>
          <a:lstStyle/>
          <a:p>
            <a:endParaRPr lang="en-US" sz="2800" dirty="0">
              <a:solidFill>
                <a:srgbClr val="000000"/>
              </a:solidFill>
              <a:latin typeface="Century Gothic" panose="020B0502020202020204" pitchFamily="34" charset="0"/>
            </a:endParaRPr>
          </a:p>
        </p:txBody>
      </p:sp>
      <p:sp>
        <p:nvSpPr>
          <p:cNvPr id="3" name="Title 2">
            <a:extLst>
              <a:ext uri="{FF2B5EF4-FFF2-40B4-BE49-F238E27FC236}">
                <a16:creationId xmlns:a16="http://schemas.microsoft.com/office/drawing/2014/main" id="{650C5AD6-7AC6-488B-BB51-2572A6E23810}"/>
              </a:ext>
            </a:extLst>
          </p:cNvPr>
          <p:cNvSpPr>
            <a:spLocks noGrp="1"/>
          </p:cNvSpPr>
          <p:nvPr>
            <p:ph type="ctrTitle"/>
          </p:nvPr>
        </p:nvSpPr>
        <p:spPr>
          <a:xfrm>
            <a:off x="326099" y="1127705"/>
            <a:ext cx="12925314" cy="1200329"/>
          </a:xfrm>
        </p:spPr>
        <p:txBody>
          <a:bodyPr/>
          <a:lstStyle/>
          <a:p>
            <a:br>
              <a:rPr lang="en-US" sz="2000" dirty="0"/>
            </a:br>
            <a:br>
              <a:rPr lang="en-US" sz="2000" dirty="0"/>
            </a:br>
            <a:br>
              <a:rPr lang="en-US" sz="2000" dirty="0"/>
            </a:br>
            <a:endParaRPr lang="en-US" sz="2000" dirty="0"/>
          </a:p>
        </p:txBody>
      </p:sp>
      <p:sp>
        <p:nvSpPr>
          <p:cNvPr id="6" name="TextBox 5">
            <a:extLst>
              <a:ext uri="{FF2B5EF4-FFF2-40B4-BE49-F238E27FC236}">
                <a16:creationId xmlns:a16="http://schemas.microsoft.com/office/drawing/2014/main" id="{4C04A945-3CC9-094C-B5A5-023664D2EDE3}"/>
              </a:ext>
            </a:extLst>
          </p:cNvPr>
          <p:cNvSpPr txBox="1"/>
          <p:nvPr/>
        </p:nvSpPr>
        <p:spPr>
          <a:xfrm>
            <a:off x="-528806" y="1127705"/>
            <a:ext cx="11072534" cy="1138773"/>
          </a:xfrm>
          <a:prstGeom prst="rect">
            <a:avLst/>
          </a:prstGeom>
          <a:noFill/>
        </p:spPr>
        <p:txBody>
          <a:bodyPr wrap="square">
            <a:spAutoFit/>
          </a:bodyPr>
          <a:lstStyle/>
          <a:p>
            <a:pPr lvl="2"/>
            <a:r>
              <a:rPr lang="en-US" sz="3400" dirty="0">
                <a:solidFill>
                  <a:schemeClr val="bg1"/>
                </a:solidFill>
                <a:latin typeface="Century Gothic" panose="020B0502020202020204" pitchFamily="34" charset="0"/>
              </a:rPr>
              <a:t>VOLTAGE SOURCE CONVERTER (VSC) DESIGN WITH INCREASED SHORT-CIRCUIT CONTRIBUTION</a:t>
            </a:r>
          </a:p>
        </p:txBody>
      </p:sp>
    </p:spTree>
    <p:extLst>
      <p:ext uri="{BB962C8B-B14F-4D97-AF65-F5344CB8AC3E}">
        <p14:creationId xmlns:p14="http://schemas.microsoft.com/office/powerpoint/2010/main" val="211104682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 18">
            <a:extLst>
              <a:ext uri="{FF2B5EF4-FFF2-40B4-BE49-F238E27FC236}">
                <a16:creationId xmlns:a16="http://schemas.microsoft.com/office/drawing/2014/main" id="{524AD68B-A7E8-F723-0C9B-F0807AFAEDB0}"/>
              </a:ext>
            </a:extLst>
          </p:cNvPr>
          <p:cNvGraphicFramePr/>
          <p:nvPr>
            <p:extLst>
              <p:ext uri="{D42A27DB-BD31-4B8C-83A1-F6EECF244321}">
                <p14:modId xmlns:p14="http://schemas.microsoft.com/office/powerpoint/2010/main" val="1561846081"/>
              </p:ext>
            </p:extLst>
          </p:nvPr>
        </p:nvGraphicFramePr>
        <p:xfrm>
          <a:off x="965199" y="357036"/>
          <a:ext cx="10709059" cy="5993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 name="Picture 19">
            <a:extLst>
              <a:ext uri="{FF2B5EF4-FFF2-40B4-BE49-F238E27FC236}">
                <a16:creationId xmlns:a16="http://schemas.microsoft.com/office/drawing/2014/main" id="{5C83531B-3F76-138E-0F04-ADC8B4EC5887}"/>
              </a:ext>
            </a:extLst>
          </p:cNvPr>
          <p:cNvPicPr>
            <a:picLocks noChangeAspect="1"/>
          </p:cNvPicPr>
          <p:nvPr/>
        </p:nvPicPr>
        <p:blipFill>
          <a:blip r:embed="rId7"/>
          <a:stretch>
            <a:fillRect/>
          </a:stretch>
        </p:blipFill>
        <p:spPr>
          <a:xfrm>
            <a:off x="1455773" y="716082"/>
            <a:ext cx="1825931" cy="1992210"/>
          </a:xfrm>
          <a:prstGeom prst="rect">
            <a:avLst/>
          </a:prstGeom>
        </p:spPr>
      </p:pic>
      <p:sp>
        <p:nvSpPr>
          <p:cNvPr id="24" name="TextBox 23">
            <a:extLst>
              <a:ext uri="{FF2B5EF4-FFF2-40B4-BE49-F238E27FC236}">
                <a16:creationId xmlns:a16="http://schemas.microsoft.com/office/drawing/2014/main" id="{28757475-6152-7C36-43A6-3FDA4EE5B653}"/>
              </a:ext>
            </a:extLst>
          </p:cNvPr>
          <p:cNvSpPr txBox="1"/>
          <p:nvPr/>
        </p:nvSpPr>
        <p:spPr>
          <a:xfrm>
            <a:off x="1455773" y="3139494"/>
            <a:ext cx="2050941" cy="338554"/>
          </a:xfrm>
          <a:prstGeom prst="rect">
            <a:avLst/>
          </a:prstGeom>
          <a:noFill/>
          <a:ln w="28575">
            <a:noFill/>
          </a:ln>
        </p:spPr>
        <p:txBody>
          <a:bodyPr wrap="square">
            <a:spAutoFit/>
          </a:bodyPr>
          <a:lstStyle/>
          <a:p>
            <a:pPr algn="ctr"/>
            <a:r>
              <a:rPr lang="en-US" sz="1600" b="1" dirty="0">
                <a:solidFill>
                  <a:schemeClr val="bg1"/>
                </a:solidFill>
                <a:latin typeface="Century Gothic" panose="020B0502020202020204" pitchFamily="34" charset="0"/>
              </a:rPr>
              <a:t>Objective</a:t>
            </a:r>
          </a:p>
        </p:txBody>
      </p:sp>
      <p:sp>
        <p:nvSpPr>
          <p:cNvPr id="26" name="TextBox 25">
            <a:extLst>
              <a:ext uri="{FF2B5EF4-FFF2-40B4-BE49-F238E27FC236}">
                <a16:creationId xmlns:a16="http://schemas.microsoft.com/office/drawing/2014/main" id="{F2052BFA-6B96-FA2D-51A3-E1E327F9B63D}"/>
              </a:ext>
            </a:extLst>
          </p:cNvPr>
          <p:cNvSpPr txBox="1"/>
          <p:nvPr/>
        </p:nvSpPr>
        <p:spPr>
          <a:xfrm>
            <a:off x="6538802" y="3092834"/>
            <a:ext cx="2062894" cy="338554"/>
          </a:xfrm>
          <a:prstGeom prst="rect">
            <a:avLst/>
          </a:prstGeom>
          <a:noFill/>
          <a:ln w="28575">
            <a:noFill/>
          </a:ln>
        </p:spPr>
        <p:txBody>
          <a:bodyPr wrap="square">
            <a:spAutoFit/>
          </a:bodyPr>
          <a:lstStyle/>
          <a:p>
            <a:pPr algn="ctr"/>
            <a:r>
              <a:rPr lang="en-US" sz="1600" b="1" dirty="0">
                <a:solidFill>
                  <a:schemeClr val="bg1"/>
                </a:solidFill>
                <a:latin typeface="Century Gothic" panose="020B0502020202020204" pitchFamily="34" charset="0"/>
              </a:rPr>
              <a:t>Control Approach</a:t>
            </a:r>
          </a:p>
        </p:txBody>
      </p:sp>
      <p:sp>
        <p:nvSpPr>
          <p:cNvPr id="27" name="TextBox 26">
            <a:extLst>
              <a:ext uri="{FF2B5EF4-FFF2-40B4-BE49-F238E27FC236}">
                <a16:creationId xmlns:a16="http://schemas.microsoft.com/office/drawing/2014/main" id="{2D1D8339-6A4D-7CFC-4D6E-FA71A0AA55FC}"/>
              </a:ext>
            </a:extLst>
          </p:cNvPr>
          <p:cNvSpPr txBox="1"/>
          <p:nvPr/>
        </p:nvSpPr>
        <p:spPr>
          <a:xfrm>
            <a:off x="8953182" y="3099944"/>
            <a:ext cx="2422230" cy="338554"/>
          </a:xfrm>
          <a:prstGeom prst="rect">
            <a:avLst/>
          </a:prstGeom>
          <a:noFill/>
          <a:ln w="28575">
            <a:noFill/>
          </a:ln>
        </p:spPr>
        <p:txBody>
          <a:bodyPr wrap="square">
            <a:spAutoFit/>
          </a:bodyPr>
          <a:lstStyle/>
          <a:p>
            <a:pPr algn="ctr"/>
            <a:r>
              <a:rPr lang="en-US" sz="1600" b="1" dirty="0">
                <a:solidFill>
                  <a:schemeClr val="bg1"/>
                </a:solidFill>
                <a:latin typeface="Century Gothic" panose="020B0502020202020204" pitchFamily="34" charset="0"/>
              </a:rPr>
              <a:t>Coordination Study</a:t>
            </a:r>
          </a:p>
        </p:txBody>
      </p:sp>
      <p:sp>
        <p:nvSpPr>
          <p:cNvPr id="28" name="TextBox 27">
            <a:extLst>
              <a:ext uri="{FF2B5EF4-FFF2-40B4-BE49-F238E27FC236}">
                <a16:creationId xmlns:a16="http://schemas.microsoft.com/office/drawing/2014/main" id="{216B01DD-52E8-1CB4-CD28-5F5FC6D2D407}"/>
              </a:ext>
            </a:extLst>
          </p:cNvPr>
          <p:cNvSpPr txBox="1"/>
          <p:nvPr/>
        </p:nvSpPr>
        <p:spPr>
          <a:xfrm>
            <a:off x="3736809" y="3110186"/>
            <a:ext cx="2626250" cy="338554"/>
          </a:xfrm>
          <a:prstGeom prst="rect">
            <a:avLst/>
          </a:prstGeom>
          <a:noFill/>
          <a:ln w="28575">
            <a:noFill/>
          </a:ln>
        </p:spPr>
        <p:txBody>
          <a:bodyPr wrap="square">
            <a:spAutoFit/>
          </a:bodyPr>
          <a:lstStyle/>
          <a:p>
            <a:pPr algn="ctr"/>
            <a:r>
              <a:rPr lang="en-US" sz="1600" b="1" dirty="0">
                <a:solidFill>
                  <a:schemeClr val="bg1"/>
                </a:solidFill>
                <a:latin typeface="Century Gothic" panose="020B0502020202020204" pitchFamily="34" charset="0"/>
              </a:rPr>
              <a:t>Hardware Approach</a:t>
            </a:r>
          </a:p>
        </p:txBody>
      </p:sp>
      <p:pic>
        <p:nvPicPr>
          <p:cNvPr id="2" name="Picture 6" descr="Circuito Integrado Gips10k60t Stgips10k60t Gips10k60 Igbt | Envío gratis">
            <a:extLst>
              <a:ext uri="{FF2B5EF4-FFF2-40B4-BE49-F238E27FC236}">
                <a16:creationId xmlns:a16="http://schemas.microsoft.com/office/drawing/2014/main" id="{C7AAD655-70AD-BDFD-6346-8222341EA6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5053" y="880177"/>
            <a:ext cx="1664018" cy="16640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3127BF9-6EFB-1E77-1688-4AF69704A7A6}"/>
              </a:ext>
            </a:extLst>
          </p:cNvPr>
          <p:cNvPicPr>
            <a:picLocks noChangeAspect="1"/>
          </p:cNvPicPr>
          <p:nvPr/>
        </p:nvPicPr>
        <p:blipFill>
          <a:blip r:embed="rId9"/>
          <a:stretch>
            <a:fillRect/>
          </a:stretch>
        </p:blipFill>
        <p:spPr>
          <a:xfrm>
            <a:off x="6342930" y="983305"/>
            <a:ext cx="2396498" cy="1457763"/>
          </a:xfrm>
          <a:prstGeom prst="rect">
            <a:avLst/>
          </a:prstGeom>
        </p:spPr>
      </p:pic>
      <p:pic>
        <p:nvPicPr>
          <p:cNvPr id="4" name="Picture 3">
            <a:extLst>
              <a:ext uri="{FF2B5EF4-FFF2-40B4-BE49-F238E27FC236}">
                <a16:creationId xmlns:a16="http://schemas.microsoft.com/office/drawing/2014/main" id="{C7391A4E-650F-50C5-EEB3-4A1E5294CC57}"/>
              </a:ext>
            </a:extLst>
          </p:cNvPr>
          <p:cNvPicPr>
            <a:picLocks noChangeAspect="1"/>
          </p:cNvPicPr>
          <p:nvPr/>
        </p:nvPicPr>
        <p:blipFill>
          <a:blip r:embed="rId10"/>
          <a:stretch>
            <a:fillRect/>
          </a:stretch>
        </p:blipFill>
        <p:spPr>
          <a:xfrm>
            <a:off x="8953182" y="1174674"/>
            <a:ext cx="2561318" cy="948902"/>
          </a:xfrm>
          <a:prstGeom prst="rect">
            <a:avLst/>
          </a:prstGeom>
          <a:solidFill>
            <a:schemeClr val="bg1"/>
          </a:solidFill>
        </p:spPr>
      </p:pic>
    </p:spTree>
    <p:extLst>
      <p:ext uri="{BB962C8B-B14F-4D97-AF65-F5344CB8AC3E}">
        <p14:creationId xmlns:p14="http://schemas.microsoft.com/office/powerpoint/2010/main" val="264476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2FD6-2809-4D85-A92A-42520C2F2555}"/>
              </a:ext>
            </a:extLst>
          </p:cNvPr>
          <p:cNvSpPr>
            <a:spLocks noGrp="1"/>
          </p:cNvSpPr>
          <p:nvPr>
            <p:ph type="title"/>
          </p:nvPr>
        </p:nvSpPr>
        <p:spPr>
          <a:xfrm>
            <a:off x="609600" y="414725"/>
            <a:ext cx="10972800" cy="424732"/>
          </a:xfrm>
        </p:spPr>
        <p:txBody>
          <a:bodyPr/>
          <a:lstStyle/>
          <a:p>
            <a:r>
              <a:rPr lang="en-US" sz="2400" dirty="0"/>
              <a:t>ADVANTAGES OF PROPOSED METHOD</a:t>
            </a:r>
          </a:p>
        </p:txBody>
      </p:sp>
      <p:graphicFrame>
        <p:nvGraphicFramePr>
          <p:cNvPr id="4" name="Content Placeholder 3">
            <a:extLst>
              <a:ext uri="{FF2B5EF4-FFF2-40B4-BE49-F238E27FC236}">
                <a16:creationId xmlns:a16="http://schemas.microsoft.com/office/drawing/2014/main" id="{FF2158CF-0EFA-029C-61B2-889ABB2B2C98}"/>
              </a:ext>
            </a:extLst>
          </p:cNvPr>
          <p:cNvGraphicFramePr>
            <a:graphicFrameLocks noGrp="1"/>
          </p:cNvGraphicFramePr>
          <p:nvPr>
            <p:ph idx="1"/>
            <p:extLst>
              <p:ext uri="{D42A27DB-BD31-4B8C-83A1-F6EECF244321}">
                <p14:modId xmlns:p14="http://schemas.microsoft.com/office/powerpoint/2010/main" val="175280965"/>
              </p:ext>
            </p:extLst>
          </p:nvPr>
        </p:nvGraphicFramePr>
        <p:xfrm>
          <a:off x="609600" y="1325676"/>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537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CBECD0B-1163-696D-2209-57C51F80E640}"/>
              </a:ext>
            </a:extLst>
          </p:cNvPr>
          <p:cNvPicPr>
            <a:picLocks noChangeAspect="1"/>
          </p:cNvPicPr>
          <p:nvPr/>
        </p:nvPicPr>
        <p:blipFill>
          <a:blip r:embed="rId3"/>
          <a:stretch>
            <a:fillRect/>
          </a:stretch>
        </p:blipFill>
        <p:spPr>
          <a:xfrm>
            <a:off x="609599" y="487011"/>
            <a:ext cx="9781309" cy="5378469"/>
          </a:xfrm>
          <a:prstGeom prst="rect">
            <a:avLst/>
          </a:prstGeom>
        </p:spPr>
      </p:pic>
      <p:sp>
        <p:nvSpPr>
          <p:cNvPr id="2" name="Title 1">
            <a:extLst>
              <a:ext uri="{FF2B5EF4-FFF2-40B4-BE49-F238E27FC236}">
                <a16:creationId xmlns:a16="http://schemas.microsoft.com/office/drawing/2014/main" id="{4E96BD1E-D825-934A-A91C-928F85149BB7}"/>
              </a:ext>
            </a:extLst>
          </p:cNvPr>
          <p:cNvSpPr>
            <a:spLocks noGrp="1"/>
          </p:cNvSpPr>
          <p:nvPr>
            <p:ph type="title"/>
          </p:nvPr>
        </p:nvSpPr>
        <p:spPr>
          <a:xfrm>
            <a:off x="609600" y="274638"/>
            <a:ext cx="10972800" cy="424732"/>
          </a:xfrm>
        </p:spPr>
        <p:txBody>
          <a:bodyPr/>
          <a:lstStyle/>
          <a:p>
            <a:r>
              <a:rPr lang="en-US" sz="2400" cap="small" dirty="0">
                <a:effectLst>
                  <a:outerShdw sx="0" sy="0">
                    <a:srgbClr val="000000"/>
                  </a:outerShdw>
                </a:effectLst>
              </a:rPr>
              <a:t>VSC DESIGN WITH INCREASED SHORT CIRCUIT CURENT CAPABILITY</a:t>
            </a:r>
            <a:endParaRPr lang="en-US" sz="2400" dirty="0"/>
          </a:p>
        </p:txBody>
      </p:sp>
      <p:sp>
        <p:nvSpPr>
          <p:cNvPr id="6" name="TextBox 5">
            <a:extLst>
              <a:ext uri="{FF2B5EF4-FFF2-40B4-BE49-F238E27FC236}">
                <a16:creationId xmlns:a16="http://schemas.microsoft.com/office/drawing/2014/main" id="{C1554428-AB43-9B46-90EE-530284AF1176}"/>
              </a:ext>
            </a:extLst>
          </p:cNvPr>
          <p:cNvSpPr txBox="1"/>
          <p:nvPr/>
        </p:nvSpPr>
        <p:spPr>
          <a:xfrm>
            <a:off x="471805" y="5788767"/>
            <a:ext cx="10702977" cy="957442"/>
          </a:xfrm>
          <a:prstGeom prst="rect">
            <a:avLst/>
          </a:prstGeom>
          <a:noFill/>
        </p:spPr>
        <p:txBody>
          <a:bodyPr wrap="square">
            <a:spAutoFit/>
          </a:bodyPr>
          <a:lstStyle/>
          <a:p>
            <a:pPr marL="0" marR="0" algn="ctr">
              <a:lnSpc>
                <a:spcPct val="200000"/>
              </a:lnSpc>
              <a:spcBef>
                <a:spcPts val="0"/>
              </a:spcBef>
              <a:spcAft>
                <a:spcPts val="0"/>
              </a:spcAft>
            </a:pPr>
            <a:r>
              <a:rPr lang="en-US" dirty="0">
                <a:effectLst/>
                <a:latin typeface="Century Gothic" panose="020B0502020202020204" pitchFamily="34" charset="0"/>
                <a:ea typeface="MS Mincho" panose="02020609040205080304" pitchFamily="49" charset="-128"/>
              </a:rPr>
              <a:t>Energy storage system (Battery) with two-level three-phase inverter</a:t>
            </a:r>
          </a:p>
          <a:p>
            <a:pPr marL="0" marR="0" algn="ctr">
              <a:lnSpc>
                <a:spcPct val="200000"/>
              </a:lnSpc>
              <a:spcBef>
                <a:spcPts val="0"/>
              </a:spcBef>
              <a:spcAft>
                <a:spcPts val="0"/>
              </a:spcAft>
            </a:pPr>
            <a:endParaRPr lang="en-US" sz="1200" dirty="0">
              <a:effectLst/>
              <a:latin typeface="Century Gothic" panose="020B0502020202020204" pitchFamily="34" charset="0"/>
              <a:ea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FC7EB5D0-0954-F23F-60EA-488573B2F0F3}"/>
              </a:ext>
            </a:extLst>
          </p:cNvPr>
          <p:cNvCxnSpPr>
            <a:cxnSpLocks/>
            <a:endCxn id="8" idx="0"/>
          </p:cNvCxnSpPr>
          <p:nvPr/>
        </p:nvCxnSpPr>
        <p:spPr>
          <a:xfrm flipH="1">
            <a:off x="4321567" y="2290172"/>
            <a:ext cx="753352" cy="808002"/>
          </a:xfrm>
          <a:prstGeom prst="straightConnector1">
            <a:avLst/>
          </a:prstGeom>
          <a:ln w="1905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DAC2A55-5B5A-961D-51E6-A86CE09F23AF}"/>
              </a:ext>
            </a:extLst>
          </p:cNvPr>
          <p:cNvSpPr txBox="1"/>
          <p:nvPr/>
        </p:nvSpPr>
        <p:spPr>
          <a:xfrm>
            <a:off x="3725089" y="3098174"/>
            <a:ext cx="1192955" cy="258532"/>
          </a:xfrm>
          <a:prstGeom prst="rect">
            <a:avLst/>
          </a:prstGeom>
          <a:noFill/>
          <a:ln w="19050">
            <a:solidFill>
              <a:srgbClr val="FF0000"/>
            </a:solidFill>
          </a:ln>
        </p:spPr>
        <p:txBody>
          <a:bodyPr wrap="none" rtlCol="0">
            <a:spAutoFit/>
          </a:bodyPr>
          <a:lstStyle/>
          <a:p>
            <a:pPr algn="l">
              <a:lnSpc>
                <a:spcPct val="90000"/>
              </a:lnSpc>
            </a:pPr>
            <a:r>
              <a:rPr lang="en-US" sz="1200" dirty="0">
                <a:latin typeface="+mn-lt"/>
              </a:rPr>
              <a:t>Overrated CT</a:t>
            </a:r>
          </a:p>
        </p:txBody>
      </p:sp>
      <p:pic>
        <p:nvPicPr>
          <p:cNvPr id="1030" name="Picture 6" descr="Circuito Integrado Gips10k60t Stgips10k60t Gips10k60 Igbt | Envío gratis">
            <a:extLst>
              <a:ext uri="{FF2B5EF4-FFF2-40B4-BE49-F238E27FC236}">
                <a16:creationId xmlns:a16="http://schemas.microsoft.com/office/drawing/2014/main" id="{40F61B20-125D-4CB9-FB75-AFF96DCAB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693" y="190209"/>
            <a:ext cx="1165705" cy="11657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FD50A3E-3D3B-8018-6056-F162F9A94F20}"/>
              </a:ext>
            </a:extLst>
          </p:cNvPr>
          <p:cNvSpPr txBox="1"/>
          <p:nvPr/>
        </p:nvSpPr>
        <p:spPr>
          <a:xfrm>
            <a:off x="10627851" y="1386324"/>
            <a:ext cx="1483098" cy="341632"/>
          </a:xfrm>
          <a:prstGeom prst="rect">
            <a:avLst/>
          </a:prstGeom>
          <a:solidFill>
            <a:schemeClr val="bg1"/>
          </a:solidFill>
          <a:ln>
            <a:solidFill>
              <a:srgbClr val="FF0000"/>
            </a:solidFill>
          </a:ln>
        </p:spPr>
        <p:txBody>
          <a:bodyPr wrap="none" rtlCol="0">
            <a:spAutoFit/>
          </a:bodyPr>
          <a:lstStyle/>
          <a:p>
            <a:pPr algn="l">
              <a:lnSpc>
                <a:spcPct val="90000"/>
              </a:lnSpc>
            </a:pPr>
            <a:r>
              <a:rPr lang="en-US" sz="900" dirty="0">
                <a:latin typeface="+mn-lt"/>
              </a:rPr>
              <a:t>Rated/Overrated</a:t>
            </a:r>
            <a:br>
              <a:rPr lang="en-US" sz="900" dirty="0">
                <a:latin typeface="+mn-lt"/>
              </a:rPr>
            </a:br>
            <a:r>
              <a:rPr lang="en-US" sz="900" dirty="0">
                <a:latin typeface="+mn-lt"/>
              </a:rPr>
              <a:t>same SDIP-25 package</a:t>
            </a:r>
          </a:p>
        </p:txBody>
      </p:sp>
      <p:sp>
        <p:nvSpPr>
          <p:cNvPr id="4" name="TextBox 3">
            <a:extLst>
              <a:ext uri="{FF2B5EF4-FFF2-40B4-BE49-F238E27FC236}">
                <a16:creationId xmlns:a16="http://schemas.microsoft.com/office/drawing/2014/main" id="{5E7C66C6-9A10-87D2-7DCF-ABF8E5D438A2}"/>
              </a:ext>
            </a:extLst>
          </p:cNvPr>
          <p:cNvSpPr txBox="1"/>
          <p:nvPr/>
        </p:nvSpPr>
        <p:spPr>
          <a:xfrm>
            <a:off x="372656" y="5406601"/>
            <a:ext cx="2856872" cy="590931"/>
          </a:xfrm>
          <a:prstGeom prst="rect">
            <a:avLst/>
          </a:prstGeom>
          <a:noFill/>
          <a:ln>
            <a:solidFill>
              <a:srgbClr val="FF0000"/>
            </a:solidFill>
          </a:ln>
        </p:spPr>
        <p:txBody>
          <a:bodyPr wrap="none" rtlCol="0">
            <a:spAutoFit/>
          </a:bodyPr>
          <a:lstStyle/>
          <a:p>
            <a:pPr algn="l">
              <a:lnSpc>
                <a:spcPct val="90000"/>
              </a:lnSpc>
            </a:pPr>
            <a:r>
              <a:rPr lang="en-US" dirty="0">
                <a:latin typeface="+mn-lt"/>
              </a:rPr>
              <a:t>Decoupling considering</a:t>
            </a:r>
            <a:br>
              <a:rPr lang="en-US" dirty="0">
                <a:latin typeface="+mn-lt"/>
              </a:rPr>
            </a:br>
            <a:r>
              <a:rPr lang="en-US" dirty="0">
                <a:latin typeface="+mn-lt"/>
              </a:rPr>
              <a:t>saturable inductors</a:t>
            </a:r>
          </a:p>
        </p:txBody>
      </p:sp>
      <p:pic>
        <p:nvPicPr>
          <p:cNvPr id="10" name="Picture 9">
            <a:extLst>
              <a:ext uri="{FF2B5EF4-FFF2-40B4-BE49-F238E27FC236}">
                <a16:creationId xmlns:a16="http://schemas.microsoft.com/office/drawing/2014/main" id="{4848659A-02F0-4C89-A360-5329CD26D834}"/>
              </a:ext>
            </a:extLst>
          </p:cNvPr>
          <p:cNvPicPr>
            <a:picLocks noChangeAspect="1"/>
          </p:cNvPicPr>
          <p:nvPr/>
        </p:nvPicPr>
        <p:blipFill rotWithShape="1">
          <a:blip r:embed="rId5">
            <a:extLst>
              <a:ext uri="{28A0092B-C50C-407E-A947-70E740481C1C}">
                <a14:useLocalDpi xmlns:a14="http://schemas.microsoft.com/office/drawing/2010/main"/>
              </a:ext>
            </a:extLst>
          </a:blip>
          <a:srcRect l="36919" t="717" r="18888" b="90979"/>
          <a:stretch/>
        </p:blipFill>
        <p:spPr>
          <a:xfrm>
            <a:off x="4698243" y="733745"/>
            <a:ext cx="4385390" cy="448108"/>
          </a:xfrm>
          <a:prstGeom prst="rect">
            <a:avLst/>
          </a:prstGeom>
          <a:ln w="19050">
            <a:solidFill>
              <a:srgbClr val="FF0000"/>
            </a:solidFill>
          </a:ln>
        </p:spPr>
      </p:pic>
      <p:cxnSp>
        <p:nvCxnSpPr>
          <p:cNvPr id="14" name="Straight Arrow Connector 13">
            <a:extLst>
              <a:ext uri="{FF2B5EF4-FFF2-40B4-BE49-F238E27FC236}">
                <a16:creationId xmlns:a16="http://schemas.microsoft.com/office/drawing/2014/main" id="{23BB71E5-AD91-8BC6-775B-B7C111622715}"/>
              </a:ext>
            </a:extLst>
          </p:cNvPr>
          <p:cNvCxnSpPr>
            <a:endCxn id="10" idx="1"/>
          </p:cNvCxnSpPr>
          <p:nvPr/>
        </p:nvCxnSpPr>
        <p:spPr>
          <a:xfrm flipV="1">
            <a:off x="3835730" y="957799"/>
            <a:ext cx="862513" cy="516316"/>
          </a:xfrm>
          <a:prstGeom prst="straightConnector1">
            <a:avLst/>
          </a:prstGeom>
          <a:ln w="1905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670809E-E067-EB7E-864A-E451D090EFF0}"/>
              </a:ext>
            </a:extLst>
          </p:cNvPr>
          <p:cNvCxnSpPr>
            <a:cxnSpLocks/>
            <a:stCxn id="4" idx="0"/>
          </p:cNvCxnSpPr>
          <p:nvPr/>
        </p:nvCxnSpPr>
        <p:spPr>
          <a:xfrm flipV="1">
            <a:off x="1801092" y="5141707"/>
            <a:ext cx="894607" cy="264894"/>
          </a:xfrm>
          <a:prstGeom prst="straightConnector1">
            <a:avLst/>
          </a:prstGeom>
          <a:ln w="1905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4171BC4-1D40-9354-285E-B0EB20DFFBA2}"/>
              </a:ext>
            </a:extLst>
          </p:cNvPr>
          <p:cNvSpPr txBox="1"/>
          <p:nvPr/>
        </p:nvSpPr>
        <p:spPr>
          <a:xfrm>
            <a:off x="4321567" y="5283325"/>
            <a:ext cx="3280065" cy="590931"/>
          </a:xfrm>
          <a:prstGeom prst="rect">
            <a:avLst/>
          </a:prstGeom>
          <a:solidFill>
            <a:schemeClr val="bg1"/>
          </a:solidFill>
          <a:ln>
            <a:solidFill>
              <a:srgbClr val="FF0000"/>
            </a:solidFill>
          </a:ln>
        </p:spPr>
        <p:txBody>
          <a:bodyPr wrap="none" rtlCol="0">
            <a:spAutoFit/>
          </a:bodyPr>
          <a:lstStyle/>
          <a:p>
            <a:pPr algn="l">
              <a:lnSpc>
                <a:spcPct val="90000"/>
              </a:lnSpc>
            </a:pPr>
            <a:r>
              <a:rPr lang="en-US" dirty="0">
                <a:latin typeface="+mn-lt"/>
              </a:rPr>
              <a:t>Adaptive control based on </a:t>
            </a:r>
            <a:br>
              <a:rPr lang="en-US" dirty="0">
                <a:latin typeface="+mn-lt"/>
              </a:rPr>
            </a:br>
            <a:r>
              <a:rPr lang="en-US" dirty="0">
                <a:latin typeface="+mn-lt"/>
              </a:rPr>
              <a:t>available inductance</a:t>
            </a:r>
          </a:p>
        </p:txBody>
      </p:sp>
      <p:cxnSp>
        <p:nvCxnSpPr>
          <p:cNvPr id="19" name="Straight Arrow Connector 18">
            <a:extLst>
              <a:ext uri="{FF2B5EF4-FFF2-40B4-BE49-F238E27FC236}">
                <a16:creationId xmlns:a16="http://schemas.microsoft.com/office/drawing/2014/main" id="{C290E07F-044D-8852-B45A-35A2933664A2}"/>
              </a:ext>
            </a:extLst>
          </p:cNvPr>
          <p:cNvCxnSpPr>
            <a:cxnSpLocks/>
            <a:endCxn id="21" idx="2"/>
          </p:cNvCxnSpPr>
          <p:nvPr/>
        </p:nvCxnSpPr>
        <p:spPr>
          <a:xfrm flipV="1">
            <a:off x="5844448" y="4597757"/>
            <a:ext cx="1870600" cy="685568"/>
          </a:xfrm>
          <a:prstGeom prst="straightConnector1">
            <a:avLst/>
          </a:prstGeom>
          <a:ln w="1905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9AD75CD-7C87-EB24-E7D0-89E859D49501}"/>
              </a:ext>
            </a:extLst>
          </p:cNvPr>
          <p:cNvSpPr/>
          <p:nvPr/>
        </p:nvSpPr>
        <p:spPr>
          <a:xfrm>
            <a:off x="5416772" y="3245346"/>
            <a:ext cx="4596552" cy="1352411"/>
          </a:xfrm>
          <a:prstGeom prst="rect">
            <a:avLst/>
          </a:prstGeom>
          <a:noFill/>
          <a:ln w="127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139166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4" grpId="0" animBg="1"/>
      <p:bldP spid="18"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179AE-09C7-D049-BDED-E25FE64F9583}"/>
              </a:ext>
            </a:extLst>
          </p:cNvPr>
          <p:cNvSpPr>
            <a:spLocks noGrp="1"/>
          </p:cNvSpPr>
          <p:nvPr>
            <p:ph type="title"/>
          </p:nvPr>
        </p:nvSpPr>
        <p:spPr>
          <a:xfrm>
            <a:off x="386512" y="416890"/>
            <a:ext cx="10972800" cy="424732"/>
          </a:xfrm>
        </p:spPr>
        <p:txBody>
          <a:bodyPr/>
          <a:lstStyle/>
          <a:p>
            <a:r>
              <a:rPr lang="en-US" sz="2400" dirty="0"/>
              <a:t>ELECTROTHERMAL SIMULATION</a:t>
            </a:r>
          </a:p>
        </p:txBody>
      </p:sp>
      <p:pic>
        <p:nvPicPr>
          <p:cNvPr id="37" name="Picture 36">
            <a:extLst>
              <a:ext uri="{FF2B5EF4-FFF2-40B4-BE49-F238E27FC236}">
                <a16:creationId xmlns:a16="http://schemas.microsoft.com/office/drawing/2014/main" id="{F91465A4-4BCA-5141-A3E5-723A863847AD}"/>
              </a:ext>
            </a:extLst>
          </p:cNvPr>
          <p:cNvPicPr>
            <a:picLocks noChangeAspect="1"/>
          </p:cNvPicPr>
          <p:nvPr/>
        </p:nvPicPr>
        <p:blipFill>
          <a:blip r:embed="rId2"/>
          <a:stretch>
            <a:fillRect/>
          </a:stretch>
        </p:blipFill>
        <p:spPr>
          <a:xfrm>
            <a:off x="505097" y="2017946"/>
            <a:ext cx="11329851" cy="2331205"/>
          </a:xfrm>
          <a:prstGeom prst="rect">
            <a:avLst/>
          </a:prstGeom>
        </p:spPr>
      </p:pic>
      <p:pic>
        <p:nvPicPr>
          <p:cNvPr id="39" name="Picture 38">
            <a:extLst>
              <a:ext uri="{FF2B5EF4-FFF2-40B4-BE49-F238E27FC236}">
                <a16:creationId xmlns:a16="http://schemas.microsoft.com/office/drawing/2014/main" id="{5E83C094-5DAF-CA48-A6C3-1A3025251FDE}"/>
              </a:ext>
            </a:extLst>
          </p:cNvPr>
          <p:cNvPicPr>
            <a:picLocks noChangeAspect="1"/>
          </p:cNvPicPr>
          <p:nvPr/>
        </p:nvPicPr>
        <p:blipFill>
          <a:blip r:embed="rId3"/>
          <a:stretch>
            <a:fillRect/>
          </a:stretch>
        </p:blipFill>
        <p:spPr>
          <a:xfrm>
            <a:off x="8310250" y="3747887"/>
            <a:ext cx="1910981" cy="1202527"/>
          </a:xfrm>
          <a:prstGeom prst="rect">
            <a:avLst/>
          </a:prstGeom>
        </p:spPr>
      </p:pic>
      <p:cxnSp>
        <p:nvCxnSpPr>
          <p:cNvPr id="4" name="Elbow Connector 3">
            <a:extLst>
              <a:ext uri="{FF2B5EF4-FFF2-40B4-BE49-F238E27FC236}">
                <a16:creationId xmlns:a16="http://schemas.microsoft.com/office/drawing/2014/main" id="{DA00A0AD-CDE2-1740-BC4E-7EE7D970C3EA}"/>
              </a:ext>
            </a:extLst>
          </p:cNvPr>
          <p:cNvCxnSpPr>
            <a:endCxn id="37" idx="2"/>
          </p:cNvCxnSpPr>
          <p:nvPr/>
        </p:nvCxnSpPr>
        <p:spPr>
          <a:xfrm rot="10800000" flipV="1">
            <a:off x="6170023" y="3747887"/>
            <a:ext cx="5013792" cy="601264"/>
          </a:xfrm>
          <a:prstGeom prst="bentConnector4">
            <a:avLst>
              <a:gd name="adj1" fmla="val -137"/>
              <a:gd name="adj2" fmla="val 325195"/>
            </a:avLst>
          </a:prstGeom>
          <a:ln w="381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9C095FC-0334-7040-A866-80C9D131BD0A}"/>
              </a:ext>
            </a:extLst>
          </p:cNvPr>
          <p:cNvSpPr txBox="1"/>
          <p:nvPr/>
        </p:nvSpPr>
        <p:spPr>
          <a:xfrm>
            <a:off x="7725507" y="5291985"/>
            <a:ext cx="1622560" cy="341632"/>
          </a:xfrm>
          <a:prstGeom prst="rect">
            <a:avLst/>
          </a:prstGeom>
          <a:noFill/>
        </p:spPr>
        <p:txBody>
          <a:bodyPr wrap="none" rtlCol="0">
            <a:spAutoFit/>
          </a:bodyPr>
          <a:lstStyle/>
          <a:p>
            <a:pPr algn="l">
              <a:lnSpc>
                <a:spcPct val="90000"/>
              </a:lnSpc>
            </a:pPr>
            <a:r>
              <a:rPr lang="en-US" dirty="0">
                <a:latin typeface="+mn-lt"/>
              </a:rPr>
              <a:t>Temperature</a:t>
            </a:r>
          </a:p>
        </p:txBody>
      </p:sp>
      <p:pic>
        <p:nvPicPr>
          <p:cNvPr id="4098" name="Picture 2" descr="MATLAB - Wikipedia">
            <a:extLst>
              <a:ext uri="{FF2B5EF4-FFF2-40B4-BE49-F238E27FC236}">
                <a16:creationId xmlns:a16="http://schemas.microsoft.com/office/drawing/2014/main" id="{57AD6FD0-DA13-ED4A-B420-7A46316901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411" y="5945160"/>
            <a:ext cx="982537" cy="8828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0B822E1-2119-4346-A1F8-8E3EA13C38B1}"/>
              </a:ext>
            </a:extLst>
          </p:cNvPr>
          <p:cNvSpPr txBox="1"/>
          <p:nvPr/>
        </p:nvSpPr>
        <p:spPr>
          <a:xfrm>
            <a:off x="471805" y="5788767"/>
            <a:ext cx="10702977" cy="957442"/>
          </a:xfrm>
          <a:prstGeom prst="rect">
            <a:avLst/>
          </a:prstGeom>
          <a:noFill/>
        </p:spPr>
        <p:txBody>
          <a:bodyPr wrap="square">
            <a:spAutoFit/>
          </a:bodyPr>
          <a:lstStyle/>
          <a:p>
            <a:pPr marL="0" marR="0" algn="ctr">
              <a:lnSpc>
                <a:spcPct val="200000"/>
              </a:lnSpc>
              <a:spcBef>
                <a:spcPts val="0"/>
              </a:spcBef>
              <a:spcAft>
                <a:spcPts val="0"/>
              </a:spcAft>
            </a:pPr>
            <a:r>
              <a:rPr lang="en-US" dirty="0">
                <a:effectLst/>
                <a:latin typeface="Century Gothic" panose="020B0502020202020204" pitchFamily="34" charset="0"/>
                <a:ea typeface="MS Mincho" panose="02020609040205080304" pitchFamily="49" charset="-128"/>
              </a:rPr>
              <a:t>Electrothermal simulation block diagram</a:t>
            </a:r>
          </a:p>
          <a:p>
            <a:pPr marL="0" marR="0" algn="ctr">
              <a:lnSpc>
                <a:spcPct val="200000"/>
              </a:lnSpc>
              <a:spcBef>
                <a:spcPts val="0"/>
              </a:spcBef>
              <a:spcAft>
                <a:spcPts val="0"/>
              </a:spcAft>
            </a:pPr>
            <a:endParaRPr lang="en-US" sz="1200" dirty="0">
              <a:effectLst/>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1076253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536520-E3AE-D94D-BE0D-F7D696F5E4FA}"/>
              </a:ext>
            </a:extLst>
          </p:cNvPr>
          <p:cNvPicPr>
            <a:picLocks noChangeAspect="1"/>
          </p:cNvPicPr>
          <p:nvPr/>
        </p:nvPicPr>
        <p:blipFill>
          <a:blip r:embed="rId3"/>
          <a:stretch>
            <a:fillRect/>
          </a:stretch>
        </p:blipFill>
        <p:spPr>
          <a:xfrm>
            <a:off x="1174523" y="835024"/>
            <a:ext cx="9842954" cy="5187951"/>
          </a:xfrm>
          <a:prstGeom prst="rect">
            <a:avLst/>
          </a:prstGeom>
        </p:spPr>
      </p:pic>
      <p:sp>
        <p:nvSpPr>
          <p:cNvPr id="5" name="Text Box 2">
            <a:extLst>
              <a:ext uri="{FF2B5EF4-FFF2-40B4-BE49-F238E27FC236}">
                <a16:creationId xmlns:a16="http://schemas.microsoft.com/office/drawing/2014/main" id="{3891B54B-141B-294D-94BF-EC6D19988841}"/>
              </a:ext>
            </a:extLst>
          </p:cNvPr>
          <p:cNvSpPr txBox="1"/>
          <p:nvPr/>
        </p:nvSpPr>
        <p:spPr>
          <a:xfrm>
            <a:off x="583194" y="5833424"/>
            <a:ext cx="5109601" cy="61722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0"/>
              </a:spcAft>
            </a:pPr>
            <a:r>
              <a:rPr lang="en-US" sz="1050" dirty="0">
                <a:effectLst/>
                <a:latin typeface="+mn-lt"/>
                <a:ea typeface="Times New Roman" panose="02020603050405020304" pitchFamily="18" charset="0"/>
              </a:rPr>
              <a:t>Experimental results showing inverter current during three-phase faults. Rated device providing the following fault current:  (a) 1.25 </a:t>
            </a:r>
            <a:r>
              <a:rPr lang="en-US" sz="1050" dirty="0" err="1">
                <a:effectLst/>
                <a:latin typeface="+mn-lt"/>
                <a:ea typeface="Times New Roman" panose="02020603050405020304" pitchFamily="18" charset="0"/>
              </a:rPr>
              <a:t>p.u</a:t>
            </a:r>
            <a:r>
              <a:rPr lang="en-US" sz="1050" dirty="0">
                <a:effectLst/>
                <a:latin typeface="+mn-lt"/>
                <a:ea typeface="Times New Roman" panose="02020603050405020304" pitchFamily="18" charset="0"/>
              </a:rPr>
              <a:t>, (b) 1.5 </a:t>
            </a:r>
            <a:r>
              <a:rPr lang="en-US" sz="1050" dirty="0" err="1">
                <a:effectLst/>
                <a:latin typeface="+mn-lt"/>
                <a:ea typeface="Times New Roman" panose="02020603050405020304" pitchFamily="18" charset="0"/>
              </a:rPr>
              <a:t>p.u</a:t>
            </a:r>
            <a:r>
              <a:rPr lang="en-US" sz="1050" dirty="0">
                <a:effectLst/>
                <a:latin typeface="+mn-lt"/>
                <a:ea typeface="Times New Roman" panose="02020603050405020304" pitchFamily="18" charset="0"/>
              </a:rPr>
              <a:t>, (c), (d) 2.0 </a:t>
            </a:r>
            <a:r>
              <a:rPr lang="en-US" sz="1050" dirty="0" err="1">
                <a:effectLst/>
                <a:latin typeface="+mn-lt"/>
                <a:ea typeface="Times New Roman" panose="02020603050405020304" pitchFamily="18" charset="0"/>
              </a:rPr>
              <a:t>p.u</a:t>
            </a:r>
            <a:r>
              <a:rPr lang="en-US" sz="1050" dirty="0">
                <a:effectLst/>
                <a:latin typeface="+mn-lt"/>
                <a:ea typeface="Times New Roman" panose="02020603050405020304" pitchFamily="18" charset="0"/>
              </a:rPr>
              <a:t> (d) 3.0 </a:t>
            </a:r>
            <a:r>
              <a:rPr lang="en-US" sz="1050" dirty="0" err="1">
                <a:effectLst/>
                <a:latin typeface="+mn-lt"/>
                <a:ea typeface="Times New Roman" panose="02020603050405020304" pitchFamily="18" charset="0"/>
              </a:rPr>
              <a:t>p.u</a:t>
            </a:r>
            <a:r>
              <a:rPr lang="en-US" sz="1050" dirty="0">
                <a:effectLst/>
                <a:latin typeface="+mn-lt"/>
                <a:ea typeface="Times New Roman" panose="02020603050405020304" pitchFamily="18" charset="0"/>
              </a:rPr>
              <a:t>. Overrated device providing the following fault current: (e) 2.5 </a:t>
            </a:r>
            <a:r>
              <a:rPr lang="en-US" sz="1050" dirty="0" err="1">
                <a:effectLst/>
                <a:latin typeface="+mn-lt"/>
                <a:ea typeface="Times New Roman" panose="02020603050405020304" pitchFamily="18" charset="0"/>
              </a:rPr>
              <a:t>p.u</a:t>
            </a:r>
            <a:r>
              <a:rPr lang="en-US" sz="1050" dirty="0">
                <a:effectLst/>
                <a:latin typeface="+mn-lt"/>
                <a:ea typeface="Times New Roman" panose="02020603050405020304" pitchFamily="18" charset="0"/>
              </a:rPr>
              <a:t>. (f) 3.0 </a:t>
            </a:r>
            <a:r>
              <a:rPr lang="en-US" sz="1050" dirty="0" err="1">
                <a:effectLst/>
                <a:latin typeface="+mn-lt"/>
                <a:ea typeface="Times New Roman" panose="02020603050405020304" pitchFamily="18" charset="0"/>
              </a:rPr>
              <a:t>p.u</a:t>
            </a:r>
            <a:r>
              <a:rPr lang="en-US" sz="1050" dirty="0">
                <a:effectLst/>
                <a:latin typeface="+mn-lt"/>
                <a:ea typeface="Times New Roman" panose="02020603050405020304" pitchFamily="18" charset="0"/>
              </a:rPr>
              <a:t>.              </a:t>
            </a:r>
            <a:endParaRPr lang="en-US" sz="1600" dirty="0">
              <a:effectLst/>
              <a:latin typeface="+mn-lt"/>
              <a:ea typeface="Times New Roman" panose="02020603050405020304" pitchFamily="18" charset="0"/>
            </a:endParaRPr>
          </a:p>
        </p:txBody>
      </p:sp>
      <p:sp>
        <p:nvSpPr>
          <p:cNvPr id="6" name="Text Box 35">
            <a:extLst>
              <a:ext uri="{FF2B5EF4-FFF2-40B4-BE49-F238E27FC236}">
                <a16:creationId xmlns:a16="http://schemas.microsoft.com/office/drawing/2014/main" id="{6358DF98-47B8-8146-8063-1FFC51EC1C1B}"/>
              </a:ext>
            </a:extLst>
          </p:cNvPr>
          <p:cNvSpPr txBox="1"/>
          <p:nvPr/>
        </p:nvSpPr>
        <p:spPr>
          <a:xfrm>
            <a:off x="6096000" y="5833424"/>
            <a:ext cx="5570689" cy="56007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spcBef>
                <a:spcPts val="0"/>
              </a:spcBef>
              <a:spcAft>
                <a:spcPts val="0"/>
              </a:spcAft>
            </a:pPr>
            <a:r>
              <a:rPr lang="en-US" sz="1050" dirty="0">
                <a:effectLst/>
                <a:latin typeface="+mn-lt"/>
                <a:ea typeface="Times New Roman" panose="02020603050405020304" pitchFamily="18" charset="0"/>
              </a:rPr>
              <a:t>Simulated temperature response using 4-layer Foster network for the following cases: Rated device providing the following fault current:  (a) 1.25 </a:t>
            </a:r>
            <a:r>
              <a:rPr lang="en-US" sz="1050" dirty="0" err="1">
                <a:effectLst/>
                <a:latin typeface="+mn-lt"/>
                <a:ea typeface="Times New Roman" panose="02020603050405020304" pitchFamily="18" charset="0"/>
              </a:rPr>
              <a:t>p.u</a:t>
            </a:r>
            <a:r>
              <a:rPr lang="en-US" sz="1050" dirty="0">
                <a:effectLst/>
                <a:latin typeface="+mn-lt"/>
                <a:ea typeface="Times New Roman" panose="02020603050405020304" pitchFamily="18" charset="0"/>
              </a:rPr>
              <a:t>, (b) 1.5 </a:t>
            </a:r>
            <a:r>
              <a:rPr lang="en-US" sz="1050" dirty="0" err="1">
                <a:effectLst/>
                <a:latin typeface="+mn-lt"/>
                <a:ea typeface="Times New Roman" panose="02020603050405020304" pitchFamily="18" charset="0"/>
              </a:rPr>
              <a:t>p.u</a:t>
            </a:r>
            <a:r>
              <a:rPr lang="en-US" sz="1050" dirty="0">
                <a:effectLst/>
                <a:latin typeface="+mn-lt"/>
                <a:ea typeface="Times New Roman" panose="02020603050405020304" pitchFamily="18" charset="0"/>
              </a:rPr>
              <a:t>, (c), (d) 2.0 </a:t>
            </a:r>
            <a:r>
              <a:rPr lang="en-US" sz="1050" dirty="0" err="1">
                <a:effectLst/>
                <a:latin typeface="+mn-lt"/>
                <a:ea typeface="Times New Roman" panose="02020603050405020304" pitchFamily="18" charset="0"/>
              </a:rPr>
              <a:t>p.u</a:t>
            </a:r>
            <a:r>
              <a:rPr lang="en-US" sz="1050" dirty="0">
                <a:effectLst/>
                <a:latin typeface="+mn-lt"/>
                <a:ea typeface="Times New Roman" panose="02020603050405020304" pitchFamily="18" charset="0"/>
              </a:rPr>
              <a:t> (d) 3.0 </a:t>
            </a:r>
            <a:r>
              <a:rPr lang="en-US" sz="1050" dirty="0" err="1">
                <a:effectLst/>
                <a:latin typeface="+mn-lt"/>
                <a:ea typeface="Times New Roman" panose="02020603050405020304" pitchFamily="18" charset="0"/>
              </a:rPr>
              <a:t>p.u</a:t>
            </a:r>
            <a:r>
              <a:rPr lang="en-US" sz="1050" dirty="0">
                <a:effectLst/>
                <a:latin typeface="+mn-lt"/>
                <a:ea typeface="Times New Roman" panose="02020603050405020304" pitchFamily="18" charset="0"/>
              </a:rPr>
              <a:t>. Overrated device providing the following fault current: (e) 2.5 </a:t>
            </a:r>
            <a:r>
              <a:rPr lang="en-US" sz="1050" dirty="0" err="1">
                <a:effectLst/>
                <a:latin typeface="+mn-lt"/>
                <a:ea typeface="Times New Roman" panose="02020603050405020304" pitchFamily="18" charset="0"/>
              </a:rPr>
              <a:t>p.u</a:t>
            </a:r>
            <a:r>
              <a:rPr lang="en-US" sz="1050" dirty="0">
                <a:effectLst/>
                <a:latin typeface="+mn-lt"/>
                <a:ea typeface="Times New Roman" panose="02020603050405020304" pitchFamily="18" charset="0"/>
              </a:rPr>
              <a:t>. (f) 3.0 </a:t>
            </a:r>
            <a:r>
              <a:rPr lang="en-US" sz="1050" dirty="0" err="1">
                <a:effectLst/>
                <a:latin typeface="+mn-lt"/>
                <a:ea typeface="Times New Roman" panose="02020603050405020304" pitchFamily="18" charset="0"/>
              </a:rPr>
              <a:t>p.u</a:t>
            </a:r>
            <a:r>
              <a:rPr lang="en-US" sz="1050" dirty="0">
                <a:effectLst/>
                <a:latin typeface="+mn-lt"/>
                <a:ea typeface="Times New Roman" panose="02020603050405020304" pitchFamily="18" charset="0"/>
              </a:rPr>
              <a:t>.                              </a:t>
            </a:r>
            <a:endParaRPr lang="en-US" sz="1600" dirty="0">
              <a:effectLst/>
              <a:latin typeface="+mn-lt"/>
              <a:ea typeface="Times New Roman" panose="02020603050405020304" pitchFamily="18" charset="0"/>
            </a:endParaRPr>
          </a:p>
        </p:txBody>
      </p:sp>
      <p:sp>
        <p:nvSpPr>
          <p:cNvPr id="7" name="TextBox 6">
            <a:extLst>
              <a:ext uri="{FF2B5EF4-FFF2-40B4-BE49-F238E27FC236}">
                <a16:creationId xmlns:a16="http://schemas.microsoft.com/office/drawing/2014/main" id="{ADCB4DE8-6BB0-C345-862E-9E4EB89DAE3A}"/>
              </a:ext>
            </a:extLst>
          </p:cNvPr>
          <p:cNvSpPr txBox="1"/>
          <p:nvPr/>
        </p:nvSpPr>
        <p:spPr>
          <a:xfrm>
            <a:off x="652382" y="223836"/>
            <a:ext cx="11195694" cy="424732"/>
          </a:xfrm>
          <a:prstGeom prst="rect">
            <a:avLst/>
          </a:prstGeom>
          <a:noFill/>
        </p:spPr>
        <p:txBody>
          <a:bodyPr wrap="none" rtlCol="0">
            <a:spAutoFit/>
          </a:bodyPr>
          <a:lstStyle/>
          <a:p>
            <a:pPr algn="l">
              <a:lnSpc>
                <a:spcPct val="90000"/>
              </a:lnSpc>
            </a:pPr>
            <a:r>
              <a:rPr lang="en-US" sz="2400" dirty="0">
                <a:latin typeface="+mn-lt"/>
              </a:rPr>
              <a:t>EXPERIMENTAL RESULTS, RATED VS OVERRATED MODULE UNDER 3-PH FAULTS</a:t>
            </a:r>
          </a:p>
        </p:txBody>
      </p:sp>
      <p:sp>
        <p:nvSpPr>
          <p:cNvPr id="2" name="Rectangle 1">
            <a:extLst>
              <a:ext uri="{FF2B5EF4-FFF2-40B4-BE49-F238E27FC236}">
                <a16:creationId xmlns:a16="http://schemas.microsoft.com/office/drawing/2014/main" id="{5517A203-06B4-A9B7-057F-570BA648EBB0}"/>
              </a:ext>
            </a:extLst>
          </p:cNvPr>
          <p:cNvSpPr/>
          <p:nvPr/>
        </p:nvSpPr>
        <p:spPr>
          <a:xfrm>
            <a:off x="905522" y="932154"/>
            <a:ext cx="10111955" cy="3287433"/>
          </a:xfrm>
          <a:prstGeom prst="rect">
            <a:avLst/>
          </a:prstGeom>
          <a:noFill/>
          <a:ln w="38100">
            <a:solidFill>
              <a:srgbClr val="04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8" name="Straight Connector 7">
            <a:extLst>
              <a:ext uri="{FF2B5EF4-FFF2-40B4-BE49-F238E27FC236}">
                <a16:creationId xmlns:a16="http://schemas.microsoft.com/office/drawing/2014/main" id="{DA3368FD-6478-B902-DEAA-3099F620265C}"/>
              </a:ext>
            </a:extLst>
          </p:cNvPr>
          <p:cNvCxnSpPr>
            <a:cxnSpLocks/>
          </p:cNvCxnSpPr>
          <p:nvPr/>
        </p:nvCxnSpPr>
        <p:spPr>
          <a:xfrm>
            <a:off x="1305017" y="932155"/>
            <a:ext cx="0" cy="3287432"/>
          </a:xfrm>
          <a:prstGeom prst="line">
            <a:avLst/>
          </a:prstGeom>
          <a:ln w="28575">
            <a:solidFill>
              <a:srgbClr val="040000"/>
            </a:solidFill>
            <a:miter lim="800000"/>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AA31A77-868D-4166-05B2-E121A1794314}"/>
              </a:ext>
            </a:extLst>
          </p:cNvPr>
          <p:cNvSpPr txBox="1"/>
          <p:nvPr/>
        </p:nvSpPr>
        <p:spPr>
          <a:xfrm rot="16200000">
            <a:off x="513678" y="2289566"/>
            <a:ext cx="1241045" cy="258532"/>
          </a:xfrm>
          <a:prstGeom prst="rect">
            <a:avLst/>
          </a:prstGeom>
          <a:noFill/>
        </p:spPr>
        <p:txBody>
          <a:bodyPr wrap="none" rtlCol="0">
            <a:spAutoFit/>
          </a:bodyPr>
          <a:lstStyle/>
          <a:p>
            <a:pPr algn="l">
              <a:lnSpc>
                <a:spcPct val="90000"/>
              </a:lnSpc>
            </a:pPr>
            <a:r>
              <a:rPr lang="en-US" sz="1200" b="1" dirty="0">
                <a:latin typeface="+mn-lt"/>
              </a:rPr>
              <a:t>RATED DEVICE</a:t>
            </a:r>
          </a:p>
        </p:txBody>
      </p:sp>
      <p:sp>
        <p:nvSpPr>
          <p:cNvPr id="11" name="TextBox 10">
            <a:extLst>
              <a:ext uri="{FF2B5EF4-FFF2-40B4-BE49-F238E27FC236}">
                <a16:creationId xmlns:a16="http://schemas.microsoft.com/office/drawing/2014/main" id="{A8CA4530-4BE4-0CDC-AB5B-318F3F972366}"/>
              </a:ext>
            </a:extLst>
          </p:cNvPr>
          <p:cNvSpPr txBox="1"/>
          <p:nvPr/>
        </p:nvSpPr>
        <p:spPr>
          <a:xfrm rot="16200000">
            <a:off x="568205" y="4897671"/>
            <a:ext cx="1067921" cy="258532"/>
          </a:xfrm>
          <a:prstGeom prst="rect">
            <a:avLst/>
          </a:prstGeom>
          <a:noFill/>
        </p:spPr>
        <p:txBody>
          <a:bodyPr wrap="none" rtlCol="0">
            <a:spAutoFit/>
          </a:bodyPr>
          <a:lstStyle/>
          <a:p>
            <a:pPr algn="l">
              <a:lnSpc>
                <a:spcPct val="90000"/>
              </a:lnSpc>
            </a:pPr>
            <a:r>
              <a:rPr lang="en-US" sz="1200" b="1" dirty="0">
                <a:latin typeface="+mn-lt"/>
              </a:rPr>
              <a:t>OVERRATED</a:t>
            </a:r>
          </a:p>
        </p:txBody>
      </p:sp>
      <p:sp>
        <p:nvSpPr>
          <p:cNvPr id="12" name="Rectangle 11">
            <a:extLst>
              <a:ext uri="{FF2B5EF4-FFF2-40B4-BE49-F238E27FC236}">
                <a16:creationId xmlns:a16="http://schemas.microsoft.com/office/drawing/2014/main" id="{94F7FBA0-C0E3-73D9-53C2-4696632E218B}"/>
              </a:ext>
            </a:extLst>
          </p:cNvPr>
          <p:cNvSpPr/>
          <p:nvPr/>
        </p:nvSpPr>
        <p:spPr>
          <a:xfrm>
            <a:off x="905522" y="4219587"/>
            <a:ext cx="10111955" cy="1613837"/>
          </a:xfrm>
          <a:prstGeom prst="rect">
            <a:avLst/>
          </a:prstGeom>
          <a:noFill/>
          <a:ln w="38100">
            <a:solidFill>
              <a:srgbClr val="04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13" name="Straight Connector 12">
            <a:extLst>
              <a:ext uri="{FF2B5EF4-FFF2-40B4-BE49-F238E27FC236}">
                <a16:creationId xmlns:a16="http://schemas.microsoft.com/office/drawing/2014/main" id="{94AEBBD8-B272-5077-B8C0-8BDB1F5008FC}"/>
              </a:ext>
            </a:extLst>
          </p:cNvPr>
          <p:cNvCxnSpPr>
            <a:cxnSpLocks/>
          </p:cNvCxnSpPr>
          <p:nvPr/>
        </p:nvCxnSpPr>
        <p:spPr>
          <a:xfrm>
            <a:off x="1305017" y="4270159"/>
            <a:ext cx="0" cy="1563265"/>
          </a:xfrm>
          <a:prstGeom prst="line">
            <a:avLst/>
          </a:prstGeom>
          <a:ln w="28575">
            <a:solidFill>
              <a:srgbClr val="040000"/>
            </a:solidFill>
            <a:miter lim="800000"/>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0E9FF63-CD6F-6A9E-7B8C-B78A7606DF17}"/>
              </a:ext>
            </a:extLst>
          </p:cNvPr>
          <p:cNvPicPr>
            <a:picLocks noChangeAspect="1"/>
          </p:cNvPicPr>
          <p:nvPr/>
        </p:nvPicPr>
        <p:blipFill>
          <a:blip r:embed="rId4"/>
          <a:stretch>
            <a:fillRect/>
          </a:stretch>
        </p:blipFill>
        <p:spPr>
          <a:xfrm>
            <a:off x="2209800" y="2375723"/>
            <a:ext cx="7772400" cy="2574058"/>
          </a:xfrm>
          <a:prstGeom prst="rect">
            <a:avLst/>
          </a:prstGeom>
        </p:spPr>
      </p:pic>
    </p:spTree>
    <p:extLst>
      <p:ext uri="{BB962C8B-B14F-4D97-AF65-F5344CB8AC3E}">
        <p14:creationId xmlns:p14="http://schemas.microsoft.com/office/powerpoint/2010/main" val="127229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5E31753-C623-6C4D-9707-D7C41E1D943F}"/>
              </a:ext>
            </a:extLst>
          </p:cNvPr>
          <p:cNvSpPr txBox="1"/>
          <p:nvPr/>
        </p:nvSpPr>
        <p:spPr>
          <a:xfrm>
            <a:off x="2114548" y="104205"/>
            <a:ext cx="8667757" cy="424732"/>
          </a:xfrm>
          <a:prstGeom prst="rect">
            <a:avLst/>
          </a:prstGeom>
          <a:noFill/>
        </p:spPr>
        <p:txBody>
          <a:bodyPr wrap="none" rtlCol="0">
            <a:spAutoFit/>
          </a:bodyPr>
          <a:lstStyle/>
          <a:p>
            <a:pPr algn="l">
              <a:lnSpc>
                <a:spcPct val="90000"/>
              </a:lnSpc>
            </a:pPr>
            <a:r>
              <a:rPr lang="en-US" sz="2400" dirty="0">
                <a:latin typeface="Century Gothic" panose="020B0502020202020204" pitchFamily="34" charset="0"/>
              </a:rPr>
              <a:t>IMPACTS OF OVERRATING POWER ELECTRONICS MODULE</a:t>
            </a:r>
          </a:p>
        </p:txBody>
      </p:sp>
      <p:sp>
        <p:nvSpPr>
          <p:cNvPr id="14" name="TextBox 13">
            <a:extLst>
              <a:ext uri="{FF2B5EF4-FFF2-40B4-BE49-F238E27FC236}">
                <a16:creationId xmlns:a16="http://schemas.microsoft.com/office/drawing/2014/main" id="{114D8C0F-00F1-5B4D-BA5E-B29B6ED61F8A}"/>
              </a:ext>
            </a:extLst>
          </p:cNvPr>
          <p:cNvSpPr txBox="1"/>
          <p:nvPr/>
        </p:nvSpPr>
        <p:spPr>
          <a:xfrm>
            <a:off x="1965702" y="5632076"/>
            <a:ext cx="8260595" cy="1077218"/>
          </a:xfrm>
          <a:prstGeom prst="rect">
            <a:avLst/>
          </a:prstGeom>
          <a:solidFill>
            <a:srgbClr val="4B8861"/>
          </a:solidFill>
        </p:spPr>
        <p:txBody>
          <a:bodyPr wrap="none" rtlCol="0">
            <a:spAutoFit/>
          </a:bodyPr>
          <a:lstStyle/>
          <a:p>
            <a:pPr algn="ctr"/>
            <a:r>
              <a:rPr lang="en-US" sz="1600" b="1" dirty="0">
                <a:solidFill>
                  <a:schemeClr val="bg1"/>
                </a:solidFill>
                <a:latin typeface="Century Gothic" panose="020B0502020202020204" pitchFamily="34" charset="0"/>
              </a:rPr>
              <a:t>ADDITIONAL BENEFITS OF OVERRATING POWER MODULE</a:t>
            </a:r>
          </a:p>
          <a:p>
            <a:pPr marL="285750" lvl="0" indent="-285750" algn="ctr">
              <a:buFont typeface="Arial" panose="020B0604020202020204" pitchFamily="34" charset="0"/>
              <a:buChar char="•"/>
            </a:pPr>
            <a:r>
              <a:rPr lang="en-US" sz="1600" dirty="0">
                <a:solidFill>
                  <a:schemeClr val="bg1"/>
                </a:solidFill>
                <a:latin typeface="Century Gothic" panose="020B0502020202020204" pitchFamily="34" charset="0"/>
              </a:rPr>
              <a:t>Increases efficiency during normal operation (1.0 </a:t>
            </a:r>
            <a:r>
              <a:rPr lang="en-US" sz="1600" dirty="0" err="1">
                <a:solidFill>
                  <a:schemeClr val="bg1"/>
                </a:solidFill>
                <a:latin typeface="Century Gothic" panose="020B0502020202020204" pitchFamily="34" charset="0"/>
              </a:rPr>
              <a:t>p.u</a:t>
            </a:r>
            <a:r>
              <a:rPr lang="en-US" sz="1600" dirty="0">
                <a:solidFill>
                  <a:schemeClr val="bg1"/>
                </a:solidFill>
                <a:latin typeface="Century Gothic" panose="020B0502020202020204" pitchFamily="34" charset="0"/>
              </a:rPr>
              <a:t>.)</a:t>
            </a:r>
          </a:p>
          <a:p>
            <a:pPr marL="285750" lvl="0" indent="-285750" algn="ctr">
              <a:buFont typeface="Arial" panose="020B0604020202020204" pitchFamily="34" charset="0"/>
              <a:buChar char="•"/>
            </a:pPr>
            <a:r>
              <a:rPr lang="en-US" sz="1600" dirty="0">
                <a:solidFill>
                  <a:schemeClr val="bg1"/>
                </a:solidFill>
                <a:latin typeface="Century Gothic" panose="020B0502020202020204" pitchFamily="34" charset="0"/>
              </a:rPr>
              <a:t>Enhanced grid support capabilities (LVRT, voltage support, frequency support)</a:t>
            </a:r>
          </a:p>
          <a:p>
            <a:pPr marL="285750" lvl="0" indent="-285750" algn="ctr">
              <a:buFont typeface="Arial" panose="020B0604020202020204" pitchFamily="34" charset="0"/>
              <a:buChar char="•"/>
            </a:pPr>
            <a:r>
              <a:rPr lang="en-US" sz="1600" dirty="0">
                <a:solidFill>
                  <a:schemeClr val="bg1"/>
                </a:solidFill>
                <a:latin typeface="Century Gothic" panose="020B0502020202020204" pitchFamily="34" charset="0"/>
              </a:rPr>
              <a:t>Increased inertial response (more current available during transients)</a:t>
            </a:r>
          </a:p>
        </p:txBody>
      </p:sp>
      <p:sp>
        <p:nvSpPr>
          <p:cNvPr id="15" name="TextBox 14">
            <a:extLst>
              <a:ext uri="{FF2B5EF4-FFF2-40B4-BE49-F238E27FC236}">
                <a16:creationId xmlns:a16="http://schemas.microsoft.com/office/drawing/2014/main" id="{6D79B472-A747-B74B-AF95-2BCD3379CF21}"/>
              </a:ext>
            </a:extLst>
          </p:cNvPr>
          <p:cNvSpPr txBox="1"/>
          <p:nvPr/>
        </p:nvSpPr>
        <p:spPr>
          <a:xfrm>
            <a:off x="1570143" y="5033539"/>
            <a:ext cx="8793057" cy="523220"/>
          </a:xfrm>
          <a:prstGeom prst="rect">
            <a:avLst/>
          </a:prstGeom>
          <a:noFill/>
        </p:spPr>
        <p:txBody>
          <a:bodyPr wrap="square">
            <a:spAutoFit/>
          </a:bodyPr>
          <a:lstStyle/>
          <a:p>
            <a:pPr algn="ctr"/>
            <a:r>
              <a:rPr lang="en-US" sz="1400" dirty="0">
                <a:latin typeface="Century Gothic" panose="020B0502020202020204" pitchFamily="34" charset="0"/>
                <a:cs typeface="Times New Roman" panose="02020603050405020304" pitchFamily="18" charset="0"/>
              </a:rPr>
              <a:t>Power losses prototype inverter (used in the research) and higher power inverter.</a:t>
            </a:r>
            <a:br>
              <a:rPr lang="en-US" sz="1400" dirty="0">
                <a:latin typeface="Century Gothic" panose="020B0502020202020204" pitchFamily="34" charset="0"/>
                <a:cs typeface="Times New Roman" panose="02020603050405020304" pitchFamily="18" charset="0"/>
              </a:rPr>
            </a:br>
            <a:r>
              <a:rPr lang="en-US" sz="1400" dirty="0">
                <a:latin typeface="Century Gothic" panose="020B0502020202020204" pitchFamily="34" charset="0"/>
                <a:cs typeface="Times New Roman" panose="02020603050405020304" pitchFamily="18" charset="0"/>
              </a:rPr>
              <a:t>Overrated device is more efficient at normal operation and provides high current capability</a:t>
            </a:r>
          </a:p>
        </p:txBody>
      </p:sp>
      <p:pic>
        <p:nvPicPr>
          <p:cNvPr id="3" name="Picture 2">
            <a:extLst>
              <a:ext uri="{FF2B5EF4-FFF2-40B4-BE49-F238E27FC236}">
                <a16:creationId xmlns:a16="http://schemas.microsoft.com/office/drawing/2014/main" id="{16D29638-C436-3BA9-D4FA-00CDABAA405C}"/>
              </a:ext>
            </a:extLst>
          </p:cNvPr>
          <p:cNvPicPr>
            <a:picLocks noChangeAspect="1"/>
          </p:cNvPicPr>
          <p:nvPr/>
        </p:nvPicPr>
        <p:blipFill rotWithShape="1">
          <a:blip r:embed="rId3"/>
          <a:srcRect t="5603" r="47854" b="6251"/>
          <a:stretch/>
        </p:blipFill>
        <p:spPr>
          <a:xfrm>
            <a:off x="6972090" y="971822"/>
            <a:ext cx="4906873" cy="3940629"/>
          </a:xfrm>
          <a:prstGeom prst="rect">
            <a:avLst/>
          </a:prstGeom>
        </p:spPr>
      </p:pic>
      <p:pic>
        <p:nvPicPr>
          <p:cNvPr id="4" name="Picture 3">
            <a:extLst>
              <a:ext uri="{FF2B5EF4-FFF2-40B4-BE49-F238E27FC236}">
                <a16:creationId xmlns:a16="http://schemas.microsoft.com/office/drawing/2014/main" id="{E95215D8-7E42-EC14-4032-AD17500104F0}"/>
              </a:ext>
            </a:extLst>
          </p:cNvPr>
          <p:cNvPicPr>
            <a:picLocks noChangeAspect="1"/>
          </p:cNvPicPr>
          <p:nvPr/>
        </p:nvPicPr>
        <p:blipFill rotWithShape="1">
          <a:blip r:embed="rId3"/>
          <a:srcRect l="52724" t="4976" b="6878"/>
          <a:stretch/>
        </p:blipFill>
        <p:spPr>
          <a:xfrm>
            <a:off x="534938" y="914400"/>
            <a:ext cx="4448538" cy="3940629"/>
          </a:xfrm>
          <a:prstGeom prst="rect">
            <a:avLst/>
          </a:prstGeom>
        </p:spPr>
      </p:pic>
      <p:sp>
        <p:nvSpPr>
          <p:cNvPr id="6" name="TextBox 5">
            <a:extLst>
              <a:ext uri="{FF2B5EF4-FFF2-40B4-BE49-F238E27FC236}">
                <a16:creationId xmlns:a16="http://schemas.microsoft.com/office/drawing/2014/main" id="{F9B98F7C-A7AD-776F-EFF3-C8707C2644D1}"/>
              </a:ext>
            </a:extLst>
          </p:cNvPr>
          <p:cNvSpPr txBox="1"/>
          <p:nvPr/>
        </p:nvSpPr>
        <p:spPr>
          <a:xfrm>
            <a:off x="5096002" y="2016361"/>
            <a:ext cx="1741338" cy="757130"/>
          </a:xfrm>
          <a:prstGeom prst="rect">
            <a:avLst/>
          </a:prstGeom>
          <a:solidFill>
            <a:schemeClr val="accent2"/>
          </a:solidFill>
        </p:spPr>
        <p:txBody>
          <a:bodyPr wrap="square" rtlCol="0">
            <a:spAutoFit/>
          </a:bodyPr>
          <a:lstStyle/>
          <a:p>
            <a:pPr algn="ctr">
              <a:lnSpc>
                <a:spcPct val="90000"/>
              </a:lnSpc>
            </a:pPr>
            <a:r>
              <a:rPr lang="en-US" sz="1200" dirty="0">
                <a:latin typeface="+mn-lt"/>
              </a:rPr>
              <a:t>Normal Operation</a:t>
            </a:r>
          </a:p>
          <a:p>
            <a:pPr algn="ctr">
              <a:lnSpc>
                <a:spcPct val="90000"/>
              </a:lnSpc>
            </a:pPr>
            <a:r>
              <a:rPr lang="en-US" sz="1200" dirty="0">
                <a:latin typeface="+mn-lt"/>
              </a:rPr>
              <a:t>Overrated Device</a:t>
            </a:r>
            <a:br>
              <a:rPr lang="en-US" sz="1200" dirty="0">
                <a:latin typeface="+mn-lt"/>
              </a:rPr>
            </a:br>
            <a:r>
              <a:rPr lang="en-US" sz="1200" dirty="0">
                <a:latin typeface="+mn-lt"/>
              </a:rPr>
              <a:t>Lower Losses &amp; Junction Temp</a:t>
            </a:r>
          </a:p>
        </p:txBody>
      </p:sp>
      <p:sp>
        <p:nvSpPr>
          <p:cNvPr id="2" name="TextBox 1">
            <a:extLst>
              <a:ext uri="{FF2B5EF4-FFF2-40B4-BE49-F238E27FC236}">
                <a16:creationId xmlns:a16="http://schemas.microsoft.com/office/drawing/2014/main" id="{9F906D96-37B3-8C74-C761-00843DFA19CB}"/>
              </a:ext>
            </a:extLst>
          </p:cNvPr>
          <p:cNvSpPr txBox="1"/>
          <p:nvPr/>
        </p:nvSpPr>
        <p:spPr>
          <a:xfrm>
            <a:off x="966889" y="592833"/>
            <a:ext cx="3927678" cy="341632"/>
          </a:xfrm>
          <a:prstGeom prst="rect">
            <a:avLst/>
          </a:prstGeom>
          <a:noFill/>
        </p:spPr>
        <p:txBody>
          <a:bodyPr wrap="none" rtlCol="0">
            <a:spAutoFit/>
          </a:bodyPr>
          <a:lstStyle/>
          <a:p>
            <a:pPr algn="l">
              <a:lnSpc>
                <a:spcPct val="90000"/>
              </a:lnSpc>
            </a:pPr>
            <a:r>
              <a:rPr lang="en-US" dirty="0">
                <a:latin typeface="+mn-lt"/>
              </a:rPr>
              <a:t>PROTOTYPE INVERTER: (30A, 600V)</a:t>
            </a:r>
          </a:p>
        </p:txBody>
      </p:sp>
      <p:sp>
        <p:nvSpPr>
          <p:cNvPr id="5" name="TextBox 4">
            <a:extLst>
              <a:ext uri="{FF2B5EF4-FFF2-40B4-BE49-F238E27FC236}">
                <a16:creationId xmlns:a16="http://schemas.microsoft.com/office/drawing/2014/main" id="{653A7143-95C1-7D7A-4B2A-6EAAB0D02122}"/>
              </a:ext>
            </a:extLst>
          </p:cNvPr>
          <p:cNvSpPr txBox="1"/>
          <p:nvPr/>
        </p:nvSpPr>
        <p:spPr>
          <a:xfrm>
            <a:off x="7493743" y="676565"/>
            <a:ext cx="4163319" cy="341632"/>
          </a:xfrm>
          <a:prstGeom prst="rect">
            <a:avLst/>
          </a:prstGeom>
          <a:noFill/>
        </p:spPr>
        <p:txBody>
          <a:bodyPr wrap="none" rtlCol="0">
            <a:spAutoFit/>
          </a:bodyPr>
          <a:lstStyle/>
          <a:p>
            <a:pPr algn="l">
              <a:lnSpc>
                <a:spcPct val="90000"/>
              </a:lnSpc>
            </a:pPr>
            <a:r>
              <a:rPr lang="en-US" dirty="0">
                <a:latin typeface="+mn-lt"/>
              </a:rPr>
              <a:t>FULL SCALE INVERTER: (150A, 1200V)</a:t>
            </a:r>
          </a:p>
        </p:txBody>
      </p:sp>
    </p:spTree>
    <p:extLst>
      <p:ext uri="{BB962C8B-B14F-4D97-AF65-F5344CB8AC3E}">
        <p14:creationId xmlns:p14="http://schemas.microsoft.com/office/powerpoint/2010/main" val="3822080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CD95-BAF8-4647-A504-DEACD40532A8}"/>
              </a:ext>
            </a:extLst>
          </p:cNvPr>
          <p:cNvSpPr>
            <a:spLocks noGrp="1"/>
          </p:cNvSpPr>
          <p:nvPr>
            <p:ph type="title"/>
          </p:nvPr>
        </p:nvSpPr>
        <p:spPr>
          <a:xfrm>
            <a:off x="609600" y="274638"/>
            <a:ext cx="10972800" cy="424732"/>
          </a:xfrm>
        </p:spPr>
        <p:txBody>
          <a:bodyPr/>
          <a:lstStyle/>
          <a:p>
            <a:r>
              <a:rPr lang="en-US" sz="2400" dirty="0"/>
              <a:t>INDUCTOR SATURATION</a:t>
            </a:r>
          </a:p>
        </p:txBody>
      </p:sp>
      <p:sp>
        <p:nvSpPr>
          <p:cNvPr id="6" name="TextBox 5">
            <a:extLst>
              <a:ext uri="{FF2B5EF4-FFF2-40B4-BE49-F238E27FC236}">
                <a16:creationId xmlns:a16="http://schemas.microsoft.com/office/drawing/2014/main" id="{3062A986-419B-4242-95C1-C0232C717B1F}"/>
              </a:ext>
            </a:extLst>
          </p:cNvPr>
          <p:cNvSpPr txBox="1"/>
          <p:nvPr/>
        </p:nvSpPr>
        <p:spPr>
          <a:xfrm>
            <a:off x="2324367" y="5549059"/>
            <a:ext cx="6119446" cy="923330"/>
          </a:xfrm>
          <a:prstGeom prst="rect">
            <a:avLst/>
          </a:prstGeom>
          <a:noFill/>
        </p:spPr>
        <p:txBody>
          <a:bodyPr wrap="square">
            <a:spAutoFit/>
          </a:bodyPr>
          <a:lstStyle/>
          <a:p>
            <a:pPr marL="0" marR="0" algn="ctr">
              <a:spcBef>
                <a:spcPts val="0"/>
              </a:spcBef>
              <a:spcAft>
                <a:spcPts val="0"/>
              </a:spcAft>
            </a:pPr>
            <a:r>
              <a:rPr lang="en-US" dirty="0">
                <a:effectLst/>
                <a:latin typeface="Century Gothic" panose="020B0502020202020204" pitchFamily="34" charset="0"/>
                <a:ea typeface="Times New Roman" panose="02020603050405020304" pitchFamily="18" charset="0"/>
              </a:rPr>
              <a:t>Experimental characteristic of the nonlinear inductor used in this work. Inductor characterized at room temperature using DPG10 Power Choke Tester. </a:t>
            </a:r>
          </a:p>
        </p:txBody>
      </p:sp>
      <p:pic>
        <p:nvPicPr>
          <p:cNvPr id="10" name="Picture 9">
            <a:extLst>
              <a:ext uri="{FF2B5EF4-FFF2-40B4-BE49-F238E27FC236}">
                <a16:creationId xmlns:a16="http://schemas.microsoft.com/office/drawing/2014/main" id="{5080914B-AE2F-564C-A856-B129FD599191}"/>
              </a:ext>
            </a:extLst>
          </p:cNvPr>
          <p:cNvPicPr>
            <a:picLocks noChangeAspect="1"/>
          </p:cNvPicPr>
          <p:nvPr/>
        </p:nvPicPr>
        <p:blipFill>
          <a:blip r:embed="rId2"/>
          <a:stretch>
            <a:fillRect/>
          </a:stretch>
        </p:blipFill>
        <p:spPr>
          <a:xfrm>
            <a:off x="8247944" y="2733432"/>
            <a:ext cx="1049622" cy="1386727"/>
          </a:xfrm>
          <a:prstGeom prst="rect">
            <a:avLst/>
          </a:prstGeom>
        </p:spPr>
      </p:pic>
      <p:pic>
        <p:nvPicPr>
          <p:cNvPr id="11" name="Picture 10">
            <a:extLst>
              <a:ext uri="{FF2B5EF4-FFF2-40B4-BE49-F238E27FC236}">
                <a16:creationId xmlns:a16="http://schemas.microsoft.com/office/drawing/2014/main" id="{3861AE02-971D-9041-AC07-6A26D534291C}"/>
              </a:ext>
            </a:extLst>
          </p:cNvPr>
          <p:cNvPicPr>
            <a:picLocks noChangeAspect="1"/>
          </p:cNvPicPr>
          <p:nvPr/>
        </p:nvPicPr>
        <p:blipFill>
          <a:blip r:embed="rId3"/>
          <a:stretch>
            <a:fillRect/>
          </a:stretch>
        </p:blipFill>
        <p:spPr>
          <a:xfrm>
            <a:off x="8263911" y="1318179"/>
            <a:ext cx="1271038" cy="1262676"/>
          </a:xfrm>
          <a:prstGeom prst="rect">
            <a:avLst/>
          </a:prstGeom>
        </p:spPr>
      </p:pic>
      <p:sp>
        <p:nvSpPr>
          <p:cNvPr id="12" name="TextBox 11">
            <a:extLst>
              <a:ext uri="{FF2B5EF4-FFF2-40B4-BE49-F238E27FC236}">
                <a16:creationId xmlns:a16="http://schemas.microsoft.com/office/drawing/2014/main" id="{97777600-83EE-4642-9652-E015D8DCF146}"/>
              </a:ext>
            </a:extLst>
          </p:cNvPr>
          <p:cNvSpPr txBox="1"/>
          <p:nvPr/>
        </p:nvSpPr>
        <p:spPr>
          <a:xfrm>
            <a:off x="9397417" y="2899856"/>
            <a:ext cx="2842445" cy="590931"/>
          </a:xfrm>
          <a:prstGeom prst="rect">
            <a:avLst/>
          </a:prstGeom>
          <a:noFill/>
        </p:spPr>
        <p:txBody>
          <a:bodyPr wrap="none" rtlCol="0">
            <a:spAutoFit/>
          </a:bodyPr>
          <a:lstStyle/>
          <a:p>
            <a:pPr>
              <a:lnSpc>
                <a:spcPct val="90000"/>
              </a:lnSpc>
            </a:pPr>
            <a:r>
              <a:rPr lang="en-US" sz="1200" dirty="0">
                <a:latin typeface="Century Gothic" panose="020B0502020202020204" pitchFamily="34" charset="0"/>
                <a:cs typeface="Times New Roman" panose="02020603050405020304" pitchFamily="18" charset="0"/>
              </a:rPr>
              <a:t>(2) Ferrite core (10A)</a:t>
            </a:r>
            <a:br>
              <a:rPr lang="en-US" sz="1200" dirty="0">
                <a:latin typeface="Century Gothic" panose="020B0502020202020204" pitchFamily="34" charset="0"/>
                <a:cs typeface="Times New Roman" panose="02020603050405020304" pitchFamily="18" charset="0"/>
              </a:rPr>
            </a:br>
            <a:r>
              <a:rPr lang="en-US" sz="1200" dirty="0">
                <a:latin typeface="Century Gothic" panose="020B0502020202020204" pitchFamily="34" charset="0"/>
                <a:cs typeface="Times New Roman" panose="02020603050405020304" pitchFamily="18" charset="0"/>
              </a:rPr>
              <a:t>HF applications (lower losses) </a:t>
            </a:r>
          </a:p>
          <a:p>
            <a:pPr>
              <a:lnSpc>
                <a:spcPct val="90000"/>
              </a:lnSpc>
            </a:pPr>
            <a:r>
              <a:rPr lang="en-US" sz="1200" dirty="0">
                <a:latin typeface="Century Gothic" panose="020B0502020202020204" pitchFamily="34" charset="0"/>
                <a:cs typeface="Times New Roman" panose="02020603050405020304" pitchFamily="18" charset="0"/>
              </a:rPr>
              <a:t>core saturates at lower flux density. </a:t>
            </a:r>
          </a:p>
        </p:txBody>
      </p:sp>
      <p:sp>
        <p:nvSpPr>
          <p:cNvPr id="13" name="TextBox 12">
            <a:extLst>
              <a:ext uri="{FF2B5EF4-FFF2-40B4-BE49-F238E27FC236}">
                <a16:creationId xmlns:a16="http://schemas.microsoft.com/office/drawing/2014/main" id="{E1060AB2-31E0-E541-90A6-48CD3247E14C}"/>
              </a:ext>
            </a:extLst>
          </p:cNvPr>
          <p:cNvSpPr txBox="1"/>
          <p:nvPr/>
        </p:nvSpPr>
        <p:spPr>
          <a:xfrm>
            <a:off x="9397417" y="1442495"/>
            <a:ext cx="2653290" cy="757130"/>
          </a:xfrm>
          <a:prstGeom prst="rect">
            <a:avLst/>
          </a:prstGeom>
          <a:noFill/>
        </p:spPr>
        <p:txBody>
          <a:bodyPr wrap="none" rtlCol="0">
            <a:spAutoFit/>
          </a:bodyPr>
          <a:lstStyle/>
          <a:p>
            <a:pPr>
              <a:lnSpc>
                <a:spcPct val="90000"/>
              </a:lnSpc>
            </a:pPr>
            <a:r>
              <a:rPr lang="en-US" sz="1200" dirty="0">
                <a:latin typeface="Century Gothic" panose="020B0502020202020204" pitchFamily="34" charset="0"/>
                <a:cs typeface="Times New Roman" panose="02020603050405020304" pitchFamily="18" charset="0"/>
              </a:rPr>
              <a:t>(1) Silicon Steel core (10A)</a:t>
            </a:r>
            <a:br>
              <a:rPr lang="en-US" sz="1200" dirty="0">
                <a:latin typeface="Century Gothic" panose="020B0502020202020204" pitchFamily="34" charset="0"/>
                <a:cs typeface="Times New Roman" panose="02020603050405020304" pitchFamily="18" charset="0"/>
              </a:rPr>
            </a:br>
            <a:r>
              <a:rPr lang="en-US" sz="1200" dirty="0">
                <a:latin typeface="Century Gothic" panose="020B0502020202020204" pitchFamily="34" charset="0"/>
                <a:cs typeface="Times New Roman" panose="02020603050405020304" pitchFamily="18" charset="0"/>
              </a:rPr>
              <a:t>Heavy and bulky</a:t>
            </a:r>
          </a:p>
          <a:p>
            <a:pPr>
              <a:lnSpc>
                <a:spcPct val="90000"/>
              </a:lnSpc>
            </a:pPr>
            <a:r>
              <a:rPr lang="en-US" sz="1200" dirty="0">
                <a:latin typeface="Century Gothic" panose="020B0502020202020204" pitchFamily="34" charset="0"/>
                <a:cs typeface="Times New Roman" panose="02020603050405020304" pitchFamily="18" charset="0"/>
              </a:rPr>
              <a:t>Typically found at LF applications</a:t>
            </a:r>
            <a:br>
              <a:rPr lang="en-US" sz="1200" dirty="0">
                <a:latin typeface="Century Gothic" panose="020B0502020202020204" pitchFamily="34" charset="0"/>
                <a:cs typeface="Times New Roman" panose="02020603050405020304" pitchFamily="18" charset="0"/>
              </a:rPr>
            </a:br>
            <a:endParaRPr lang="en-US" sz="1200" dirty="0">
              <a:latin typeface="Century Gothic" panose="020B0502020202020204" pitchFamily="34" charset="0"/>
              <a:cs typeface="Times New Roman" panose="02020603050405020304" pitchFamily="18" charset="0"/>
            </a:endParaRPr>
          </a:p>
        </p:txBody>
      </p:sp>
      <p:pic>
        <p:nvPicPr>
          <p:cNvPr id="5122" name="Picture 2" descr="Shielded power inductors for electric vehicles">
            <a:extLst>
              <a:ext uri="{FF2B5EF4-FFF2-40B4-BE49-F238E27FC236}">
                <a16:creationId xmlns:a16="http://schemas.microsoft.com/office/drawing/2014/main" id="{EB9DAB3A-A246-D64E-A25F-0AEAE0B97A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5346" y="4130258"/>
            <a:ext cx="1327603" cy="96293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7B9F0B9-6F11-514F-BA65-ADEAAFBA00B4}"/>
              </a:ext>
            </a:extLst>
          </p:cNvPr>
          <p:cNvSpPr txBox="1"/>
          <p:nvPr/>
        </p:nvSpPr>
        <p:spPr>
          <a:xfrm>
            <a:off x="9346121" y="4238647"/>
            <a:ext cx="2842445" cy="590931"/>
          </a:xfrm>
          <a:prstGeom prst="rect">
            <a:avLst/>
          </a:prstGeom>
          <a:noFill/>
        </p:spPr>
        <p:txBody>
          <a:bodyPr wrap="none" rtlCol="0">
            <a:spAutoFit/>
          </a:bodyPr>
          <a:lstStyle/>
          <a:p>
            <a:pPr>
              <a:lnSpc>
                <a:spcPct val="90000"/>
              </a:lnSpc>
            </a:pPr>
            <a:r>
              <a:rPr lang="en-US" sz="1200" dirty="0">
                <a:latin typeface="Century Gothic" panose="020B0502020202020204" pitchFamily="34" charset="0"/>
                <a:cs typeface="Times New Roman" panose="02020603050405020304" pitchFamily="18" charset="0"/>
              </a:rPr>
              <a:t>(3) Ferrite core (5A (4 x 334uH)</a:t>
            </a:r>
            <a:br>
              <a:rPr lang="en-US" sz="1200" dirty="0">
                <a:latin typeface="Century Gothic" panose="020B0502020202020204" pitchFamily="34" charset="0"/>
                <a:cs typeface="Times New Roman" panose="02020603050405020304" pitchFamily="18" charset="0"/>
              </a:rPr>
            </a:br>
            <a:r>
              <a:rPr lang="en-US" sz="1200" dirty="0">
                <a:latin typeface="Century Gothic" panose="020B0502020202020204" pitchFamily="34" charset="0"/>
                <a:cs typeface="Times New Roman" panose="02020603050405020304" pitchFamily="18" charset="0"/>
              </a:rPr>
              <a:t>HF applications (lower losses) </a:t>
            </a:r>
          </a:p>
          <a:p>
            <a:pPr>
              <a:lnSpc>
                <a:spcPct val="90000"/>
              </a:lnSpc>
            </a:pPr>
            <a:r>
              <a:rPr lang="en-US" sz="1200" dirty="0">
                <a:latin typeface="Century Gothic" panose="020B0502020202020204" pitchFamily="34" charset="0"/>
                <a:cs typeface="Times New Roman" panose="02020603050405020304" pitchFamily="18" charset="0"/>
              </a:rPr>
              <a:t>core saturates at lower flux density. </a:t>
            </a:r>
          </a:p>
        </p:txBody>
      </p:sp>
      <p:pic>
        <p:nvPicPr>
          <p:cNvPr id="3" name="Picture 2">
            <a:extLst>
              <a:ext uri="{FF2B5EF4-FFF2-40B4-BE49-F238E27FC236}">
                <a16:creationId xmlns:a16="http://schemas.microsoft.com/office/drawing/2014/main" id="{6A1EB1FB-3B2D-CE30-6311-7FD0F6C6E271}"/>
              </a:ext>
            </a:extLst>
          </p:cNvPr>
          <p:cNvPicPr>
            <a:picLocks noChangeAspect="1"/>
          </p:cNvPicPr>
          <p:nvPr/>
        </p:nvPicPr>
        <p:blipFill>
          <a:blip r:embed="rId5"/>
          <a:stretch>
            <a:fillRect/>
          </a:stretch>
        </p:blipFill>
        <p:spPr>
          <a:xfrm>
            <a:off x="1115118" y="1088758"/>
            <a:ext cx="6958752" cy="4232931"/>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19EEAD1-F54D-1A92-06DA-4D3509F80AD2}"/>
                  </a:ext>
                </a:extLst>
              </p:cNvPr>
              <p:cNvSpPr txBox="1"/>
              <p:nvPr/>
            </p:nvSpPr>
            <p:spPr>
              <a:xfrm>
                <a:off x="5615383" y="1638364"/>
                <a:ext cx="2124214" cy="369332"/>
              </a:xfrm>
              <a:prstGeom prst="rect">
                <a:avLst/>
              </a:prstGeom>
              <a:solidFill>
                <a:srgbClr val="FF00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highlight>
                                <a:srgbClr val="FF0000"/>
                              </a:highlight>
                              <a:latin typeface="Cambria Math" panose="02040503050406030204" pitchFamily="18" charset="0"/>
                            </a:rPr>
                          </m:ctrlPr>
                        </m:sSubPr>
                        <m:e>
                          <m:r>
                            <a:rPr lang="en-US">
                              <a:solidFill>
                                <a:schemeClr val="bg1"/>
                              </a:solidFill>
                              <a:highlight>
                                <a:srgbClr val="FF0000"/>
                              </a:highlight>
                              <a:latin typeface="Cambria Math" panose="02040503050406030204" pitchFamily="18" charset="0"/>
                            </a:rPr>
                            <m:t>𝐿</m:t>
                          </m:r>
                        </m:e>
                        <m:sub>
                          <m:r>
                            <a:rPr lang="en-US">
                              <a:solidFill>
                                <a:schemeClr val="bg1"/>
                              </a:solidFill>
                              <a:highlight>
                                <a:srgbClr val="FF0000"/>
                              </a:highlight>
                              <a:latin typeface="Cambria Math" panose="02040503050406030204" pitchFamily="18" charset="0"/>
                            </a:rPr>
                            <m:t>𝑠</m:t>
                          </m:r>
                        </m:sub>
                      </m:sSub>
                      <m:r>
                        <a:rPr lang="en-US">
                          <a:solidFill>
                            <a:schemeClr val="bg1"/>
                          </a:solidFill>
                          <a:highlight>
                            <a:srgbClr val="FF0000"/>
                          </a:highlight>
                          <a:latin typeface="Cambria Math" panose="02040503050406030204" pitchFamily="18" charset="0"/>
                        </a:rPr>
                        <m:t>=</m:t>
                      </m:r>
                      <m:sSub>
                        <m:sSubPr>
                          <m:ctrlPr>
                            <a:rPr lang="en-US" i="1">
                              <a:solidFill>
                                <a:schemeClr val="bg1"/>
                              </a:solidFill>
                              <a:highlight>
                                <a:srgbClr val="FF0000"/>
                              </a:highlight>
                              <a:latin typeface="Cambria Math" panose="02040503050406030204" pitchFamily="18" charset="0"/>
                            </a:rPr>
                          </m:ctrlPr>
                        </m:sSubPr>
                        <m:e>
                          <m:r>
                            <a:rPr lang="en-US">
                              <a:solidFill>
                                <a:schemeClr val="bg1"/>
                              </a:solidFill>
                              <a:highlight>
                                <a:srgbClr val="FF0000"/>
                              </a:highlight>
                              <a:latin typeface="Cambria Math" panose="02040503050406030204" pitchFamily="18" charset="0"/>
                            </a:rPr>
                            <m:t>𝐿</m:t>
                          </m:r>
                        </m:e>
                        <m:sub>
                          <m:r>
                            <a:rPr lang="en-US">
                              <a:solidFill>
                                <a:schemeClr val="bg1"/>
                              </a:solidFill>
                              <a:highlight>
                                <a:srgbClr val="FF0000"/>
                              </a:highlight>
                              <a:latin typeface="Cambria Math" panose="02040503050406030204" pitchFamily="18" charset="0"/>
                            </a:rPr>
                            <m:t>𝑜</m:t>
                          </m:r>
                        </m:sub>
                      </m:sSub>
                      <m:r>
                        <a:rPr lang="en-US">
                          <a:solidFill>
                            <a:schemeClr val="bg1"/>
                          </a:solidFill>
                          <a:highlight>
                            <a:srgbClr val="FF0000"/>
                          </a:highlight>
                          <a:latin typeface="Cambria Math" panose="02040503050406030204" pitchFamily="18" charset="0"/>
                        </a:rPr>
                        <m:t>+</m:t>
                      </m:r>
                      <m:sSub>
                        <m:sSubPr>
                          <m:ctrlPr>
                            <a:rPr lang="en-US" i="1">
                              <a:solidFill>
                                <a:schemeClr val="bg1"/>
                              </a:solidFill>
                              <a:highlight>
                                <a:srgbClr val="FF0000"/>
                              </a:highlight>
                              <a:latin typeface="Cambria Math" panose="02040503050406030204" pitchFamily="18" charset="0"/>
                            </a:rPr>
                          </m:ctrlPr>
                        </m:sSubPr>
                        <m:e>
                          <m:r>
                            <a:rPr lang="en-US">
                              <a:solidFill>
                                <a:schemeClr val="bg1"/>
                              </a:solidFill>
                              <a:highlight>
                                <a:srgbClr val="FF0000"/>
                              </a:highlight>
                              <a:latin typeface="Cambria Math" panose="02040503050406030204" pitchFamily="18" charset="0"/>
                            </a:rPr>
                            <m:t>𝐿</m:t>
                          </m:r>
                        </m:e>
                        <m:sub>
                          <m:r>
                            <a:rPr lang="en-US">
                              <a:solidFill>
                                <a:schemeClr val="bg1"/>
                              </a:solidFill>
                              <a:highlight>
                                <a:srgbClr val="FF0000"/>
                              </a:highlight>
                              <a:latin typeface="Cambria Math" panose="02040503050406030204" pitchFamily="18" charset="0"/>
                            </a:rPr>
                            <m:t>2</m:t>
                          </m:r>
                        </m:sub>
                      </m:sSub>
                      <m:sSup>
                        <m:sSupPr>
                          <m:ctrlPr>
                            <a:rPr lang="en-US" i="1">
                              <a:solidFill>
                                <a:schemeClr val="bg1"/>
                              </a:solidFill>
                              <a:highlight>
                                <a:srgbClr val="FF0000"/>
                              </a:highlight>
                              <a:latin typeface="Cambria Math" panose="02040503050406030204" pitchFamily="18" charset="0"/>
                            </a:rPr>
                          </m:ctrlPr>
                        </m:sSupPr>
                        <m:e>
                          <m:r>
                            <a:rPr lang="en-US">
                              <a:solidFill>
                                <a:schemeClr val="bg1"/>
                              </a:solidFill>
                              <a:highlight>
                                <a:srgbClr val="FF0000"/>
                              </a:highlight>
                              <a:latin typeface="Cambria Math" panose="02040503050406030204" pitchFamily="18" charset="0"/>
                            </a:rPr>
                            <m:t>𝑖</m:t>
                          </m:r>
                        </m:e>
                        <m:sup>
                          <m:r>
                            <a:rPr lang="en-US">
                              <a:solidFill>
                                <a:schemeClr val="bg1"/>
                              </a:solidFill>
                              <a:highlight>
                                <a:srgbClr val="FF0000"/>
                              </a:highlight>
                              <a:latin typeface="Cambria Math" panose="02040503050406030204" pitchFamily="18" charset="0"/>
                            </a:rPr>
                            <m:t>2</m:t>
                          </m:r>
                        </m:sup>
                      </m:sSup>
                    </m:oMath>
                  </m:oMathPara>
                </a14:m>
                <a:endParaRPr lang="en-US" dirty="0">
                  <a:solidFill>
                    <a:schemeClr val="bg1"/>
                  </a:solidFill>
                  <a:highlight>
                    <a:srgbClr val="FF0000"/>
                  </a:highlight>
                  <a:latin typeface="Century Gothic" panose="020B0502020202020204" pitchFamily="34" charset="0"/>
                </a:endParaRPr>
              </a:p>
            </p:txBody>
          </p:sp>
        </mc:Choice>
        <mc:Fallback xmlns="">
          <p:sp>
            <p:nvSpPr>
              <p:cNvPr id="4" name="TextBox 3">
                <a:extLst>
                  <a:ext uri="{FF2B5EF4-FFF2-40B4-BE49-F238E27FC236}">
                    <a16:creationId xmlns:a16="http://schemas.microsoft.com/office/drawing/2014/main" id="{D19EEAD1-F54D-1A92-06DA-4D3509F80AD2}"/>
                  </a:ext>
                </a:extLst>
              </p:cNvPr>
              <p:cNvSpPr txBox="1">
                <a:spLocks noRot="1" noChangeAspect="1" noMove="1" noResize="1" noEditPoints="1" noAdjustHandles="1" noChangeArrowheads="1" noChangeShapeType="1" noTextEdit="1"/>
              </p:cNvSpPr>
              <p:nvPr/>
            </p:nvSpPr>
            <p:spPr>
              <a:xfrm>
                <a:off x="5615383" y="1638364"/>
                <a:ext cx="2124214" cy="369332"/>
              </a:xfrm>
              <a:prstGeom prst="rect">
                <a:avLst/>
              </a:prstGeom>
              <a:blipFill>
                <a:blip r:embed="rId6"/>
                <a:stretch>
                  <a:fillRect b="-3448"/>
                </a:stretch>
              </a:blipFill>
            </p:spPr>
            <p:txBody>
              <a:bodyPr/>
              <a:lstStyle/>
              <a:p>
                <a:r>
                  <a:rPr lang="en-US">
                    <a:noFill/>
                  </a:rPr>
                  <a:t> </a:t>
                </a:r>
              </a:p>
            </p:txBody>
          </p:sp>
        </mc:Fallback>
      </mc:AlternateContent>
    </p:spTree>
    <p:extLst>
      <p:ext uri="{BB962C8B-B14F-4D97-AF65-F5344CB8AC3E}">
        <p14:creationId xmlns:p14="http://schemas.microsoft.com/office/powerpoint/2010/main" val="3491432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E2869-AAC4-1A48-9EB2-BEADEBC20577}"/>
              </a:ext>
            </a:extLst>
          </p:cNvPr>
          <p:cNvSpPr>
            <a:spLocks noGrp="1"/>
          </p:cNvSpPr>
          <p:nvPr>
            <p:ph type="title"/>
          </p:nvPr>
        </p:nvSpPr>
        <p:spPr>
          <a:xfrm>
            <a:off x="609600" y="274638"/>
            <a:ext cx="10972800" cy="424732"/>
          </a:xfrm>
        </p:spPr>
        <p:txBody>
          <a:bodyPr/>
          <a:lstStyle/>
          <a:p>
            <a:r>
              <a:rPr lang="en-US" sz="2400" dirty="0"/>
              <a:t>CONTROL STABILITY WITH SATURABLE INDUCTORS</a:t>
            </a:r>
          </a:p>
        </p:txBody>
      </p:sp>
      <p:sp>
        <p:nvSpPr>
          <p:cNvPr id="22" name="TextBox 21">
            <a:extLst>
              <a:ext uri="{FF2B5EF4-FFF2-40B4-BE49-F238E27FC236}">
                <a16:creationId xmlns:a16="http://schemas.microsoft.com/office/drawing/2014/main" id="{E732B40C-12D2-4F47-9C04-512EA8CC4DB5}"/>
              </a:ext>
            </a:extLst>
          </p:cNvPr>
          <p:cNvSpPr txBox="1"/>
          <p:nvPr/>
        </p:nvSpPr>
        <p:spPr>
          <a:xfrm>
            <a:off x="1832634" y="5755612"/>
            <a:ext cx="6112042" cy="923330"/>
          </a:xfrm>
          <a:prstGeom prst="rect">
            <a:avLst/>
          </a:prstGeom>
          <a:noFill/>
        </p:spPr>
        <p:txBody>
          <a:bodyPr wrap="square">
            <a:spAutoFit/>
          </a:bodyPr>
          <a:lstStyle/>
          <a:p>
            <a:pPr marL="0" marR="0" algn="ctr">
              <a:spcBef>
                <a:spcPts val="0"/>
              </a:spcBef>
              <a:spcAft>
                <a:spcPts val="0"/>
              </a:spcAft>
            </a:pPr>
            <a:r>
              <a:rPr lang="en-US" dirty="0">
                <a:effectLst/>
                <a:latin typeface="Century Gothic" panose="020B0502020202020204" pitchFamily="34" charset="0"/>
                <a:ea typeface="Times New Roman" panose="02020603050405020304" pitchFamily="18" charset="0"/>
              </a:rPr>
              <a:t>Bode plot for different inductance values due to core saturation effect of the steel iron core. L = 1.0 </a:t>
            </a:r>
            <a:r>
              <a:rPr lang="en-US" dirty="0" err="1">
                <a:effectLst/>
                <a:latin typeface="Century Gothic" panose="020B0502020202020204" pitchFamily="34" charset="0"/>
                <a:ea typeface="Times New Roman" panose="02020603050405020304" pitchFamily="18" charset="0"/>
              </a:rPr>
              <a:t>p.u</a:t>
            </a:r>
            <a:r>
              <a:rPr lang="en-US" dirty="0">
                <a:effectLst/>
                <a:latin typeface="Century Gothic" panose="020B0502020202020204" pitchFamily="34" charset="0"/>
                <a:ea typeface="Times New Roman" panose="02020603050405020304" pitchFamily="18" charset="0"/>
              </a:rPr>
              <a:t>. =1.2 </a:t>
            </a:r>
            <a:r>
              <a:rPr lang="en-US" dirty="0" err="1">
                <a:effectLst/>
                <a:latin typeface="Century Gothic" panose="020B0502020202020204" pitchFamily="34" charset="0"/>
                <a:ea typeface="Times New Roman" panose="02020603050405020304" pitchFamily="18" charset="0"/>
              </a:rPr>
              <a:t>mH</a:t>
            </a:r>
            <a:r>
              <a:rPr lang="en-US" dirty="0">
                <a:effectLst/>
                <a:latin typeface="Century Gothic" panose="020B0502020202020204" pitchFamily="34" charset="0"/>
                <a:ea typeface="Times New Roman" panose="02020603050405020304" pitchFamily="18" charset="0"/>
              </a:rPr>
              <a:t>. Controller gains (</a:t>
            </a:r>
            <a:r>
              <a:rPr lang="en-US" dirty="0" err="1">
                <a:effectLst/>
                <a:latin typeface="Century Gothic" panose="020B0502020202020204" pitchFamily="34" charset="0"/>
                <a:ea typeface="Times New Roman" panose="02020603050405020304" pitchFamily="18" charset="0"/>
              </a:rPr>
              <a:t>K</a:t>
            </a:r>
            <a:r>
              <a:rPr lang="en-US" baseline="-25000" dirty="0" err="1">
                <a:effectLst/>
                <a:latin typeface="Century Gothic" panose="020B0502020202020204" pitchFamily="34" charset="0"/>
                <a:ea typeface="Times New Roman" panose="02020603050405020304" pitchFamily="18" charset="0"/>
              </a:rPr>
              <a:t>p</a:t>
            </a:r>
            <a:r>
              <a:rPr lang="en-US" dirty="0">
                <a:effectLst/>
                <a:latin typeface="Century Gothic" panose="020B0502020202020204" pitchFamily="34" charset="0"/>
                <a:ea typeface="Times New Roman" panose="02020603050405020304" pitchFamily="18" charset="0"/>
              </a:rPr>
              <a:t> = 0.75, K</a:t>
            </a:r>
            <a:r>
              <a:rPr lang="en-US" baseline="-25000" dirty="0">
                <a:effectLst/>
                <a:latin typeface="Century Gothic" panose="020B0502020202020204" pitchFamily="34" charset="0"/>
                <a:ea typeface="Times New Roman" panose="02020603050405020304" pitchFamily="18" charset="0"/>
              </a:rPr>
              <a:t>i</a:t>
            </a:r>
            <a:r>
              <a:rPr lang="en-US" dirty="0">
                <a:effectLst/>
                <a:latin typeface="Century Gothic" panose="020B0502020202020204" pitchFamily="34" charset="0"/>
                <a:ea typeface="Times New Roman" panose="02020603050405020304" pitchFamily="18" charset="0"/>
              </a:rPr>
              <a:t> = 8.3)</a:t>
            </a:r>
          </a:p>
        </p:txBody>
      </p:sp>
      <p:pic>
        <p:nvPicPr>
          <p:cNvPr id="5" name="Picture 4">
            <a:extLst>
              <a:ext uri="{FF2B5EF4-FFF2-40B4-BE49-F238E27FC236}">
                <a16:creationId xmlns:a16="http://schemas.microsoft.com/office/drawing/2014/main" id="{008BC4BB-B2AD-62B4-1BD0-DAECD472ECE0}"/>
              </a:ext>
            </a:extLst>
          </p:cNvPr>
          <p:cNvPicPr>
            <a:picLocks noChangeAspect="1"/>
          </p:cNvPicPr>
          <p:nvPr/>
        </p:nvPicPr>
        <p:blipFill rotWithShape="1">
          <a:blip r:embed="rId2"/>
          <a:srcRect l="6791" r="8185"/>
          <a:stretch/>
        </p:blipFill>
        <p:spPr bwMode="auto">
          <a:xfrm>
            <a:off x="2228957" y="754769"/>
            <a:ext cx="5319395" cy="4899025"/>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7791A3EA-771A-CBA2-118E-7B3DAB8D4B6E}"/>
              </a:ext>
            </a:extLst>
          </p:cNvPr>
          <p:cNvSpPr/>
          <p:nvPr/>
        </p:nvSpPr>
        <p:spPr>
          <a:xfrm>
            <a:off x="8361798" y="1466751"/>
            <a:ext cx="2960682" cy="1552278"/>
          </a:xfrm>
          <a:prstGeom prst="rect">
            <a:avLst/>
          </a:prstGeom>
          <a:solidFill>
            <a:schemeClr val="bg1">
              <a:lumMod val="85000"/>
            </a:schemeClr>
          </a:solidFill>
          <a:ln w="38100">
            <a:solidFill>
              <a:srgbClr val="04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9418C4A-357A-2A5E-AE83-636B262EE9CF}"/>
                  </a:ext>
                </a:extLst>
              </p:cNvPr>
              <p:cNvSpPr txBox="1"/>
              <p:nvPr/>
            </p:nvSpPr>
            <p:spPr>
              <a:xfrm>
                <a:off x="8356175" y="3196917"/>
                <a:ext cx="3319975" cy="4641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rgbClr val="836967"/>
                              </a:solidFill>
                              <a:latin typeface="Cambria Math" panose="02040503050406030204" pitchFamily="18" charset="0"/>
                            </a:rPr>
                          </m:ctrlPr>
                        </m:sSubPr>
                        <m:e>
                          <m:r>
                            <a:rPr lang="en-US" sz="1200">
                              <a:latin typeface="Cambria Math" panose="02040503050406030204" pitchFamily="18" charset="0"/>
                            </a:rPr>
                            <m:t>𝑇</m:t>
                          </m:r>
                        </m:e>
                        <m:sub>
                          <m:r>
                            <a:rPr lang="en-US" sz="1200">
                              <a:latin typeface="Cambria Math" panose="02040503050406030204" pitchFamily="18" charset="0"/>
                            </a:rPr>
                            <m:t>𝑖𝑑</m:t>
                          </m:r>
                        </m:sub>
                      </m:sSub>
                      <m:r>
                        <a:rPr lang="en-US" sz="1200">
                          <a:latin typeface="Cambria Math" panose="02040503050406030204" pitchFamily="18" charset="0"/>
                        </a:rPr>
                        <m:t>=</m:t>
                      </m:r>
                      <m:sSub>
                        <m:sSubPr>
                          <m:ctrlPr>
                            <a:rPr lang="en-US" sz="1200" i="1">
                              <a:solidFill>
                                <a:srgbClr val="836967"/>
                              </a:solidFill>
                              <a:latin typeface="Cambria Math" panose="02040503050406030204" pitchFamily="18" charset="0"/>
                            </a:rPr>
                          </m:ctrlPr>
                        </m:sSubPr>
                        <m:e>
                          <m:r>
                            <a:rPr lang="en-US" sz="1200">
                              <a:latin typeface="Cambria Math" panose="02040503050406030204" pitchFamily="18" charset="0"/>
                            </a:rPr>
                            <m:t>𝛽</m:t>
                          </m:r>
                        </m:e>
                        <m:sub>
                          <m:r>
                            <a:rPr lang="en-US" sz="1200">
                              <a:latin typeface="Cambria Math" panose="02040503050406030204" pitchFamily="18" charset="0"/>
                            </a:rPr>
                            <m:t>𝑑</m:t>
                          </m:r>
                        </m:sub>
                      </m:sSub>
                      <m:sSub>
                        <m:sSubPr>
                          <m:ctrlPr>
                            <a:rPr lang="en-US" sz="1200" i="1">
                              <a:solidFill>
                                <a:srgbClr val="836967"/>
                              </a:solidFill>
                              <a:latin typeface="Cambria Math" panose="02040503050406030204" pitchFamily="18" charset="0"/>
                            </a:rPr>
                          </m:ctrlPr>
                        </m:sSubPr>
                        <m:e>
                          <m:r>
                            <a:rPr lang="en-US" sz="1200">
                              <a:latin typeface="Cambria Math" panose="02040503050406030204" pitchFamily="18" charset="0"/>
                            </a:rPr>
                            <m:t>𝐺</m:t>
                          </m:r>
                        </m:e>
                        <m:sub>
                          <m:r>
                            <a:rPr lang="en-US" sz="1200">
                              <a:latin typeface="Cambria Math" panose="02040503050406030204" pitchFamily="18" charset="0"/>
                            </a:rPr>
                            <m:t>𝑐𝑑</m:t>
                          </m:r>
                        </m:sub>
                      </m:sSub>
                      <m:sSub>
                        <m:sSubPr>
                          <m:ctrlPr>
                            <a:rPr lang="en-US" sz="1200" i="1">
                              <a:solidFill>
                                <a:srgbClr val="836967"/>
                              </a:solidFill>
                              <a:latin typeface="Cambria Math" panose="02040503050406030204" pitchFamily="18" charset="0"/>
                            </a:rPr>
                          </m:ctrlPr>
                        </m:sSubPr>
                        <m:e>
                          <m:r>
                            <a:rPr lang="en-US" sz="1200">
                              <a:latin typeface="Cambria Math" panose="02040503050406030204" pitchFamily="18" charset="0"/>
                            </a:rPr>
                            <m:t>𝐺</m:t>
                          </m:r>
                        </m:e>
                        <m:sub>
                          <m:r>
                            <a:rPr lang="en-US" sz="1200">
                              <a:latin typeface="Cambria Math" panose="02040503050406030204" pitchFamily="18" charset="0"/>
                            </a:rPr>
                            <m:t>𝑃𝑊𝑀</m:t>
                          </m:r>
                        </m:sub>
                      </m:sSub>
                      <m:f>
                        <m:fPr>
                          <m:ctrlPr>
                            <a:rPr lang="en-US" sz="1200" i="1">
                              <a:solidFill>
                                <a:srgbClr val="836967"/>
                              </a:solidFill>
                              <a:latin typeface="Cambria Math" panose="02040503050406030204" pitchFamily="18" charset="0"/>
                            </a:rPr>
                          </m:ctrlPr>
                        </m:fPr>
                        <m:num>
                          <m:sSub>
                            <m:sSubPr>
                              <m:ctrlPr>
                                <a:rPr lang="en-US" sz="1200" i="1">
                                  <a:solidFill>
                                    <a:srgbClr val="836967"/>
                                  </a:solidFill>
                                  <a:latin typeface="Cambria Math" panose="02040503050406030204" pitchFamily="18" charset="0"/>
                                </a:rPr>
                              </m:ctrlPr>
                            </m:sSubPr>
                            <m:e>
                              <m:r>
                                <a:rPr lang="en-US" sz="1200">
                                  <a:latin typeface="Cambria Math" panose="02040503050406030204" pitchFamily="18" charset="0"/>
                                </a:rPr>
                                <m:t>𝑉</m:t>
                              </m:r>
                            </m:e>
                            <m:sub>
                              <m:r>
                                <a:rPr lang="en-US" sz="1200">
                                  <a:latin typeface="Cambria Math" panose="02040503050406030204" pitchFamily="18" charset="0"/>
                                </a:rPr>
                                <m:t>𝑑𝑐</m:t>
                              </m:r>
                            </m:sub>
                          </m:sSub>
                        </m:num>
                        <m:den>
                          <m:d>
                            <m:dPr>
                              <m:ctrlPr>
                                <a:rPr lang="en-US" sz="1200" i="1">
                                  <a:solidFill>
                                    <a:srgbClr val="836967"/>
                                  </a:solidFill>
                                  <a:latin typeface="Cambria Math" panose="02040503050406030204" pitchFamily="18" charset="0"/>
                                </a:rPr>
                              </m:ctrlPr>
                            </m:dPr>
                            <m:e>
                              <m:r>
                                <a:rPr lang="en-US" sz="1200" smtClean="0">
                                  <a:solidFill>
                                    <a:srgbClr val="836967"/>
                                  </a:solidFill>
                                  <a:latin typeface="Cambria Math" panose="02040503050406030204" pitchFamily="18" charset="0"/>
                                </a:rPr>
                                <m:t>𝐿</m:t>
                              </m:r>
                              <m:r>
                                <a:rPr lang="en-US" sz="1200">
                                  <a:latin typeface="Cambria Math" panose="02040503050406030204" pitchFamily="18" charset="0"/>
                                </a:rPr>
                                <m:t>𝑠</m:t>
                              </m:r>
                              <m:r>
                                <a:rPr lang="en-US" sz="1200">
                                  <a:latin typeface="Cambria Math" panose="02040503050406030204" pitchFamily="18" charset="0"/>
                                </a:rPr>
                                <m:t>+</m:t>
                              </m:r>
                              <m:r>
                                <a:rPr lang="en-US" sz="1200">
                                  <a:latin typeface="Cambria Math" panose="02040503050406030204" pitchFamily="18" charset="0"/>
                                </a:rPr>
                                <m:t>𝑟</m:t>
                              </m:r>
                            </m:e>
                          </m:d>
                        </m:den>
                      </m:f>
                    </m:oMath>
                  </m:oMathPara>
                </a14:m>
                <a:endParaRPr lang="en-US" sz="1200" dirty="0">
                  <a:latin typeface="Century Gothic" panose="020B0502020202020204" pitchFamily="34" charset="0"/>
                </a:endParaRPr>
              </a:p>
            </p:txBody>
          </p:sp>
        </mc:Choice>
        <mc:Fallback xmlns="">
          <p:sp>
            <p:nvSpPr>
              <p:cNvPr id="8" name="TextBox 7">
                <a:extLst>
                  <a:ext uri="{FF2B5EF4-FFF2-40B4-BE49-F238E27FC236}">
                    <a16:creationId xmlns:a16="http://schemas.microsoft.com/office/drawing/2014/main" id="{39418C4A-357A-2A5E-AE83-636B262EE9CF}"/>
                  </a:ext>
                </a:extLst>
              </p:cNvPr>
              <p:cNvSpPr txBox="1">
                <a:spLocks noRot="1" noChangeAspect="1" noMove="1" noResize="1" noEditPoints="1" noAdjustHandles="1" noChangeArrowheads="1" noChangeShapeType="1" noTextEdit="1"/>
              </p:cNvSpPr>
              <p:nvPr/>
            </p:nvSpPr>
            <p:spPr>
              <a:xfrm>
                <a:off x="8356175" y="3196917"/>
                <a:ext cx="3319975" cy="464166"/>
              </a:xfrm>
              <a:prstGeom prst="rect">
                <a:avLst/>
              </a:prstGeom>
              <a:blipFill>
                <a:blip r:embed="rId3"/>
                <a:stretch>
                  <a:fillRect/>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51EC48E3-9009-E6A6-55B2-3AF098BCA32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06382" y="1813356"/>
            <a:ext cx="2671513" cy="505421"/>
          </a:xfrm>
          <a:prstGeom prst="rect">
            <a:avLst/>
          </a:prstGeom>
        </p:spPr>
      </p:pic>
      <p:sp>
        <p:nvSpPr>
          <p:cNvPr id="13" name="TextBox 12">
            <a:extLst>
              <a:ext uri="{FF2B5EF4-FFF2-40B4-BE49-F238E27FC236}">
                <a16:creationId xmlns:a16="http://schemas.microsoft.com/office/drawing/2014/main" id="{8647D143-4F69-C24E-A963-72B5671BEC73}"/>
              </a:ext>
            </a:extLst>
          </p:cNvPr>
          <p:cNvSpPr txBox="1"/>
          <p:nvPr/>
        </p:nvSpPr>
        <p:spPr>
          <a:xfrm>
            <a:off x="8572746" y="1571747"/>
            <a:ext cx="2329484" cy="258532"/>
          </a:xfrm>
          <a:prstGeom prst="rect">
            <a:avLst/>
          </a:prstGeom>
          <a:noFill/>
        </p:spPr>
        <p:txBody>
          <a:bodyPr wrap="none" rtlCol="0">
            <a:spAutoFit/>
          </a:bodyPr>
          <a:lstStyle/>
          <a:p>
            <a:pPr algn="l">
              <a:lnSpc>
                <a:spcPct val="90000"/>
              </a:lnSpc>
            </a:pPr>
            <a:r>
              <a:rPr lang="en-US" sz="1200" dirty="0">
                <a:latin typeface="+mn-lt"/>
              </a:rPr>
              <a:t>Open Loop Transfer Function</a:t>
            </a:r>
          </a:p>
        </p:txBody>
      </p:sp>
      <p:sp>
        <p:nvSpPr>
          <p:cNvPr id="14" name="TextBox 13">
            <a:extLst>
              <a:ext uri="{FF2B5EF4-FFF2-40B4-BE49-F238E27FC236}">
                <a16:creationId xmlns:a16="http://schemas.microsoft.com/office/drawing/2014/main" id="{42FAFF98-0300-1870-EB70-9712063359E7}"/>
              </a:ext>
            </a:extLst>
          </p:cNvPr>
          <p:cNvSpPr txBox="1"/>
          <p:nvPr/>
        </p:nvSpPr>
        <p:spPr>
          <a:xfrm>
            <a:off x="9270700" y="2184456"/>
            <a:ext cx="258404" cy="189283"/>
          </a:xfrm>
          <a:prstGeom prst="rect">
            <a:avLst/>
          </a:prstGeom>
          <a:noFill/>
        </p:spPr>
        <p:txBody>
          <a:bodyPr wrap="none" rtlCol="0">
            <a:spAutoFit/>
          </a:bodyPr>
          <a:lstStyle/>
          <a:p>
            <a:pPr algn="l">
              <a:lnSpc>
                <a:spcPct val="90000"/>
              </a:lnSpc>
            </a:pPr>
            <a:r>
              <a:rPr lang="en-US" sz="700" dirty="0">
                <a:latin typeface="+mn-lt"/>
              </a:rPr>
              <a:t>PI</a:t>
            </a:r>
          </a:p>
        </p:txBody>
      </p:sp>
      <p:sp>
        <p:nvSpPr>
          <p:cNvPr id="15" name="TextBox 14">
            <a:extLst>
              <a:ext uri="{FF2B5EF4-FFF2-40B4-BE49-F238E27FC236}">
                <a16:creationId xmlns:a16="http://schemas.microsoft.com/office/drawing/2014/main" id="{F727FCE1-7B56-0658-A887-1379AE61A3C2}"/>
              </a:ext>
            </a:extLst>
          </p:cNvPr>
          <p:cNvSpPr txBox="1"/>
          <p:nvPr/>
        </p:nvSpPr>
        <p:spPr>
          <a:xfrm>
            <a:off x="9632664" y="2184455"/>
            <a:ext cx="660758" cy="189283"/>
          </a:xfrm>
          <a:prstGeom prst="rect">
            <a:avLst/>
          </a:prstGeom>
          <a:noFill/>
        </p:spPr>
        <p:txBody>
          <a:bodyPr wrap="none" rtlCol="0">
            <a:spAutoFit/>
          </a:bodyPr>
          <a:lstStyle/>
          <a:p>
            <a:pPr algn="l">
              <a:lnSpc>
                <a:spcPct val="90000"/>
              </a:lnSpc>
            </a:pPr>
            <a:r>
              <a:rPr lang="en-US" sz="700" dirty="0">
                <a:latin typeface="+mn-lt"/>
              </a:rPr>
              <a:t>Time Delay</a:t>
            </a:r>
          </a:p>
        </p:txBody>
      </p:sp>
      <p:sp>
        <p:nvSpPr>
          <p:cNvPr id="16" name="TextBox 15">
            <a:extLst>
              <a:ext uri="{FF2B5EF4-FFF2-40B4-BE49-F238E27FC236}">
                <a16:creationId xmlns:a16="http://schemas.microsoft.com/office/drawing/2014/main" id="{F35D8F48-194A-D537-3DF2-79FB79A73FA7}"/>
              </a:ext>
            </a:extLst>
          </p:cNvPr>
          <p:cNvSpPr txBox="1"/>
          <p:nvPr/>
        </p:nvSpPr>
        <p:spPr>
          <a:xfrm>
            <a:off x="10293422" y="2195298"/>
            <a:ext cx="439544" cy="189283"/>
          </a:xfrm>
          <a:prstGeom prst="rect">
            <a:avLst/>
          </a:prstGeom>
          <a:noFill/>
        </p:spPr>
        <p:txBody>
          <a:bodyPr wrap="none" rtlCol="0">
            <a:spAutoFit/>
          </a:bodyPr>
          <a:lstStyle/>
          <a:p>
            <a:pPr algn="l">
              <a:lnSpc>
                <a:spcPct val="90000"/>
              </a:lnSpc>
            </a:pPr>
            <a:r>
              <a:rPr lang="en-US" sz="700" dirty="0">
                <a:latin typeface="+mn-lt"/>
              </a:rPr>
              <a:t>CC TF</a:t>
            </a:r>
          </a:p>
        </p:txBody>
      </p:sp>
      <p:sp>
        <p:nvSpPr>
          <p:cNvPr id="17" name="TextBox 16">
            <a:extLst>
              <a:ext uri="{FF2B5EF4-FFF2-40B4-BE49-F238E27FC236}">
                <a16:creationId xmlns:a16="http://schemas.microsoft.com/office/drawing/2014/main" id="{42BB6787-CCEF-D819-36D5-F116EB3347A0}"/>
              </a:ext>
            </a:extLst>
          </p:cNvPr>
          <p:cNvSpPr txBox="1"/>
          <p:nvPr/>
        </p:nvSpPr>
        <p:spPr>
          <a:xfrm>
            <a:off x="10629475" y="2193807"/>
            <a:ext cx="700833" cy="189283"/>
          </a:xfrm>
          <a:prstGeom prst="rect">
            <a:avLst/>
          </a:prstGeom>
          <a:noFill/>
        </p:spPr>
        <p:txBody>
          <a:bodyPr wrap="none" rtlCol="0">
            <a:spAutoFit/>
          </a:bodyPr>
          <a:lstStyle/>
          <a:p>
            <a:pPr algn="l">
              <a:lnSpc>
                <a:spcPct val="90000"/>
              </a:lnSpc>
            </a:pPr>
            <a:r>
              <a:rPr lang="en-US" sz="700" dirty="0">
                <a:latin typeface="+mn-lt"/>
              </a:rPr>
              <a:t>Sensor Gain</a:t>
            </a:r>
          </a:p>
        </p:txBody>
      </p:sp>
      <p:sp>
        <p:nvSpPr>
          <p:cNvPr id="3" name="TextBox 2">
            <a:extLst>
              <a:ext uri="{FF2B5EF4-FFF2-40B4-BE49-F238E27FC236}">
                <a16:creationId xmlns:a16="http://schemas.microsoft.com/office/drawing/2014/main" id="{C7F6F1AE-996F-66C3-D03B-DB5064FC135B}"/>
              </a:ext>
            </a:extLst>
          </p:cNvPr>
          <p:cNvSpPr txBox="1"/>
          <p:nvPr/>
        </p:nvSpPr>
        <p:spPr>
          <a:xfrm>
            <a:off x="8356175" y="3124025"/>
            <a:ext cx="3071694" cy="2585323"/>
          </a:xfrm>
          <a:prstGeom prst="rect">
            <a:avLst/>
          </a:prstGeom>
          <a:solidFill>
            <a:srgbClr val="4B8861"/>
          </a:solidFill>
        </p:spPr>
        <p:txBody>
          <a:bodyPr wrap="square" rtlCol="0">
            <a:spAutoFit/>
          </a:bodyPr>
          <a:lstStyle/>
          <a:p>
            <a:pPr algn="l">
              <a:lnSpc>
                <a:spcPct val="90000"/>
              </a:lnSpc>
            </a:pPr>
            <a:r>
              <a:rPr lang="en-US" dirty="0">
                <a:solidFill>
                  <a:schemeClr val="bg1"/>
                </a:solidFill>
                <a:latin typeface="+mn-lt"/>
              </a:rPr>
              <a:t>-Stability margins depend on current setpoint.</a:t>
            </a:r>
          </a:p>
          <a:p>
            <a:pPr algn="l">
              <a:lnSpc>
                <a:spcPct val="90000"/>
              </a:lnSpc>
            </a:pPr>
            <a:endParaRPr lang="en-US" dirty="0">
              <a:solidFill>
                <a:schemeClr val="bg1"/>
              </a:solidFill>
              <a:latin typeface="+mn-lt"/>
            </a:endParaRPr>
          </a:p>
          <a:p>
            <a:pPr algn="l">
              <a:lnSpc>
                <a:spcPct val="90000"/>
              </a:lnSpc>
            </a:pPr>
            <a:r>
              <a:rPr lang="en-US" dirty="0">
                <a:solidFill>
                  <a:schemeClr val="bg1"/>
                </a:solidFill>
                <a:latin typeface="+mn-lt"/>
              </a:rPr>
              <a:t>-Severe oscillations when inductor saturates.</a:t>
            </a:r>
          </a:p>
          <a:p>
            <a:pPr algn="l">
              <a:lnSpc>
                <a:spcPct val="90000"/>
              </a:lnSpc>
            </a:pPr>
            <a:endParaRPr lang="en-US" dirty="0">
              <a:solidFill>
                <a:schemeClr val="bg1"/>
              </a:solidFill>
              <a:latin typeface="+mn-lt"/>
            </a:endParaRPr>
          </a:p>
          <a:p>
            <a:pPr algn="l">
              <a:lnSpc>
                <a:spcPct val="90000"/>
              </a:lnSpc>
            </a:pPr>
            <a:r>
              <a:rPr lang="en-US" dirty="0">
                <a:solidFill>
                  <a:schemeClr val="bg1"/>
                </a:solidFill>
                <a:latin typeface="+mn-lt"/>
              </a:rPr>
              <a:t>-Closed-loop current control may become unstable for deep core saturation.</a:t>
            </a:r>
          </a:p>
        </p:txBody>
      </p:sp>
    </p:spTree>
    <p:extLst>
      <p:ext uri="{BB962C8B-B14F-4D97-AF65-F5344CB8AC3E}">
        <p14:creationId xmlns:p14="http://schemas.microsoft.com/office/powerpoint/2010/main" val="3409078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B494-75EB-7048-9B1B-13B635D7462D}"/>
              </a:ext>
            </a:extLst>
          </p:cNvPr>
          <p:cNvSpPr>
            <a:spLocks noGrp="1"/>
          </p:cNvSpPr>
          <p:nvPr>
            <p:ph type="title"/>
          </p:nvPr>
        </p:nvSpPr>
        <p:spPr>
          <a:xfrm>
            <a:off x="609600" y="338433"/>
            <a:ext cx="10972800" cy="424732"/>
          </a:xfrm>
        </p:spPr>
        <p:txBody>
          <a:bodyPr/>
          <a:lstStyle/>
          <a:p>
            <a:r>
              <a:rPr lang="en-US" sz="2400" dirty="0"/>
              <a:t>Microgrid Protection: Scope and Contributions</a:t>
            </a:r>
          </a:p>
        </p:txBody>
      </p:sp>
      <p:graphicFrame>
        <p:nvGraphicFramePr>
          <p:cNvPr id="9" name="Content Placeholder 8">
            <a:extLst>
              <a:ext uri="{FF2B5EF4-FFF2-40B4-BE49-F238E27FC236}">
                <a16:creationId xmlns:a16="http://schemas.microsoft.com/office/drawing/2014/main" id="{0437939F-CEB3-AC41-8D57-A836966240A7}"/>
              </a:ext>
            </a:extLst>
          </p:cNvPr>
          <p:cNvGraphicFramePr>
            <a:graphicFrameLocks noGrp="1"/>
          </p:cNvGraphicFramePr>
          <p:nvPr>
            <p:ph idx="1"/>
            <p:extLst>
              <p:ext uri="{D42A27DB-BD31-4B8C-83A1-F6EECF244321}">
                <p14:modId xmlns:p14="http://schemas.microsoft.com/office/powerpoint/2010/main" val="1687798708"/>
              </p:ext>
            </p:extLst>
          </p:nvPr>
        </p:nvGraphicFramePr>
        <p:xfrm>
          <a:off x="609600" y="1004455"/>
          <a:ext cx="10972800" cy="5515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1662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7F2ADD-20C5-1644-AD47-170932D2DB23}"/>
              </a:ext>
            </a:extLst>
          </p:cNvPr>
          <p:cNvPicPr>
            <a:picLocks noChangeAspect="1"/>
          </p:cNvPicPr>
          <p:nvPr/>
        </p:nvPicPr>
        <p:blipFill>
          <a:blip r:embed="rId2"/>
          <a:stretch>
            <a:fillRect/>
          </a:stretch>
        </p:blipFill>
        <p:spPr>
          <a:xfrm>
            <a:off x="156466" y="1590813"/>
            <a:ext cx="5497878" cy="2669490"/>
          </a:xfrm>
          <a:prstGeom prst="rect">
            <a:avLst/>
          </a:prstGeom>
        </p:spPr>
      </p:pic>
      <p:pic>
        <p:nvPicPr>
          <p:cNvPr id="6" name="Picture 5">
            <a:extLst>
              <a:ext uri="{FF2B5EF4-FFF2-40B4-BE49-F238E27FC236}">
                <a16:creationId xmlns:a16="http://schemas.microsoft.com/office/drawing/2014/main" id="{7966B465-CB2A-BB42-B28A-45DBE3F68E4A}"/>
              </a:ext>
            </a:extLst>
          </p:cNvPr>
          <p:cNvPicPr>
            <a:picLocks noChangeAspect="1"/>
          </p:cNvPicPr>
          <p:nvPr/>
        </p:nvPicPr>
        <p:blipFill>
          <a:blip r:embed="rId3"/>
          <a:stretch>
            <a:fillRect/>
          </a:stretch>
        </p:blipFill>
        <p:spPr>
          <a:xfrm>
            <a:off x="1907209" y="3502578"/>
            <a:ext cx="1661082" cy="1416870"/>
          </a:xfrm>
          <a:prstGeom prst="rect">
            <a:avLst/>
          </a:prstGeom>
          <a:ln>
            <a:solidFill>
              <a:schemeClr val="tx1"/>
            </a:solidFill>
            <a:prstDash val="sysDash"/>
          </a:ln>
        </p:spPr>
      </p:pic>
      <p:cxnSp>
        <p:nvCxnSpPr>
          <p:cNvPr id="8" name="Straight Arrow Connector 7">
            <a:extLst>
              <a:ext uri="{FF2B5EF4-FFF2-40B4-BE49-F238E27FC236}">
                <a16:creationId xmlns:a16="http://schemas.microsoft.com/office/drawing/2014/main" id="{B2489B37-4E12-FB41-91C1-846EDACBCAC6}"/>
              </a:ext>
            </a:extLst>
          </p:cNvPr>
          <p:cNvCxnSpPr>
            <a:cxnSpLocks/>
          </p:cNvCxnSpPr>
          <p:nvPr/>
        </p:nvCxnSpPr>
        <p:spPr>
          <a:xfrm>
            <a:off x="949234" y="2786743"/>
            <a:ext cx="981393" cy="1237260"/>
          </a:xfrm>
          <a:prstGeom prst="straightConnector1">
            <a:avLst/>
          </a:prstGeom>
          <a:ln w="28575">
            <a:solidFill>
              <a:schemeClr val="tx1"/>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CF90C4E-EB33-664D-B5EB-A6471F8EF240}"/>
              </a:ext>
            </a:extLst>
          </p:cNvPr>
          <p:cNvCxnSpPr>
            <a:cxnSpLocks/>
          </p:cNvCxnSpPr>
          <p:nvPr/>
        </p:nvCxnSpPr>
        <p:spPr>
          <a:xfrm>
            <a:off x="1105989" y="2525486"/>
            <a:ext cx="2053817" cy="452532"/>
          </a:xfrm>
          <a:prstGeom prst="straightConnector1">
            <a:avLst/>
          </a:prstGeom>
          <a:ln w="28575">
            <a:solidFill>
              <a:schemeClr val="tx1"/>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D1B822C-3BD8-4948-A1B0-F3CEE710D4D8}"/>
              </a:ext>
            </a:extLst>
          </p:cNvPr>
          <p:cNvPicPr>
            <a:picLocks noChangeAspect="1"/>
          </p:cNvPicPr>
          <p:nvPr/>
        </p:nvPicPr>
        <p:blipFill>
          <a:blip r:embed="rId4"/>
          <a:stretch>
            <a:fillRect/>
          </a:stretch>
        </p:blipFill>
        <p:spPr>
          <a:xfrm>
            <a:off x="3159806" y="2301653"/>
            <a:ext cx="1687317" cy="1265488"/>
          </a:xfrm>
          <a:prstGeom prst="rect">
            <a:avLst/>
          </a:prstGeom>
          <a:ln>
            <a:solidFill>
              <a:schemeClr val="tx1"/>
            </a:solidFill>
            <a:prstDash val="sysDash"/>
          </a:ln>
        </p:spPr>
      </p:pic>
      <p:pic>
        <p:nvPicPr>
          <p:cNvPr id="12" name="Picture 11">
            <a:extLst>
              <a:ext uri="{FF2B5EF4-FFF2-40B4-BE49-F238E27FC236}">
                <a16:creationId xmlns:a16="http://schemas.microsoft.com/office/drawing/2014/main" id="{94E3E13C-1692-404A-9039-9995B2BD797E}"/>
              </a:ext>
            </a:extLst>
          </p:cNvPr>
          <p:cNvPicPr>
            <a:picLocks noChangeAspect="1"/>
          </p:cNvPicPr>
          <p:nvPr/>
        </p:nvPicPr>
        <p:blipFill>
          <a:blip r:embed="rId5"/>
          <a:stretch>
            <a:fillRect/>
          </a:stretch>
        </p:blipFill>
        <p:spPr>
          <a:xfrm>
            <a:off x="3881144" y="782053"/>
            <a:ext cx="1828067" cy="1371050"/>
          </a:xfrm>
          <a:prstGeom prst="rect">
            <a:avLst/>
          </a:prstGeom>
          <a:ln>
            <a:solidFill>
              <a:schemeClr val="tx1"/>
            </a:solidFill>
            <a:prstDash val="dash"/>
          </a:ln>
        </p:spPr>
      </p:pic>
      <p:cxnSp>
        <p:nvCxnSpPr>
          <p:cNvPr id="13" name="Straight Arrow Connector 12">
            <a:extLst>
              <a:ext uri="{FF2B5EF4-FFF2-40B4-BE49-F238E27FC236}">
                <a16:creationId xmlns:a16="http://schemas.microsoft.com/office/drawing/2014/main" id="{4C8E38E5-892D-3D4C-A74B-23532EF3DE73}"/>
              </a:ext>
            </a:extLst>
          </p:cNvPr>
          <p:cNvCxnSpPr>
            <a:cxnSpLocks/>
          </p:cNvCxnSpPr>
          <p:nvPr/>
        </p:nvCxnSpPr>
        <p:spPr>
          <a:xfrm flipV="1">
            <a:off x="1576251" y="1402216"/>
            <a:ext cx="2304893" cy="657721"/>
          </a:xfrm>
          <a:prstGeom prst="straightConnector1">
            <a:avLst/>
          </a:prstGeom>
          <a:ln w="28575">
            <a:solidFill>
              <a:schemeClr val="tx1"/>
            </a:solidFill>
            <a:prstDash val="dash"/>
            <a:miter lim="800000"/>
            <a:tailEnd type="triangl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1206A8A7-E76F-7D4D-950F-F48B721AAAE0}"/>
              </a:ext>
            </a:extLst>
          </p:cNvPr>
          <p:cNvSpPr>
            <a:spLocks noGrp="1"/>
          </p:cNvSpPr>
          <p:nvPr>
            <p:ph type="title"/>
          </p:nvPr>
        </p:nvSpPr>
        <p:spPr>
          <a:xfrm>
            <a:off x="459337" y="106792"/>
            <a:ext cx="10972800" cy="424732"/>
          </a:xfrm>
        </p:spPr>
        <p:txBody>
          <a:bodyPr/>
          <a:lstStyle/>
          <a:p>
            <a:r>
              <a:rPr lang="en-US" sz="2400" dirty="0"/>
              <a:t>CONTROL INSTABILITY WHEN NOT CONSIDERING INDUCTOR SATURATION</a:t>
            </a:r>
          </a:p>
        </p:txBody>
      </p:sp>
      <p:sp>
        <p:nvSpPr>
          <p:cNvPr id="22" name="TextBox 21">
            <a:extLst>
              <a:ext uri="{FF2B5EF4-FFF2-40B4-BE49-F238E27FC236}">
                <a16:creationId xmlns:a16="http://schemas.microsoft.com/office/drawing/2014/main" id="{BE9D9015-A818-A746-8B37-405E5D8AEDAC}"/>
              </a:ext>
            </a:extLst>
          </p:cNvPr>
          <p:cNvSpPr txBox="1"/>
          <p:nvPr/>
        </p:nvSpPr>
        <p:spPr>
          <a:xfrm>
            <a:off x="228575" y="5424058"/>
            <a:ext cx="6681072" cy="923330"/>
          </a:xfrm>
          <a:prstGeom prst="rect">
            <a:avLst/>
          </a:prstGeom>
          <a:noFill/>
        </p:spPr>
        <p:txBody>
          <a:bodyPr wrap="square">
            <a:spAutoFit/>
          </a:bodyPr>
          <a:lstStyle/>
          <a:p>
            <a:pPr algn="ctr">
              <a:spcBef>
                <a:spcPts val="0"/>
              </a:spcBef>
              <a:spcAft>
                <a:spcPts val="0"/>
              </a:spcAft>
            </a:pPr>
            <a:r>
              <a:rPr lang="en-US" dirty="0">
                <a:latin typeface="Century Gothic" panose="020B0502020202020204" pitchFamily="34" charset="0"/>
                <a:ea typeface="Times New Roman" panose="02020603050405020304" pitchFamily="18" charset="0"/>
              </a:rPr>
              <a:t>Step response for different inductance values due to core saturation effect of the ferrite core. </a:t>
            </a:r>
          </a:p>
          <a:p>
            <a:pPr marL="0" marR="0" algn="ctr">
              <a:spcBef>
                <a:spcPts val="0"/>
              </a:spcBef>
              <a:spcAft>
                <a:spcPts val="0"/>
              </a:spcAft>
            </a:pPr>
            <a:endParaRPr lang="en-US" dirty="0">
              <a:effectLst/>
              <a:latin typeface="Century Gothic" panose="020B0502020202020204" pitchFamily="34" charset="0"/>
              <a:ea typeface="Times New Roman" panose="02020603050405020304" pitchFamily="18" charset="0"/>
            </a:endParaRPr>
          </a:p>
        </p:txBody>
      </p:sp>
      <p:pic>
        <p:nvPicPr>
          <p:cNvPr id="23" name="Picture 22">
            <a:extLst>
              <a:ext uri="{FF2B5EF4-FFF2-40B4-BE49-F238E27FC236}">
                <a16:creationId xmlns:a16="http://schemas.microsoft.com/office/drawing/2014/main" id="{2F446EFC-B55D-C041-8BCB-DAF77C7E71FC}"/>
              </a:ext>
            </a:extLst>
          </p:cNvPr>
          <p:cNvPicPr>
            <a:picLocks noChangeAspect="1"/>
          </p:cNvPicPr>
          <p:nvPr/>
        </p:nvPicPr>
        <p:blipFill rotWithShape="1">
          <a:blip r:embed="rId6"/>
          <a:srcRect t="52824"/>
          <a:stretch/>
        </p:blipFill>
        <p:spPr>
          <a:xfrm>
            <a:off x="5709209" y="1054920"/>
            <a:ext cx="6542837" cy="2553665"/>
          </a:xfrm>
          <a:prstGeom prst="rect">
            <a:avLst/>
          </a:prstGeom>
        </p:spPr>
      </p:pic>
      <p:sp>
        <p:nvSpPr>
          <p:cNvPr id="24" name="TextBox 23">
            <a:extLst>
              <a:ext uri="{FF2B5EF4-FFF2-40B4-BE49-F238E27FC236}">
                <a16:creationId xmlns:a16="http://schemas.microsoft.com/office/drawing/2014/main" id="{222774AB-8B12-6C4F-B8BD-EABD1AD0789B}"/>
              </a:ext>
            </a:extLst>
          </p:cNvPr>
          <p:cNvSpPr txBox="1"/>
          <p:nvPr/>
        </p:nvSpPr>
        <p:spPr>
          <a:xfrm>
            <a:off x="6909647" y="5366189"/>
            <a:ext cx="5182488" cy="923330"/>
          </a:xfrm>
          <a:prstGeom prst="rect">
            <a:avLst/>
          </a:prstGeom>
          <a:noFill/>
        </p:spPr>
        <p:txBody>
          <a:bodyPr wrap="square">
            <a:spAutoFit/>
          </a:bodyPr>
          <a:lstStyle/>
          <a:p>
            <a:pPr algn="ctr">
              <a:spcBef>
                <a:spcPts val="0"/>
              </a:spcBef>
              <a:spcAft>
                <a:spcPts val="0"/>
              </a:spcAft>
            </a:pPr>
            <a:r>
              <a:rPr lang="en-US" dirty="0">
                <a:latin typeface="Century Gothic" panose="020B0502020202020204" pitchFamily="34" charset="0"/>
                <a:ea typeface="Times New Roman" panose="02020603050405020304" pitchFamily="18" charset="0"/>
              </a:rPr>
              <a:t>Experimental results ferrite core closed loop control. Inverter becomes unstable for currents &gt;25A. </a:t>
            </a:r>
            <a:endParaRPr lang="en-US" dirty="0">
              <a:effectLst/>
              <a:latin typeface="Century Gothic" panose="020B0502020202020204" pitchFamily="34" charset="0"/>
              <a:ea typeface="Times New Roman" panose="02020603050405020304" pitchFamily="18" charset="0"/>
            </a:endParaRPr>
          </a:p>
        </p:txBody>
      </p:sp>
      <p:sp>
        <p:nvSpPr>
          <p:cNvPr id="30" name="TextBox 29">
            <a:extLst>
              <a:ext uri="{FF2B5EF4-FFF2-40B4-BE49-F238E27FC236}">
                <a16:creationId xmlns:a16="http://schemas.microsoft.com/office/drawing/2014/main" id="{F495B5A9-0CA8-DE4B-A148-3ACA057E52B0}"/>
              </a:ext>
            </a:extLst>
          </p:cNvPr>
          <p:cNvSpPr txBox="1"/>
          <p:nvPr/>
        </p:nvSpPr>
        <p:spPr>
          <a:xfrm>
            <a:off x="2308015" y="4465413"/>
            <a:ext cx="1124026" cy="237757"/>
          </a:xfrm>
          <a:prstGeom prst="rect">
            <a:avLst/>
          </a:prstGeom>
          <a:noFill/>
        </p:spPr>
        <p:txBody>
          <a:bodyPr wrap="none" rtlCol="0">
            <a:spAutoFit/>
          </a:bodyPr>
          <a:lstStyle/>
          <a:p>
            <a:pPr algn="l">
              <a:lnSpc>
                <a:spcPct val="90000"/>
              </a:lnSpc>
            </a:pPr>
            <a:r>
              <a:rPr lang="en-US" sz="1050" dirty="0">
                <a:latin typeface="+mn-lt"/>
              </a:rPr>
              <a:t>I=10A, L=1 </a:t>
            </a:r>
            <a:r>
              <a:rPr lang="en-US" sz="1050" dirty="0" err="1">
                <a:latin typeface="+mn-lt"/>
              </a:rPr>
              <a:t>p.u</a:t>
            </a:r>
            <a:r>
              <a:rPr lang="en-US" sz="1050" dirty="0">
                <a:latin typeface="+mn-lt"/>
              </a:rPr>
              <a:t>.</a:t>
            </a:r>
          </a:p>
        </p:txBody>
      </p:sp>
      <p:sp>
        <p:nvSpPr>
          <p:cNvPr id="31" name="TextBox 30">
            <a:extLst>
              <a:ext uri="{FF2B5EF4-FFF2-40B4-BE49-F238E27FC236}">
                <a16:creationId xmlns:a16="http://schemas.microsoft.com/office/drawing/2014/main" id="{7534D528-99DB-4942-9FD0-A7548635C177}"/>
              </a:ext>
            </a:extLst>
          </p:cNvPr>
          <p:cNvSpPr txBox="1"/>
          <p:nvPr/>
        </p:nvSpPr>
        <p:spPr>
          <a:xfrm>
            <a:off x="3509534" y="3238246"/>
            <a:ext cx="1160895" cy="237757"/>
          </a:xfrm>
          <a:prstGeom prst="rect">
            <a:avLst/>
          </a:prstGeom>
          <a:noFill/>
        </p:spPr>
        <p:txBody>
          <a:bodyPr wrap="none" rtlCol="0">
            <a:spAutoFit/>
          </a:bodyPr>
          <a:lstStyle/>
          <a:p>
            <a:pPr algn="l">
              <a:lnSpc>
                <a:spcPct val="90000"/>
              </a:lnSpc>
            </a:pPr>
            <a:r>
              <a:rPr lang="en-US" sz="1050" dirty="0">
                <a:latin typeface="+mn-lt"/>
              </a:rPr>
              <a:t>I=25A, L=.7 </a:t>
            </a:r>
            <a:r>
              <a:rPr lang="en-US" sz="1050" dirty="0" err="1">
                <a:latin typeface="+mn-lt"/>
              </a:rPr>
              <a:t>p.u</a:t>
            </a:r>
            <a:r>
              <a:rPr lang="en-US" sz="1050" dirty="0">
                <a:latin typeface="+mn-lt"/>
              </a:rPr>
              <a:t>.</a:t>
            </a:r>
          </a:p>
        </p:txBody>
      </p:sp>
      <p:sp>
        <p:nvSpPr>
          <p:cNvPr id="35" name="TextBox 34">
            <a:extLst>
              <a:ext uri="{FF2B5EF4-FFF2-40B4-BE49-F238E27FC236}">
                <a16:creationId xmlns:a16="http://schemas.microsoft.com/office/drawing/2014/main" id="{CDF66D6D-5187-2245-8DB6-7DF2665208CA}"/>
              </a:ext>
            </a:extLst>
          </p:cNvPr>
          <p:cNvSpPr txBox="1"/>
          <p:nvPr/>
        </p:nvSpPr>
        <p:spPr>
          <a:xfrm>
            <a:off x="4214729" y="893188"/>
            <a:ext cx="1160895" cy="237757"/>
          </a:xfrm>
          <a:prstGeom prst="rect">
            <a:avLst/>
          </a:prstGeom>
          <a:noFill/>
        </p:spPr>
        <p:txBody>
          <a:bodyPr wrap="none" rtlCol="0">
            <a:spAutoFit/>
          </a:bodyPr>
          <a:lstStyle/>
          <a:p>
            <a:pPr algn="l">
              <a:lnSpc>
                <a:spcPct val="90000"/>
              </a:lnSpc>
            </a:pPr>
            <a:r>
              <a:rPr lang="en-US" sz="1050" dirty="0">
                <a:latin typeface="+mn-lt"/>
              </a:rPr>
              <a:t>I=40A, L=.4 </a:t>
            </a:r>
            <a:r>
              <a:rPr lang="en-US" sz="1050" dirty="0" err="1">
                <a:latin typeface="+mn-lt"/>
              </a:rPr>
              <a:t>p.u</a:t>
            </a:r>
            <a:r>
              <a:rPr lang="en-US" sz="1050" dirty="0">
                <a:latin typeface="+mn-lt"/>
              </a:rPr>
              <a:t>.</a:t>
            </a:r>
          </a:p>
        </p:txBody>
      </p:sp>
      <p:pic>
        <p:nvPicPr>
          <p:cNvPr id="37" name="Picture 36">
            <a:extLst>
              <a:ext uri="{FF2B5EF4-FFF2-40B4-BE49-F238E27FC236}">
                <a16:creationId xmlns:a16="http://schemas.microsoft.com/office/drawing/2014/main" id="{03661BD5-EB75-1A49-A82A-1BF0C5CC27A7}"/>
              </a:ext>
            </a:extLst>
          </p:cNvPr>
          <p:cNvPicPr>
            <a:picLocks noChangeAspect="1"/>
          </p:cNvPicPr>
          <p:nvPr/>
        </p:nvPicPr>
        <p:blipFill>
          <a:blip r:embed="rId7"/>
          <a:stretch>
            <a:fillRect/>
          </a:stretch>
        </p:blipFill>
        <p:spPr>
          <a:xfrm>
            <a:off x="6603865" y="1212883"/>
            <a:ext cx="611564" cy="807980"/>
          </a:xfrm>
          <a:prstGeom prst="rect">
            <a:avLst/>
          </a:prstGeom>
        </p:spPr>
      </p:pic>
      <p:pic>
        <p:nvPicPr>
          <p:cNvPr id="2" name="Picture 1">
            <a:extLst>
              <a:ext uri="{FF2B5EF4-FFF2-40B4-BE49-F238E27FC236}">
                <a16:creationId xmlns:a16="http://schemas.microsoft.com/office/drawing/2014/main" id="{6E8C8831-AF08-B564-2E17-C1CD03183B5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789100" y="3385419"/>
            <a:ext cx="2232799" cy="1676515"/>
          </a:xfrm>
          <a:prstGeom prst="rect">
            <a:avLst/>
          </a:prstGeom>
        </p:spPr>
      </p:pic>
      <p:pic>
        <p:nvPicPr>
          <p:cNvPr id="3" name="Picture 2">
            <a:extLst>
              <a:ext uri="{FF2B5EF4-FFF2-40B4-BE49-F238E27FC236}">
                <a16:creationId xmlns:a16="http://schemas.microsoft.com/office/drawing/2014/main" id="{10269146-FD73-156C-2131-24D34C92937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449080" y="3385419"/>
            <a:ext cx="1983057" cy="1710325"/>
          </a:xfrm>
          <a:prstGeom prst="rect">
            <a:avLst/>
          </a:prstGeom>
        </p:spPr>
      </p:pic>
    </p:spTree>
    <p:extLst>
      <p:ext uri="{BB962C8B-B14F-4D97-AF65-F5344CB8AC3E}">
        <p14:creationId xmlns:p14="http://schemas.microsoft.com/office/powerpoint/2010/main" val="260911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CCDA3-1C48-E34C-BED6-92A62DDB60DE}"/>
              </a:ext>
            </a:extLst>
          </p:cNvPr>
          <p:cNvSpPr>
            <a:spLocks noGrp="1"/>
          </p:cNvSpPr>
          <p:nvPr>
            <p:ph type="title"/>
          </p:nvPr>
        </p:nvSpPr>
        <p:spPr>
          <a:xfrm>
            <a:off x="609600" y="274638"/>
            <a:ext cx="10972800" cy="424732"/>
          </a:xfrm>
        </p:spPr>
        <p:txBody>
          <a:bodyPr/>
          <a:lstStyle/>
          <a:p>
            <a:r>
              <a:rPr lang="en-US" sz="2400" dirty="0"/>
              <a:t>SECOND ORDER POLYNOMIAL VALIDATION</a:t>
            </a:r>
            <a:endParaRPr lang="en-US" sz="2400" dirty="0">
              <a:highlight>
                <a:srgbClr val="FFFF00"/>
              </a:highlight>
            </a:endParaRPr>
          </a:p>
        </p:txBody>
      </p:sp>
      <p:pic>
        <p:nvPicPr>
          <p:cNvPr id="4" name="Picture 3">
            <a:extLst>
              <a:ext uri="{FF2B5EF4-FFF2-40B4-BE49-F238E27FC236}">
                <a16:creationId xmlns:a16="http://schemas.microsoft.com/office/drawing/2014/main" id="{C66DA858-929D-334D-9F87-E528A1B5C6CB}"/>
              </a:ext>
            </a:extLst>
          </p:cNvPr>
          <p:cNvPicPr>
            <a:picLocks noChangeAspect="1"/>
          </p:cNvPicPr>
          <p:nvPr/>
        </p:nvPicPr>
        <p:blipFill>
          <a:blip r:embed="rId3"/>
          <a:stretch>
            <a:fillRect/>
          </a:stretch>
        </p:blipFill>
        <p:spPr>
          <a:xfrm>
            <a:off x="2436180" y="1141562"/>
            <a:ext cx="7315831" cy="4328796"/>
          </a:xfrm>
          <a:prstGeom prst="rect">
            <a:avLst/>
          </a:prstGeom>
        </p:spPr>
      </p:pic>
      <p:pic>
        <p:nvPicPr>
          <p:cNvPr id="5" name="Picture 4">
            <a:extLst>
              <a:ext uri="{FF2B5EF4-FFF2-40B4-BE49-F238E27FC236}">
                <a16:creationId xmlns:a16="http://schemas.microsoft.com/office/drawing/2014/main" id="{A1AEC2CF-5EAB-E643-9A71-CA03A7ED67E6}"/>
              </a:ext>
            </a:extLst>
          </p:cNvPr>
          <p:cNvPicPr>
            <a:picLocks noChangeAspect="1"/>
          </p:cNvPicPr>
          <p:nvPr/>
        </p:nvPicPr>
        <p:blipFill>
          <a:blip r:embed="rId4"/>
          <a:stretch>
            <a:fillRect/>
          </a:stretch>
        </p:blipFill>
        <p:spPr>
          <a:xfrm>
            <a:off x="3151171" y="3124507"/>
            <a:ext cx="2777490" cy="1643380"/>
          </a:xfrm>
          <a:prstGeom prst="rect">
            <a:avLst/>
          </a:prstGeom>
          <a:ln w="28575">
            <a:solidFill>
              <a:schemeClr val="tx1"/>
            </a:solidFill>
          </a:ln>
        </p:spPr>
      </p:pic>
      <p:pic>
        <p:nvPicPr>
          <p:cNvPr id="6" name="Picture 5">
            <a:extLst>
              <a:ext uri="{FF2B5EF4-FFF2-40B4-BE49-F238E27FC236}">
                <a16:creationId xmlns:a16="http://schemas.microsoft.com/office/drawing/2014/main" id="{AA4FA8BB-8F4D-0D40-A7A4-F0C695249E62}"/>
              </a:ext>
            </a:extLst>
          </p:cNvPr>
          <p:cNvPicPr>
            <a:picLocks/>
          </p:cNvPicPr>
          <p:nvPr/>
        </p:nvPicPr>
        <p:blipFill>
          <a:blip r:embed="rId5"/>
          <a:stretch>
            <a:fillRect/>
          </a:stretch>
        </p:blipFill>
        <p:spPr>
          <a:xfrm>
            <a:off x="6643652" y="3245007"/>
            <a:ext cx="2781300" cy="1645920"/>
          </a:xfrm>
          <a:prstGeom prst="rect">
            <a:avLst/>
          </a:prstGeom>
          <a:ln w="28575">
            <a:solidFill>
              <a:schemeClr val="tx1"/>
            </a:solidFill>
          </a:ln>
        </p:spPr>
      </p:pic>
      <p:sp>
        <p:nvSpPr>
          <p:cNvPr id="8" name="TextBox 7">
            <a:extLst>
              <a:ext uri="{FF2B5EF4-FFF2-40B4-BE49-F238E27FC236}">
                <a16:creationId xmlns:a16="http://schemas.microsoft.com/office/drawing/2014/main" id="{50B5B327-6DAC-2448-9739-E92C3741AB00}"/>
              </a:ext>
            </a:extLst>
          </p:cNvPr>
          <p:cNvSpPr txBox="1"/>
          <p:nvPr/>
        </p:nvSpPr>
        <p:spPr>
          <a:xfrm>
            <a:off x="3151171" y="5598792"/>
            <a:ext cx="6112042" cy="646331"/>
          </a:xfrm>
          <a:prstGeom prst="rect">
            <a:avLst/>
          </a:prstGeom>
          <a:noFill/>
        </p:spPr>
        <p:txBody>
          <a:bodyPr wrap="square">
            <a:spAutoFit/>
          </a:bodyPr>
          <a:lstStyle/>
          <a:p>
            <a:pPr marL="0" marR="0" algn="ctr"/>
            <a:r>
              <a:rPr lang="en-US" sz="1800" dirty="0">
                <a:effectLst/>
                <a:latin typeface="Century Gothic" panose="020B0502020202020204" pitchFamily="34" charset="0"/>
                <a:ea typeface="Times New Roman" panose="02020603050405020304" pitchFamily="18" charset="0"/>
              </a:rPr>
              <a:t>Ferrite core model validation with second order polynomial fit. (a) linear region (b) nonlinear region </a:t>
            </a:r>
          </a:p>
        </p:txBody>
      </p:sp>
      <p:sp>
        <p:nvSpPr>
          <p:cNvPr id="9" name="TextBox 8">
            <a:extLst>
              <a:ext uri="{FF2B5EF4-FFF2-40B4-BE49-F238E27FC236}">
                <a16:creationId xmlns:a16="http://schemas.microsoft.com/office/drawing/2014/main" id="{83EF7D1C-4CEF-9C45-A523-EAABB2A80C51}"/>
              </a:ext>
            </a:extLst>
          </p:cNvPr>
          <p:cNvSpPr txBox="1"/>
          <p:nvPr/>
        </p:nvSpPr>
        <p:spPr>
          <a:xfrm>
            <a:off x="4213278" y="4319656"/>
            <a:ext cx="511679" cy="341632"/>
          </a:xfrm>
          <a:prstGeom prst="rect">
            <a:avLst/>
          </a:prstGeom>
          <a:noFill/>
        </p:spPr>
        <p:txBody>
          <a:bodyPr wrap="none" rtlCol="0">
            <a:spAutoFit/>
          </a:bodyPr>
          <a:lstStyle/>
          <a:p>
            <a:pPr algn="l">
              <a:lnSpc>
                <a:spcPct val="90000"/>
              </a:lnSpc>
            </a:pPr>
            <a:r>
              <a:rPr lang="en-US" dirty="0">
                <a:latin typeface="Century Gothic" panose="020B0502020202020204" pitchFamily="34" charset="0"/>
              </a:rPr>
              <a:t>(a)</a:t>
            </a:r>
          </a:p>
        </p:txBody>
      </p:sp>
      <p:sp>
        <p:nvSpPr>
          <p:cNvPr id="10" name="TextBox 9">
            <a:extLst>
              <a:ext uri="{FF2B5EF4-FFF2-40B4-BE49-F238E27FC236}">
                <a16:creationId xmlns:a16="http://schemas.microsoft.com/office/drawing/2014/main" id="{8F60E19D-EF4D-FE4C-ACC2-F086FE976057}"/>
              </a:ext>
            </a:extLst>
          </p:cNvPr>
          <p:cNvSpPr txBox="1"/>
          <p:nvPr/>
        </p:nvSpPr>
        <p:spPr>
          <a:xfrm>
            <a:off x="7738170" y="4374792"/>
            <a:ext cx="511679" cy="341632"/>
          </a:xfrm>
          <a:prstGeom prst="rect">
            <a:avLst/>
          </a:prstGeom>
          <a:noFill/>
        </p:spPr>
        <p:txBody>
          <a:bodyPr wrap="none" rtlCol="0">
            <a:spAutoFit/>
          </a:bodyPr>
          <a:lstStyle/>
          <a:p>
            <a:pPr algn="l">
              <a:lnSpc>
                <a:spcPct val="90000"/>
              </a:lnSpc>
            </a:pPr>
            <a:r>
              <a:rPr lang="en-US" dirty="0">
                <a:latin typeface="Century Gothic" panose="020B0502020202020204" pitchFamily="34" charset="0"/>
              </a:rPr>
              <a:t>(b)</a:t>
            </a:r>
          </a:p>
        </p:txBody>
      </p:sp>
      <p:pic>
        <p:nvPicPr>
          <p:cNvPr id="11" name="Picture 10">
            <a:extLst>
              <a:ext uri="{FF2B5EF4-FFF2-40B4-BE49-F238E27FC236}">
                <a16:creationId xmlns:a16="http://schemas.microsoft.com/office/drawing/2014/main" id="{3BEF9ED5-7B1D-544A-96C0-F8A726E30462}"/>
              </a:ext>
            </a:extLst>
          </p:cNvPr>
          <p:cNvPicPr>
            <a:picLocks noChangeAspect="1"/>
          </p:cNvPicPr>
          <p:nvPr/>
        </p:nvPicPr>
        <p:blipFill>
          <a:blip r:embed="rId6"/>
          <a:stretch>
            <a:fillRect/>
          </a:stretch>
        </p:blipFill>
        <p:spPr>
          <a:xfrm>
            <a:off x="985176" y="2553304"/>
            <a:ext cx="1049622" cy="1386727"/>
          </a:xfrm>
          <a:prstGeom prst="rect">
            <a:avLst/>
          </a:prstGeom>
        </p:spPr>
      </p:pic>
      <p:sp>
        <p:nvSpPr>
          <p:cNvPr id="12" name="TextBox 11">
            <a:extLst>
              <a:ext uri="{FF2B5EF4-FFF2-40B4-BE49-F238E27FC236}">
                <a16:creationId xmlns:a16="http://schemas.microsoft.com/office/drawing/2014/main" id="{8BF9A486-AA00-A248-AA69-1F4B83ACA91A}"/>
              </a:ext>
            </a:extLst>
          </p:cNvPr>
          <p:cNvSpPr txBox="1"/>
          <p:nvPr/>
        </p:nvSpPr>
        <p:spPr>
          <a:xfrm>
            <a:off x="626671" y="2113502"/>
            <a:ext cx="6111432" cy="646331"/>
          </a:xfrm>
          <a:prstGeom prst="rect">
            <a:avLst/>
          </a:prstGeom>
          <a:noFill/>
        </p:spPr>
        <p:txBody>
          <a:bodyPr wrap="square">
            <a:spAutoFit/>
          </a:bodyPr>
          <a:lstStyle/>
          <a:p>
            <a:r>
              <a:rPr lang="en-US" sz="1800" dirty="0">
                <a:latin typeface="Century Gothic" panose="020B0502020202020204" pitchFamily="34" charset="0"/>
                <a:cs typeface="Times New Roman" panose="02020603050405020304" pitchFamily="18" charset="0"/>
              </a:rPr>
              <a:t>Ferrite core (10A)</a:t>
            </a:r>
            <a:br>
              <a:rPr lang="en-US" sz="1800" dirty="0">
                <a:latin typeface="Century Gothic" panose="020B0502020202020204" pitchFamily="34" charset="0"/>
                <a:cs typeface="Times New Roman" panose="02020603050405020304" pitchFamily="18" charset="0"/>
              </a:rPr>
            </a:br>
            <a:endParaRPr lang="en-US" dirty="0">
              <a:latin typeface="Century Gothic" panose="020B0502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8FBAADF-D1AB-7542-92F0-E1E33DFD56D3}"/>
                  </a:ext>
                </a:extLst>
              </p:cNvPr>
              <p:cNvSpPr txBox="1"/>
              <p:nvPr/>
            </p:nvSpPr>
            <p:spPr>
              <a:xfrm>
                <a:off x="3151171" y="1226365"/>
                <a:ext cx="2124214" cy="369332"/>
              </a:xfrm>
              <a:prstGeom prst="rect">
                <a:avLst/>
              </a:prstGeom>
              <a:solidFill>
                <a:srgbClr val="FF00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highlight>
                                <a:srgbClr val="FF0000"/>
                              </a:highlight>
                              <a:latin typeface="Cambria Math" panose="02040503050406030204" pitchFamily="18" charset="0"/>
                            </a:rPr>
                          </m:ctrlPr>
                        </m:sSubPr>
                        <m:e>
                          <m:r>
                            <a:rPr lang="en-US">
                              <a:solidFill>
                                <a:schemeClr val="bg1"/>
                              </a:solidFill>
                              <a:highlight>
                                <a:srgbClr val="FF0000"/>
                              </a:highlight>
                              <a:latin typeface="Cambria Math" panose="02040503050406030204" pitchFamily="18" charset="0"/>
                            </a:rPr>
                            <m:t>𝐿</m:t>
                          </m:r>
                        </m:e>
                        <m:sub>
                          <m:r>
                            <a:rPr lang="en-US">
                              <a:solidFill>
                                <a:schemeClr val="bg1"/>
                              </a:solidFill>
                              <a:highlight>
                                <a:srgbClr val="FF0000"/>
                              </a:highlight>
                              <a:latin typeface="Cambria Math" panose="02040503050406030204" pitchFamily="18" charset="0"/>
                            </a:rPr>
                            <m:t>𝑠</m:t>
                          </m:r>
                        </m:sub>
                      </m:sSub>
                      <m:r>
                        <a:rPr lang="en-US">
                          <a:solidFill>
                            <a:schemeClr val="bg1"/>
                          </a:solidFill>
                          <a:highlight>
                            <a:srgbClr val="FF0000"/>
                          </a:highlight>
                          <a:latin typeface="Cambria Math" panose="02040503050406030204" pitchFamily="18" charset="0"/>
                        </a:rPr>
                        <m:t>=</m:t>
                      </m:r>
                      <m:sSub>
                        <m:sSubPr>
                          <m:ctrlPr>
                            <a:rPr lang="en-US" i="1">
                              <a:solidFill>
                                <a:schemeClr val="bg1"/>
                              </a:solidFill>
                              <a:highlight>
                                <a:srgbClr val="FF0000"/>
                              </a:highlight>
                              <a:latin typeface="Cambria Math" panose="02040503050406030204" pitchFamily="18" charset="0"/>
                            </a:rPr>
                          </m:ctrlPr>
                        </m:sSubPr>
                        <m:e>
                          <m:r>
                            <a:rPr lang="en-US">
                              <a:solidFill>
                                <a:schemeClr val="bg1"/>
                              </a:solidFill>
                              <a:highlight>
                                <a:srgbClr val="FF0000"/>
                              </a:highlight>
                              <a:latin typeface="Cambria Math" panose="02040503050406030204" pitchFamily="18" charset="0"/>
                            </a:rPr>
                            <m:t>𝐿</m:t>
                          </m:r>
                        </m:e>
                        <m:sub>
                          <m:r>
                            <a:rPr lang="en-US">
                              <a:solidFill>
                                <a:schemeClr val="bg1"/>
                              </a:solidFill>
                              <a:highlight>
                                <a:srgbClr val="FF0000"/>
                              </a:highlight>
                              <a:latin typeface="Cambria Math" panose="02040503050406030204" pitchFamily="18" charset="0"/>
                            </a:rPr>
                            <m:t>𝑜</m:t>
                          </m:r>
                        </m:sub>
                      </m:sSub>
                      <m:r>
                        <a:rPr lang="en-US">
                          <a:solidFill>
                            <a:schemeClr val="bg1"/>
                          </a:solidFill>
                          <a:highlight>
                            <a:srgbClr val="FF0000"/>
                          </a:highlight>
                          <a:latin typeface="Cambria Math" panose="02040503050406030204" pitchFamily="18" charset="0"/>
                        </a:rPr>
                        <m:t>+</m:t>
                      </m:r>
                      <m:sSub>
                        <m:sSubPr>
                          <m:ctrlPr>
                            <a:rPr lang="en-US" i="1">
                              <a:solidFill>
                                <a:schemeClr val="bg1"/>
                              </a:solidFill>
                              <a:highlight>
                                <a:srgbClr val="FF0000"/>
                              </a:highlight>
                              <a:latin typeface="Cambria Math" panose="02040503050406030204" pitchFamily="18" charset="0"/>
                            </a:rPr>
                          </m:ctrlPr>
                        </m:sSubPr>
                        <m:e>
                          <m:r>
                            <a:rPr lang="en-US">
                              <a:solidFill>
                                <a:schemeClr val="bg1"/>
                              </a:solidFill>
                              <a:highlight>
                                <a:srgbClr val="FF0000"/>
                              </a:highlight>
                              <a:latin typeface="Cambria Math" panose="02040503050406030204" pitchFamily="18" charset="0"/>
                            </a:rPr>
                            <m:t>𝐿</m:t>
                          </m:r>
                        </m:e>
                        <m:sub>
                          <m:r>
                            <a:rPr lang="en-US">
                              <a:solidFill>
                                <a:schemeClr val="bg1"/>
                              </a:solidFill>
                              <a:highlight>
                                <a:srgbClr val="FF0000"/>
                              </a:highlight>
                              <a:latin typeface="Cambria Math" panose="02040503050406030204" pitchFamily="18" charset="0"/>
                            </a:rPr>
                            <m:t>2</m:t>
                          </m:r>
                        </m:sub>
                      </m:sSub>
                      <m:sSup>
                        <m:sSupPr>
                          <m:ctrlPr>
                            <a:rPr lang="en-US" i="1">
                              <a:solidFill>
                                <a:schemeClr val="bg1"/>
                              </a:solidFill>
                              <a:highlight>
                                <a:srgbClr val="FF0000"/>
                              </a:highlight>
                              <a:latin typeface="Cambria Math" panose="02040503050406030204" pitchFamily="18" charset="0"/>
                            </a:rPr>
                          </m:ctrlPr>
                        </m:sSupPr>
                        <m:e>
                          <m:r>
                            <a:rPr lang="en-US">
                              <a:solidFill>
                                <a:schemeClr val="bg1"/>
                              </a:solidFill>
                              <a:highlight>
                                <a:srgbClr val="FF0000"/>
                              </a:highlight>
                              <a:latin typeface="Cambria Math" panose="02040503050406030204" pitchFamily="18" charset="0"/>
                            </a:rPr>
                            <m:t>𝑖</m:t>
                          </m:r>
                        </m:e>
                        <m:sup>
                          <m:r>
                            <a:rPr lang="en-US">
                              <a:solidFill>
                                <a:schemeClr val="bg1"/>
                              </a:solidFill>
                              <a:highlight>
                                <a:srgbClr val="FF0000"/>
                              </a:highlight>
                              <a:latin typeface="Cambria Math" panose="02040503050406030204" pitchFamily="18" charset="0"/>
                            </a:rPr>
                            <m:t>2</m:t>
                          </m:r>
                        </m:sup>
                      </m:sSup>
                    </m:oMath>
                  </m:oMathPara>
                </a14:m>
                <a:endParaRPr lang="en-US" dirty="0">
                  <a:solidFill>
                    <a:schemeClr val="bg1"/>
                  </a:solidFill>
                  <a:highlight>
                    <a:srgbClr val="FF0000"/>
                  </a:highlight>
                  <a:latin typeface="Century Gothic" panose="020B0502020202020204" pitchFamily="34" charset="0"/>
                </a:endParaRPr>
              </a:p>
            </p:txBody>
          </p:sp>
        </mc:Choice>
        <mc:Fallback xmlns="">
          <p:sp>
            <p:nvSpPr>
              <p:cNvPr id="14" name="TextBox 13">
                <a:extLst>
                  <a:ext uri="{FF2B5EF4-FFF2-40B4-BE49-F238E27FC236}">
                    <a16:creationId xmlns:a16="http://schemas.microsoft.com/office/drawing/2014/main" id="{D8FBAADF-D1AB-7542-92F0-E1E33DFD56D3}"/>
                  </a:ext>
                </a:extLst>
              </p:cNvPr>
              <p:cNvSpPr txBox="1">
                <a:spLocks noRot="1" noChangeAspect="1" noMove="1" noResize="1" noEditPoints="1" noAdjustHandles="1" noChangeArrowheads="1" noChangeShapeType="1" noTextEdit="1"/>
              </p:cNvSpPr>
              <p:nvPr/>
            </p:nvSpPr>
            <p:spPr>
              <a:xfrm>
                <a:off x="3151171" y="1226365"/>
                <a:ext cx="2124214" cy="369332"/>
              </a:xfrm>
              <a:prstGeom prst="rect">
                <a:avLst/>
              </a:prstGeom>
              <a:blipFill>
                <a:blip r:embed="rId7"/>
                <a:stretch>
                  <a:fillRect b="-3333"/>
                </a:stretch>
              </a:blipFill>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27F155B1-72F8-8549-BE9A-E85B46819D7E}"/>
              </a:ext>
            </a:extLst>
          </p:cNvPr>
          <p:cNvCxnSpPr>
            <a:endCxn id="12" idx="2"/>
          </p:cNvCxnSpPr>
          <p:nvPr/>
        </p:nvCxnSpPr>
        <p:spPr>
          <a:xfrm flipV="1">
            <a:off x="3151171" y="2759833"/>
            <a:ext cx="531216" cy="364674"/>
          </a:xfrm>
          <a:prstGeom prst="lin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308E3C7-F3D7-8343-BD1D-B2D6FA6BBF3F}"/>
              </a:ext>
            </a:extLst>
          </p:cNvPr>
          <p:cNvCxnSpPr>
            <a:cxnSpLocks/>
          </p:cNvCxnSpPr>
          <p:nvPr/>
        </p:nvCxnSpPr>
        <p:spPr>
          <a:xfrm flipH="1" flipV="1">
            <a:off x="3834787" y="2759833"/>
            <a:ext cx="2093874" cy="364674"/>
          </a:xfrm>
          <a:prstGeom prst="lin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A1F38E-CA26-EE49-9BAE-5E288D3BFD6E}"/>
              </a:ext>
            </a:extLst>
          </p:cNvPr>
          <p:cNvCxnSpPr>
            <a:cxnSpLocks/>
          </p:cNvCxnSpPr>
          <p:nvPr/>
        </p:nvCxnSpPr>
        <p:spPr>
          <a:xfrm flipV="1">
            <a:off x="9424952" y="1800665"/>
            <a:ext cx="112943" cy="1444342"/>
          </a:xfrm>
          <a:prstGeom prst="lin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2722778-7707-3D4C-B3B2-5DFA08C2F24B}"/>
              </a:ext>
            </a:extLst>
          </p:cNvPr>
          <p:cNvCxnSpPr>
            <a:cxnSpLocks/>
          </p:cNvCxnSpPr>
          <p:nvPr/>
        </p:nvCxnSpPr>
        <p:spPr>
          <a:xfrm flipV="1">
            <a:off x="6643652" y="1800665"/>
            <a:ext cx="2781300" cy="1444342"/>
          </a:xfrm>
          <a:prstGeom prst="lin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BCF63F4-6DB8-5E4E-7003-B0A4E02E73FB}"/>
              </a:ext>
            </a:extLst>
          </p:cNvPr>
          <p:cNvSpPr txBox="1"/>
          <p:nvPr/>
        </p:nvSpPr>
        <p:spPr>
          <a:xfrm>
            <a:off x="9776594" y="2272756"/>
            <a:ext cx="2337962" cy="1338828"/>
          </a:xfrm>
          <a:prstGeom prst="rect">
            <a:avLst/>
          </a:prstGeom>
          <a:solidFill>
            <a:srgbClr val="4B8861"/>
          </a:solidFill>
        </p:spPr>
        <p:txBody>
          <a:bodyPr wrap="square" rtlCol="0">
            <a:spAutoFit/>
          </a:bodyPr>
          <a:lstStyle/>
          <a:p>
            <a:pPr algn="l">
              <a:lnSpc>
                <a:spcPct val="90000"/>
              </a:lnSpc>
            </a:pPr>
            <a:r>
              <a:rPr lang="en-US" dirty="0">
                <a:solidFill>
                  <a:schemeClr val="bg1"/>
                </a:solidFill>
                <a:latin typeface="+mn-lt"/>
              </a:rPr>
              <a:t>Second-order fit provided good representation of the nonlinearities of the inductor</a:t>
            </a:r>
          </a:p>
        </p:txBody>
      </p:sp>
    </p:spTree>
    <p:extLst>
      <p:ext uri="{BB962C8B-B14F-4D97-AF65-F5344CB8AC3E}">
        <p14:creationId xmlns:p14="http://schemas.microsoft.com/office/powerpoint/2010/main" val="2311358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6DD44A-041C-C049-B964-81E9FAFA1142}"/>
              </a:ext>
            </a:extLst>
          </p:cNvPr>
          <p:cNvPicPr>
            <a:picLocks noChangeAspect="1"/>
          </p:cNvPicPr>
          <p:nvPr/>
        </p:nvPicPr>
        <p:blipFill>
          <a:blip r:embed="rId2"/>
          <a:stretch>
            <a:fillRect/>
          </a:stretch>
        </p:blipFill>
        <p:spPr>
          <a:xfrm>
            <a:off x="1104954" y="1495289"/>
            <a:ext cx="9982091" cy="2929573"/>
          </a:xfrm>
          <a:prstGeom prst="rect">
            <a:avLst/>
          </a:prstGeom>
        </p:spPr>
      </p:pic>
      <p:sp>
        <p:nvSpPr>
          <p:cNvPr id="9" name="TextBox 8">
            <a:extLst>
              <a:ext uri="{FF2B5EF4-FFF2-40B4-BE49-F238E27FC236}">
                <a16:creationId xmlns:a16="http://schemas.microsoft.com/office/drawing/2014/main" id="{F4200E79-1842-4641-BA0A-E6C9CEEE6CB7}"/>
              </a:ext>
            </a:extLst>
          </p:cNvPr>
          <p:cNvSpPr txBox="1"/>
          <p:nvPr/>
        </p:nvSpPr>
        <p:spPr>
          <a:xfrm>
            <a:off x="2371761" y="4507602"/>
            <a:ext cx="8047068" cy="369332"/>
          </a:xfrm>
          <a:prstGeom prst="rect">
            <a:avLst/>
          </a:prstGeom>
          <a:noFill/>
        </p:spPr>
        <p:txBody>
          <a:bodyPr wrap="square">
            <a:spAutoFit/>
          </a:bodyPr>
          <a:lstStyle/>
          <a:p>
            <a:pPr marL="0" marR="0" algn="ctr"/>
            <a:r>
              <a:rPr lang="en-US" sz="1800" dirty="0">
                <a:effectLst/>
                <a:latin typeface="Century Gothic" panose="020B0502020202020204" pitchFamily="34" charset="0"/>
                <a:ea typeface="Times New Roman" panose="02020603050405020304" pitchFamily="18" charset="0"/>
              </a:rPr>
              <a:t>(a) Simulation considering grid-filter saturation (b) experimental results </a:t>
            </a:r>
          </a:p>
        </p:txBody>
      </p:sp>
      <p:sp>
        <p:nvSpPr>
          <p:cNvPr id="10" name="Title 1">
            <a:extLst>
              <a:ext uri="{FF2B5EF4-FFF2-40B4-BE49-F238E27FC236}">
                <a16:creationId xmlns:a16="http://schemas.microsoft.com/office/drawing/2014/main" id="{B0BC9471-E031-9E47-8C0F-39241B55B49C}"/>
              </a:ext>
            </a:extLst>
          </p:cNvPr>
          <p:cNvSpPr>
            <a:spLocks noGrp="1"/>
          </p:cNvSpPr>
          <p:nvPr>
            <p:ph type="title"/>
          </p:nvPr>
        </p:nvSpPr>
        <p:spPr>
          <a:xfrm>
            <a:off x="609600" y="274638"/>
            <a:ext cx="10972800" cy="424732"/>
          </a:xfrm>
        </p:spPr>
        <p:txBody>
          <a:bodyPr/>
          <a:lstStyle/>
          <a:p>
            <a:r>
              <a:rPr lang="en-US" sz="2400" dirty="0"/>
              <a:t>MODEL VALIDATION 3-PHASE INVERTER</a:t>
            </a:r>
          </a:p>
        </p:txBody>
      </p:sp>
      <p:sp>
        <p:nvSpPr>
          <p:cNvPr id="2" name="TextBox 1">
            <a:extLst>
              <a:ext uri="{FF2B5EF4-FFF2-40B4-BE49-F238E27FC236}">
                <a16:creationId xmlns:a16="http://schemas.microsoft.com/office/drawing/2014/main" id="{7C764709-C390-8A4D-BD5C-70307F4B625D}"/>
              </a:ext>
            </a:extLst>
          </p:cNvPr>
          <p:cNvSpPr txBox="1"/>
          <p:nvPr/>
        </p:nvSpPr>
        <p:spPr>
          <a:xfrm>
            <a:off x="3570515" y="4083230"/>
            <a:ext cx="511679" cy="341632"/>
          </a:xfrm>
          <a:prstGeom prst="rect">
            <a:avLst/>
          </a:prstGeom>
          <a:solidFill>
            <a:schemeClr val="bg1"/>
          </a:solidFill>
        </p:spPr>
        <p:txBody>
          <a:bodyPr wrap="none" rtlCol="0">
            <a:spAutoFit/>
          </a:bodyPr>
          <a:lstStyle/>
          <a:p>
            <a:pPr algn="l">
              <a:lnSpc>
                <a:spcPct val="90000"/>
              </a:lnSpc>
            </a:pPr>
            <a:r>
              <a:rPr lang="en-US" dirty="0">
                <a:latin typeface="+mn-lt"/>
              </a:rPr>
              <a:t>(a)</a:t>
            </a:r>
          </a:p>
        </p:txBody>
      </p:sp>
      <p:sp>
        <p:nvSpPr>
          <p:cNvPr id="6" name="TextBox 5">
            <a:extLst>
              <a:ext uri="{FF2B5EF4-FFF2-40B4-BE49-F238E27FC236}">
                <a16:creationId xmlns:a16="http://schemas.microsoft.com/office/drawing/2014/main" id="{6773CFE5-C24A-244C-A570-D6ABA9C7C239}"/>
              </a:ext>
            </a:extLst>
          </p:cNvPr>
          <p:cNvSpPr txBox="1"/>
          <p:nvPr/>
        </p:nvSpPr>
        <p:spPr>
          <a:xfrm>
            <a:off x="8367486" y="4003022"/>
            <a:ext cx="511679" cy="341632"/>
          </a:xfrm>
          <a:prstGeom prst="rect">
            <a:avLst/>
          </a:prstGeom>
          <a:solidFill>
            <a:schemeClr val="bg1"/>
          </a:solidFill>
        </p:spPr>
        <p:txBody>
          <a:bodyPr wrap="none" rtlCol="0">
            <a:spAutoFit/>
          </a:bodyPr>
          <a:lstStyle/>
          <a:p>
            <a:pPr algn="l">
              <a:lnSpc>
                <a:spcPct val="90000"/>
              </a:lnSpc>
            </a:pPr>
            <a:r>
              <a:rPr lang="en-US" dirty="0">
                <a:latin typeface="+mn-lt"/>
              </a:rPr>
              <a:t>(b)</a:t>
            </a:r>
          </a:p>
        </p:txBody>
      </p:sp>
      <p:sp>
        <p:nvSpPr>
          <p:cNvPr id="3" name="TextBox 2">
            <a:extLst>
              <a:ext uri="{FF2B5EF4-FFF2-40B4-BE49-F238E27FC236}">
                <a16:creationId xmlns:a16="http://schemas.microsoft.com/office/drawing/2014/main" id="{51808176-69BE-694F-E950-2758FEB27723}"/>
              </a:ext>
            </a:extLst>
          </p:cNvPr>
          <p:cNvSpPr txBox="1"/>
          <p:nvPr/>
        </p:nvSpPr>
        <p:spPr>
          <a:xfrm>
            <a:off x="3544768" y="5144940"/>
            <a:ext cx="5396256" cy="1089529"/>
          </a:xfrm>
          <a:prstGeom prst="rect">
            <a:avLst/>
          </a:prstGeom>
          <a:solidFill>
            <a:srgbClr val="4B8861"/>
          </a:solidFill>
        </p:spPr>
        <p:txBody>
          <a:bodyPr wrap="square" rtlCol="0">
            <a:spAutoFit/>
          </a:bodyPr>
          <a:lstStyle/>
          <a:p>
            <a:pPr algn="ctr">
              <a:lnSpc>
                <a:spcPct val="90000"/>
              </a:lnSpc>
            </a:pPr>
            <a:r>
              <a:rPr lang="en-US" sz="2400" dirty="0">
                <a:solidFill>
                  <a:schemeClr val="bg1"/>
                </a:solidFill>
                <a:latin typeface="+mn-lt"/>
              </a:rPr>
              <a:t>Second-order fit provided good representation of the nonlinearities of the inductor</a:t>
            </a:r>
          </a:p>
        </p:txBody>
      </p:sp>
      <p:sp>
        <p:nvSpPr>
          <p:cNvPr id="4" name="TextBox 3">
            <a:extLst>
              <a:ext uri="{FF2B5EF4-FFF2-40B4-BE49-F238E27FC236}">
                <a16:creationId xmlns:a16="http://schemas.microsoft.com/office/drawing/2014/main" id="{72201B37-B372-999D-D362-77183455F266}"/>
              </a:ext>
            </a:extLst>
          </p:cNvPr>
          <p:cNvSpPr txBox="1"/>
          <p:nvPr/>
        </p:nvSpPr>
        <p:spPr>
          <a:xfrm>
            <a:off x="9753600" y="6154615"/>
            <a:ext cx="184731" cy="341632"/>
          </a:xfrm>
          <a:prstGeom prst="rect">
            <a:avLst/>
          </a:prstGeom>
          <a:noFill/>
        </p:spPr>
        <p:txBody>
          <a:bodyPr wrap="none" rtlCol="0">
            <a:spAutoFit/>
          </a:bodyPr>
          <a:lstStyle/>
          <a:p>
            <a:pPr algn="l">
              <a:lnSpc>
                <a:spcPct val="90000"/>
              </a:lnSpc>
            </a:pPr>
            <a:endParaRPr lang="en-US" dirty="0">
              <a:latin typeface="+mn-lt"/>
            </a:endParaRPr>
          </a:p>
        </p:txBody>
      </p:sp>
    </p:spTree>
    <p:extLst>
      <p:ext uri="{BB962C8B-B14F-4D97-AF65-F5344CB8AC3E}">
        <p14:creationId xmlns:p14="http://schemas.microsoft.com/office/powerpoint/2010/main" val="4036287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FE4A7-9A9D-0148-A1AD-A00988546F7A}"/>
              </a:ext>
            </a:extLst>
          </p:cNvPr>
          <p:cNvSpPr>
            <a:spLocks noGrp="1"/>
          </p:cNvSpPr>
          <p:nvPr>
            <p:ph type="title"/>
          </p:nvPr>
        </p:nvSpPr>
        <p:spPr>
          <a:xfrm>
            <a:off x="609600" y="274638"/>
            <a:ext cx="10972800" cy="1089529"/>
          </a:xfrm>
        </p:spPr>
        <p:txBody>
          <a:bodyPr/>
          <a:lstStyle/>
          <a:p>
            <a:r>
              <a:rPr lang="en-US" sz="2400"/>
              <a:t>CONTROLLER DESIGN CONSIDERING NONLINEAR INDUCTOR IN THE DQ REFERENCE FRAME</a:t>
            </a:r>
            <a:br>
              <a:rPr lang="en-US" sz="2400"/>
            </a:br>
            <a:endParaRPr lang="en-US" sz="2400"/>
          </a:p>
        </p:txBody>
      </p:sp>
      <p:sp>
        <p:nvSpPr>
          <p:cNvPr id="3" name="Content Placeholder 2">
            <a:extLst>
              <a:ext uri="{FF2B5EF4-FFF2-40B4-BE49-F238E27FC236}">
                <a16:creationId xmlns:a16="http://schemas.microsoft.com/office/drawing/2014/main" id="{53EAE67B-0534-6F4D-824C-E11F6FABB269}"/>
              </a:ext>
            </a:extLst>
          </p:cNvPr>
          <p:cNvSpPr>
            <a:spLocks noGrp="1"/>
          </p:cNvSpPr>
          <p:nvPr>
            <p:ph idx="1"/>
          </p:nvPr>
        </p:nvSpPr>
        <p:spPr>
          <a:xfrm>
            <a:off x="1053039" y="2040503"/>
            <a:ext cx="4861485" cy="577849"/>
          </a:xfrm>
        </p:spPr>
        <p:txBody>
          <a:bodyPr/>
          <a:lstStyle/>
          <a:p>
            <a:pPr marL="0" indent="0">
              <a:buNone/>
            </a:pPr>
            <a:r>
              <a:rPr lang="en-US" sz="1800" dirty="0"/>
              <a:t>Current transfer function</a:t>
            </a:r>
          </a:p>
        </p:txBody>
      </p:sp>
      <p:pic>
        <p:nvPicPr>
          <p:cNvPr id="4" name="Picture 3">
            <a:extLst>
              <a:ext uri="{FF2B5EF4-FFF2-40B4-BE49-F238E27FC236}">
                <a16:creationId xmlns:a16="http://schemas.microsoft.com/office/drawing/2014/main" id="{DC9918CD-DCDE-D547-9BAA-955603603033}"/>
              </a:ext>
            </a:extLst>
          </p:cNvPr>
          <p:cNvPicPr>
            <a:picLocks noChangeAspect="1"/>
          </p:cNvPicPr>
          <p:nvPr/>
        </p:nvPicPr>
        <p:blipFill>
          <a:blip r:embed="rId2"/>
          <a:stretch>
            <a:fillRect/>
          </a:stretch>
        </p:blipFill>
        <p:spPr>
          <a:xfrm>
            <a:off x="817260" y="2416914"/>
            <a:ext cx="4559300" cy="2501900"/>
          </a:xfrm>
          <a:prstGeom prst="rect">
            <a:avLst/>
          </a:prstGeom>
        </p:spPr>
      </p:pic>
      <p:sp>
        <p:nvSpPr>
          <p:cNvPr id="8" name="TextBox 7">
            <a:extLst>
              <a:ext uri="{FF2B5EF4-FFF2-40B4-BE49-F238E27FC236}">
                <a16:creationId xmlns:a16="http://schemas.microsoft.com/office/drawing/2014/main" id="{C63AB60E-2BBA-6F47-B1E1-ED1122819192}"/>
              </a:ext>
            </a:extLst>
          </p:cNvPr>
          <p:cNvSpPr txBox="1"/>
          <p:nvPr/>
        </p:nvSpPr>
        <p:spPr>
          <a:xfrm>
            <a:off x="4642462" y="2819790"/>
            <a:ext cx="979715" cy="369332"/>
          </a:xfrm>
          <a:prstGeom prst="rect">
            <a:avLst/>
          </a:prstGeom>
          <a:noFill/>
        </p:spPr>
        <p:txBody>
          <a:bodyPr wrap="square">
            <a:spAutoFit/>
          </a:bodyPr>
          <a:lstStyle/>
          <a:p>
            <a:r>
              <a:rPr lang="en-US" sz="1800" dirty="0">
                <a:effectLst/>
                <a:latin typeface="Century Gothic" panose="020B0502020202020204" pitchFamily="34" charset="0"/>
                <a:ea typeface="Times New Roman" panose="02020603050405020304" pitchFamily="18" charset="0"/>
              </a:rPr>
              <a:t>(1.7)</a:t>
            </a:r>
            <a:r>
              <a:rPr lang="en-US" dirty="0">
                <a:effectLst/>
                <a:latin typeface="Century Gothic" panose="020B0502020202020204" pitchFamily="34" charset="0"/>
              </a:rPr>
              <a:t> </a:t>
            </a:r>
            <a:endParaRPr lang="en-US" dirty="0">
              <a:latin typeface="Century Gothic" panose="020B0502020202020204" pitchFamily="34" charset="0"/>
            </a:endParaRPr>
          </a:p>
        </p:txBody>
      </p:sp>
      <p:sp>
        <p:nvSpPr>
          <p:cNvPr id="9" name="TextBox 8">
            <a:extLst>
              <a:ext uri="{FF2B5EF4-FFF2-40B4-BE49-F238E27FC236}">
                <a16:creationId xmlns:a16="http://schemas.microsoft.com/office/drawing/2014/main" id="{CABE95AD-0261-664C-BEBE-F621FB7F7484}"/>
              </a:ext>
            </a:extLst>
          </p:cNvPr>
          <p:cNvSpPr txBox="1"/>
          <p:nvPr/>
        </p:nvSpPr>
        <p:spPr>
          <a:xfrm>
            <a:off x="4583604" y="3988190"/>
            <a:ext cx="979715" cy="369332"/>
          </a:xfrm>
          <a:prstGeom prst="rect">
            <a:avLst/>
          </a:prstGeom>
          <a:noFill/>
        </p:spPr>
        <p:txBody>
          <a:bodyPr wrap="square">
            <a:spAutoFit/>
          </a:bodyPr>
          <a:lstStyle/>
          <a:p>
            <a:r>
              <a:rPr lang="en-US" sz="1800" dirty="0">
                <a:effectLst/>
                <a:latin typeface="Century Gothic" panose="020B0502020202020204" pitchFamily="34" charset="0"/>
                <a:ea typeface="Times New Roman" panose="02020603050405020304" pitchFamily="18" charset="0"/>
              </a:rPr>
              <a:t>(1.8)</a:t>
            </a:r>
            <a:r>
              <a:rPr lang="en-US" dirty="0">
                <a:effectLst/>
                <a:latin typeface="Century Gothic" panose="020B0502020202020204" pitchFamily="34" charset="0"/>
              </a:rPr>
              <a:t> </a:t>
            </a:r>
            <a:endParaRPr lang="en-US" dirty="0">
              <a:latin typeface="Century Gothic" panose="020B0502020202020204" pitchFamily="34" charset="0"/>
            </a:endParaRPr>
          </a:p>
        </p:txBody>
      </p:sp>
      <p:sp>
        <p:nvSpPr>
          <p:cNvPr id="11" name="TextBox 10">
            <a:extLst>
              <a:ext uri="{FF2B5EF4-FFF2-40B4-BE49-F238E27FC236}">
                <a16:creationId xmlns:a16="http://schemas.microsoft.com/office/drawing/2014/main" id="{FF500839-33D4-524A-B01C-01B105BC3810}"/>
              </a:ext>
            </a:extLst>
          </p:cNvPr>
          <p:cNvSpPr txBox="1"/>
          <p:nvPr/>
        </p:nvSpPr>
        <p:spPr>
          <a:xfrm>
            <a:off x="5471886" y="4938670"/>
            <a:ext cx="6110514" cy="923330"/>
          </a:xfrm>
          <a:prstGeom prst="rect">
            <a:avLst/>
          </a:prstGeom>
          <a:noFill/>
        </p:spPr>
        <p:txBody>
          <a:bodyPr wrap="square">
            <a:spAutoFit/>
          </a:bodyPr>
          <a:lstStyle/>
          <a:p>
            <a:r>
              <a:rPr lang="en-US" sz="1800" dirty="0">
                <a:effectLst/>
                <a:latin typeface="Century Gothic" panose="020B0502020202020204" pitchFamily="34" charset="0"/>
                <a:ea typeface="Times New Roman" panose="02020603050405020304" pitchFamily="18" charset="0"/>
              </a:rPr>
              <a:t>Small signal model of the inverter in </a:t>
            </a:r>
            <a:r>
              <a:rPr lang="en-US" sz="1800" dirty="0" err="1">
                <a:effectLst/>
                <a:latin typeface="Century Gothic" panose="020B0502020202020204" pitchFamily="34" charset="0"/>
                <a:ea typeface="Times New Roman" panose="02020603050405020304" pitchFamily="18" charset="0"/>
              </a:rPr>
              <a:t>dq</a:t>
            </a:r>
            <a:r>
              <a:rPr lang="en-US" sz="1800" dirty="0">
                <a:effectLst/>
                <a:latin typeface="Century Gothic" panose="020B0502020202020204" pitchFamily="34" charset="0"/>
                <a:ea typeface="Times New Roman" panose="02020603050405020304" pitchFamily="18" charset="0"/>
              </a:rPr>
              <a:t> coordinates including decoupling terms considering saturable inductors.</a:t>
            </a:r>
            <a:r>
              <a:rPr lang="en-US" dirty="0">
                <a:effectLst/>
                <a:latin typeface="Century Gothic" panose="020B0502020202020204" pitchFamily="34" charset="0"/>
              </a:rPr>
              <a:t> </a:t>
            </a:r>
            <a:endParaRPr lang="en-US" dirty="0">
              <a:latin typeface="Century Gothic" panose="020B0502020202020204" pitchFamily="34" charset="0"/>
            </a:endParaRPr>
          </a:p>
        </p:txBody>
      </p:sp>
      <p:pic>
        <p:nvPicPr>
          <p:cNvPr id="12" name="Picture 11">
            <a:extLst>
              <a:ext uri="{FF2B5EF4-FFF2-40B4-BE49-F238E27FC236}">
                <a16:creationId xmlns:a16="http://schemas.microsoft.com/office/drawing/2014/main" id="{D6E9E8E0-0ED1-0D41-B2D2-56A5ECDD6B20}"/>
              </a:ext>
            </a:extLst>
          </p:cNvPr>
          <p:cNvPicPr>
            <a:picLocks noChangeAspect="1"/>
          </p:cNvPicPr>
          <p:nvPr/>
        </p:nvPicPr>
        <p:blipFill>
          <a:blip r:embed="rId3"/>
          <a:stretch>
            <a:fillRect/>
          </a:stretch>
        </p:blipFill>
        <p:spPr>
          <a:xfrm>
            <a:off x="5471886" y="1599198"/>
            <a:ext cx="5803900" cy="2971800"/>
          </a:xfrm>
          <a:prstGeom prst="rect">
            <a:avLst/>
          </a:prstGeom>
        </p:spPr>
      </p:pic>
      <p:sp>
        <p:nvSpPr>
          <p:cNvPr id="6" name="TextBox 5">
            <a:extLst>
              <a:ext uri="{FF2B5EF4-FFF2-40B4-BE49-F238E27FC236}">
                <a16:creationId xmlns:a16="http://schemas.microsoft.com/office/drawing/2014/main" id="{9C0DB664-3D4E-1B48-AE52-925CC400338E}"/>
              </a:ext>
            </a:extLst>
          </p:cNvPr>
          <p:cNvSpPr txBox="1"/>
          <p:nvPr/>
        </p:nvSpPr>
        <p:spPr>
          <a:xfrm>
            <a:off x="1310640" y="4918814"/>
            <a:ext cx="952505" cy="341632"/>
          </a:xfrm>
          <a:prstGeom prst="rect">
            <a:avLst/>
          </a:prstGeom>
          <a:noFill/>
        </p:spPr>
        <p:txBody>
          <a:bodyPr wrap="none" rtlCol="0">
            <a:spAutoFit/>
          </a:bodyPr>
          <a:lstStyle/>
          <a:p>
            <a:pPr algn="l">
              <a:lnSpc>
                <a:spcPct val="90000"/>
              </a:lnSpc>
            </a:pPr>
            <a:r>
              <a:rPr lang="en-US" dirty="0">
                <a:latin typeface="+mn-lt"/>
              </a:rPr>
              <a:t>where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94A3D56-8A53-D345-998E-D5CAEB3021F3}"/>
                  </a:ext>
                </a:extLst>
              </p:cNvPr>
              <p:cNvSpPr txBox="1"/>
              <p:nvPr/>
            </p:nvSpPr>
            <p:spPr>
              <a:xfrm>
                <a:off x="2216499" y="4964980"/>
                <a:ext cx="589200" cy="249299"/>
              </a:xfrm>
              <a:prstGeom prst="rect">
                <a:avLst/>
              </a:prstGeom>
              <a:noFill/>
            </p:spPr>
            <p:txBody>
              <a:bodyPr wrap="none" lIns="0" tIns="0" rIns="0" bIns="0" rtlCol="0">
                <a:spAutoFit/>
              </a:bodyPr>
              <a:lstStyle/>
              <a:p>
                <a:pPr algn="l">
                  <a:lnSpc>
                    <a:spcPct val="90000"/>
                  </a:lnSpc>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𝐼</m:t>
                      </m:r>
                      <m:r>
                        <a:rPr lang="en-US" smtClean="0">
                          <a:latin typeface="Cambria Math" panose="02040503050406030204" pitchFamily="18" charset="0"/>
                        </a:rPr>
                        <m:t>&gt;0</m:t>
                      </m:r>
                    </m:oMath>
                  </m:oMathPara>
                </a14:m>
                <a:endParaRPr lang="en-US" dirty="0">
                  <a:latin typeface="+mn-lt"/>
                </a:endParaRPr>
              </a:p>
            </p:txBody>
          </p:sp>
        </mc:Choice>
        <mc:Fallback xmlns="">
          <p:sp>
            <p:nvSpPr>
              <p:cNvPr id="7" name="TextBox 6">
                <a:extLst>
                  <a:ext uri="{FF2B5EF4-FFF2-40B4-BE49-F238E27FC236}">
                    <a16:creationId xmlns:a16="http://schemas.microsoft.com/office/drawing/2014/main" id="{994A3D56-8A53-D345-998E-D5CAEB3021F3}"/>
                  </a:ext>
                </a:extLst>
              </p:cNvPr>
              <p:cNvSpPr txBox="1">
                <a:spLocks noRot="1" noChangeAspect="1" noMove="1" noResize="1" noEditPoints="1" noAdjustHandles="1" noChangeArrowheads="1" noChangeShapeType="1" noTextEdit="1"/>
              </p:cNvSpPr>
              <p:nvPr/>
            </p:nvSpPr>
            <p:spPr>
              <a:xfrm>
                <a:off x="2216499" y="4964980"/>
                <a:ext cx="589200" cy="249299"/>
              </a:xfrm>
              <a:prstGeom prst="rect">
                <a:avLst/>
              </a:prstGeom>
              <a:blipFill>
                <a:blip r:embed="rId4"/>
                <a:stretch>
                  <a:fillRect l="-8511" r="-8511" b="-9524"/>
                </a:stretch>
              </a:blipFill>
            </p:spPr>
            <p:txBody>
              <a:bodyPr/>
              <a:lstStyle/>
              <a:p>
                <a:r>
                  <a:rPr lang="en-US">
                    <a:noFill/>
                  </a:rPr>
                  <a:t> </a:t>
                </a:r>
              </a:p>
            </p:txBody>
          </p:sp>
        </mc:Fallback>
      </mc:AlternateContent>
    </p:spTree>
    <p:extLst>
      <p:ext uri="{BB962C8B-B14F-4D97-AF65-F5344CB8AC3E}">
        <p14:creationId xmlns:p14="http://schemas.microsoft.com/office/powerpoint/2010/main" val="68219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56658-0E9B-FD43-A0C2-FE72BB721603}"/>
              </a:ext>
            </a:extLst>
          </p:cNvPr>
          <p:cNvSpPr>
            <a:spLocks noGrp="1"/>
          </p:cNvSpPr>
          <p:nvPr>
            <p:ph type="title"/>
          </p:nvPr>
        </p:nvSpPr>
        <p:spPr>
          <a:xfrm>
            <a:off x="609600" y="274638"/>
            <a:ext cx="10972800" cy="757130"/>
          </a:xfrm>
        </p:spPr>
        <p:txBody>
          <a:bodyPr/>
          <a:lstStyle/>
          <a:p>
            <a:r>
              <a:rPr lang="en-US" sz="2400" dirty="0"/>
              <a:t>PI CURRENT CONTROLLER DESIGN CONSIDERING CORE SATURATION</a:t>
            </a:r>
            <a:br>
              <a:rPr lang="en-US" sz="2400" dirty="0"/>
            </a:br>
            <a:endParaRPr lang="en-US" sz="2400" dirty="0"/>
          </a:p>
        </p:txBody>
      </p:sp>
      <p:sp>
        <p:nvSpPr>
          <p:cNvPr id="8" name="Content Placeholder 2">
            <a:extLst>
              <a:ext uri="{FF2B5EF4-FFF2-40B4-BE49-F238E27FC236}">
                <a16:creationId xmlns:a16="http://schemas.microsoft.com/office/drawing/2014/main" id="{F8DAFF01-08E4-E24F-B720-7D95C1E86077}"/>
              </a:ext>
            </a:extLst>
          </p:cNvPr>
          <p:cNvSpPr>
            <a:spLocks noGrp="1"/>
          </p:cNvSpPr>
          <p:nvPr>
            <p:ph idx="1"/>
          </p:nvPr>
        </p:nvSpPr>
        <p:spPr>
          <a:xfrm>
            <a:off x="768350" y="1410617"/>
            <a:ext cx="10222380" cy="1241821"/>
          </a:xfrm>
        </p:spPr>
        <p:txBody>
          <a:bodyPr/>
          <a:lstStyle/>
          <a:p>
            <a:pPr marL="0" indent="0">
              <a:buNone/>
            </a:pPr>
            <a:r>
              <a:rPr lang="en-US" sz="2000" b="1" dirty="0"/>
              <a:t>Problem: </a:t>
            </a:r>
            <a:r>
              <a:rPr lang="en-US" sz="2000" dirty="0"/>
              <a:t>Constant PI Controller tuned considering linear inductor makes the control unstable during faults due to the core saturation.</a:t>
            </a:r>
          </a:p>
        </p:txBody>
      </p:sp>
      <p:sp>
        <p:nvSpPr>
          <p:cNvPr id="9" name="Content Placeholder 2">
            <a:extLst>
              <a:ext uri="{FF2B5EF4-FFF2-40B4-BE49-F238E27FC236}">
                <a16:creationId xmlns:a16="http://schemas.microsoft.com/office/drawing/2014/main" id="{CDEFA9B0-64D5-E64D-B22D-DE9D917957B3}"/>
              </a:ext>
            </a:extLst>
          </p:cNvPr>
          <p:cNvSpPr txBox="1">
            <a:spLocks/>
          </p:cNvSpPr>
          <p:nvPr/>
        </p:nvSpPr>
        <p:spPr bwMode="auto">
          <a:xfrm>
            <a:off x="768350" y="2386614"/>
            <a:ext cx="10222380" cy="12418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Century Gothic" panose="020B0502020202020204" pitchFamily="34" charset="0"/>
              <a:buNone/>
            </a:pPr>
            <a:r>
              <a:rPr lang="en-US" sz="2000" b="1" dirty="0"/>
              <a:t>Proposed Solution: </a:t>
            </a:r>
            <a:r>
              <a:rPr lang="en-US" sz="2000" dirty="0"/>
              <a:t>Consider the core saturation in the calculation to adaptively adjust the controller gains. With this method, we can make the inverter stable during short-circuit faults.</a:t>
            </a:r>
          </a:p>
        </p:txBody>
      </p:sp>
      <p:sp>
        <p:nvSpPr>
          <p:cNvPr id="11" name="TextBox 10">
            <a:extLst>
              <a:ext uri="{FF2B5EF4-FFF2-40B4-BE49-F238E27FC236}">
                <a16:creationId xmlns:a16="http://schemas.microsoft.com/office/drawing/2014/main" id="{1E0F71F7-B064-7D47-A129-9A5BA5A52309}"/>
              </a:ext>
            </a:extLst>
          </p:cNvPr>
          <p:cNvSpPr txBox="1"/>
          <p:nvPr/>
        </p:nvSpPr>
        <p:spPr>
          <a:xfrm>
            <a:off x="2124635" y="5447383"/>
            <a:ext cx="8278112" cy="646331"/>
          </a:xfrm>
          <a:prstGeom prst="rect">
            <a:avLst/>
          </a:prstGeom>
          <a:noFill/>
        </p:spPr>
        <p:txBody>
          <a:bodyPr wrap="square">
            <a:spAutoFit/>
          </a:bodyPr>
          <a:lstStyle/>
          <a:p>
            <a:pPr marL="0" marR="0" algn="ctr"/>
            <a:r>
              <a:rPr lang="en-US" dirty="0">
                <a:effectLst/>
                <a:latin typeface="Century Gothic" panose="020B0502020202020204" pitchFamily="34" charset="0"/>
                <a:ea typeface="Times New Roman" panose="02020603050405020304" pitchFamily="18" charset="0"/>
              </a:rPr>
              <a:t>The proposed method consists of adaptively adjusting the integral and proportional gains considering the operating point of the inverter.</a:t>
            </a:r>
          </a:p>
        </p:txBody>
      </p:sp>
      <p:pic>
        <p:nvPicPr>
          <p:cNvPr id="3" name="Picture 2">
            <a:extLst>
              <a:ext uri="{FF2B5EF4-FFF2-40B4-BE49-F238E27FC236}">
                <a16:creationId xmlns:a16="http://schemas.microsoft.com/office/drawing/2014/main" id="{EBBA4418-61B3-8336-B250-649E19B916D1}"/>
              </a:ext>
            </a:extLst>
          </p:cNvPr>
          <p:cNvPicPr>
            <a:picLocks noChangeAspect="1"/>
          </p:cNvPicPr>
          <p:nvPr/>
        </p:nvPicPr>
        <p:blipFill>
          <a:blip r:embed="rId3"/>
          <a:stretch>
            <a:fillRect/>
          </a:stretch>
        </p:blipFill>
        <p:spPr>
          <a:xfrm>
            <a:off x="3157117" y="3598109"/>
            <a:ext cx="6362700" cy="1879600"/>
          </a:xfrm>
          <a:prstGeom prst="rect">
            <a:avLst/>
          </a:prstGeom>
        </p:spPr>
      </p:pic>
    </p:spTree>
    <p:extLst>
      <p:ext uri="{BB962C8B-B14F-4D97-AF65-F5344CB8AC3E}">
        <p14:creationId xmlns:p14="http://schemas.microsoft.com/office/powerpoint/2010/main" val="2362147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09B6-B8C5-2346-B10B-FCB1C39A5260}"/>
              </a:ext>
            </a:extLst>
          </p:cNvPr>
          <p:cNvSpPr>
            <a:spLocks noGrp="1"/>
          </p:cNvSpPr>
          <p:nvPr>
            <p:ph type="title"/>
          </p:nvPr>
        </p:nvSpPr>
        <p:spPr>
          <a:xfrm>
            <a:off x="491066" y="124998"/>
            <a:ext cx="10972800" cy="757130"/>
          </a:xfrm>
        </p:spPr>
        <p:txBody>
          <a:bodyPr/>
          <a:lstStyle/>
          <a:p>
            <a:r>
              <a:rPr lang="en-US" sz="2400"/>
              <a:t>PI CURRENT CONTROLLER DESIGN CONSIDERING CORE SATURATION</a:t>
            </a:r>
            <a:br>
              <a:rPr lang="en-US" sz="2400"/>
            </a:br>
            <a:endParaRPr lang="en-US" sz="2400"/>
          </a:p>
        </p:txBody>
      </p:sp>
      <p:pic>
        <p:nvPicPr>
          <p:cNvPr id="4" name="Picture 3" descr="Diagram&#10;&#10;Description automatically generated">
            <a:extLst>
              <a:ext uri="{FF2B5EF4-FFF2-40B4-BE49-F238E27FC236}">
                <a16:creationId xmlns:a16="http://schemas.microsoft.com/office/drawing/2014/main" id="{1566EFD9-05D1-E847-8B4C-258BB873E47A}"/>
              </a:ext>
            </a:extLst>
          </p:cNvPr>
          <p:cNvPicPr>
            <a:picLocks noChangeAspect="1"/>
          </p:cNvPicPr>
          <p:nvPr/>
        </p:nvPicPr>
        <p:blipFill>
          <a:blip r:embed="rId2"/>
          <a:stretch>
            <a:fillRect/>
          </a:stretch>
        </p:blipFill>
        <p:spPr>
          <a:xfrm>
            <a:off x="5062632" y="4295402"/>
            <a:ext cx="2634615" cy="202311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DDEEB8E-C271-334B-81FE-EB946810DCD4}"/>
                  </a:ext>
                </a:extLst>
              </p:cNvPr>
              <p:cNvSpPr txBox="1"/>
              <p:nvPr/>
            </p:nvSpPr>
            <p:spPr>
              <a:xfrm>
                <a:off x="3509740" y="6139280"/>
                <a:ext cx="6112932" cy="861774"/>
              </a:xfrm>
              <a:prstGeom prst="rect">
                <a:avLst/>
              </a:prstGeom>
              <a:noFill/>
            </p:spPr>
            <p:txBody>
              <a:bodyPr wrap="square">
                <a:spAutoFit/>
              </a:bodyPr>
              <a:lstStyle/>
              <a:p>
                <a:pPr algn="ctr"/>
                <a:r>
                  <a:rPr lang="en-US" sz="1600" dirty="0">
                    <a:latin typeface="Century Gothic" panose="020B0502020202020204" pitchFamily="34" charset="0"/>
                  </a:rPr>
                  <a:t>The Butterworth method locates the eigenvalues uniformly in the left-half s-plane on a circle with radius </a:t>
                </a:r>
                <a14:m>
                  <m:oMath xmlns:m="http://schemas.openxmlformats.org/officeDocument/2006/math">
                    <m:r>
                      <a:rPr lang="en-US" sz="1600">
                        <a:latin typeface="Cambria Math" panose="02040503050406030204" pitchFamily="18" charset="0"/>
                        <a:ea typeface="Times New Roman" panose="02020603050405020304" pitchFamily="18" charset="0"/>
                      </a:rPr>
                      <m:t>𝜔</m:t>
                    </m:r>
                  </m:oMath>
                </a14:m>
                <a:r>
                  <a:rPr lang="en-US" sz="1600" dirty="0">
                    <a:latin typeface="Century Gothic" panose="020B0502020202020204" pitchFamily="34" charset="0"/>
                  </a:rPr>
                  <a:t>  </a:t>
                </a:r>
              </a:p>
              <a:p>
                <a:pPr marL="0" marR="0" algn="ctr"/>
                <a:endParaRPr lang="en-US" sz="1600" dirty="0">
                  <a:effectLst/>
                  <a:latin typeface="Century Gothic" panose="020B0502020202020204" pitchFamily="34" charset="0"/>
                  <a:ea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5DDEEB8E-C271-334B-81FE-EB946810DCD4}"/>
                  </a:ext>
                </a:extLst>
              </p:cNvPr>
              <p:cNvSpPr txBox="1">
                <a:spLocks noRot="1" noChangeAspect="1" noMove="1" noResize="1" noEditPoints="1" noAdjustHandles="1" noChangeArrowheads="1" noChangeShapeType="1" noTextEdit="1"/>
              </p:cNvSpPr>
              <p:nvPr/>
            </p:nvSpPr>
            <p:spPr>
              <a:xfrm>
                <a:off x="3509740" y="6139280"/>
                <a:ext cx="6112932" cy="861774"/>
              </a:xfrm>
              <a:prstGeom prst="rect">
                <a:avLst/>
              </a:prstGeom>
              <a:blipFill>
                <a:blip r:embed="rId3"/>
                <a:stretch>
                  <a:fillRect t="-28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2E487A8-196F-D145-9F66-C8F546DCCEEB}"/>
                  </a:ext>
                </a:extLst>
              </p:cNvPr>
              <p:cNvSpPr txBox="1"/>
              <p:nvPr/>
            </p:nvSpPr>
            <p:spPr>
              <a:xfrm>
                <a:off x="491066" y="1531721"/>
                <a:ext cx="9581848" cy="382541"/>
              </a:xfrm>
              <a:prstGeom prst="rect">
                <a:avLst/>
              </a:prstGeom>
              <a:noFill/>
            </p:spPr>
            <p:txBody>
              <a:bodyPr wrap="square">
                <a:spAutoFit/>
              </a:bodyPr>
              <a:lstStyle/>
              <a:p>
                <a:pPr marL="0" marR="0">
                  <a:lnSpc>
                    <a:spcPct val="115000"/>
                  </a:lnSpc>
                </a:pPr>
                <a14:m>
                  <m:oMath xmlns:m="http://schemas.openxmlformats.org/officeDocument/2006/math">
                    <m:sSup>
                      <m:sSupPr>
                        <m:ctrlPr>
                          <a:rPr lang="en-US" sz="1800" i="1" smtClean="0">
                            <a:effectLst/>
                            <a:latin typeface="Cambria Math" panose="02040503050406030204" pitchFamily="18" charset="0"/>
                            <a:ea typeface="Times New Roman" panose="02020603050405020304" pitchFamily="18" charset="0"/>
                          </a:rPr>
                        </m:ctrlPr>
                      </m:sSupPr>
                      <m:e>
                        <m:r>
                          <a:rPr lang="en-US" sz="1800">
                            <a:effectLst/>
                            <a:latin typeface="Cambria Math" panose="02040503050406030204" pitchFamily="18" charset="0"/>
                            <a:ea typeface="Times New Roman" panose="02020603050405020304" pitchFamily="18" charset="0"/>
                          </a:rPr>
                          <m:t>𝑠</m:t>
                        </m:r>
                      </m:e>
                      <m:sup>
                        <m:r>
                          <a:rPr lang="en-US" sz="1800">
                            <a:effectLst/>
                            <a:latin typeface="Cambria Math" panose="02040503050406030204" pitchFamily="18" charset="0"/>
                            <a:ea typeface="Times New Roman" panose="02020603050405020304" pitchFamily="18" charset="0"/>
                          </a:rPr>
                          <m:t>3</m:t>
                        </m:r>
                      </m:sup>
                    </m:sSup>
                    <m:r>
                      <a:rPr lang="en-US" sz="1800">
                        <a:effectLst/>
                        <a:latin typeface="Cambria Math" panose="02040503050406030204" pitchFamily="18" charset="0"/>
                        <a:ea typeface="Times New Roman" panose="02020603050405020304" pitchFamily="18" charset="0"/>
                      </a:rPr>
                      <m:t>+</m:t>
                    </m:r>
                    <m:d>
                      <m:dPr>
                        <m:ctrlPr>
                          <a:rPr lang="en-US" sz="1800" i="1">
                            <a:effectLst/>
                            <a:latin typeface="Cambria Math" panose="02040503050406030204" pitchFamily="18" charset="0"/>
                            <a:ea typeface="Times New Roman" panose="02020603050405020304" pitchFamily="18" charset="0"/>
                          </a:rPr>
                        </m:ctrlPr>
                      </m:dPr>
                      <m:e>
                        <m:r>
                          <a:rPr lang="en-US" sz="1800">
                            <a:effectLst/>
                            <a:latin typeface="Cambria Math" panose="02040503050406030204" pitchFamily="18" charset="0"/>
                            <a:ea typeface="Times New Roman" panose="02020603050405020304" pitchFamily="18" charset="0"/>
                          </a:rPr>
                          <m:t>1+2</m:t>
                        </m:r>
                        <m:r>
                          <a:rPr lang="en-US" sz="1800">
                            <a:effectLst/>
                            <a:latin typeface="Cambria Math" panose="02040503050406030204" pitchFamily="18" charset="0"/>
                            <a:ea typeface="Times New Roman" panose="02020603050405020304" pitchFamily="18" charset="0"/>
                          </a:rPr>
                          <m:t>𝜁</m:t>
                        </m:r>
                      </m:e>
                    </m:d>
                    <m:r>
                      <a:rPr lang="en-US" sz="1800">
                        <a:effectLst/>
                        <a:latin typeface="Cambria Math" panose="02040503050406030204" pitchFamily="18" charset="0"/>
                        <a:ea typeface="Times New Roman" panose="02020603050405020304" pitchFamily="18" charset="0"/>
                      </a:rPr>
                      <m:t>𝜔</m:t>
                    </m:r>
                    <m:sSup>
                      <m:sSupPr>
                        <m:ctrlPr>
                          <a:rPr lang="en-US" sz="1800" i="1">
                            <a:effectLst/>
                            <a:latin typeface="Cambria Math" panose="02040503050406030204" pitchFamily="18" charset="0"/>
                            <a:ea typeface="Times New Roman" panose="02020603050405020304" pitchFamily="18" charset="0"/>
                          </a:rPr>
                        </m:ctrlPr>
                      </m:sSupPr>
                      <m:e>
                        <m:r>
                          <a:rPr lang="en-US" sz="1800">
                            <a:effectLst/>
                            <a:latin typeface="Cambria Math" panose="02040503050406030204" pitchFamily="18" charset="0"/>
                            <a:ea typeface="Times New Roman" panose="02020603050405020304" pitchFamily="18" charset="0"/>
                          </a:rPr>
                          <m:t>𝑠</m:t>
                        </m:r>
                      </m:e>
                      <m:sup>
                        <m:r>
                          <a:rPr lang="en-US" sz="1800">
                            <a:effectLst/>
                            <a:latin typeface="Cambria Math" panose="02040503050406030204" pitchFamily="18" charset="0"/>
                            <a:ea typeface="Times New Roman" panose="02020603050405020304" pitchFamily="18" charset="0"/>
                          </a:rPr>
                          <m:t>2</m:t>
                        </m:r>
                      </m:sup>
                    </m:sSup>
                    <m:r>
                      <a:rPr lang="en-US" sz="1800">
                        <a:effectLst/>
                        <a:latin typeface="Cambria Math" panose="02040503050406030204" pitchFamily="18" charset="0"/>
                        <a:ea typeface="Times New Roman" panose="02020603050405020304" pitchFamily="18" charset="0"/>
                      </a:rPr>
                      <m:t>+</m:t>
                    </m:r>
                    <m:d>
                      <m:dPr>
                        <m:ctrlPr>
                          <a:rPr lang="en-US" sz="1800" i="1">
                            <a:effectLst/>
                            <a:latin typeface="Cambria Math" panose="02040503050406030204" pitchFamily="18" charset="0"/>
                            <a:ea typeface="Times New Roman" panose="02020603050405020304" pitchFamily="18" charset="0"/>
                          </a:rPr>
                        </m:ctrlPr>
                      </m:dPr>
                      <m:e>
                        <m:r>
                          <a:rPr lang="en-US" sz="1800">
                            <a:effectLst/>
                            <a:latin typeface="Cambria Math" panose="02040503050406030204" pitchFamily="18" charset="0"/>
                            <a:ea typeface="Times New Roman" panose="02020603050405020304" pitchFamily="18" charset="0"/>
                          </a:rPr>
                          <m:t>1+2</m:t>
                        </m:r>
                        <m:r>
                          <a:rPr lang="en-US" sz="1800">
                            <a:effectLst/>
                            <a:latin typeface="Cambria Math" panose="02040503050406030204" pitchFamily="18" charset="0"/>
                            <a:ea typeface="Times New Roman" panose="02020603050405020304" pitchFamily="18" charset="0"/>
                          </a:rPr>
                          <m:t>𝜁</m:t>
                        </m:r>
                      </m:e>
                    </m:d>
                    <m:sSup>
                      <m:sSupPr>
                        <m:ctrlPr>
                          <a:rPr lang="en-US" sz="1800" i="1">
                            <a:effectLst/>
                            <a:latin typeface="Cambria Math" panose="02040503050406030204" pitchFamily="18" charset="0"/>
                            <a:ea typeface="Times New Roman" panose="02020603050405020304" pitchFamily="18" charset="0"/>
                          </a:rPr>
                        </m:ctrlPr>
                      </m:sSupPr>
                      <m:e>
                        <m:r>
                          <a:rPr lang="en-US" sz="1800">
                            <a:effectLst/>
                            <a:latin typeface="Cambria Math" panose="02040503050406030204" pitchFamily="18" charset="0"/>
                            <a:ea typeface="Times New Roman" panose="02020603050405020304" pitchFamily="18" charset="0"/>
                          </a:rPr>
                          <m:t>𝜔</m:t>
                        </m:r>
                      </m:e>
                      <m:sup>
                        <m:r>
                          <a:rPr lang="en-US" sz="1800">
                            <a:effectLst/>
                            <a:latin typeface="Cambria Math" panose="02040503050406030204" pitchFamily="18" charset="0"/>
                            <a:ea typeface="Times New Roman" panose="02020603050405020304" pitchFamily="18" charset="0"/>
                          </a:rPr>
                          <m:t>2</m:t>
                        </m:r>
                      </m:sup>
                    </m:sSup>
                    <m:r>
                      <a:rPr lang="en-US" sz="1800">
                        <a:effectLst/>
                        <a:latin typeface="Cambria Math" panose="02040503050406030204" pitchFamily="18" charset="0"/>
                        <a:ea typeface="Times New Roman" panose="02020603050405020304" pitchFamily="18" charset="0"/>
                      </a:rPr>
                      <m:t>𝑠</m:t>
                    </m:r>
                    <m:r>
                      <a:rPr lang="en-US" sz="1800">
                        <a:effectLst/>
                        <a:latin typeface="Cambria Math" panose="02040503050406030204" pitchFamily="18" charset="0"/>
                        <a:ea typeface="Times New Roman" panose="02020603050405020304" pitchFamily="18" charset="0"/>
                      </a:rPr>
                      <m:t>+</m:t>
                    </m:r>
                    <m:sSup>
                      <m:sSupPr>
                        <m:ctrlPr>
                          <a:rPr lang="en-US" sz="1800" i="1">
                            <a:effectLst/>
                            <a:latin typeface="Cambria Math" panose="02040503050406030204" pitchFamily="18" charset="0"/>
                            <a:ea typeface="Times New Roman" panose="02020603050405020304" pitchFamily="18" charset="0"/>
                          </a:rPr>
                        </m:ctrlPr>
                      </m:sSupPr>
                      <m:e>
                        <m:r>
                          <a:rPr lang="en-US" sz="1800">
                            <a:effectLst/>
                            <a:latin typeface="Cambria Math" panose="02040503050406030204" pitchFamily="18" charset="0"/>
                            <a:ea typeface="Times New Roman" panose="02020603050405020304" pitchFamily="18" charset="0"/>
                          </a:rPr>
                          <m:t>𝜔</m:t>
                        </m:r>
                      </m:e>
                      <m:sup>
                        <m:r>
                          <a:rPr lang="en-US" sz="1800">
                            <a:effectLst/>
                            <a:latin typeface="Cambria Math" panose="02040503050406030204" pitchFamily="18" charset="0"/>
                            <a:ea typeface="Times New Roman" panose="02020603050405020304" pitchFamily="18" charset="0"/>
                          </a:rPr>
                          <m:t>3</m:t>
                        </m:r>
                      </m:sup>
                    </m:sSup>
                  </m:oMath>
                </a14:m>
                <a:r>
                  <a:rPr lang="en-US" sz="1800" dirty="0">
                    <a:effectLst/>
                    <a:latin typeface="Century Gothic" panose="020B0502020202020204" pitchFamily="34" charset="0"/>
                    <a:ea typeface="Times New Roman" panose="02020603050405020304" pitchFamily="18" charset="0"/>
                  </a:rPr>
                  <a:t>			                                (1.9)</a:t>
                </a:r>
              </a:p>
            </p:txBody>
          </p:sp>
        </mc:Choice>
        <mc:Fallback xmlns="">
          <p:sp>
            <p:nvSpPr>
              <p:cNvPr id="8" name="TextBox 7">
                <a:extLst>
                  <a:ext uri="{FF2B5EF4-FFF2-40B4-BE49-F238E27FC236}">
                    <a16:creationId xmlns:a16="http://schemas.microsoft.com/office/drawing/2014/main" id="{A2E487A8-196F-D145-9F66-C8F546DCCEEB}"/>
                  </a:ext>
                </a:extLst>
              </p:cNvPr>
              <p:cNvSpPr txBox="1">
                <a:spLocks noRot="1" noChangeAspect="1" noMove="1" noResize="1" noEditPoints="1" noAdjustHandles="1" noChangeArrowheads="1" noChangeShapeType="1" noTextEdit="1"/>
              </p:cNvSpPr>
              <p:nvPr/>
            </p:nvSpPr>
            <p:spPr>
              <a:xfrm>
                <a:off x="491066" y="1531721"/>
                <a:ext cx="9581848" cy="382541"/>
              </a:xfrm>
              <a:prstGeom prst="rect">
                <a:avLst/>
              </a:prstGeom>
              <a:blipFill>
                <a:blip r:embed="rId4"/>
                <a:stretch>
                  <a:fillRect t="-3226" b="-25806"/>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8F7D0B27-7126-194A-932B-D1FA3F0B3532}"/>
              </a:ext>
            </a:extLst>
          </p:cNvPr>
          <p:cNvSpPr txBox="1"/>
          <p:nvPr/>
        </p:nvSpPr>
        <p:spPr>
          <a:xfrm>
            <a:off x="491066" y="1083300"/>
            <a:ext cx="8408071" cy="341632"/>
          </a:xfrm>
          <a:prstGeom prst="rect">
            <a:avLst/>
          </a:prstGeom>
          <a:noFill/>
        </p:spPr>
        <p:txBody>
          <a:bodyPr wrap="none" rtlCol="0">
            <a:spAutoFit/>
          </a:bodyPr>
          <a:lstStyle/>
          <a:p>
            <a:pPr algn="l">
              <a:lnSpc>
                <a:spcPct val="90000"/>
              </a:lnSpc>
            </a:pPr>
            <a:r>
              <a:rPr lang="en-US" dirty="0">
                <a:latin typeface="Century Gothic" panose="020B0502020202020204" pitchFamily="34" charset="0"/>
              </a:rPr>
              <a:t>Third-order Butterworth Polynomial optimizes the closed-loop eigenvalues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8D0C9A9-41BE-E84A-A073-9438490D56D3}"/>
                  </a:ext>
                </a:extLst>
              </p:cNvPr>
              <p:cNvSpPr txBox="1"/>
              <p:nvPr/>
            </p:nvSpPr>
            <p:spPr>
              <a:xfrm>
                <a:off x="-790877" y="2544841"/>
                <a:ext cx="10752667" cy="8430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a:latin typeface="Cambria Math" panose="02040503050406030204" pitchFamily="18" charset="0"/>
                            </a:rPr>
                            <m:t>𝐺</m:t>
                          </m:r>
                        </m:e>
                        <m:sub>
                          <m:r>
                            <a:rPr lang="en-US">
                              <a:latin typeface="Cambria Math" panose="02040503050406030204" pitchFamily="18" charset="0"/>
                            </a:rPr>
                            <m:t>𝑖𝑑</m:t>
                          </m:r>
                        </m:sub>
                      </m:sSub>
                      <m:r>
                        <a:rPr lang="en-US">
                          <a:latin typeface="Cambria Math" panose="02040503050406030204" pitchFamily="18" charset="0"/>
                        </a:rPr>
                        <m:t>=</m:t>
                      </m:r>
                      <m:f>
                        <m:fPr>
                          <m:ctrlPr>
                            <a:rPr lang="en-US" i="1">
                              <a:solidFill>
                                <a:srgbClr val="836967"/>
                              </a:solidFill>
                              <a:latin typeface="Cambria Math" panose="02040503050406030204" pitchFamily="18" charset="0"/>
                            </a:rPr>
                          </m:ctrlPr>
                        </m:fPr>
                        <m:num>
                          <m:d>
                            <m:dPr>
                              <m:ctrlPr>
                                <a:rPr lang="en-US" i="1">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a:latin typeface="Cambria Math" panose="02040503050406030204" pitchFamily="18" charset="0"/>
                                    </a:rPr>
                                    <m:t>𝑉</m:t>
                                  </m:r>
                                </m:e>
                                <m:sub>
                                  <m:r>
                                    <a:rPr lang="en-US">
                                      <a:latin typeface="Cambria Math" panose="02040503050406030204" pitchFamily="18" charset="0"/>
                                    </a:rPr>
                                    <m:t>𝑑𝑐</m:t>
                                  </m:r>
                                </m:sub>
                              </m:sSub>
                              <m:d>
                                <m:dPr>
                                  <m:ctrlPr>
                                    <a:rPr lang="en-US" i="1">
                                      <a:latin typeface="Cambria Math" panose="02040503050406030204" pitchFamily="18" charset="0"/>
                                    </a:rPr>
                                  </m:ctrlPr>
                                </m:dPr>
                                <m:e>
                                  <m:r>
                                    <m:rPr>
                                      <m:sty m:val="p"/>
                                    </m:rPr>
                                    <a:rPr lang="en-US">
                                      <a:latin typeface="Cambria Math" panose="02040503050406030204" pitchFamily="18" charset="0"/>
                                    </a:rPr>
                                    <m:t>α</m:t>
                                  </m:r>
                                  <m:r>
                                    <a:rPr lang="en-US">
                                      <a:latin typeface="Cambria Math" panose="02040503050406030204" pitchFamily="18" charset="0"/>
                                    </a:rPr>
                                    <m:t>−</m:t>
                                  </m:r>
                                  <m:r>
                                    <m:rPr>
                                      <m:sty m:val="p"/>
                                    </m:rPr>
                                    <a:rPr lang="en-US">
                                      <a:latin typeface="Cambria Math" panose="02040503050406030204" pitchFamily="18" charset="0"/>
                                    </a:rPr>
                                    <m:t>s</m:t>
                                  </m:r>
                                </m:e>
                              </m:d>
                              <m:r>
                                <a:rPr lang="en-US">
                                  <a:latin typeface="Cambria Math" panose="02040503050406030204" pitchFamily="18" charset="0"/>
                                </a:rPr>
                                <m:t>∗</m:t>
                              </m:r>
                              <m:d>
                                <m:dPr>
                                  <m:ctrlPr>
                                    <a:rPr lang="en-US" i="1">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a:latin typeface="Cambria Math" panose="02040503050406030204" pitchFamily="18" charset="0"/>
                                        </a:rPr>
                                        <m:t>𝐾</m:t>
                                      </m:r>
                                    </m:e>
                                    <m:sub>
                                      <m:r>
                                        <a:rPr lang="en-US">
                                          <a:latin typeface="Cambria Math" panose="02040503050406030204" pitchFamily="18" charset="0"/>
                                        </a:rPr>
                                        <m:t>𝑖</m:t>
                                      </m:r>
                                    </m:sub>
                                  </m:sSub>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a:latin typeface="Cambria Math" panose="02040503050406030204" pitchFamily="18" charset="0"/>
                                        </a:rPr>
                                        <m:t>𝐾</m:t>
                                      </m:r>
                                    </m:e>
                                    <m:sub>
                                      <m:r>
                                        <a:rPr lang="en-US">
                                          <a:latin typeface="Cambria Math" panose="02040503050406030204" pitchFamily="18" charset="0"/>
                                        </a:rPr>
                                        <m:t>𝑝</m:t>
                                      </m:r>
                                    </m:sub>
                                  </m:sSub>
                                  <m:r>
                                    <m:rPr>
                                      <m:sty m:val="p"/>
                                    </m:rPr>
                                    <a:rPr lang="en-US">
                                      <a:latin typeface="Cambria Math" panose="02040503050406030204" pitchFamily="18" charset="0"/>
                                    </a:rPr>
                                    <m:t>s</m:t>
                                  </m:r>
                                </m:e>
                              </m:d>
                            </m:e>
                          </m:d>
                        </m:num>
                        <m:den>
                          <m:sSup>
                            <m:sSupPr>
                              <m:ctrlPr>
                                <a:rPr lang="en-US" i="1">
                                  <a:solidFill>
                                    <a:srgbClr val="836967"/>
                                  </a:solidFill>
                                  <a:latin typeface="Cambria Math" panose="02040503050406030204" pitchFamily="18" charset="0"/>
                                </a:rPr>
                              </m:ctrlPr>
                            </m:sSupPr>
                            <m:e>
                              <m:r>
                                <a:rPr lang="en-US">
                                  <a:latin typeface="Cambria Math" panose="02040503050406030204" pitchFamily="18" charset="0"/>
                                </a:rPr>
                                <m:t>𝑠</m:t>
                              </m:r>
                            </m:e>
                            <m:sup>
                              <m:r>
                                <a:rPr lang="en-US">
                                  <a:latin typeface="Cambria Math" panose="02040503050406030204" pitchFamily="18" charset="0"/>
                                </a:rPr>
                                <m:t>3</m:t>
                              </m:r>
                            </m:sup>
                          </m:sSup>
                          <m:sSub>
                            <m:sSubPr>
                              <m:ctrlPr>
                                <a:rPr lang="en-US" i="1">
                                  <a:solidFill>
                                    <a:srgbClr val="836967"/>
                                  </a:solidFill>
                                  <a:latin typeface="Cambria Math" panose="02040503050406030204" pitchFamily="18" charset="0"/>
                                </a:rPr>
                              </m:ctrlPr>
                            </m:sSubPr>
                            <m:e>
                              <m:r>
                                <a:rPr lang="en-US">
                                  <a:latin typeface="Cambria Math" panose="02040503050406030204" pitchFamily="18" charset="0"/>
                                </a:rPr>
                                <m:t>𝐿</m:t>
                              </m:r>
                            </m:e>
                            <m:sub>
                              <m:r>
                                <a:rPr lang="en-US">
                                  <a:latin typeface="Cambria Math" panose="02040503050406030204" pitchFamily="18" charset="0"/>
                                </a:rPr>
                                <m:t>𝑑𝑞</m:t>
                              </m:r>
                            </m:sub>
                          </m:sSub>
                          <m:r>
                            <a:rPr lang="en-US">
                              <a:latin typeface="Cambria Math" panose="02040503050406030204" pitchFamily="18" charset="0"/>
                            </a:rPr>
                            <m:t>+</m:t>
                          </m:r>
                          <m:sSup>
                            <m:sSupPr>
                              <m:ctrlPr>
                                <a:rPr lang="en-US" i="1">
                                  <a:solidFill>
                                    <a:srgbClr val="836967"/>
                                  </a:solidFill>
                                  <a:latin typeface="Cambria Math" panose="02040503050406030204" pitchFamily="18" charset="0"/>
                                </a:rPr>
                              </m:ctrlPr>
                            </m:sSupPr>
                            <m:e>
                              <m:r>
                                <a:rPr lang="en-US">
                                  <a:latin typeface="Cambria Math" panose="02040503050406030204" pitchFamily="18" charset="0"/>
                                </a:rPr>
                                <m:t>𝑠</m:t>
                              </m:r>
                            </m:e>
                            <m:sup>
                              <m:r>
                                <a:rPr lang="en-US">
                                  <a:latin typeface="Cambria Math" panose="02040503050406030204" pitchFamily="18" charset="0"/>
                                </a:rPr>
                                <m:t>2</m:t>
                              </m:r>
                            </m:sup>
                          </m:sSup>
                          <m:r>
                            <a:rPr lang="en-US">
                              <a:latin typeface="Cambria Math" panose="02040503050406030204" pitchFamily="18" charset="0"/>
                            </a:rPr>
                            <m:t>𝑟</m:t>
                          </m:r>
                          <m:r>
                            <a:rPr lang="en-US">
                              <a:latin typeface="Cambria Math" panose="02040503050406030204" pitchFamily="18" charset="0"/>
                            </a:rPr>
                            <m:t>+</m:t>
                          </m:r>
                          <m:r>
                            <a:rPr lang="en-US">
                              <a:latin typeface="Cambria Math" panose="02040503050406030204" pitchFamily="18" charset="0"/>
                            </a:rPr>
                            <m:t>𝑠</m:t>
                          </m:r>
                          <m:r>
                            <m:rPr>
                              <m:sty m:val="p"/>
                            </m:rPr>
                            <a:rPr lang="en-US">
                              <a:latin typeface="Cambria Math" panose="02040503050406030204" pitchFamily="18" charset="0"/>
                            </a:rPr>
                            <m:t>α</m:t>
                          </m:r>
                          <m:r>
                            <a:rPr lang="en-US">
                              <a:latin typeface="Cambria Math" panose="02040503050406030204" pitchFamily="18" charset="0"/>
                            </a:rPr>
                            <m:t>𝑟</m:t>
                          </m:r>
                          <m:r>
                            <a:rPr lang="en-US">
                              <a:latin typeface="Cambria Math" panose="02040503050406030204" pitchFamily="18" charset="0"/>
                            </a:rPr>
                            <m:t>−</m:t>
                          </m:r>
                          <m:r>
                            <a:rPr lang="en-US">
                              <a:latin typeface="Cambria Math" panose="02040503050406030204" pitchFamily="18" charset="0"/>
                            </a:rPr>
                            <m:t>𝑠</m:t>
                          </m:r>
                          <m:r>
                            <a:rPr lang="en-US">
                              <a:latin typeface="Cambria Math" panose="02040503050406030204" pitchFamily="18" charset="0"/>
                            </a:rPr>
                            <m:t>𝛽</m:t>
                          </m:r>
                          <m:sSub>
                            <m:sSubPr>
                              <m:ctrlPr>
                                <a:rPr lang="en-US" i="1">
                                  <a:solidFill>
                                    <a:srgbClr val="836967"/>
                                  </a:solidFill>
                                  <a:latin typeface="Cambria Math" panose="02040503050406030204" pitchFamily="18" charset="0"/>
                                </a:rPr>
                              </m:ctrlPr>
                            </m:sSubPr>
                            <m:e>
                              <m:r>
                                <a:rPr lang="en-US">
                                  <a:latin typeface="Cambria Math" panose="02040503050406030204" pitchFamily="18" charset="0"/>
                                </a:rPr>
                                <m:t>𝐾</m:t>
                              </m:r>
                            </m:e>
                            <m:sub>
                              <m:r>
                                <a:rPr lang="en-US">
                                  <a:latin typeface="Cambria Math" panose="02040503050406030204" pitchFamily="18" charset="0"/>
                                </a:rPr>
                                <m:t>𝑖</m:t>
                              </m:r>
                            </m:sub>
                          </m:sSub>
                          <m:sSub>
                            <m:sSubPr>
                              <m:ctrlPr>
                                <a:rPr lang="en-US" i="1">
                                  <a:solidFill>
                                    <a:srgbClr val="836967"/>
                                  </a:solidFill>
                                  <a:latin typeface="Cambria Math" panose="02040503050406030204" pitchFamily="18" charset="0"/>
                                </a:rPr>
                              </m:ctrlPr>
                            </m:sSubPr>
                            <m:e>
                              <m:r>
                                <a:rPr lang="en-US">
                                  <a:latin typeface="Cambria Math" panose="02040503050406030204" pitchFamily="18" charset="0"/>
                                </a:rPr>
                                <m:t>𝑉</m:t>
                              </m:r>
                            </m:e>
                            <m:sub>
                              <m:r>
                                <a:rPr lang="en-US">
                                  <a:latin typeface="Cambria Math" panose="02040503050406030204" pitchFamily="18" charset="0"/>
                                </a:rPr>
                                <m:t>𝑑𝑐</m:t>
                              </m:r>
                            </m:sub>
                          </m:sSub>
                          <m:r>
                            <a:rPr lang="en-US">
                              <a:latin typeface="Cambria Math" panose="02040503050406030204" pitchFamily="18" charset="0"/>
                            </a:rPr>
                            <m:t>+</m:t>
                          </m:r>
                          <m:sSup>
                            <m:sSupPr>
                              <m:ctrlPr>
                                <a:rPr lang="en-US" i="1">
                                  <a:solidFill>
                                    <a:srgbClr val="836967"/>
                                  </a:solidFill>
                                  <a:latin typeface="Cambria Math" panose="02040503050406030204" pitchFamily="18" charset="0"/>
                                </a:rPr>
                              </m:ctrlPr>
                            </m:sSupPr>
                            <m:e>
                              <m:r>
                                <a:rPr lang="en-US">
                                  <a:latin typeface="Cambria Math" panose="02040503050406030204" pitchFamily="18" charset="0"/>
                                </a:rPr>
                                <m:t>𝑠</m:t>
                              </m:r>
                            </m:e>
                            <m:sup>
                              <m:r>
                                <a:rPr lang="en-US">
                                  <a:latin typeface="Cambria Math" panose="02040503050406030204" pitchFamily="18" charset="0"/>
                                </a:rPr>
                                <m:t>2</m:t>
                              </m:r>
                            </m:sup>
                          </m:sSup>
                          <m:sSub>
                            <m:sSubPr>
                              <m:ctrlPr>
                                <a:rPr lang="en-US" i="1">
                                  <a:solidFill>
                                    <a:srgbClr val="836967"/>
                                  </a:solidFill>
                                  <a:latin typeface="Cambria Math" panose="02040503050406030204" pitchFamily="18" charset="0"/>
                                </a:rPr>
                              </m:ctrlPr>
                            </m:sSubPr>
                            <m:e>
                              <m:r>
                                <a:rPr lang="en-US">
                                  <a:latin typeface="Cambria Math" panose="02040503050406030204" pitchFamily="18" charset="0"/>
                                </a:rPr>
                                <m:t>𝐿</m:t>
                              </m:r>
                            </m:e>
                            <m:sub>
                              <m:r>
                                <a:rPr lang="en-US">
                                  <a:latin typeface="Cambria Math" panose="02040503050406030204" pitchFamily="18" charset="0"/>
                                </a:rPr>
                                <m:t>𝑑𝑞</m:t>
                              </m:r>
                            </m:sub>
                          </m:sSub>
                          <m:r>
                            <m:rPr>
                              <m:sty m:val="p"/>
                            </m:rPr>
                            <a:rPr lang="en-US">
                              <a:latin typeface="Cambria Math" panose="02040503050406030204" pitchFamily="18" charset="0"/>
                            </a:rPr>
                            <m:t>α</m:t>
                          </m:r>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sSup>
                                <m:sSupPr>
                                  <m:ctrlPr>
                                    <a:rPr lang="en-US" i="1">
                                      <a:solidFill>
                                        <a:srgbClr val="836967"/>
                                      </a:solidFill>
                                      <a:latin typeface="Cambria Math" panose="02040503050406030204" pitchFamily="18" charset="0"/>
                                    </a:rPr>
                                  </m:ctrlPr>
                                </m:sSupPr>
                                <m:e>
                                  <m:r>
                                    <a:rPr lang="en-US">
                                      <a:latin typeface="Cambria Math" panose="02040503050406030204" pitchFamily="18" charset="0"/>
                                    </a:rPr>
                                    <m:t>𝑠</m:t>
                                  </m:r>
                                </m:e>
                                <m:sup>
                                  <m:r>
                                    <a:rPr lang="en-US">
                                      <a:latin typeface="Cambria Math" panose="02040503050406030204" pitchFamily="18" charset="0"/>
                                    </a:rPr>
                                    <m:t>2</m:t>
                                  </m:r>
                                </m:sup>
                              </m:sSup>
                              <m:r>
                                <a:rPr lang="en-US">
                                  <a:latin typeface="Cambria Math" panose="02040503050406030204" pitchFamily="18" charset="0"/>
                                </a:rPr>
                                <m:t>𝛽</m:t>
                              </m:r>
                              <m:r>
                                <a:rPr lang="en-US">
                                  <a:latin typeface="Cambria Math" panose="02040503050406030204" pitchFamily="18" charset="0"/>
                                </a:rPr>
                                <m:t>𝐾</m:t>
                              </m:r>
                            </m:e>
                            <m:sub>
                              <m:r>
                                <a:rPr lang="en-US">
                                  <a:latin typeface="Cambria Math" panose="02040503050406030204" pitchFamily="18" charset="0"/>
                                </a:rPr>
                                <m:t>𝑝</m:t>
                              </m:r>
                            </m:sub>
                          </m:sSub>
                          <m:sSub>
                            <m:sSubPr>
                              <m:ctrlPr>
                                <a:rPr lang="en-US" i="1">
                                  <a:solidFill>
                                    <a:srgbClr val="836967"/>
                                  </a:solidFill>
                                  <a:latin typeface="Cambria Math" panose="02040503050406030204" pitchFamily="18" charset="0"/>
                                </a:rPr>
                              </m:ctrlPr>
                            </m:sSubPr>
                            <m:e>
                              <m:r>
                                <a:rPr lang="en-US">
                                  <a:latin typeface="Cambria Math" panose="02040503050406030204" pitchFamily="18" charset="0"/>
                                </a:rPr>
                                <m:t>𝑉</m:t>
                              </m:r>
                            </m:e>
                            <m:sub>
                              <m:r>
                                <a:rPr lang="en-US">
                                  <a:latin typeface="Cambria Math" panose="02040503050406030204" pitchFamily="18" charset="0"/>
                                </a:rPr>
                                <m:t>𝑑𝑐</m:t>
                              </m:r>
                            </m:sub>
                          </m:sSub>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a:latin typeface="Cambria Math" panose="02040503050406030204" pitchFamily="18" charset="0"/>
                                </a:rPr>
                                <m:t>𝑠</m:t>
                              </m:r>
                              <m:r>
                                <a:rPr lang="en-US">
                                  <a:latin typeface="Cambria Math" panose="02040503050406030204" pitchFamily="18" charset="0"/>
                                </a:rPr>
                                <m:t>𝛽</m:t>
                              </m:r>
                              <m:r>
                                <a:rPr lang="en-US">
                                  <a:latin typeface="Cambria Math" panose="02040503050406030204" pitchFamily="18" charset="0"/>
                                </a:rPr>
                                <m:t>𝐾</m:t>
                              </m:r>
                            </m:e>
                            <m:sub>
                              <m:r>
                                <a:rPr lang="en-US">
                                  <a:latin typeface="Cambria Math" panose="02040503050406030204" pitchFamily="18" charset="0"/>
                                </a:rPr>
                                <m:t>𝑝</m:t>
                              </m:r>
                            </m:sub>
                          </m:sSub>
                          <m:r>
                            <m:rPr>
                              <m:sty m:val="p"/>
                            </m:rPr>
                            <a:rPr lang="en-US">
                              <a:latin typeface="Cambria Math" panose="02040503050406030204" pitchFamily="18" charset="0"/>
                            </a:rPr>
                            <m:t>α</m:t>
                          </m:r>
                          <m:sSub>
                            <m:sSubPr>
                              <m:ctrlPr>
                                <a:rPr lang="en-US" i="1">
                                  <a:solidFill>
                                    <a:srgbClr val="836967"/>
                                  </a:solidFill>
                                  <a:latin typeface="Cambria Math" panose="02040503050406030204" pitchFamily="18" charset="0"/>
                                </a:rPr>
                              </m:ctrlPr>
                            </m:sSubPr>
                            <m:e>
                              <m:r>
                                <a:rPr lang="en-US">
                                  <a:latin typeface="Cambria Math" panose="02040503050406030204" pitchFamily="18" charset="0"/>
                                </a:rPr>
                                <m:t>𝑉</m:t>
                              </m:r>
                            </m:e>
                            <m:sub>
                              <m:r>
                                <a:rPr lang="en-US">
                                  <a:latin typeface="Cambria Math" panose="02040503050406030204" pitchFamily="18" charset="0"/>
                                </a:rPr>
                                <m:t>𝑑𝑐</m:t>
                              </m:r>
                            </m:sub>
                          </m:sSub>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a:latin typeface="Cambria Math" panose="02040503050406030204" pitchFamily="18" charset="0"/>
                                </a:rPr>
                                <m:t>𝐾</m:t>
                              </m:r>
                            </m:e>
                            <m:sub>
                              <m:r>
                                <a:rPr lang="en-US">
                                  <a:latin typeface="Cambria Math" panose="02040503050406030204" pitchFamily="18" charset="0"/>
                                </a:rPr>
                                <m:t>𝑖</m:t>
                              </m:r>
                            </m:sub>
                          </m:sSub>
                          <m:r>
                            <a:rPr lang="en-US">
                              <a:latin typeface="Cambria Math" panose="02040503050406030204" pitchFamily="18" charset="0"/>
                            </a:rPr>
                            <m:t>𝛽</m:t>
                          </m:r>
                          <m:r>
                            <m:rPr>
                              <m:sty m:val="p"/>
                            </m:rPr>
                            <a:rPr lang="en-US">
                              <a:latin typeface="Cambria Math" panose="02040503050406030204" pitchFamily="18" charset="0"/>
                            </a:rPr>
                            <m:t>α</m:t>
                          </m:r>
                          <m:sSub>
                            <m:sSubPr>
                              <m:ctrlPr>
                                <a:rPr lang="en-US" i="1">
                                  <a:solidFill>
                                    <a:srgbClr val="836967"/>
                                  </a:solidFill>
                                  <a:latin typeface="Cambria Math" panose="02040503050406030204" pitchFamily="18" charset="0"/>
                                </a:rPr>
                              </m:ctrlPr>
                            </m:sSubPr>
                            <m:e>
                              <m:r>
                                <a:rPr lang="en-US">
                                  <a:latin typeface="Cambria Math" panose="02040503050406030204" pitchFamily="18" charset="0"/>
                                </a:rPr>
                                <m:t>𝑉</m:t>
                              </m:r>
                            </m:e>
                            <m:sub>
                              <m:r>
                                <a:rPr lang="en-US">
                                  <a:latin typeface="Cambria Math" panose="02040503050406030204" pitchFamily="18" charset="0"/>
                                </a:rPr>
                                <m:t>𝑑𝑐</m:t>
                              </m:r>
                            </m:sub>
                          </m:sSub>
                        </m:den>
                      </m:f>
                    </m:oMath>
                  </m:oMathPara>
                </a14:m>
                <a:endParaRPr lang="en-US" dirty="0">
                  <a:latin typeface="Century Gothic" panose="020B0502020202020204" pitchFamily="34" charset="0"/>
                </a:endParaRPr>
              </a:p>
            </p:txBody>
          </p:sp>
        </mc:Choice>
        <mc:Fallback xmlns="">
          <p:sp>
            <p:nvSpPr>
              <p:cNvPr id="11" name="TextBox 10">
                <a:extLst>
                  <a:ext uri="{FF2B5EF4-FFF2-40B4-BE49-F238E27FC236}">
                    <a16:creationId xmlns:a16="http://schemas.microsoft.com/office/drawing/2014/main" id="{F8D0C9A9-41BE-E84A-A073-9438490D56D3}"/>
                  </a:ext>
                </a:extLst>
              </p:cNvPr>
              <p:cNvSpPr txBox="1">
                <a:spLocks noRot="1" noChangeAspect="1" noMove="1" noResize="1" noEditPoints="1" noAdjustHandles="1" noChangeArrowheads="1" noChangeShapeType="1" noTextEdit="1"/>
              </p:cNvSpPr>
              <p:nvPr/>
            </p:nvSpPr>
            <p:spPr>
              <a:xfrm>
                <a:off x="-790877" y="2544841"/>
                <a:ext cx="10752667" cy="843051"/>
              </a:xfrm>
              <a:prstGeom prst="rect">
                <a:avLst/>
              </a:prstGeom>
              <a:blipFill>
                <a:blip r:embed="rId5"/>
                <a:stretch>
                  <a:fillRect b="-2985"/>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51FE54CA-14D2-714C-BF7C-D4DDE832EA21}"/>
              </a:ext>
            </a:extLst>
          </p:cNvPr>
          <p:cNvSpPr txBox="1"/>
          <p:nvPr/>
        </p:nvSpPr>
        <p:spPr>
          <a:xfrm>
            <a:off x="491066" y="2113960"/>
            <a:ext cx="6383866" cy="369332"/>
          </a:xfrm>
          <a:prstGeom prst="rect">
            <a:avLst/>
          </a:prstGeom>
          <a:noFill/>
        </p:spPr>
        <p:txBody>
          <a:bodyPr wrap="square">
            <a:spAutoFit/>
          </a:bodyPr>
          <a:lstStyle/>
          <a:p>
            <a:r>
              <a:rPr lang="en-US" sz="1800" spc="-5" dirty="0">
                <a:effectLst/>
                <a:latin typeface="Century Gothic" panose="020B0502020202020204" pitchFamily="34" charset="0"/>
                <a:ea typeface="MS Mincho" panose="02020609040205080304" pitchFamily="49" charset="-128"/>
              </a:rPr>
              <a:t>The closed loop transfer function for the current control:</a:t>
            </a:r>
            <a:r>
              <a:rPr lang="en-US" dirty="0">
                <a:effectLst/>
                <a:latin typeface="Century Gothic" panose="020B0502020202020204" pitchFamily="34" charset="0"/>
              </a:rPr>
              <a:t> </a:t>
            </a:r>
            <a:endParaRPr lang="en-US" dirty="0">
              <a:latin typeface="Century Gothic" panose="020B050202020202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1D08A8B-7232-2448-812F-A25508BD8049}"/>
                  </a:ext>
                </a:extLst>
              </p:cNvPr>
              <p:cNvSpPr txBox="1"/>
              <p:nvPr/>
            </p:nvSpPr>
            <p:spPr>
              <a:xfrm>
                <a:off x="6163281" y="3588732"/>
                <a:ext cx="2976194"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𝐿𝑑</m:t>
                      </m:r>
                      <m:r>
                        <a:rPr lang="en-US">
                          <a:latin typeface="Cambria Math" panose="02040503050406030204" pitchFamily="18" charset="0"/>
                        </a:rPr>
                        <m:t>=</m:t>
                      </m:r>
                      <m:r>
                        <a:rPr lang="en-US">
                          <a:latin typeface="Cambria Math" panose="02040503050406030204" pitchFamily="18" charset="0"/>
                        </a:rPr>
                        <m:t>𝐿𝑜</m:t>
                      </m:r>
                      <m:r>
                        <a:rPr lang="en-US">
                          <a:latin typeface="Cambria Math" panose="02040503050406030204" pitchFamily="18" charset="0"/>
                        </a:rPr>
                        <m:t>+3</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a:latin typeface="Cambria Math" panose="02040503050406030204" pitchFamily="18" charset="0"/>
                                </a:rPr>
                                <m:t>𝐿</m:t>
                              </m:r>
                            </m:e>
                            <m:sub>
                              <m:r>
                                <a:rPr lang="en-US">
                                  <a:latin typeface="Cambria Math" panose="02040503050406030204" pitchFamily="18" charset="0"/>
                                </a:rPr>
                                <m:t>2</m:t>
                              </m:r>
                            </m:sub>
                          </m:sSub>
                          <m:sSup>
                            <m:sSupPr>
                              <m:ctrlPr>
                                <a:rPr lang="en-US" i="1">
                                  <a:solidFill>
                                    <a:srgbClr val="836967"/>
                                  </a:solidFill>
                                  <a:latin typeface="Cambria Math" panose="02040503050406030204" pitchFamily="18" charset="0"/>
                                </a:rPr>
                              </m:ctrlPr>
                            </m:sSupPr>
                            <m:e>
                              <m:r>
                                <a:rPr lang="en-US">
                                  <a:latin typeface="Cambria Math" panose="02040503050406030204" pitchFamily="18" charset="0"/>
                                </a:rPr>
                                <m:t>𝐼</m:t>
                              </m:r>
                            </m:e>
                            <m:sup>
                              <m:r>
                                <a:rPr lang="en-US">
                                  <a:latin typeface="Cambria Math" panose="02040503050406030204" pitchFamily="18" charset="0"/>
                                </a:rPr>
                                <m:t>2</m:t>
                              </m:r>
                            </m:sup>
                          </m:sSup>
                        </m:num>
                        <m:den>
                          <m:r>
                            <a:rPr lang="en-US">
                              <a:latin typeface="Cambria Math" panose="02040503050406030204" pitchFamily="18" charset="0"/>
                            </a:rPr>
                            <m:t>4</m:t>
                          </m:r>
                        </m:den>
                      </m:f>
                    </m:oMath>
                  </m:oMathPara>
                </a14:m>
                <a:endParaRPr lang="en-US" dirty="0">
                  <a:latin typeface="Century Gothic" panose="020B0502020202020204" pitchFamily="34" charset="0"/>
                </a:endParaRPr>
              </a:p>
            </p:txBody>
          </p:sp>
        </mc:Choice>
        <mc:Fallback xmlns="">
          <p:sp>
            <p:nvSpPr>
              <p:cNvPr id="15" name="TextBox 14">
                <a:extLst>
                  <a:ext uri="{FF2B5EF4-FFF2-40B4-BE49-F238E27FC236}">
                    <a16:creationId xmlns:a16="http://schemas.microsoft.com/office/drawing/2014/main" id="{A1D08A8B-7232-2448-812F-A25508BD8049}"/>
                  </a:ext>
                </a:extLst>
              </p:cNvPr>
              <p:cNvSpPr txBox="1">
                <a:spLocks noRot="1" noChangeAspect="1" noMove="1" noResize="1" noEditPoints="1" noAdjustHandles="1" noChangeArrowheads="1" noChangeShapeType="1" noTextEdit="1"/>
              </p:cNvSpPr>
              <p:nvPr/>
            </p:nvSpPr>
            <p:spPr>
              <a:xfrm>
                <a:off x="6163281" y="3588732"/>
                <a:ext cx="2976194" cy="646331"/>
              </a:xfrm>
              <a:prstGeom prst="rect">
                <a:avLst/>
              </a:prstGeom>
              <a:blipFill>
                <a:blip r:embed="rId6"/>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B9EB3B9-FDB3-DD42-834D-218560389926}"/>
                  </a:ext>
                </a:extLst>
              </p:cNvPr>
              <p:cNvSpPr txBox="1"/>
              <p:nvPr/>
            </p:nvSpPr>
            <p:spPr>
              <a:xfrm>
                <a:off x="5052416" y="3695426"/>
                <a:ext cx="2976194" cy="522707"/>
              </a:xfrm>
              <a:prstGeom prst="rect">
                <a:avLst/>
              </a:prstGeom>
              <a:noFill/>
            </p:spPr>
            <p:txBody>
              <a:bodyPr wrap="square">
                <a:spAutoFit/>
              </a:bodyPr>
              <a:lstStyle/>
              <a:p>
                <a14:m>
                  <m:oMath xmlns:m="http://schemas.openxmlformats.org/officeDocument/2006/math">
                    <m:r>
                      <a:rPr lang="en-US" sz="1800" smtClean="0">
                        <a:effectLst/>
                        <a:latin typeface="Cambria Math" panose="02040503050406030204" pitchFamily="18" charset="0"/>
                        <a:ea typeface="Times New Roman" panose="02020603050405020304" pitchFamily="18" charset="0"/>
                        <a:cs typeface="Times New Roman" panose="02020603050405020304" pitchFamily="18" charset="0"/>
                      </a:rPr>
                      <m:t>𝐿𝑞</m:t>
                    </m:r>
                    <m:r>
                      <a:rPr lang="en-US" sz="180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smtClean="0">
                        <a:effectLst/>
                        <a:latin typeface="Cambria Math" panose="02040503050406030204" pitchFamily="18" charset="0"/>
                        <a:ea typeface="Times New Roman" panose="02020603050405020304" pitchFamily="18" charset="0"/>
                        <a:cs typeface="Times New Roman" panose="02020603050405020304" pitchFamily="18" charset="0"/>
                      </a:rPr>
                      <m:t>𝐿𝑜</m:t>
                    </m:r>
                    <m:r>
                      <a:rPr lang="en-US" sz="1800" smtClea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effectLst/>
                            <a:latin typeface="Cambria Math" panose="02040503050406030204" pitchFamily="18" charset="0"/>
                          </a:rPr>
                        </m:ctrlPr>
                      </m:fPr>
                      <m:num>
                        <m:sSub>
                          <m:sSubPr>
                            <m:ctrlPr>
                              <a:rPr lang="en-US" sz="1800" i="1">
                                <a:effectLst/>
                                <a:latin typeface="Cambria Math" panose="02040503050406030204" pitchFamily="18" charset="0"/>
                              </a:rPr>
                            </m:ctrlPr>
                          </m:sSubPr>
                          <m:e>
                            <m:r>
                              <a:rPr lang="en-US" sz="1800">
                                <a:effectLst/>
                                <a:latin typeface="Cambria Math" panose="02040503050406030204" pitchFamily="18" charset="0"/>
                                <a:ea typeface="Times New Roman" panose="02020603050405020304" pitchFamily="18" charset="0"/>
                                <a:cs typeface="Times New Roman" panose="02020603050405020304" pitchFamily="18" charset="0"/>
                              </a:rPr>
                              <m:t>𝐿</m:t>
                            </m:r>
                          </m:e>
                          <m:sub>
                            <m:r>
                              <a:rPr lang="en-US" sz="1800">
                                <a:effectLst/>
                                <a:latin typeface="Cambria Math" panose="02040503050406030204" pitchFamily="18" charset="0"/>
                                <a:ea typeface="Times New Roman" panose="02020603050405020304" pitchFamily="18" charset="0"/>
                                <a:cs typeface="Times New Roman" panose="02020603050405020304" pitchFamily="18" charset="0"/>
                              </a:rPr>
                              <m:t>2</m:t>
                            </m:r>
                          </m:sub>
                        </m:sSub>
                        <m:sSup>
                          <m:sSupPr>
                            <m:ctrlPr>
                              <a:rPr lang="en-US" sz="1800" i="1">
                                <a:effectLst/>
                                <a:latin typeface="Cambria Math" panose="02040503050406030204" pitchFamily="18" charset="0"/>
                              </a:rPr>
                            </m:ctrlPr>
                          </m:sSupPr>
                          <m:e>
                            <m:r>
                              <a:rPr lang="en-US" sz="1800">
                                <a:effectLst/>
                                <a:latin typeface="Cambria Math" panose="02040503050406030204" pitchFamily="18" charset="0"/>
                                <a:ea typeface="Times New Roman" panose="02020603050405020304" pitchFamily="18" charset="0"/>
                                <a:cs typeface="Times New Roman" panose="02020603050405020304" pitchFamily="18" charset="0"/>
                              </a:rPr>
                              <m:t>𝐼</m:t>
                            </m:r>
                          </m:e>
                          <m:sup>
                            <m:r>
                              <a:rPr lang="en-US" sz="18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1800">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en-US" sz="1800" dirty="0">
                    <a:effectLst/>
                    <a:latin typeface="Century Gothic" panose="020B0502020202020204" pitchFamily="34" charset="0"/>
                    <a:ea typeface="Times New Roman" panose="02020603050405020304" pitchFamily="18" charset="0"/>
                  </a:rPr>
                  <a:t>.</a:t>
                </a:r>
                <a:r>
                  <a:rPr lang="en-US" dirty="0">
                    <a:effectLst/>
                    <a:latin typeface="Century Gothic" panose="020B0502020202020204" pitchFamily="34" charset="0"/>
                  </a:rPr>
                  <a:t> </a:t>
                </a:r>
                <a:endParaRPr lang="en-US" dirty="0">
                  <a:latin typeface="Century Gothic" panose="020B0502020202020204" pitchFamily="34" charset="0"/>
                </a:endParaRPr>
              </a:p>
            </p:txBody>
          </p:sp>
        </mc:Choice>
        <mc:Fallback xmlns="">
          <p:sp>
            <p:nvSpPr>
              <p:cNvPr id="17" name="TextBox 16">
                <a:extLst>
                  <a:ext uri="{FF2B5EF4-FFF2-40B4-BE49-F238E27FC236}">
                    <a16:creationId xmlns:a16="http://schemas.microsoft.com/office/drawing/2014/main" id="{2B9EB3B9-FDB3-DD42-834D-218560389926}"/>
                  </a:ext>
                </a:extLst>
              </p:cNvPr>
              <p:cNvSpPr txBox="1">
                <a:spLocks noRot="1" noChangeAspect="1" noMove="1" noResize="1" noEditPoints="1" noAdjustHandles="1" noChangeArrowheads="1" noChangeShapeType="1" noTextEdit="1"/>
              </p:cNvSpPr>
              <p:nvPr/>
            </p:nvSpPr>
            <p:spPr>
              <a:xfrm>
                <a:off x="5052416" y="3695426"/>
                <a:ext cx="2976194" cy="522707"/>
              </a:xfrm>
              <a:prstGeom prst="rect">
                <a:avLst/>
              </a:prstGeom>
              <a:blipFill>
                <a:blip r:embed="rId7"/>
                <a:stretch>
                  <a:fillRect l="-424" b="-6977"/>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1054CACF-5219-D145-8C4D-3CDD6934C16F}"/>
              </a:ext>
            </a:extLst>
          </p:cNvPr>
          <p:cNvSpPr txBox="1"/>
          <p:nvPr/>
        </p:nvSpPr>
        <p:spPr>
          <a:xfrm>
            <a:off x="491066" y="3793030"/>
            <a:ext cx="6383866" cy="369332"/>
          </a:xfrm>
          <a:prstGeom prst="rect">
            <a:avLst/>
          </a:prstGeom>
          <a:noFill/>
        </p:spPr>
        <p:txBody>
          <a:bodyPr wrap="square">
            <a:spAutoFit/>
          </a:bodyPr>
          <a:lstStyle/>
          <a:p>
            <a:r>
              <a:rPr lang="en-US" sz="1800" spc="-5" dirty="0">
                <a:effectLst/>
                <a:latin typeface="Century Gothic" panose="020B0502020202020204" pitchFamily="34" charset="0"/>
                <a:ea typeface="MS Mincho" panose="02020609040205080304" pitchFamily="49" charset="-128"/>
              </a:rPr>
              <a:t>Where the inductances are defined as:</a:t>
            </a:r>
            <a:endParaRPr lang="en-US" dirty="0">
              <a:latin typeface="Century Gothic" panose="020B0502020202020204" pitchFamily="34" charset="0"/>
            </a:endParaRPr>
          </a:p>
        </p:txBody>
      </p:sp>
      <p:sp>
        <p:nvSpPr>
          <p:cNvPr id="16" name="TextBox 15">
            <a:extLst>
              <a:ext uri="{FF2B5EF4-FFF2-40B4-BE49-F238E27FC236}">
                <a16:creationId xmlns:a16="http://schemas.microsoft.com/office/drawing/2014/main" id="{A0190D77-8587-4045-AC62-1EB9D2604CA8}"/>
              </a:ext>
            </a:extLst>
          </p:cNvPr>
          <p:cNvSpPr txBox="1"/>
          <p:nvPr/>
        </p:nvSpPr>
        <p:spPr>
          <a:xfrm>
            <a:off x="8938686" y="2774566"/>
            <a:ext cx="1367971" cy="369332"/>
          </a:xfrm>
          <a:prstGeom prst="rect">
            <a:avLst/>
          </a:prstGeom>
          <a:noFill/>
        </p:spPr>
        <p:txBody>
          <a:bodyPr wrap="square">
            <a:spAutoFit/>
          </a:bodyPr>
          <a:lstStyle/>
          <a:p>
            <a:r>
              <a:rPr lang="en-US" sz="1800" dirty="0">
                <a:effectLst/>
                <a:latin typeface="Century Gothic" panose="020B0502020202020204" pitchFamily="34" charset="0"/>
                <a:ea typeface="Times New Roman" panose="02020603050405020304" pitchFamily="18" charset="0"/>
              </a:rPr>
              <a:t>(1.10)</a:t>
            </a:r>
            <a:r>
              <a:rPr lang="en-US" dirty="0">
                <a:effectLst/>
                <a:latin typeface="Century Gothic" panose="020B0502020202020204" pitchFamily="34" charset="0"/>
              </a:rPr>
              <a:t> </a:t>
            </a:r>
            <a:endParaRPr lang="en-US" dirty="0">
              <a:latin typeface="Century Gothic" panose="020B0502020202020204" pitchFamily="34" charset="0"/>
            </a:endParaRPr>
          </a:p>
        </p:txBody>
      </p:sp>
    </p:spTree>
    <p:extLst>
      <p:ext uri="{BB962C8B-B14F-4D97-AF65-F5344CB8AC3E}">
        <p14:creationId xmlns:p14="http://schemas.microsoft.com/office/powerpoint/2010/main" val="648042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DCC3E-0EBB-604D-ABEA-49D6F50BD148}"/>
              </a:ext>
            </a:extLst>
          </p:cNvPr>
          <p:cNvSpPr>
            <a:spLocks noGrp="1"/>
          </p:cNvSpPr>
          <p:nvPr>
            <p:ph type="title"/>
          </p:nvPr>
        </p:nvSpPr>
        <p:spPr>
          <a:xfrm>
            <a:off x="609600" y="274638"/>
            <a:ext cx="10972800" cy="424732"/>
          </a:xfrm>
        </p:spPr>
        <p:txBody>
          <a:bodyPr/>
          <a:lstStyle/>
          <a:p>
            <a:r>
              <a:rPr lang="en-US" sz="2400"/>
              <a:t>PROPOSED CONTROL</a:t>
            </a:r>
          </a:p>
        </p:txBody>
      </p:sp>
      <p:sp>
        <p:nvSpPr>
          <p:cNvPr id="8" name="TextBox 7">
            <a:extLst>
              <a:ext uri="{FF2B5EF4-FFF2-40B4-BE49-F238E27FC236}">
                <a16:creationId xmlns:a16="http://schemas.microsoft.com/office/drawing/2014/main" id="{0C643827-5B5A-A148-B9C9-E8D5A59C6280}"/>
              </a:ext>
            </a:extLst>
          </p:cNvPr>
          <p:cNvSpPr txBox="1"/>
          <p:nvPr/>
        </p:nvSpPr>
        <p:spPr>
          <a:xfrm>
            <a:off x="745602" y="901895"/>
            <a:ext cx="10561027" cy="1112997"/>
          </a:xfrm>
          <a:prstGeom prst="rect">
            <a:avLst/>
          </a:prstGeom>
          <a:noFill/>
        </p:spPr>
        <p:txBody>
          <a:bodyPr wrap="square">
            <a:spAutoFit/>
          </a:bodyPr>
          <a:lstStyle/>
          <a:p>
            <a:pPr marL="0" marR="0">
              <a:lnSpc>
                <a:spcPct val="200000"/>
              </a:lnSpc>
            </a:pPr>
            <a:r>
              <a:rPr lang="en-US" dirty="0">
                <a:latin typeface="Century Gothic" panose="020B0502020202020204" pitchFamily="34" charset="0"/>
                <a:ea typeface="Times New Roman" panose="02020603050405020304" pitchFamily="18" charset="0"/>
              </a:rPr>
              <a:t>Comparing the coefficients in the Butterworth polynomial with the denominator of the closed-loop transfer function, we obtain: </a:t>
            </a:r>
            <a:endParaRPr lang="en-US" dirty="0">
              <a:effectLst/>
              <a:latin typeface="Century Gothic" panose="020B0502020202020204" pitchFamily="34" charset="0"/>
              <a:ea typeface="Times New Roman" panose="02020603050405020304" pitchFamily="18" charset="0"/>
            </a:endParaRPr>
          </a:p>
        </p:txBody>
      </p:sp>
      <p:pic>
        <p:nvPicPr>
          <p:cNvPr id="13" name="Picture 12">
            <a:extLst>
              <a:ext uri="{FF2B5EF4-FFF2-40B4-BE49-F238E27FC236}">
                <a16:creationId xmlns:a16="http://schemas.microsoft.com/office/drawing/2014/main" id="{57A0F8D4-66E3-0648-8AE5-37697E058087}"/>
              </a:ext>
            </a:extLst>
          </p:cNvPr>
          <p:cNvPicPr>
            <a:picLocks noChangeAspect="1"/>
          </p:cNvPicPr>
          <p:nvPr/>
        </p:nvPicPr>
        <p:blipFill>
          <a:blip r:embed="rId2"/>
          <a:stretch>
            <a:fillRect/>
          </a:stretch>
        </p:blipFill>
        <p:spPr>
          <a:xfrm>
            <a:off x="3466190" y="3018535"/>
            <a:ext cx="5862866" cy="3203321"/>
          </a:xfrm>
          <a:prstGeom prst="rect">
            <a:avLst/>
          </a:prstGeom>
        </p:spPr>
      </p:pic>
      <p:sp>
        <p:nvSpPr>
          <p:cNvPr id="15" name="TextBox 14">
            <a:extLst>
              <a:ext uri="{FF2B5EF4-FFF2-40B4-BE49-F238E27FC236}">
                <a16:creationId xmlns:a16="http://schemas.microsoft.com/office/drawing/2014/main" id="{07DAEC09-56AA-194E-A06B-149177D6C116}"/>
              </a:ext>
            </a:extLst>
          </p:cNvPr>
          <p:cNvSpPr txBox="1"/>
          <p:nvPr/>
        </p:nvSpPr>
        <p:spPr>
          <a:xfrm>
            <a:off x="592566" y="6261875"/>
            <a:ext cx="10989834" cy="369332"/>
          </a:xfrm>
          <a:prstGeom prst="rect">
            <a:avLst/>
          </a:prstGeom>
          <a:noFill/>
        </p:spPr>
        <p:txBody>
          <a:bodyPr wrap="square">
            <a:spAutoFit/>
          </a:bodyPr>
          <a:lstStyle/>
          <a:p>
            <a:pPr marL="0" marR="0" algn="ctr"/>
            <a:r>
              <a:rPr lang="en-US" dirty="0">
                <a:effectLst/>
                <a:latin typeface="Century Gothic" panose="020B0502020202020204" pitchFamily="34" charset="0"/>
                <a:ea typeface="Times New Roman" panose="02020603050405020304" pitchFamily="18" charset="0"/>
              </a:rPr>
              <a:t>Adaptive controller gains considering core saturation.</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A927B2E-666F-A44D-807F-7F3A728339D9}"/>
                  </a:ext>
                </a:extLst>
              </p:cNvPr>
              <p:cNvSpPr txBox="1"/>
              <p:nvPr/>
            </p:nvSpPr>
            <p:spPr>
              <a:xfrm>
                <a:off x="-1168401" y="2106618"/>
                <a:ext cx="6110514" cy="7019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a:latin typeface="Cambria Math" panose="02040503050406030204" pitchFamily="18" charset="0"/>
                            </a:rPr>
                            <m:t>𝐾</m:t>
                          </m:r>
                        </m:e>
                        <m:sub>
                          <m:r>
                            <a:rPr lang="en-US">
                              <a:latin typeface="Cambria Math" panose="02040503050406030204" pitchFamily="18" charset="0"/>
                            </a:rPr>
                            <m:t>𝑖</m:t>
                          </m:r>
                        </m:sub>
                      </m:sSub>
                      <m:r>
                        <a:rPr lang="en-US">
                          <a:latin typeface="Cambria Math" panose="02040503050406030204" pitchFamily="18" charset="0"/>
                        </a:rPr>
                        <m:t>=</m:t>
                      </m:r>
                      <m:f>
                        <m:fPr>
                          <m:ctrlPr>
                            <a:rPr lang="en-US" i="1">
                              <a:solidFill>
                                <a:srgbClr val="836967"/>
                              </a:solidFill>
                              <a:latin typeface="Cambria Math" panose="02040503050406030204" pitchFamily="18" charset="0"/>
                            </a:rPr>
                          </m:ctrlPr>
                        </m:fPr>
                        <m:num>
                          <m:sSup>
                            <m:sSupPr>
                              <m:ctrlPr>
                                <a:rPr lang="en-US" i="1">
                                  <a:solidFill>
                                    <a:srgbClr val="836967"/>
                                  </a:solidFill>
                                  <a:latin typeface="Cambria Math" panose="02040503050406030204" pitchFamily="18" charset="0"/>
                                </a:rPr>
                              </m:ctrlPr>
                            </m:sSupPr>
                            <m:e>
                              <m:r>
                                <a:rPr lang="en-US">
                                  <a:latin typeface="Cambria Math" panose="02040503050406030204" pitchFamily="18" charset="0"/>
                                </a:rPr>
                                <m:t>𝜔</m:t>
                              </m:r>
                            </m:e>
                            <m:sup>
                              <m:r>
                                <a:rPr lang="en-US">
                                  <a:latin typeface="Cambria Math" panose="02040503050406030204" pitchFamily="18" charset="0"/>
                                </a:rPr>
                                <m:t>3</m:t>
                              </m:r>
                            </m:sup>
                          </m:sSup>
                          <m:sSub>
                            <m:sSubPr>
                              <m:ctrlPr>
                                <a:rPr lang="en-US" i="1">
                                  <a:solidFill>
                                    <a:srgbClr val="836967"/>
                                  </a:solidFill>
                                  <a:latin typeface="Cambria Math" panose="02040503050406030204" pitchFamily="18" charset="0"/>
                                </a:rPr>
                              </m:ctrlPr>
                            </m:sSubPr>
                            <m:e>
                              <m:r>
                                <a:rPr lang="en-US">
                                  <a:latin typeface="Cambria Math" panose="02040503050406030204" pitchFamily="18" charset="0"/>
                                </a:rPr>
                                <m:t>𝐿</m:t>
                              </m:r>
                            </m:e>
                            <m:sub>
                              <m:r>
                                <a:rPr lang="en-US">
                                  <a:latin typeface="Cambria Math" panose="02040503050406030204" pitchFamily="18" charset="0"/>
                                </a:rPr>
                                <m:t>𝑑𝑞</m:t>
                              </m:r>
                            </m:sub>
                          </m:sSub>
                        </m:num>
                        <m:den>
                          <m:r>
                            <a:rPr lang="en-US">
                              <a:latin typeface="Cambria Math" panose="02040503050406030204" pitchFamily="18" charset="0"/>
                            </a:rPr>
                            <m:t>𝛽</m:t>
                          </m:r>
                          <m:r>
                            <m:rPr>
                              <m:sty m:val="p"/>
                            </m:rPr>
                            <a:rPr lang="en-US">
                              <a:latin typeface="Cambria Math" panose="02040503050406030204" pitchFamily="18" charset="0"/>
                            </a:rPr>
                            <m:t>α</m:t>
                          </m:r>
                          <m:sSub>
                            <m:sSubPr>
                              <m:ctrlPr>
                                <a:rPr lang="en-US" i="1">
                                  <a:solidFill>
                                    <a:srgbClr val="836967"/>
                                  </a:solidFill>
                                  <a:latin typeface="Cambria Math" panose="02040503050406030204" pitchFamily="18" charset="0"/>
                                </a:rPr>
                              </m:ctrlPr>
                            </m:sSubPr>
                            <m:e>
                              <m:r>
                                <a:rPr lang="en-US">
                                  <a:latin typeface="Cambria Math" panose="02040503050406030204" pitchFamily="18" charset="0"/>
                                </a:rPr>
                                <m:t>𝑉</m:t>
                              </m:r>
                            </m:e>
                            <m:sub>
                              <m:r>
                                <a:rPr lang="en-US">
                                  <a:latin typeface="Cambria Math" panose="02040503050406030204" pitchFamily="18" charset="0"/>
                                </a:rPr>
                                <m:t>𝑑𝑐</m:t>
                              </m:r>
                            </m:sub>
                          </m:sSub>
                        </m:den>
                      </m:f>
                    </m:oMath>
                  </m:oMathPara>
                </a14:m>
                <a:endParaRPr lang="en-US" dirty="0">
                  <a:latin typeface="Century Gothic" panose="020B0502020202020204" pitchFamily="34" charset="0"/>
                </a:endParaRPr>
              </a:p>
            </p:txBody>
          </p:sp>
        </mc:Choice>
        <mc:Fallback xmlns="">
          <p:sp>
            <p:nvSpPr>
              <p:cNvPr id="11" name="TextBox 10">
                <a:extLst>
                  <a:ext uri="{FF2B5EF4-FFF2-40B4-BE49-F238E27FC236}">
                    <a16:creationId xmlns:a16="http://schemas.microsoft.com/office/drawing/2014/main" id="{0A927B2E-666F-A44D-807F-7F3A728339D9}"/>
                  </a:ext>
                </a:extLst>
              </p:cNvPr>
              <p:cNvSpPr txBox="1">
                <a:spLocks noRot="1" noChangeAspect="1" noMove="1" noResize="1" noEditPoints="1" noAdjustHandles="1" noChangeArrowheads="1" noChangeShapeType="1" noTextEdit="1"/>
              </p:cNvSpPr>
              <p:nvPr/>
            </p:nvSpPr>
            <p:spPr>
              <a:xfrm>
                <a:off x="-1168401" y="2106618"/>
                <a:ext cx="6110514" cy="701987"/>
              </a:xfrm>
              <a:prstGeom prst="rect">
                <a:avLst/>
              </a:prstGeom>
              <a:blipFill>
                <a:blip r:embed="rId3"/>
                <a:stretch>
                  <a:fillRect b="-8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47F3202-240E-444F-B396-B3012B9CC4B9}"/>
                  </a:ext>
                </a:extLst>
              </p:cNvPr>
              <p:cNvSpPr txBox="1"/>
              <p:nvPr/>
            </p:nvSpPr>
            <p:spPr>
              <a:xfrm>
                <a:off x="2385375" y="2162057"/>
                <a:ext cx="6683828" cy="7019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a:latin typeface="Cambria Math" panose="02040503050406030204" pitchFamily="18" charset="0"/>
                            </a:rPr>
                            <m:t>𝐾</m:t>
                          </m:r>
                        </m:e>
                        <m:sub>
                          <m:r>
                            <a:rPr lang="en-US">
                              <a:latin typeface="Cambria Math" panose="02040503050406030204" pitchFamily="18" charset="0"/>
                            </a:rPr>
                            <m:t>𝑝</m:t>
                          </m:r>
                        </m:sub>
                      </m:sSub>
                      <m:r>
                        <a:rPr lang="en-US">
                          <a:latin typeface="Cambria Math" panose="02040503050406030204" pitchFamily="18" charset="0"/>
                        </a:rPr>
                        <m:t>=</m:t>
                      </m:r>
                      <m:f>
                        <m:fPr>
                          <m:ctrlPr>
                            <a:rPr lang="en-US" i="1">
                              <a:solidFill>
                                <a:srgbClr val="836967"/>
                              </a:solidFill>
                              <a:latin typeface="Cambria Math" panose="02040503050406030204" pitchFamily="18" charset="0"/>
                            </a:rPr>
                          </m:ctrlPr>
                        </m:fPr>
                        <m:num>
                          <m:sSup>
                            <m:sSupPr>
                              <m:ctrlPr>
                                <a:rPr lang="en-US" i="1">
                                  <a:solidFill>
                                    <a:srgbClr val="836967"/>
                                  </a:solidFill>
                                  <a:latin typeface="Cambria Math" panose="02040503050406030204" pitchFamily="18" charset="0"/>
                                </a:rPr>
                              </m:ctrlPr>
                            </m:sSupPr>
                            <m:e>
                              <m:r>
                                <a:rPr lang="en-US">
                                  <a:latin typeface="Cambria Math" panose="02040503050406030204" pitchFamily="18" charset="0"/>
                                </a:rPr>
                                <m:t>𝜔</m:t>
                              </m:r>
                            </m:e>
                            <m:sup>
                              <m:r>
                                <a:rPr lang="en-US">
                                  <a:latin typeface="Cambria Math" panose="02040503050406030204" pitchFamily="18" charset="0"/>
                                </a:rPr>
                                <m:t>2</m:t>
                              </m:r>
                            </m:sup>
                          </m:sSup>
                          <m:sSub>
                            <m:sSubPr>
                              <m:ctrlPr>
                                <a:rPr lang="en-US" i="1">
                                  <a:solidFill>
                                    <a:srgbClr val="836967"/>
                                  </a:solidFill>
                                  <a:latin typeface="Cambria Math" panose="02040503050406030204" pitchFamily="18" charset="0"/>
                                </a:rPr>
                              </m:ctrlPr>
                            </m:sSubPr>
                            <m:e>
                              <m:r>
                                <a:rPr lang="en-US">
                                  <a:latin typeface="Cambria Math" panose="02040503050406030204" pitchFamily="18" charset="0"/>
                                </a:rPr>
                                <m:t>𝐿</m:t>
                              </m:r>
                            </m:e>
                            <m:sub>
                              <m:r>
                                <a:rPr lang="en-US">
                                  <a:latin typeface="Cambria Math" panose="02040503050406030204" pitchFamily="18" charset="0"/>
                                </a:rPr>
                                <m:t>𝑑𝑞</m:t>
                              </m:r>
                            </m:sub>
                          </m:sSub>
                          <m:d>
                            <m:dPr>
                              <m:ctrlPr>
                                <a:rPr lang="en-US" i="1">
                                  <a:latin typeface="Cambria Math" panose="02040503050406030204" pitchFamily="18" charset="0"/>
                                </a:rPr>
                              </m:ctrlPr>
                            </m:dPr>
                            <m:e>
                              <m:r>
                                <a:rPr lang="en-US">
                                  <a:latin typeface="Cambria Math" panose="02040503050406030204" pitchFamily="18" charset="0"/>
                                </a:rPr>
                                <m:t>1+2</m:t>
                              </m:r>
                              <m:r>
                                <a:rPr lang="en-US">
                                  <a:latin typeface="Cambria Math" panose="02040503050406030204" pitchFamily="18" charset="0"/>
                                </a:rPr>
                                <m:t>𝜍</m:t>
                              </m:r>
                            </m:e>
                          </m:d>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a:latin typeface="Cambria Math" panose="02040503050406030204" pitchFamily="18" charset="0"/>
                                </a:rPr>
                                <m:t>𝛽</m:t>
                              </m:r>
                              <m:r>
                                <a:rPr lang="en-US">
                                  <a:latin typeface="Cambria Math" panose="02040503050406030204" pitchFamily="18" charset="0"/>
                                </a:rPr>
                                <m:t>𝐾</m:t>
                              </m:r>
                            </m:e>
                            <m:sub>
                              <m:r>
                                <a:rPr lang="en-US">
                                  <a:latin typeface="Cambria Math" panose="02040503050406030204" pitchFamily="18" charset="0"/>
                                </a:rPr>
                                <m:t>𝑖</m:t>
                              </m:r>
                            </m:sub>
                          </m:sSub>
                          <m:sSub>
                            <m:sSubPr>
                              <m:ctrlPr>
                                <a:rPr lang="en-US" i="1">
                                  <a:solidFill>
                                    <a:srgbClr val="836967"/>
                                  </a:solidFill>
                                  <a:latin typeface="Cambria Math" panose="02040503050406030204" pitchFamily="18" charset="0"/>
                                </a:rPr>
                              </m:ctrlPr>
                            </m:sSubPr>
                            <m:e>
                              <m:r>
                                <a:rPr lang="en-US">
                                  <a:latin typeface="Cambria Math" panose="02040503050406030204" pitchFamily="18" charset="0"/>
                                </a:rPr>
                                <m:t>𝑉</m:t>
                              </m:r>
                            </m:e>
                            <m:sub>
                              <m:r>
                                <a:rPr lang="en-US">
                                  <a:latin typeface="Cambria Math" panose="02040503050406030204" pitchFamily="18" charset="0"/>
                                </a:rPr>
                                <m:t>𝑑𝑐</m:t>
                              </m:r>
                            </m:sub>
                          </m:sSub>
                          <m:r>
                            <a:rPr lang="en-US">
                              <a:latin typeface="Cambria Math" panose="02040503050406030204" pitchFamily="18" charset="0"/>
                            </a:rPr>
                            <m:t>−</m:t>
                          </m:r>
                          <m:r>
                            <m:rPr>
                              <m:sty m:val="p"/>
                            </m:rPr>
                            <a:rPr lang="en-US">
                              <a:latin typeface="Cambria Math" panose="02040503050406030204" pitchFamily="18" charset="0"/>
                            </a:rPr>
                            <m:t>α</m:t>
                          </m:r>
                          <m:r>
                            <a:rPr lang="en-US">
                              <a:latin typeface="Cambria Math" panose="02040503050406030204" pitchFamily="18" charset="0"/>
                            </a:rPr>
                            <m:t>𝑟</m:t>
                          </m:r>
                        </m:num>
                        <m:den>
                          <m:r>
                            <a:rPr lang="en-US">
                              <a:latin typeface="Cambria Math" panose="02040503050406030204" pitchFamily="18" charset="0"/>
                            </a:rPr>
                            <m:t>𝛽</m:t>
                          </m:r>
                          <m:r>
                            <m:rPr>
                              <m:sty m:val="p"/>
                            </m:rPr>
                            <a:rPr lang="en-US">
                              <a:latin typeface="Cambria Math" panose="02040503050406030204" pitchFamily="18" charset="0"/>
                            </a:rPr>
                            <m:t>α</m:t>
                          </m:r>
                          <m:sSub>
                            <m:sSubPr>
                              <m:ctrlPr>
                                <a:rPr lang="en-US" i="1">
                                  <a:solidFill>
                                    <a:srgbClr val="836967"/>
                                  </a:solidFill>
                                  <a:latin typeface="Cambria Math" panose="02040503050406030204" pitchFamily="18" charset="0"/>
                                </a:rPr>
                              </m:ctrlPr>
                            </m:sSubPr>
                            <m:e>
                              <m:r>
                                <a:rPr lang="en-US">
                                  <a:latin typeface="Cambria Math" panose="02040503050406030204" pitchFamily="18" charset="0"/>
                                </a:rPr>
                                <m:t>𝑉</m:t>
                              </m:r>
                            </m:e>
                            <m:sub>
                              <m:r>
                                <a:rPr lang="en-US">
                                  <a:latin typeface="Cambria Math" panose="02040503050406030204" pitchFamily="18" charset="0"/>
                                </a:rPr>
                                <m:t>𝑑𝑐</m:t>
                              </m:r>
                            </m:sub>
                          </m:sSub>
                        </m:den>
                      </m:f>
                    </m:oMath>
                  </m:oMathPara>
                </a14:m>
                <a:endParaRPr lang="en-US" dirty="0">
                  <a:latin typeface="Century Gothic" panose="020B0502020202020204" pitchFamily="34" charset="0"/>
                </a:endParaRPr>
              </a:p>
            </p:txBody>
          </p:sp>
        </mc:Choice>
        <mc:Fallback xmlns="">
          <p:sp>
            <p:nvSpPr>
              <p:cNvPr id="14" name="TextBox 13">
                <a:extLst>
                  <a:ext uri="{FF2B5EF4-FFF2-40B4-BE49-F238E27FC236}">
                    <a16:creationId xmlns:a16="http://schemas.microsoft.com/office/drawing/2014/main" id="{647F3202-240E-444F-B396-B3012B9CC4B9}"/>
                  </a:ext>
                </a:extLst>
              </p:cNvPr>
              <p:cNvSpPr txBox="1">
                <a:spLocks noRot="1" noChangeAspect="1" noMove="1" noResize="1" noEditPoints="1" noAdjustHandles="1" noChangeArrowheads="1" noChangeShapeType="1" noTextEdit="1"/>
              </p:cNvSpPr>
              <p:nvPr/>
            </p:nvSpPr>
            <p:spPr>
              <a:xfrm>
                <a:off x="2385375" y="2162057"/>
                <a:ext cx="6683828" cy="701987"/>
              </a:xfrm>
              <a:prstGeom prst="rect">
                <a:avLst/>
              </a:prstGeom>
              <a:blipFill>
                <a:blip r:embed="rId4"/>
                <a:stretch>
                  <a:fillRect b="-8929"/>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D40BBF15-71C9-8A4F-8A25-38621169A637}"/>
              </a:ext>
            </a:extLst>
          </p:cNvPr>
          <p:cNvSpPr txBox="1"/>
          <p:nvPr/>
        </p:nvSpPr>
        <p:spPr>
          <a:xfrm>
            <a:off x="2645228" y="2310046"/>
            <a:ext cx="6683828" cy="369332"/>
          </a:xfrm>
          <a:prstGeom prst="rect">
            <a:avLst/>
          </a:prstGeom>
          <a:noFill/>
        </p:spPr>
        <p:txBody>
          <a:bodyPr wrap="square">
            <a:spAutoFit/>
          </a:bodyPr>
          <a:lstStyle/>
          <a:p>
            <a:r>
              <a:rPr lang="en-US" sz="1800" dirty="0">
                <a:effectLst/>
                <a:latin typeface="Century Gothic" panose="020B0502020202020204" pitchFamily="34" charset="0"/>
                <a:ea typeface="Times New Roman" panose="02020603050405020304" pitchFamily="18" charset="0"/>
              </a:rPr>
              <a:t>(1.11)</a:t>
            </a:r>
            <a:r>
              <a:rPr lang="en-US" dirty="0">
                <a:effectLst/>
                <a:latin typeface="Century Gothic" panose="020B0502020202020204" pitchFamily="34" charset="0"/>
              </a:rPr>
              <a:t> </a:t>
            </a:r>
            <a:endParaRPr lang="en-US" dirty="0">
              <a:latin typeface="Century Gothic" panose="020B0502020202020204" pitchFamily="34" charset="0"/>
            </a:endParaRPr>
          </a:p>
        </p:txBody>
      </p:sp>
      <p:sp>
        <p:nvSpPr>
          <p:cNvPr id="17" name="TextBox 16">
            <a:extLst>
              <a:ext uri="{FF2B5EF4-FFF2-40B4-BE49-F238E27FC236}">
                <a16:creationId xmlns:a16="http://schemas.microsoft.com/office/drawing/2014/main" id="{872C7AE8-C0A3-9C46-8ABA-4C4193FA6036}"/>
              </a:ext>
            </a:extLst>
          </p:cNvPr>
          <p:cNvSpPr txBox="1"/>
          <p:nvPr/>
        </p:nvSpPr>
        <p:spPr>
          <a:xfrm>
            <a:off x="7964715" y="2218420"/>
            <a:ext cx="6683828" cy="369332"/>
          </a:xfrm>
          <a:prstGeom prst="rect">
            <a:avLst/>
          </a:prstGeom>
          <a:noFill/>
        </p:spPr>
        <p:txBody>
          <a:bodyPr wrap="square">
            <a:spAutoFit/>
          </a:bodyPr>
          <a:lstStyle/>
          <a:p>
            <a:r>
              <a:rPr lang="en-US" sz="1800" dirty="0">
                <a:effectLst/>
                <a:latin typeface="Century Gothic" panose="020B0502020202020204" pitchFamily="34" charset="0"/>
                <a:ea typeface="Times New Roman" panose="02020603050405020304" pitchFamily="18" charset="0"/>
              </a:rPr>
              <a:t>(1.12)</a:t>
            </a:r>
            <a:r>
              <a:rPr lang="en-US" dirty="0">
                <a:effectLst/>
                <a:latin typeface="Century Gothic" panose="020B0502020202020204" pitchFamily="34" charset="0"/>
              </a:rPr>
              <a:t> </a:t>
            </a:r>
            <a:endParaRPr lang="en-US" dirty="0">
              <a:latin typeface="Century Gothic" panose="020B0502020202020204" pitchFamily="34" charset="0"/>
            </a:endParaRPr>
          </a:p>
        </p:txBody>
      </p:sp>
      <p:sp>
        <p:nvSpPr>
          <p:cNvPr id="3" name="TextBox 2">
            <a:extLst>
              <a:ext uri="{FF2B5EF4-FFF2-40B4-BE49-F238E27FC236}">
                <a16:creationId xmlns:a16="http://schemas.microsoft.com/office/drawing/2014/main" id="{1C28C4BE-FED2-504E-AEA4-EFD7FB20F326}"/>
              </a:ext>
            </a:extLst>
          </p:cNvPr>
          <p:cNvSpPr txBox="1"/>
          <p:nvPr/>
        </p:nvSpPr>
        <p:spPr>
          <a:xfrm>
            <a:off x="4104409" y="3870422"/>
            <a:ext cx="952505" cy="424732"/>
          </a:xfrm>
          <a:prstGeom prst="rect">
            <a:avLst/>
          </a:prstGeom>
          <a:noFill/>
        </p:spPr>
        <p:txBody>
          <a:bodyPr wrap="none" rtlCol="0">
            <a:spAutoFit/>
          </a:bodyPr>
          <a:lstStyle/>
          <a:p>
            <a:pPr algn="l">
              <a:lnSpc>
                <a:spcPct val="90000"/>
              </a:lnSpc>
            </a:pPr>
            <a:r>
              <a:rPr lang="en-US" sz="1200" dirty="0">
                <a:latin typeface="+mn-lt"/>
              </a:rPr>
              <a:t>Normal </a:t>
            </a:r>
            <a:br>
              <a:rPr lang="en-US" sz="1200" dirty="0">
                <a:latin typeface="+mn-lt"/>
              </a:rPr>
            </a:br>
            <a:r>
              <a:rPr lang="en-US" sz="1200" dirty="0">
                <a:latin typeface="+mn-lt"/>
              </a:rPr>
              <a:t>Operation</a:t>
            </a:r>
          </a:p>
        </p:txBody>
      </p:sp>
      <p:sp>
        <p:nvSpPr>
          <p:cNvPr id="12" name="TextBox 11">
            <a:extLst>
              <a:ext uri="{FF2B5EF4-FFF2-40B4-BE49-F238E27FC236}">
                <a16:creationId xmlns:a16="http://schemas.microsoft.com/office/drawing/2014/main" id="{85470585-EEAC-744F-9C37-29C5518EE08E}"/>
              </a:ext>
            </a:extLst>
          </p:cNvPr>
          <p:cNvSpPr txBox="1"/>
          <p:nvPr/>
        </p:nvSpPr>
        <p:spPr>
          <a:xfrm>
            <a:off x="6096000" y="5117257"/>
            <a:ext cx="952505" cy="424732"/>
          </a:xfrm>
          <a:prstGeom prst="rect">
            <a:avLst/>
          </a:prstGeom>
          <a:noFill/>
        </p:spPr>
        <p:txBody>
          <a:bodyPr wrap="none" rtlCol="0">
            <a:spAutoFit/>
          </a:bodyPr>
          <a:lstStyle/>
          <a:p>
            <a:pPr algn="l">
              <a:lnSpc>
                <a:spcPct val="90000"/>
              </a:lnSpc>
            </a:pPr>
            <a:r>
              <a:rPr lang="en-US" sz="1200" dirty="0">
                <a:latin typeface="+mn-lt"/>
              </a:rPr>
              <a:t>Fault </a:t>
            </a:r>
            <a:br>
              <a:rPr lang="en-US" sz="1200" dirty="0">
                <a:latin typeface="+mn-lt"/>
              </a:rPr>
            </a:br>
            <a:r>
              <a:rPr lang="en-US" sz="1200" dirty="0">
                <a:latin typeface="+mn-lt"/>
              </a:rPr>
              <a:t>Operation</a:t>
            </a:r>
          </a:p>
        </p:txBody>
      </p:sp>
    </p:spTree>
    <p:extLst>
      <p:ext uri="{BB962C8B-B14F-4D97-AF65-F5344CB8AC3E}">
        <p14:creationId xmlns:p14="http://schemas.microsoft.com/office/powerpoint/2010/main" val="3012207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964A70-857F-BC4E-AEEF-3B4CEEDBBFF7}"/>
              </a:ext>
            </a:extLst>
          </p:cNvPr>
          <p:cNvSpPr txBox="1"/>
          <p:nvPr/>
        </p:nvSpPr>
        <p:spPr>
          <a:xfrm>
            <a:off x="7886361" y="758579"/>
            <a:ext cx="2433680" cy="341632"/>
          </a:xfrm>
          <a:prstGeom prst="rect">
            <a:avLst/>
          </a:prstGeom>
          <a:noFill/>
        </p:spPr>
        <p:txBody>
          <a:bodyPr wrap="none" rtlCol="0">
            <a:spAutoFit/>
          </a:bodyPr>
          <a:lstStyle/>
          <a:p>
            <a:pPr algn="l">
              <a:lnSpc>
                <a:spcPct val="90000"/>
              </a:lnSpc>
            </a:pPr>
            <a:r>
              <a:rPr lang="en-US" dirty="0">
                <a:latin typeface="Century Gothic" panose="020B0502020202020204" pitchFamily="34" charset="0"/>
              </a:rPr>
              <a:t>PROPOSED METHOD</a:t>
            </a:r>
          </a:p>
        </p:txBody>
      </p:sp>
      <p:sp>
        <p:nvSpPr>
          <p:cNvPr id="6" name="TextBox 5">
            <a:extLst>
              <a:ext uri="{FF2B5EF4-FFF2-40B4-BE49-F238E27FC236}">
                <a16:creationId xmlns:a16="http://schemas.microsoft.com/office/drawing/2014/main" id="{75E8051A-74B9-A34D-BBDD-0C8B59F664B8}"/>
              </a:ext>
            </a:extLst>
          </p:cNvPr>
          <p:cNvSpPr txBox="1"/>
          <p:nvPr/>
        </p:nvSpPr>
        <p:spPr>
          <a:xfrm>
            <a:off x="1770637" y="794908"/>
            <a:ext cx="2677336" cy="341632"/>
          </a:xfrm>
          <a:prstGeom prst="rect">
            <a:avLst/>
          </a:prstGeom>
          <a:noFill/>
        </p:spPr>
        <p:txBody>
          <a:bodyPr wrap="none" rtlCol="0">
            <a:spAutoFit/>
          </a:bodyPr>
          <a:lstStyle/>
          <a:p>
            <a:pPr algn="l">
              <a:lnSpc>
                <a:spcPct val="90000"/>
              </a:lnSpc>
            </a:pPr>
            <a:r>
              <a:rPr lang="en-US" dirty="0">
                <a:latin typeface="Century Gothic" panose="020B0502020202020204" pitchFamily="34" charset="0"/>
              </a:rPr>
              <a:t>CONSTANT PI METHOD</a:t>
            </a:r>
          </a:p>
        </p:txBody>
      </p:sp>
      <p:sp>
        <p:nvSpPr>
          <p:cNvPr id="8" name="TextBox 7">
            <a:extLst>
              <a:ext uri="{FF2B5EF4-FFF2-40B4-BE49-F238E27FC236}">
                <a16:creationId xmlns:a16="http://schemas.microsoft.com/office/drawing/2014/main" id="{CFA98940-A0D1-F34D-8189-B0BE4FE20B0C}"/>
              </a:ext>
            </a:extLst>
          </p:cNvPr>
          <p:cNvSpPr txBox="1"/>
          <p:nvPr/>
        </p:nvSpPr>
        <p:spPr>
          <a:xfrm>
            <a:off x="238855" y="5158106"/>
            <a:ext cx="5692167" cy="954107"/>
          </a:xfrm>
          <a:prstGeom prst="rect">
            <a:avLst/>
          </a:prstGeom>
          <a:solidFill>
            <a:schemeClr val="bg1"/>
          </a:solidFill>
        </p:spPr>
        <p:txBody>
          <a:bodyPr wrap="square">
            <a:spAutoFit/>
          </a:bodyPr>
          <a:lstStyle/>
          <a:p>
            <a:pPr marL="0" marR="0" algn="ctr">
              <a:spcBef>
                <a:spcPts val="0"/>
              </a:spcBef>
              <a:spcAft>
                <a:spcPts val="0"/>
              </a:spcAft>
            </a:pPr>
            <a:r>
              <a:rPr lang="en-US" sz="1400" dirty="0">
                <a:latin typeface="Century Gothic" panose="020B0502020202020204" pitchFamily="34" charset="0"/>
                <a:ea typeface="Times New Roman" panose="02020603050405020304" pitchFamily="18" charset="0"/>
              </a:rPr>
              <a:t>Constant gain PI </a:t>
            </a:r>
            <a:r>
              <a:rPr lang="en-US" sz="1400" dirty="0">
                <a:effectLst/>
                <a:latin typeface="Century Gothic" panose="020B0502020202020204" pitchFamily="34" charset="0"/>
                <a:ea typeface="Times New Roman" panose="02020603050405020304" pitchFamily="18" charset="0"/>
              </a:rPr>
              <a:t>step response for different inductance values due to core saturation effect of the ferrite </a:t>
            </a:r>
            <a:r>
              <a:rPr lang="en-US" sz="1400" dirty="0">
                <a:latin typeface="Century Gothic" panose="020B0502020202020204" pitchFamily="34" charset="0"/>
                <a:ea typeface="Times New Roman" panose="02020603050405020304" pitchFamily="18" charset="0"/>
              </a:rPr>
              <a:t>core . </a:t>
            </a:r>
            <a:br>
              <a:rPr lang="en-US" sz="1400" dirty="0">
                <a:latin typeface="Century Gothic" panose="020B0502020202020204" pitchFamily="34" charset="0"/>
                <a:ea typeface="Times New Roman" panose="02020603050405020304" pitchFamily="18" charset="0"/>
              </a:rPr>
            </a:br>
            <a:r>
              <a:rPr lang="en-US" sz="1400" dirty="0">
                <a:latin typeface="Century Gothic" panose="020B0502020202020204" pitchFamily="34" charset="0"/>
                <a:ea typeface="Times New Roman" panose="02020603050405020304" pitchFamily="18" charset="0"/>
              </a:rPr>
              <a:t>L = 1.0 </a:t>
            </a:r>
            <a:r>
              <a:rPr lang="en-US" sz="1400" dirty="0" err="1">
                <a:latin typeface="Century Gothic" panose="020B0502020202020204" pitchFamily="34" charset="0"/>
                <a:ea typeface="Times New Roman" panose="02020603050405020304" pitchFamily="18" charset="0"/>
              </a:rPr>
              <a:t>p.u</a:t>
            </a:r>
            <a:r>
              <a:rPr lang="en-US" sz="1400" dirty="0">
                <a:latin typeface="Century Gothic" panose="020B0502020202020204" pitchFamily="34" charset="0"/>
                <a:ea typeface="Times New Roman" panose="02020603050405020304" pitchFamily="18" charset="0"/>
              </a:rPr>
              <a:t> = 1.3 </a:t>
            </a:r>
            <a:r>
              <a:rPr lang="en-US" sz="1400" dirty="0" err="1">
                <a:latin typeface="Century Gothic" panose="020B0502020202020204" pitchFamily="34" charset="0"/>
                <a:ea typeface="Times New Roman" panose="02020603050405020304" pitchFamily="18" charset="0"/>
              </a:rPr>
              <a:t>mH</a:t>
            </a:r>
            <a:r>
              <a:rPr lang="en-US" sz="1400" dirty="0">
                <a:latin typeface="Century Gothic" panose="020B0502020202020204" pitchFamily="34" charset="0"/>
                <a:ea typeface="Times New Roman" panose="02020603050405020304" pitchFamily="18" charset="0"/>
              </a:rPr>
              <a:t>. </a:t>
            </a:r>
            <a:endParaRPr lang="en-US" sz="1400" dirty="0">
              <a:effectLst/>
              <a:latin typeface="Century Gothic" panose="020B0502020202020204" pitchFamily="34" charset="0"/>
              <a:ea typeface="Times New Roman" panose="02020603050405020304" pitchFamily="18" charset="0"/>
            </a:endParaRPr>
          </a:p>
          <a:p>
            <a:pPr marL="0" marR="0" algn="ctr">
              <a:spcBef>
                <a:spcPts val="0"/>
              </a:spcBef>
              <a:spcAft>
                <a:spcPts val="0"/>
              </a:spcAft>
            </a:pPr>
            <a:endParaRPr lang="en-US" sz="1400" dirty="0">
              <a:effectLst/>
              <a:latin typeface="Century Gothic" panose="020B0502020202020204" pitchFamily="34" charset="0"/>
              <a:ea typeface="Times New Roman" panose="02020603050405020304" pitchFamily="18" charset="0"/>
            </a:endParaRPr>
          </a:p>
        </p:txBody>
      </p:sp>
      <p:sp>
        <p:nvSpPr>
          <p:cNvPr id="10" name="TextBox 9">
            <a:extLst>
              <a:ext uri="{FF2B5EF4-FFF2-40B4-BE49-F238E27FC236}">
                <a16:creationId xmlns:a16="http://schemas.microsoft.com/office/drawing/2014/main" id="{AD3EB490-D5EF-644B-BEB4-0D2B3501342E}"/>
              </a:ext>
            </a:extLst>
          </p:cNvPr>
          <p:cNvSpPr txBox="1"/>
          <p:nvPr/>
        </p:nvSpPr>
        <p:spPr>
          <a:xfrm>
            <a:off x="6078794" y="5158106"/>
            <a:ext cx="6113206" cy="738664"/>
          </a:xfrm>
          <a:prstGeom prst="rect">
            <a:avLst/>
          </a:prstGeom>
          <a:noFill/>
        </p:spPr>
        <p:txBody>
          <a:bodyPr wrap="square">
            <a:spAutoFit/>
          </a:bodyPr>
          <a:lstStyle/>
          <a:p>
            <a:pPr marL="0" marR="0" algn="ctr"/>
            <a:r>
              <a:rPr lang="en-US" sz="1400" dirty="0">
                <a:effectLst/>
                <a:latin typeface="Century Gothic" panose="020B0502020202020204" pitchFamily="34" charset="0"/>
                <a:ea typeface="Times New Roman" panose="02020603050405020304" pitchFamily="18" charset="0"/>
              </a:rPr>
              <a:t>Bode plot for different inductance values due to core saturation effect of the ferrite core. L = 1.0 </a:t>
            </a:r>
            <a:r>
              <a:rPr lang="en-US" sz="1400" dirty="0" err="1">
                <a:effectLst/>
                <a:latin typeface="Century Gothic" panose="020B0502020202020204" pitchFamily="34" charset="0"/>
                <a:ea typeface="Times New Roman" panose="02020603050405020304" pitchFamily="18" charset="0"/>
              </a:rPr>
              <a:t>p.u</a:t>
            </a:r>
            <a:r>
              <a:rPr lang="en-US" sz="1400" dirty="0">
                <a:effectLst/>
                <a:latin typeface="Century Gothic" panose="020B0502020202020204" pitchFamily="34" charset="0"/>
                <a:ea typeface="Times New Roman" panose="02020603050405020304" pitchFamily="18" charset="0"/>
              </a:rPr>
              <a:t> = 1.3 </a:t>
            </a:r>
            <a:r>
              <a:rPr lang="en-US" sz="1400" dirty="0" err="1">
                <a:effectLst/>
                <a:latin typeface="Century Gothic" panose="020B0502020202020204" pitchFamily="34" charset="0"/>
                <a:ea typeface="Times New Roman" panose="02020603050405020304" pitchFamily="18" charset="0"/>
              </a:rPr>
              <a:t>mH</a:t>
            </a:r>
            <a:r>
              <a:rPr lang="en-US" sz="1400" dirty="0">
                <a:effectLst/>
                <a:latin typeface="Century Gothic" panose="020B0502020202020204" pitchFamily="34" charset="0"/>
                <a:ea typeface="Times New Roman" panose="02020603050405020304" pitchFamily="18" charset="0"/>
              </a:rPr>
              <a:t>. PI gains calculated using the Butterworth polynomial.</a:t>
            </a:r>
          </a:p>
        </p:txBody>
      </p:sp>
      <p:sp>
        <p:nvSpPr>
          <p:cNvPr id="9" name="Title 1">
            <a:extLst>
              <a:ext uri="{FF2B5EF4-FFF2-40B4-BE49-F238E27FC236}">
                <a16:creationId xmlns:a16="http://schemas.microsoft.com/office/drawing/2014/main" id="{317B9579-7CA0-E642-A19E-B2BB5FCE697A}"/>
              </a:ext>
            </a:extLst>
          </p:cNvPr>
          <p:cNvSpPr>
            <a:spLocks noGrp="1"/>
          </p:cNvSpPr>
          <p:nvPr>
            <p:ph type="title"/>
          </p:nvPr>
        </p:nvSpPr>
        <p:spPr>
          <a:xfrm>
            <a:off x="609600" y="141835"/>
            <a:ext cx="10972800" cy="424732"/>
          </a:xfrm>
        </p:spPr>
        <p:txBody>
          <a:bodyPr/>
          <a:lstStyle/>
          <a:p>
            <a:r>
              <a:rPr lang="en-US" sz="2400"/>
              <a:t>PROPOSED CONTROL</a:t>
            </a:r>
          </a:p>
        </p:txBody>
      </p:sp>
      <p:pic>
        <p:nvPicPr>
          <p:cNvPr id="2" name="Picture 1">
            <a:extLst>
              <a:ext uri="{FF2B5EF4-FFF2-40B4-BE49-F238E27FC236}">
                <a16:creationId xmlns:a16="http://schemas.microsoft.com/office/drawing/2014/main" id="{9BAE7883-B4DE-C64F-2706-EF89FC235303}"/>
              </a:ext>
            </a:extLst>
          </p:cNvPr>
          <p:cNvPicPr>
            <a:picLocks noChangeAspect="1"/>
          </p:cNvPicPr>
          <p:nvPr/>
        </p:nvPicPr>
        <p:blipFill rotWithShape="1">
          <a:blip r:embed="rId2"/>
          <a:srcRect l="5407" r="7402"/>
          <a:stretch/>
        </p:blipFill>
        <p:spPr bwMode="auto">
          <a:xfrm>
            <a:off x="6566655" y="1123644"/>
            <a:ext cx="4634770" cy="4034462"/>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3E0869CA-0B73-4845-A7F9-D35801B41FE7}"/>
              </a:ext>
            </a:extLst>
          </p:cNvPr>
          <p:cNvSpPr txBox="1"/>
          <p:nvPr/>
        </p:nvSpPr>
        <p:spPr>
          <a:xfrm>
            <a:off x="7620398" y="4179376"/>
            <a:ext cx="3029997" cy="480131"/>
          </a:xfrm>
          <a:prstGeom prst="rect">
            <a:avLst/>
          </a:prstGeom>
          <a:solidFill>
            <a:srgbClr val="4B8861"/>
          </a:solidFill>
          <a:ln>
            <a:noFill/>
          </a:ln>
        </p:spPr>
        <p:txBody>
          <a:bodyPr wrap="none" rtlCol="0">
            <a:spAutoFit/>
          </a:bodyPr>
          <a:lstStyle/>
          <a:p>
            <a:pPr algn="l">
              <a:lnSpc>
                <a:spcPct val="90000"/>
              </a:lnSpc>
            </a:pPr>
            <a:r>
              <a:rPr lang="en-US" sz="1400" b="1" dirty="0">
                <a:solidFill>
                  <a:schemeClr val="bg1"/>
                </a:solidFill>
                <a:latin typeface="+mn-lt"/>
              </a:rPr>
              <a:t>Same</a:t>
            </a:r>
            <a:r>
              <a:rPr lang="en-US" sz="1400" dirty="0">
                <a:solidFill>
                  <a:schemeClr val="bg1"/>
                </a:solidFill>
                <a:latin typeface="+mn-lt"/>
              </a:rPr>
              <a:t> PM and GM margin </a:t>
            </a:r>
            <a:br>
              <a:rPr lang="en-US" sz="1400" dirty="0">
                <a:solidFill>
                  <a:schemeClr val="bg1"/>
                </a:solidFill>
                <a:latin typeface="+mn-lt"/>
              </a:rPr>
            </a:br>
            <a:r>
              <a:rPr lang="en-US" sz="1400" dirty="0">
                <a:solidFill>
                  <a:schemeClr val="bg1"/>
                </a:solidFill>
                <a:latin typeface="+mn-lt"/>
              </a:rPr>
              <a:t>regardless of the operating point</a:t>
            </a:r>
          </a:p>
        </p:txBody>
      </p:sp>
      <p:pic>
        <p:nvPicPr>
          <p:cNvPr id="3" name="Picture 2">
            <a:extLst>
              <a:ext uri="{FF2B5EF4-FFF2-40B4-BE49-F238E27FC236}">
                <a16:creationId xmlns:a16="http://schemas.microsoft.com/office/drawing/2014/main" id="{7838DFAC-C224-8646-EEB3-7ED7F5F053D6}"/>
              </a:ext>
            </a:extLst>
          </p:cNvPr>
          <p:cNvPicPr>
            <a:picLocks noChangeAspect="1"/>
          </p:cNvPicPr>
          <p:nvPr/>
        </p:nvPicPr>
        <p:blipFill rotWithShape="1">
          <a:blip r:embed="rId3"/>
          <a:srcRect l="6791" r="8185"/>
          <a:stretch/>
        </p:blipFill>
        <p:spPr bwMode="auto">
          <a:xfrm>
            <a:off x="728693" y="1159973"/>
            <a:ext cx="4275348" cy="3937485"/>
          </a:xfrm>
          <a:prstGeom prst="rect">
            <a:avLst/>
          </a:prstGeom>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7566BC5D-7ACC-E548-B9C2-87D05CD5DDB2}"/>
              </a:ext>
            </a:extLst>
          </p:cNvPr>
          <p:cNvSpPr txBox="1"/>
          <p:nvPr/>
        </p:nvSpPr>
        <p:spPr>
          <a:xfrm>
            <a:off x="1833071" y="4179376"/>
            <a:ext cx="2574744" cy="480131"/>
          </a:xfrm>
          <a:prstGeom prst="rect">
            <a:avLst/>
          </a:prstGeom>
          <a:solidFill>
            <a:srgbClr val="4B8861"/>
          </a:solidFill>
        </p:spPr>
        <p:txBody>
          <a:bodyPr wrap="none" rtlCol="0">
            <a:spAutoFit/>
          </a:bodyPr>
          <a:lstStyle/>
          <a:p>
            <a:pPr algn="l">
              <a:lnSpc>
                <a:spcPct val="90000"/>
              </a:lnSpc>
            </a:pPr>
            <a:r>
              <a:rPr lang="en-US" sz="1400" dirty="0">
                <a:solidFill>
                  <a:schemeClr val="bg1"/>
                </a:solidFill>
                <a:latin typeface="+mn-lt"/>
              </a:rPr>
              <a:t>PM and GM margin</a:t>
            </a:r>
            <a:br>
              <a:rPr lang="en-US" sz="1400" dirty="0">
                <a:solidFill>
                  <a:schemeClr val="bg1"/>
                </a:solidFill>
                <a:latin typeface="+mn-lt"/>
              </a:rPr>
            </a:br>
            <a:r>
              <a:rPr lang="en-US" sz="1400" dirty="0">
                <a:solidFill>
                  <a:schemeClr val="bg1"/>
                </a:solidFill>
                <a:latin typeface="+mn-lt"/>
              </a:rPr>
              <a:t>depend on operating point</a:t>
            </a:r>
          </a:p>
        </p:txBody>
      </p:sp>
    </p:spTree>
    <p:extLst>
      <p:ext uri="{BB962C8B-B14F-4D97-AF65-F5344CB8AC3E}">
        <p14:creationId xmlns:p14="http://schemas.microsoft.com/office/powerpoint/2010/main" val="3721871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D2790A-67EF-A56E-A292-F4635239B02C}"/>
              </a:ext>
            </a:extLst>
          </p:cNvPr>
          <p:cNvPicPr>
            <a:picLocks/>
          </p:cNvPicPr>
          <p:nvPr/>
        </p:nvPicPr>
        <p:blipFill>
          <a:blip r:embed="rId3"/>
          <a:stretch>
            <a:fillRect/>
          </a:stretch>
        </p:blipFill>
        <p:spPr>
          <a:xfrm>
            <a:off x="6263099" y="905117"/>
            <a:ext cx="5486400" cy="5486400"/>
          </a:xfrm>
          <a:prstGeom prst="rect">
            <a:avLst/>
          </a:prstGeom>
        </p:spPr>
      </p:pic>
      <p:pic>
        <p:nvPicPr>
          <p:cNvPr id="3" name="Picture 2">
            <a:extLst>
              <a:ext uri="{FF2B5EF4-FFF2-40B4-BE49-F238E27FC236}">
                <a16:creationId xmlns:a16="http://schemas.microsoft.com/office/drawing/2014/main" id="{BA941094-A884-5569-AD05-D74E5BD42F90}"/>
              </a:ext>
            </a:extLst>
          </p:cNvPr>
          <p:cNvPicPr>
            <a:picLocks/>
          </p:cNvPicPr>
          <p:nvPr/>
        </p:nvPicPr>
        <p:blipFill>
          <a:blip r:embed="rId4"/>
          <a:stretch>
            <a:fillRect/>
          </a:stretch>
        </p:blipFill>
        <p:spPr>
          <a:xfrm>
            <a:off x="666672" y="871340"/>
            <a:ext cx="5486400" cy="5486400"/>
          </a:xfrm>
          <a:prstGeom prst="rect">
            <a:avLst/>
          </a:prstGeom>
        </p:spPr>
      </p:pic>
      <p:sp>
        <p:nvSpPr>
          <p:cNvPr id="2" name="Title 1">
            <a:extLst>
              <a:ext uri="{FF2B5EF4-FFF2-40B4-BE49-F238E27FC236}">
                <a16:creationId xmlns:a16="http://schemas.microsoft.com/office/drawing/2014/main" id="{65582758-F10B-FB4B-9E36-75A248682038}"/>
              </a:ext>
            </a:extLst>
          </p:cNvPr>
          <p:cNvSpPr>
            <a:spLocks noGrp="1"/>
          </p:cNvSpPr>
          <p:nvPr>
            <p:ph type="title"/>
          </p:nvPr>
        </p:nvSpPr>
        <p:spPr>
          <a:xfrm>
            <a:off x="609600" y="274638"/>
            <a:ext cx="10972800" cy="757130"/>
          </a:xfrm>
        </p:spPr>
        <p:txBody>
          <a:bodyPr/>
          <a:lstStyle/>
          <a:p>
            <a:r>
              <a:rPr lang="en-US" sz="2400" dirty="0"/>
              <a:t>EXPERIMENTAL RESULTS: CONSTANT PI vs. PROPOSED CONTROL</a:t>
            </a:r>
            <a:br>
              <a:rPr lang="en-US" sz="2400" dirty="0"/>
            </a:br>
            <a:r>
              <a:rPr lang="en-US" sz="2400" dirty="0"/>
              <a:t>CLOSED LOOP CONTROL. </a:t>
            </a:r>
            <a:r>
              <a:rPr lang="en-US" sz="2400" b="1" dirty="0"/>
              <a:t>3-PHASE FAULT</a:t>
            </a:r>
            <a:r>
              <a:rPr lang="en-US" sz="2400" dirty="0"/>
              <a:t>.</a:t>
            </a:r>
          </a:p>
        </p:txBody>
      </p:sp>
      <p:cxnSp>
        <p:nvCxnSpPr>
          <p:cNvPr id="10" name="Straight Connector 9">
            <a:extLst>
              <a:ext uri="{FF2B5EF4-FFF2-40B4-BE49-F238E27FC236}">
                <a16:creationId xmlns:a16="http://schemas.microsoft.com/office/drawing/2014/main" id="{1945255A-4C2F-2C46-95F6-35E4FA7B89A9}"/>
              </a:ext>
            </a:extLst>
          </p:cNvPr>
          <p:cNvCxnSpPr/>
          <p:nvPr/>
        </p:nvCxnSpPr>
        <p:spPr>
          <a:xfrm>
            <a:off x="6263099" y="4085058"/>
            <a:ext cx="4203290" cy="0"/>
          </a:xfrm>
          <a:prstGeom prst="line">
            <a:avLst/>
          </a:prstGeom>
          <a:ln w="6350">
            <a:solidFill>
              <a:schemeClr val="tx1"/>
            </a:solidFill>
            <a:prstDash val="dash"/>
            <a:miter lim="800000"/>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F3B3D31-1194-D146-B7A0-B9CCC7A14364}"/>
              </a:ext>
            </a:extLst>
          </p:cNvPr>
          <p:cNvSpPr txBox="1"/>
          <p:nvPr/>
        </p:nvSpPr>
        <p:spPr>
          <a:xfrm>
            <a:off x="6721569" y="6096130"/>
            <a:ext cx="4569460" cy="523220"/>
          </a:xfrm>
          <a:prstGeom prst="rect">
            <a:avLst/>
          </a:prstGeom>
          <a:noFill/>
        </p:spPr>
        <p:txBody>
          <a:bodyPr wrap="square">
            <a:spAutoFit/>
          </a:bodyPr>
          <a:lstStyle/>
          <a:p>
            <a:pPr marL="0" marR="0" algn="ctr"/>
            <a:r>
              <a:rPr lang="en-US" sz="1400" dirty="0">
                <a:effectLst/>
                <a:latin typeface="Century Gothic" panose="020B0502020202020204" pitchFamily="34" charset="0"/>
                <a:ea typeface="Times New Roman" panose="02020603050405020304" pitchFamily="18" charset="0"/>
              </a:rPr>
              <a:t>Experimental results. </a:t>
            </a:r>
            <a:r>
              <a:rPr lang="en-US" sz="1400" dirty="0">
                <a:latin typeface="Century Gothic" panose="020B0502020202020204" pitchFamily="34" charset="0"/>
                <a:ea typeface="Times New Roman" panose="02020603050405020304" pitchFamily="18" charset="0"/>
              </a:rPr>
              <a:t>3-phase faults.</a:t>
            </a:r>
            <a:br>
              <a:rPr lang="en-US" sz="1400" dirty="0">
                <a:effectLst/>
                <a:latin typeface="Century Gothic" panose="020B0502020202020204" pitchFamily="34" charset="0"/>
                <a:ea typeface="Times New Roman" panose="02020603050405020304" pitchFamily="18" charset="0"/>
              </a:rPr>
            </a:br>
            <a:r>
              <a:rPr lang="en-US" sz="1400" dirty="0">
                <a:effectLst/>
                <a:latin typeface="Century Gothic" panose="020B0502020202020204" pitchFamily="34" charset="0"/>
                <a:ea typeface="Times New Roman" panose="02020603050405020304" pitchFamily="18" charset="0"/>
              </a:rPr>
              <a:t>Proposed </a:t>
            </a:r>
            <a:r>
              <a:rPr lang="en-US" sz="1400" dirty="0">
                <a:latin typeface="Century Gothic" panose="020B0502020202020204" pitchFamily="34" charset="0"/>
                <a:ea typeface="Times New Roman" panose="02020603050405020304" pitchFamily="18" charset="0"/>
              </a:rPr>
              <a:t>adaptive method</a:t>
            </a:r>
            <a:endParaRPr lang="en-US" sz="1400" dirty="0">
              <a:effectLst/>
              <a:latin typeface="Century Gothic" panose="020B0502020202020204" pitchFamily="34" charset="0"/>
              <a:ea typeface="Times New Roman" panose="02020603050405020304" pitchFamily="18" charset="0"/>
            </a:endParaRPr>
          </a:p>
        </p:txBody>
      </p:sp>
      <p:sp>
        <p:nvSpPr>
          <p:cNvPr id="11" name="TextBox 10">
            <a:extLst>
              <a:ext uri="{FF2B5EF4-FFF2-40B4-BE49-F238E27FC236}">
                <a16:creationId xmlns:a16="http://schemas.microsoft.com/office/drawing/2014/main" id="{BE8C8442-63A8-7B40-9D9F-33249BEE62A8}"/>
              </a:ext>
            </a:extLst>
          </p:cNvPr>
          <p:cNvSpPr txBox="1"/>
          <p:nvPr/>
        </p:nvSpPr>
        <p:spPr>
          <a:xfrm>
            <a:off x="1482218" y="6129907"/>
            <a:ext cx="4254744" cy="523220"/>
          </a:xfrm>
          <a:prstGeom prst="rect">
            <a:avLst/>
          </a:prstGeom>
          <a:solidFill>
            <a:schemeClr val="bg1"/>
          </a:solidFill>
        </p:spPr>
        <p:txBody>
          <a:bodyPr wrap="square">
            <a:spAutoFit/>
          </a:bodyPr>
          <a:lstStyle/>
          <a:p>
            <a:pPr marL="0" marR="0" algn="ctr">
              <a:spcBef>
                <a:spcPts val="0"/>
              </a:spcBef>
              <a:spcAft>
                <a:spcPts val="0"/>
              </a:spcAft>
            </a:pPr>
            <a:r>
              <a:rPr lang="en-US" sz="1400" dirty="0">
                <a:latin typeface="Century Gothic" panose="020B0502020202020204" pitchFamily="34" charset="0"/>
                <a:ea typeface="Times New Roman" panose="02020603050405020304" pitchFamily="18" charset="0"/>
              </a:rPr>
              <a:t>Experimental results. 3-phase faults.</a:t>
            </a:r>
            <a:br>
              <a:rPr lang="en-US" sz="1400" dirty="0">
                <a:latin typeface="Century Gothic" panose="020B0502020202020204" pitchFamily="34" charset="0"/>
                <a:ea typeface="Times New Roman" panose="02020603050405020304" pitchFamily="18" charset="0"/>
              </a:rPr>
            </a:br>
            <a:r>
              <a:rPr lang="en-US" sz="1400" dirty="0">
                <a:latin typeface="Century Gothic" panose="020B0502020202020204" pitchFamily="34" charset="0"/>
                <a:ea typeface="Times New Roman" panose="02020603050405020304" pitchFamily="18" charset="0"/>
              </a:rPr>
              <a:t> PI constant gains. </a:t>
            </a:r>
            <a:endParaRPr lang="en-US" sz="1400" dirty="0">
              <a:effectLst/>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150249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FFC889-131A-E2F9-EF98-0743D83B9A70}"/>
              </a:ext>
            </a:extLst>
          </p:cNvPr>
          <p:cNvPicPr>
            <a:picLocks/>
          </p:cNvPicPr>
          <p:nvPr/>
        </p:nvPicPr>
        <p:blipFill>
          <a:blip r:embed="rId2"/>
          <a:stretch>
            <a:fillRect/>
          </a:stretch>
        </p:blipFill>
        <p:spPr>
          <a:xfrm>
            <a:off x="609600" y="685800"/>
            <a:ext cx="5486400" cy="5486400"/>
          </a:xfrm>
          <a:prstGeom prst="rect">
            <a:avLst/>
          </a:prstGeom>
        </p:spPr>
      </p:pic>
      <p:pic>
        <p:nvPicPr>
          <p:cNvPr id="8" name="Picture 7">
            <a:extLst>
              <a:ext uri="{FF2B5EF4-FFF2-40B4-BE49-F238E27FC236}">
                <a16:creationId xmlns:a16="http://schemas.microsoft.com/office/drawing/2014/main" id="{ABB8ECDA-3B45-4D0E-2237-4202F83C163D}"/>
              </a:ext>
            </a:extLst>
          </p:cNvPr>
          <p:cNvPicPr>
            <a:picLocks/>
          </p:cNvPicPr>
          <p:nvPr/>
        </p:nvPicPr>
        <p:blipFill>
          <a:blip r:embed="rId3"/>
          <a:stretch>
            <a:fillRect/>
          </a:stretch>
        </p:blipFill>
        <p:spPr>
          <a:xfrm>
            <a:off x="6004560" y="757499"/>
            <a:ext cx="5486400" cy="5486400"/>
          </a:xfrm>
          <a:prstGeom prst="rect">
            <a:avLst/>
          </a:prstGeom>
        </p:spPr>
      </p:pic>
      <p:sp>
        <p:nvSpPr>
          <p:cNvPr id="10" name="Title 1">
            <a:extLst>
              <a:ext uri="{FF2B5EF4-FFF2-40B4-BE49-F238E27FC236}">
                <a16:creationId xmlns:a16="http://schemas.microsoft.com/office/drawing/2014/main" id="{507B1A6A-F5A2-7883-62FD-D9BBF46ACA3E}"/>
              </a:ext>
            </a:extLst>
          </p:cNvPr>
          <p:cNvSpPr>
            <a:spLocks noGrp="1"/>
          </p:cNvSpPr>
          <p:nvPr>
            <p:ph type="title"/>
          </p:nvPr>
        </p:nvSpPr>
        <p:spPr>
          <a:xfrm>
            <a:off x="518160" y="200771"/>
            <a:ext cx="10972800" cy="757130"/>
          </a:xfrm>
        </p:spPr>
        <p:txBody>
          <a:bodyPr/>
          <a:lstStyle/>
          <a:p>
            <a:r>
              <a:rPr lang="en-US" sz="2400" dirty="0"/>
              <a:t>EXPERIMENTAL RESULTS: CONSTANT PI vs. PROPOSED CONTROL</a:t>
            </a:r>
            <a:br>
              <a:rPr lang="en-US" sz="2400" dirty="0"/>
            </a:br>
            <a:r>
              <a:rPr lang="en-US" sz="2400" dirty="0"/>
              <a:t>CLOSED LOOP CONTROL. </a:t>
            </a:r>
            <a:r>
              <a:rPr lang="en-US" sz="2400" b="1" dirty="0">
                <a:solidFill>
                  <a:srgbClr val="000000"/>
                </a:solidFill>
              </a:rPr>
              <a:t>LINE-LINE FAULT</a:t>
            </a:r>
            <a:endParaRPr lang="en-US" sz="2400" b="1" dirty="0"/>
          </a:p>
        </p:txBody>
      </p:sp>
      <p:sp>
        <p:nvSpPr>
          <p:cNvPr id="2" name="TextBox 1">
            <a:extLst>
              <a:ext uri="{FF2B5EF4-FFF2-40B4-BE49-F238E27FC236}">
                <a16:creationId xmlns:a16="http://schemas.microsoft.com/office/drawing/2014/main" id="{BD414F37-EE9D-C8A0-EE07-6AD3B3CE3394}"/>
              </a:ext>
            </a:extLst>
          </p:cNvPr>
          <p:cNvSpPr txBox="1"/>
          <p:nvPr/>
        </p:nvSpPr>
        <p:spPr>
          <a:xfrm>
            <a:off x="6586959" y="5982289"/>
            <a:ext cx="4569460" cy="523220"/>
          </a:xfrm>
          <a:prstGeom prst="rect">
            <a:avLst/>
          </a:prstGeom>
          <a:noFill/>
        </p:spPr>
        <p:txBody>
          <a:bodyPr wrap="square">
            <a:spAutoFit/>
          </a:bodyPr>
          <a:lstStyle/>
          <a:p>
            <a:pPr marL="0" marR="0" algn="ctr"/>
            <a:r>
              <a:rPr lang="en-US" sz="1400" dirty="0">
                <a:effectLst/>
                <a:latin typeface="Century Gothic" panose="020B0502020202020204" pitchFamily="34" charset="0"/>
                <a:ea typeface="Times New Roman" panose="02020603050405020304" pitchFamily="18" charset="0"/>
              </a:rPr>
              <a:t>Experimental results. LL faults.</a:t>
            </a:r>
            <a:br>
              <a:rPr lang="en-US" sz="1400" dirty="0">
                <a:effectLst/>
                <a:latin typeface="Century Gothic" panose="020B0502020202020204" pitchFamily="34" charset="0"/>
                <a:ea typeface="Times New Roman" panose="02020603050405020304" pitchFamily="18" charset="0"/>
              </a:rPr>
            </a:br>
            <a:r>
              <a:rPr lang="en-US" sz="1400" dirty="0">
                <a:effectLst/>
                <a:latin typeface="Century Gothic" panose="020B0502020202020204" pitchFamily="34" charset="0"/>
                <a:ea typeface="Times New Roman" panose="02020603050405020304" pitchFamily="18" charset="0"/>
              </a:rPr>
              <a:t>Proposed </a:t>
            </a:r>
            <a:r>
              <a:rPr lang="en-US" sz="1400" dirty="0">
                <a:latin typeface="Century Gothic" panose="020B0502020202020204" pitchFamily="34" charset="0"/>
                <a:ea typeface="Times New Roman" panose="02020603050405020304" pitchFamily="18" charset="0"/>
              </a:rPr>
              <a:t>adaptive method</a:t>
            </a:r>
            <a:endParaRPr lang="en-US" sz="1400" dirty="0">
              <a:effectLst/>
              <a:latin typeface="Century Gothic" panose="020B0502020202020204" pitchFamily="34" charset="0"/>
              <a:ea typeface="Times New Roman" panose="02020603050405020304" pitchFamily="18" charset="0"/>
            </a:endParaRPr>
          </a:p>
        </p:txBody>
      </p:sp>
      <p:sp>
        <p:nvSpPr>
          <p:cNvPr id="4" name="TextBox 3">
            <a:extLst>
              <a:ext uri="{FF2B5EF4-FFF2-40B4-BE49-F238E27FC236}">
                <a16:creationId xmlns:a16="http://schemas.microsoft.com/office/drawing/2014/main" id="{3D4447A6-2B66-894A-1D49-FCE441F65716}"/>
              </a:ext>
            </a:extLst>
          </p:cNvPr>
          <p:cNvSpPr txBox="1"/>
          <p:nvPr/>
        </p:nvSpPr>
        <p:spPr>
          <a:xfrm>
            <a:off x="701040" y="5951973"/>
            <a:ext cx="4254744" cy="523220"/>
          </a:xfrm>
          <a:prstGeom prst="rect">
            <a:avLst/>
          </a:prstGeom>
          <a:solidFill>
            <a:schemeClr val="bg1"/>
          </a:solidFill>
        </p:spPr>
        <p:txBody>
          <a:bodyPr wrap="square">
            <a:spAutoFit/>
          </a:bodyPr>
          <a:lstStyle/>
          <a:p>
            <a:pPr marL="0" marR="0" algn="ctr">
              <a:spcBef>
                <a:spcPts val="0"/>
              </a:spcBef>
              <a:spcAft>
                <a:spcPts val="0"/>
              </a:spcAft>
            </a:pPr>
            <a:r>
              <a:rPr lang="en-US" sz="1400" dirty="0">
                <a:latin typeface="Century Gothic" panose="020B0502020202020204" pitchFamily="34" charset="0"/>
                <a:ea typeface="Times New Roman" panose="02020603050405020304" pitchFamily="18" charset="0"/>
              </a:rPr>
              <a:t>Experimental results. LL faults.</a:t>
            </a:r>
            <a:br>
              <a:rPr lang="en-US" sz="1400" dirty="0">
                <a:latin typeface="Century Gothic" panose="020B0502020202020204" pitchFamily="34" charset="0"/>
                <a:ea typeface="Times New Roman" panose="02020603050405020304" pitchFamily="18" charset="0"/>
              </a:rPr>
            </a:br>
            <a:r>
              <a:rPr lang="en-US" sz="1400" dirty="0">
                <a:latin typeface="Century Gothic" panose="020B0502020202020204" pitchFamily="34" charset="0"/>
                <a:ea typeface="Times New Roman" panose="02020603050405020304" pitchFamily="18" charset="0"/>
              </a:rPr>
              <a:t> PI constant gains. </a:t>
            </a:r>
            <a:endParaRPr lang="en-US" sz="1400" dirty="0">
              <a:effectLst/>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2836431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1C22A01-4B50-3F40-AB66-24BB17DE1758}"/>
              </a:ext>
            </a:extLst>
          </p:cNvPr>
          <p:cNvSpPr txBox="1"/>
          <p:nvPr/>
        </p:nvSpPr>
        <p:spPr>
          <a:xfrm>
            <a:off x="482849" y="5572400"/>
            <a:ext cx="6108700" cy="1200329"/>
          </a:xfrm>
          <a:prstGeom prst="rect">
            <a:avLst/>
          </a:prstGeom>
          <a:noFill/>
        </p:spPr>
        <p:txBody>
          <a:bodyPr wrap="square">
            <a:spAutoFit/>
          </a:bodyPr>
          <a:lstStyle/>
          <a:p>
            <a:pPr marL="0" marR="0" algn="ctr">
              <a:spcBef>
                <a:spcPts val="0"/>
              </a:spcBef>
              <a:spcAft>
                <a:spcPts val="0"/>
              </a:spcAft>
            </a:pPr>
            <a:r>
              <a:rPr lang="en-US" dirty="0">
                <a:effectLst/>
                <a:latin typeface="Century Gothic" panose="020B0502020202020204" pitchFamily="34" charset="0"/>
                <a:ea typeface="Times New Roman" panose="02020603050405020304" pitchFamily="18" charset="0"/>
                <a:cs typeface="Times New Roman" panose="02020603050405020304" pitchFamily="18" charset="0"/>
              </a:rPr>
              <a:t>(a) </a:t>
            </a:r>
            <a:r>
              <a:rPr lang="en-US" dirty="0">
                <a:latin typeface="Century Gothic" panose="020B0502020202020204" pitchFamily="34" charset="0"/>
                <a:cs typeface="Times New Roman" panose="02020603050405020304" pitchFamily="18" charset="0"/>
              </a:rPr>
              <a:t>EPB’s Riverside Microgrid. Green dashed line encloses the microgrid. (b) Time Current Curve (TCC) for 100A S&amp;C Positrol fuse and Intellirupter (PCR 03778). </a:t>
            </a:r>
            <a:endParaRPr lang="en-US"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FBD5A440-A558-5B40-AC1F-761659243DAB}"/>
              </a:ext>
            </a:extLst>
          </p:cNvPr>
          <p:cNvGrpSpPr/>
          <p:nvPr/>
        </p:nvGrpSpPr>
        <p:grpSpPr>
          <a:xfrm>
            <a:off x="6870483" y="583327"/>
            <a:ext cx="4609855" cy="2658251"/>
            <a:chOff x="1493429" y="2333873"/>
            <a:chExt cx="4609855" cy="2658251"/>
          </a:xfrm>
        </p:grpSpPr>
        <p:sp>
          <p:nvSpPr>
            <p:cNvPr id="10" name="Rectangle 9">
              <a:extLst>
                <a:ext uri="{FF2B5EF4-FFF2-40B4-BE49-F238E27FC236}">
                  <a16:creationId xmlns:a16="http://schemas.microsoft.com/office/drawing/2014/main" id="{04594B61-58BF-854A-9CDB-F05DDC5000B0}"/>
                </a:ext>
              </a:extLst>
            </p:cNvPr>
            <p:cNvSpPr/>
            <p:nvPr/>
          </p:nvSpPr>
          <p:spPr>
            <a:xfrm>
              <a:off x="1493429" y="2333873"/>
              <a:ext cx="4609855" cy="2658251"/>
            </a:xfrm>
            <a:prstGeom prst="rect">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54413177-4B0C-D141-8917-365B089A56D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59163" y="3000623"/>
              <a:ext cx="4153011" cy="1323773"/>
            </a:xfrm>
            <a:prstGeom prst="rect">
              <a:avLst/>
            </a:prstGeom>
          </p:spPr>
        </p:pic>
        <p:sp>
          <p:nvSpPr>
            <p:cNvPr id="12" name="TextBox 11">
              <a:extLst>
                <a:ext uri="{FF2B5EF4-FFF2-40B4-BE49-F238E27FC236}">
                  <a16:creationId xmlns:a16="http://schemas.microsoft.com/office/drawing/2014/main" id="{8E4B7E82-F669-9342-AA11-5DDFE895B007}"/>
                </a:ext>
              </a:extLst>
            </p:cNvPr>
            <p:cNvSpPr txBox="1"/>
            <p:nvPr/>
          </p:nvSpPr>
          <p:spPr>
            <a:xfrm>
              <a:off x="1844892" y="2401872"/>
              <a:ext cx="3895725" cy="590931"/>
            </a:xfrm>
            <a:prstGeom prst="rect">
              <a:avLst/>
            </a:prstGeom>
            <a:noFill/>
          </p:spPr>
          <p:txBody>
            <a:bodyPr wrap="square" rtlCol="0">
              <a:spAutoFit/>
            </a:bodyPr>
            <a:lstStyle/>
            <a:p>
              <a:pPr algn="ctr">
                <a:lnSpc>
                  <a:spcPct val="90000"/>
                </a:lnSpc>
              </a:pPr>
              <a:r>
                <a:rPr lang="en-US" dirty="0">
                  <a:latin typeface="Century Gothic" panose="020B0502020202020204" pitchFamily="34" charset="0"/>
                </a:rPr>
                <a:t>100 T Grid-Tied </a:t>
              </a:r>
            </a:p>
            <a:p>
              <a:pPr algn="ctr">
                <a:lnSpc>
                  <a:spcPct val="90000"/>
                </a:lnSpc>
              </a:pPr>
              <a:r>
                <a:rPr lang="en-US" dirty="0">
                  <a:latin typeface="Century Gothic" panose="020B0502020202020204" pitchFamily="34" charset="0"/>
                </a:rPr>
                <a:t>(PV-Inverter Current Controlled) </a:t>
              </a:r>
            </a:p>
          </p:txBody>
        </p:sp>
        <p:sp>
          <p:nvSpPr>
            <p:cNvPr id="14" name="TextBox 13">
              <a:extLst>
                <a:ext uri="{FF2B5EF4-FFF2-40B4-BE49-F238E27FC236}">
                  <a16:creationId xmlns:a16="http://schemas.microsoft.com/office/drawing/2014/main" id="{D80B2C9F-FDB7-F042-84DD-C2138058622F}"/>
                </a:ext>
              </a:extLst>
            </p:cNvPr>
            <p:cNvSpPr txBox="1"/>
            <p:nvPr/>
          </p:nvSpPr>
          <p:spPr>
            <a:xfrm>
              <a:off x="2036788" y="4502853"/>
              <a:ext cx="2265364" cy="341632"/>
            </a:xfrm>
            <a:prstGeom prst="rect">
              <a:avLst/>
            </a:prstGeom>
            <a:noFill/>
          </p:spPr>
          <p:txBody>
            <a:bodyPr wrap="none" rtlCol="0">
              <a:spAutoFit/>
            </a:bodyPr>
            <a:lstStyle/>
            <a:p>
              <a:pPr algn="ctr">
                <a:lnSpc>
                  <a:spcPct val="90000"/>
                </a:lnSpc>
              </a:pPr>
              <a:r>
                <a:rPr lang="en-US" dirty="0">
                  <a:latin typeface="Century Gothic" panose="020B0502020202020204" pitchFamily="34" charset="0"/>
                </a:rPr>
                <a:t>3-phase Fault (.2 s)</a:t>
              </a:r>
            </a:p>
          </p:txBody>
        </p:sp>
        <p:cxnSp>
          <p:nvCxnSpPr>
            <p:cNvPr id="15" name="Straight Arrow Connector 14">
              <a:extLst>
                <a:ext uri="{FF2B5EF4-FFF2-40B4-BE49-F238E27FC236}">
                  <a16:creationId xmlns:a16="http://schemas.microsoft.com/office/drawing/2014/main" id="{B0AE21AA-BAB8-D24C-A1E2-B0E27F7DD174}"/>
                </a:ext>
              </a:extLst>
            </p:cNvPr>
            <p:cNvCxnSpPr>
              <a:cxnSpLocks/>
            </p:cNvCxnSpPr>
            <p:nvPr/>
          </p:nvCxnSpPr>
          <p:spPr>
            <a:xfrm>
              <a:off x="2998017" y="3067297"/>
              <a:ext cx="0" cy="5143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7CDBF27-D279-EC44-B921-5B59F1E1F39A}"/>
                </a:ext>
              </a:extLst>
            </p:cNvPr>
            <p:cNvSpPr txBox="1"/>
            <p:nvPr/>
          </p:nvSpPr>
          <p:spPr>
            <a:xfrm>
              <a:off x="1697626" y="3195206"/>
              <a:ext cx="1428596" cy="258532"/>
            </a:xfrm>
            <a:prstGeom prst="rect">
              <a:avLst/>
            </a:prstGeom>
            <a:noFill/>
          </p:spPr>
          <p:txBody>
            <a:bodyPr wrap="none" rtlCol="0">
              <a:spAutoFit/>
            </a:bodyPr>
            <a:lstStyle/>
            <a:p>
              <a:pPr algn="ctr">
                <a:lnSpc>
                  <a:spcPct val="90000"/>
                </a:lnSpc>
              </a:pPr>
              <a:r>
                <a:rPr lang="en-US" sz="1200" dirty="0">
                  <a:latin typeface="Century Gothic" panose="020B0502020202020204" pitchFamily="34" charset="0"/>
                </a:rPr>
                <a:t>40 times nominal</a:t>
              </a:r>
            </a:p>
          </p:txBody>
        </p:sp>
      </p:grpSp>
      <p:grpSp>
        <p:nvGrpSpPr>
          <p:cNvPr id="17" name="Group 16">
            <a:extLst>
              <a:ext uri="{FF2B5EF4-FFF2-40B4-BE49-F238E27FC236}">
                <a16:creationId xmlns:a16="http://schemas.microsoft.com/office/drawing/2014/main" id="{DCEDEFDD-16D3-3F4D-8778-1AEB9CCEC73B}"/>
              </a:ext>
            </a:extLst>
          </p:cNvPr>
          <p:cNvGrpSpPr/>
          <p:nvPr/>
        </p:nvGrpSpPr>
        <p:grpSpPr>
          <a:xfrm>
            <a:off x="6870483" y="3375814"/>
            <a:ext cx="4609855" cy="2658251"/>
            <a:chOff x="6429564" y="2344803"/>
            <a:chExt cx="4609855" cy="2658251"/>
          </a:xfrm>
        </p:grpSpPr>
        <p:sp>
          <p:nvSpPr>
            <p:cNvPr id="18" name="Rectangle 17">
              <a:extLst>
                <a:ext uri="{FF2B5EF4-FFF2-40B4-BE49-F238E27FC236}">
                  <a16:creationId xmlns:a16="http://schemas.microsoft.com/office/drawing/2014/main" id="{B5578FE0-AD22-1E44-AEF3-A6DE98B38E57}"/>
                </a:ext>
              </a:extLst>
            </p:cNvPr>
            <p:cNvSpPr/>
            <p:nvPr/>
          </p:nvSpPr>
          <p:spPr>
            <a:xfrm>
              <a:off x="6429564" y="2344803"/>
              <a:ext cx="4609855" cy="2658251"/>
            </a:xfrm>
            <a:prstGeom prst="rect">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19" name="Picture 18">
              <a:extLst>
                <a:ext uri="{FF2B5EF4-FFF2-40B4-BE49-F238E27FC236}">
                  <a16:creationId xmlns:a16="http://schemas.microsoft.com/office/drawing/2014/main" id="{16D813B3-3077-134C-AEA2-C95CADA0D79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53279" y="2980259"/>
              <a:ext cx="4352439" cy="1387340"/>
            </a:xfrm>
            <a:prstGeom prst="rect">
              <a:avLst/>
            </a:prstGeom>
          </p:spPr>
        </p:pic>
        <p:sp>
          <p:nvSpPr>
            <p:cNvPr id="20" name="TextBox 19">
              <a:extLst>
                <a:ext uri="{FF2B5EF4-FFF2-40B4-BE49-F238E27FC236}">
                  <a16:creationId xmlns:a16="http://schemas.microsoft.com/office/drawing/2014/main" id="{A4D46B91-6FB1-BE41-A910-C25CC197274C}"/>
                </a:ext>
              </a:extLst>
            </p:cNvPr>
            <p:cNvSpPr txBox="1"/>
            <p:nvPr/>
          </p:nvSpPr>
          <p:spPr>
            <a:xfrm>
              <a:off x="6581721" y="2399913"/>
              <a:ext cx="3816046" cy="840230"/>
            </a:xfrm>
            <a:prstGeom prst="rect">
              <a:avLst/>
            </a:prstGeom>
            <a:noFill/>
          </p:spPr>
          <p:txBody>
            <a:bodyPr wrap="square" rtlCol="0">
              <a:spAutoFit/>
            </a:bodyPr>
            <a:lstStyle/>
            <a:p>
              <a:pPr algn="ctr">
                <a:lnSpc>
                  <a:spcPct val="90000"/>
                </a:lnSpc>
              </a:pPr>
              <a:r>
                <a:rPr lang="en-US" dirty="0">
                  <a:latin typeface="Century Gothic" panose="020B0502020202020204" pitchFamily="34" charset="0"/>
                </a:rPr>
                <a:t>100 T Islanded</a:t>
              </a:r>
            </a:p>
            <a:p>
              <a:pPr algn="ctr">
                <a:lnSpc>
                  <a:spcPct val="90000"/>
                </a:lnSpc>
              </a:pPr>
              <a:r>
                <a:rPr lang="en-US" dirty="0">
                  <a:latin typeface="Century Gothic" panose="020B0502020202020204" pitchFamily="34" charset="0"/>
                </a:rPr>
                <a:t>(PV-Inverter Voltage Controlled) </a:t>
              </a:r>
            </a:p>
            <a:p>
              <a:pPr algn="ctr">
                <a:lnSpc>
                  <a:spcPct val="90000"/>
                </a:lnSpc>
              </a:pPr>
              <a:r>
                <a:rPr lang="en-US" dirty="0">
                  <a:latin typeface="Century Gothic" panose="020B0502020202020204" pitchFamily="34" charset="0"/>
                </a:rPr>
                <a:t> </a:t>
              </a:r>
            </a:p>
          </p:txBody>
        </p:sp>
        <p:sp>
          <p:nvSpPr>
            <p:cNvPr id="22" name="TextBox 21">
              <a:extLst>
                <a:ext uri="{FF2B5EF4-FFF2-40B4-BE49-F238E27FC236}">
                  <a16:creationId xmlns:a16="http://schemas.microsoft.com/office/drawing/2014/main" id="{0AEE80C2-EAD7-A44A-AB70-F52C5FA5DE1D}"/>
                </a:ext>
              </a:extLst>
            </p:cNvPr>
            <p:cNvSpPr txBox="1"/>
            <p:nvPr/>
          </p:nvSpPr>
          <p:spPr>
            <a:xfrm>
              <a:off x="7177828" y="4581858"/>
              <a:ext cx="2265364" cy="341632"/>
            </a:xfrm>
            <a:prstGeom prst="rect">
              <a:avLst/>
            </a:prstGeom>
            <a:noFill/>
          </p:spPr>
          <p:txBody>
            <a:bodyPr wrap="none" rtlCol="0">
              <a:spAutoFit/>
            </a:bodyPr>
            <a:lstStyle/>
            <a:p>
              <a:pPr algn="ctr">
                <a:lnSpc>
                  <a:spcPct val="90000"/>
                </a:lnSpc>
              </a:pPr>
              <a:r>
                <a:rPr lang="en-US" dirty="0">
                  <a:latin typeface="Century Gothic" panose="020B0502020202020204" pitchFamily="34" charset="0"/>
                </a:rPr>
                <a:t>3-phase Fault (.2 s)</a:t>
              </a:r>
            </a:p>
          </p:txBody>
        </p:sp>
        <p:cxnSp>
          <p:nvCxnSpPr>
            <p:cNvPr id="23" name="Straight Arrow Connector 22">
              <a:extLst>
                <a:ext uri="{FF2B5EF4-FFF2-40B4-BE49-F238E27FC236}">
                  <a16:creationId xmlns:a16="http://schemas.microsoft.com/office/drawing/2014/main" id="{16F3F563-DF12-0740-BF48-9C3CFD1D4AD4}"/>
                </a:ext>
              </a:extLst>
            </p:cNvPr>
            <p:cNvCxnSpPr>
              <a:cxnSpLocks/>
            </p:cNvCxnSpPr>
            <p:nvPr/>
          </p:nvCxnSpPr>
          <p:spPr>
            <a:xfrm>
              <a:off x="8139878" y="3089108"/>
              <a:ext cx="0" cy="38644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B7B80F0-7AEA-4544-B796-5356A58F2944}"/>
                </a:ext>
              </a:extLst>
            </p:cNvPr>
            <p:cNvSpPr txBox="1"/>
            <p:nvPr/>
          </p:nvSpPr>
          <p:spPr>
            <a:xfrm>
              <a:off x="6833957" y="3153061"/>
              <a:ext cx="1343638" cy="258532"/>
            </a:xfrm>
            <a:prstGeom prst="rect">
              <a:avLst/>
            </a:prstGeom>
            <a:noFill/>
          </p:spPr>
          <p:txBody>
            <a:bodyPr wrap="none" rtlCol="0">
              <a:spAutoFit/>
            </a:bodyPr>
            <a:lstStyle/>
            <a:p>
              <a:pPr algn="ctr">
                <a:lnSpc>
                  <a:spcPct val="90000"/>
                </a:lnSpc>
              </a:pPr>
              <a:r>
                <a:rPr lang="en-US" sz="1200" dirty="0">
                  <a:latin typeface="Century Gothic" panose="020B0502020202020204" pitchFamily="34" charset="0"/>
                </a:rPr>
                <a:t>2 times nominal</a:t>
              </a:r>
            </a:p>
          </p:txBody>
        </p:sp>
      </p:grpSp>
      <p:sp>
        <p:nvSpPr>
          <p:cNvPr id="29" name="Title 1">
            <a:extLst>
              <a:ext uri="{FF2B5EF4-FFF2-40B4-BE49-F238E27FC236}">
                <a16:creationId xmlns:a16="http://schemas.microsoft.com/office/drawing/2014/main" id="{95313C9F-E415-9A4F-8B0D-9FCCA08DBF06}"/>
              </a:ext>
            </a:extLst>
          </p:cNvPr>
          <p:cNvSpPr>
            <a:spLocks noGrp="1"/>
          </p:cNvSpPr>
          <p:nvPr>
            <p:ph type="title"/>
          </p:nvPr>
        </p:nvSpPr>
        <p:spPr>
          <a:xfrm>
            <a:off x="345172" y="84776"/>
            <a:ext cx="10972800" cy="424732"/>
          </a:xfrm>
        </p:spPr>
        <p:txBody>
          <a:bodyPr/>
          <a:lstStyle/>
          <a:p>
            <a:r>
              <a:rPr lang="en-US" sz="2400" dirty="0"/>
              <a:t>MICROGRID PROTECTION CHALLENGES: CASE STUDY</a:t>
            </a:r>
          </a:p>
        </p:txBody>
      </p:sp>
      <p:sp>
        <p:nvSpPr>
          <p:cNvPr id="28" name="TextBox 27">
            <a:extLst>
              <a:ext uri="{FF2B5EF4-FFF2-40B4-BE49-F238E27FC236}">
                <a16:creationId xmlns:a16="http://schemas.microsoft.com/office/drawing/2014/main" id="{15C726D0-F618-1B49-B10E-BC4C8AF7312C}"/>
              </a:ext>
            </a:extLst>
          </p:cNvPr>
          <p:cNvSpPr txBox="1"/>
          <p:nvPr/>
        </p:nvSpPr>
        <p:spPr>
          <a:xfrm>
            <a:off x="9639131" y="863005"/>
            <a:ext cx="482824" cy="341632"/>
          </a:xfrm>
          <a:prstGeom prst="rect">
            <a:avLst/>
          </a:prstGeom>
          <a:noFill/>
        </p:spPr>
        <p:txBody>
          <a:bodyPr wrap="none" rtlCol="0">
            <a:spAutoFit/>
          </a:bodyPr>
          <a:lstStyle/>
          <a:p>
            <a:pPr algn="l">
              <a:lnSpc>
                <a:spcPct val="90000"/>
              </a:lnSpc>
            </a:pPr>
            <a:r>
              <a:rPr lang="en-US" dirty="0">
                <a:latin typeface="+mn-lt"/>
              </a:rPr>
              <a:t>(1)</a:t>
            </a:r>
          </a:p>
        </p:txBody>
      </p:sp>
      <p:pic>
        <p:nvPicPr>
          <p:cNvPr id="49" name="Picture 48">
            <a:extLst>
              <a:ext uri="{FF2B5EF4-FFF2-40B4-BE49-F238E27FC236}">
                <a16:creationId xmlns:a16="http://schemas.microsoft.com/office/drawing/2014/main" id="{1496EA23-3283-D545-87C0-47D6BD31E926}"/>
              </a:ext>
            </a:extLst>
          </p:cNvPr>
          <p:cNvPicPr>
            <a:picLocks noChangeAspect="1"/>
          </p:cNvPicPr>
          <p:nvPr/>
        </p:nvPicPr>
        <p:blipFill>
          <a:blip r:embed="rId5"/>
          <a:stretch>
            <a:fillRect/>
          </a:stretch>
        </p:blipFill>
        <p:spPr>
          <a:xfrm>
            <a:off x="304654" y="1033821"/>
            <a:ext cx="6716411" cy="3627281"/>
          </a:xfrm>
          <a:prstGeom prst="rect">
            <a:avLst/>
          </a:prstGeom>
        </p:spPr>
      </p:pic>
      <p:sp>
        <p:nvSpPr>
          <p:cNvPr id="50" name="TextBox 49">
            <a:extLst>
              <a:ext uri="{FF2B5EF4-FFF2-40B4-BE49-F238E27FC236}">
                <a16:creationId xmlns:a16="http://schemas.microsoft.com/office/drawing/2014/main" id="{5645EF9E-EFAD-574C-8F70-BCB34D86A5C3}"/>
              </a:ext>
            </a:extLst>
          </p:cNvPr>
          <p:cNvSpPr txBox="1"/>
          <p:nvPr/>
        </p:nvSpPr>
        <p:spPr>
          <a:xfrm>
            <a:off x="5752406" y="4313338"/>
            <a:ext cx="739305" cy="258532"/>
          </a:xfrm>
          <a:prstGeom prst="rect">
            <a:avLst/>
          </a:prstGeom>
          <a:noFill/>
        </p:spPr>
        <p:txBody>
          <a:bodyPr wrap="none" rtlCol="0">
            <a:spAutoFit/>
          </a:bodyPr>
          <a:lstStyle/>
          <a:p>
            <a:pPr marL="228600" indent="-228600" algn="l">
              <a:lnSpc>
                <a:spcPct val="90000"/>
              </a:lnSpc>
              <a:buAutoNum type="arabicParenBoth"/>
            </a:pPr>
            <a:r>
              <a:rPr lang="en-US" sz="600" dirty="0">
                <a:latin typeface="+mn-lt"/>
              </a:rPr>
              <a:t>Grid tied</a:t>
            </a:r>
          </a:p>
          <a:p>
            <a:pPr marL="228600" indent="-228600" algn="l">
              <a:lnSpc>
                <a:spcPct val="90000"/>
              </a:lnSpc>
              <a:buAutoNum type="arabicParenBoth"/>
            </a:pPr>
            <a:r>
              <a:rPr lang="en-US" sz="600" dirty="0">
                <a:latin typeface="+mn-lt"/>
              </a:rPr>
              <a:t>Island</a:t>
            </a:r>
          </a:p>
        </p:txBody>
      </p:sp>
      <p:pic>
        <p:nvPicPr>
          <p:cNvPr id="52" name="Picture 51">
            <a:extLst>
              <a:ext uri="{FF2B5EF4-FFF2-40B4-BE49-F238E27FC236}">
                <a16:creationId xmlns:a16="http://schemas.microsoft.com/office/drawing/2014/main" id="{45188219-1665-9C40-B932-314A509A7756}"/>
              </a:ext>
            </a:extLst>
          </p:cNvPr>
          <p:cNvPicPr>
            <a:picLocks noChangeAspect="1"/>
          </p:cNvPicPr>
          <p:nvPr/>
        </p:nvPicPr>
        <p:blipFill>
          <a:blip r:embed="rId6"/>
          <a:stretch>
            <a:fillRect/>
          </a:stretch>
        </p:blipFill>
        <p:spPr>
          <a:xfrm>
            <a:off x="6742107" y="544669"/>
            <a:ext cx="4706528" cy="5536039"/>
          </a:xfrm>
          <a:prstGeom prst="rect">
            <a:avLst/>
          </a:prstGeom>
        </p:spPr>
      </p:pic>
      <p:cxnSp>
        <p:nvCxnSpPr>
          <p:cNvPr id="53" name="Straight Connector 52">
            <a:extLst>
              <a:ext uri="{FF2B5EF4-FFF2-40B4-BE49-F238E27FC236}">
                <a16:creationId xmlns:a16="http://schemas.microsoft.com/office/drawing/2014/main" id="{174ADB69-C16B-5347-8F30-8F008B73C039}"/>
              </a:ext>
            </a:extLst>
          </p:cNvPr>
          <p:cNvCxnSpPr>
            <a:cxnSpLocks/>
          </p:cNvCxnSpPr>
          <p:nvPr/>
        </p:nvCxnSpPr>
        <p:spPr>
          <a:xfrm flipV="1">
            <a:off x="10105891" y="651326"/>
            <a:ext cx="16064" cy="4975366"/>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9E90BF3-7251-7245-AA2D-55D12DDC08F3}"/>
              </a:ext>
            </a:extLst>
          </p:cNvPr>
          <p:cNvSpPr txBox="1"/>
          <p:nvPr/>
        </p:nvSpPr>
        <p:spPr>
          <a:xfrm>
            <a:off x="10628144" y="614622"/>
            <a:ext cx="948868" cy="600164"/>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dirty="0">
                <a:solidFill>
                  <a:schemeClr val="tx1"/>
                </a:solidFill>
              </a:rPr>
              <a:t>Grid-tied</a:t>
            </a:r>
          </a:p>
          <a:p>
            <a:r>
              <a:rPr lang="en-US" sz="1100" dirty="0">
                <a:solidFill>
                  <a:schemeClr val="tx1"/>
                </a:solidFill>
              </a:rPr>
              <a:t>Sunny day</a:t>
            </a:r>
            <a:br>
              <a:rPr lang="en-US" sz="1100" dirty="0">
                <a:solidFill>
                  <a:schemeClr val="tx1"/>
                </a:solidFill>
              </a:rPr>
            </a:br>
            <a:r>
              <a:rPr lang="en-US" sz="1100" dirty="0">
                <a:solidFill>
                  <a:schemeClr val="tx1"/>
                </a:solidFill>
              </a:rPr>
              <a:t>2800 ARMS</a:t>
            </a:r>
          </a:p>
        </p:txBody>
      </p:sp>
      <p:cxnSp>
        <p:nvCxnSpPr>
          <p:cNvPr id="55" name="Straight Arrow Connector 54">
            <a:extLst>
              <a:ext uri="{FF2B5EF4-FFF2-40B4-BE49-F238E27FC236}">
                <a16:creationId xmlns:a16="http://schemas.microsoft.com/office/drawing/2014/main" id="{FE5AD955-767E-194C-BC4E-8C276DB9788A}"/>
              </a:ext>
            </a:extLst>
          </p:cNvPr>
          <p:cNvCxnSpPr>
            <a:cxnSpLocks/>
          </p:cNvCxnSpPr>
          <p:nvPr/>
        </p:nvCxnSpPr>
        <p:spPr>
          <a:xfrm flipH="1">
            <a:off x="10121955" y="994465"/>
            <a:ext cx="506188"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59" name="Straight Connector 58">
            <a:extLst>
              <a:ext uri="{FF2B5EF4-FFF2-40B4-BE49-F238E27FC236}">
                <a16:creationId xmlns:a16="http://schemas.microsoft.com/office/drawing/2014/main" id="{6121F656-AE11-AE49-B4BF-720F787D2D91}"/>
              </a:ext>
            </a:extLst>
          </p:cNvPr>
          <p:cNvCxnSpPr>
            <a:cxnSpLocks/>
          </p:cNvCxnSpPr>
          <p:nvPr/>
        </p:nvCxnSpPr>
        <p:spPr>
          <a:xfrm flipH="1" flipV="1">
            <a:off x="9007679" y="651326"/>
            <a:ext cx="9071" cy="4991788"/>
          </a:xfrm>
          <a:prstGeom prst="line">
            <a:avLst/>
          </a:pr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998DDF1E-EC11-B749-97D8-81B85ED2C508}"/>
              </a:ext>
            </a:extLst>
          </p:cNvPr>
          <p:cNvSpPr txBox="1"/>
          <p:nvPr/>
        </p:nvSpPr>
        <p:spPr>
          <a:xfrm>
            <a:off x="7107089" y="3204242"/>
            <a:ext cx="1299285" cy="57708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dirty="0">
                <a:solidFill>
                  <a:schemeClr val="tx1"/>
                </a:solidFill>
              </a:rPr>
              <a:t>off-grid</a:t>
            </a:r>
          </a:p>
          <a:p>
            <a:r>
              <a:rPr lang="en-US" sz="1050" dirty="0">
                <a:solidFill>
                  <a:schemeClr val="tx1"/>
                </a:solidFill>
              </a:rPr>
              <a:t>Sunny day</a:t>
            </a:r>
            <a:br>
              <a:rPr lang="en-US" sz="1050" dirty="0">
                <a:solidFill>
                  <a:schemeClr val="tx1"/>
                </a:solidFill>
              </a:rPr>
            </a:br>
            <a:r>
              <a:rPr lang="en-US" sz="1050" dirty="0">
                <a:solidFill>
                  <a:schemeClr val="tx1"/>
                </a:solidFill>
              </a:rPr>
              <a:t>144ARMS</a:t>
            </a:r>
          </a:p>
        </p:txBody>
      </p:sp>
      <p:cxnSp>
        <p:nvCxnSpPr>
          <p:cNvPr id="61" name="Straight Arrow Connector 60">
            <a:extLst>
              <a:ext uri="{FF2B5EF4-FFF2-40B4-BE49-F238E27FC236}">
                <a16:creationId xmlns:a16="http://schemas.microsoft.com/office/drawing/2014/main" id="{717C0FB8-1D11-3044-B0FA-CCC065F5D24D}"/>
              </a:ext>
            </a:extLst>
          </p:cNvPr>
          <p:cNvCxnSpPr>
            <a:cxnSpLocks/>
            <a:stCxn id="60" idx="3"/>
          </p:cNvCxnSpPr>
          <p:nvPr/>
        </p:nvCxnSpPr>
        <p:spPr>
          <a:xfrm>
            <a:off x="8406374" y="3492783"/>
            <a:ext cx="601305"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cxnSp>
        <p:nvCxnSpPr>
          <p:cNvPr id="66" name="Straight Arrow Connector 65">
            <a:extLst>
              <a:ext uri="{FF2B5EF4-FFF2-40B4-BE49-F238E27FC236}">
                <a16:creationId xmlns:a16="http://schemas.microsoft.com/office/drawing/2014/main" id="{E4EF3F3C-08C7-4A4B-9AF8-769B599FF984}"/>
              </a:ext>
            </a:extLst>
          </p:cNvPr>
          <p:cNvCxnSpPr>
            <a:cxnSpLocks/>
          </p:cNvCxnSpPr>
          <p:nvPr/>
        </p:nvCxnSpPr>
        <p:spPr>
          <a:xfrm flipV="1">
            <a:off x="8468398" y="651326"/>
            <a:ext cx="0" cy="4965655"/>
          </a:xfrm>
          <a:prstGeom prst="straightConnector1">
            <a:avLst/>
          </a:prstGeom>
          <a:ln w="38100">
            <a:solidFill>
              <a:srgbClr val="00B05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72463BB8-FE8E-294A-94C6-66BF8B7A3247}"/>
              </a:ext>
            </a:extLst>
          </p:cNvPr>
          <p:cNvSpPr txBox="1"/>
          <p:nvPr/>
        </p:nvSpPr>
        <p:spPr>
          <a:xfrm>
            <a:off x="6700036" y="4429580"/>
            <a:ext cx="1442953" cy="43088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100" dirty="0">
                <a:solidFill>
                  <a:schemeClr val="tx1"/>
                </a:solidFill>
              </a:rPr>
              <a:t>Load 25</a:t>
            </a:r>
          </a:p>
          <a:p>
            <a:r>
              <a:rPr lang="en-US" sz="1100" dirty="0">
                <a:solidFill>
                  <a:schemeClr val="tx1"/>
                </a:solidFill>
              </a:rPr>
              <a:t>293 kW 410 kva</a:t>
            </a:r>
          </a:p>
        </p:txBody>
      </p:sp>
      <p:cxnSp>
        <p:nvCxnSpPr>
          <p:cNvPr id="68" name="Straight Arrow Connector 67">
            <a:extLst>
              <a:ext uri="{FF2B5EF4-FFF2-40B4-BE49-F238E27FC236}">
                <a16:creationId xmlns:a16="http://schemas.microsoft.com/office/drawing/2014/main" id="{727D9468-304C-DF4F-815E-4D335C14B20A}"/>
              </a:ext>
            </a:extLst>
          </p:cNvPr>
          <p:cNvCxnSpPr>
            <a:cxnSpLocks/>
            <a:stCxn id="67" idx="3"/>
          </p:cNvCxnSpPr>
          <p:nvPr/>
        </p:nvCxnSpPr>
        <p:spPr>
          <a:xfrm>
            <a:off x="8142989" y="4645024"/>
            <a:ext cx="367481" cy="0"/>
          </a:xfrm>
          <a:prstGeom prst="straightConnector1">
            <a:avLst/>
          </a:prstGeom>
          <a:ln>
            <a:tailEnd type="triangle"/>
          </a:ln>
        </p:spPr>
        <p:style>
          <a:lnRef idx="2">
            <a:schemeClr val="dk1"/>
          </a:lnRef>
          <a:fillRef idx="1">
            <a:schemeClr val="lt1"/>
          </a:fillRef>
          <a:effectRef idx="0">
            <a:schemeClr val="dk1"/>
          </a:effectRef>
          <a:fontRef idx="minor">
            <a:schemeClr val="dk1"/>
          </a:fontRef>
        </p:style>
      </p:cxnSp>
      <p:sp>
        <p:nvSpPr>
          <p:cNvPr id="2" name="TextBox 1">
            <a:extLst>
              <a:ext uri="{FF2B5EF4-FFF2-40B4-BE49-F238E27FC236}">
                <a16:creationId xmlns:a16="http://schemas.microsoft.com/office/drawing/2014/main" id="{47423306-A484-3A4A-A656-7E168984510C}"/>
              </a:ext>
            </a:extLst>
          </p:cNvPr>
          <p:cNvSpPr txBox="1"/>
          <p:nvPr/>
        </p:nvSpPr>
        <p:spPr>
          <a:xfrm>
            <a:off x="3846409" y="4639231"/>
            <a:ext cx="511679" cy="341632"/>
          </a:xfrm>
          <a:prstGeom prst="rect">
            <a:avLst/>
          </a:prstGeom>
          <a:noFill/>
        </p:spPr>
        <p:txBody>
          <a:bodyPr wrap="none" rtlCol="0">
            <a:spAutoFit/>
          </a:bodyPr>
          <a:lstStyle/>
          <a:p>
            <a:pPr algn="l">
              <a:lnSpc>
                <a:spcPct val="90000"/>
              </a:lnSpc>
            </a:pPr>
            <a:r>
              <a:rPr lang="en-US" dirty="0">
                <a:latin typeface="+mn-lt"/>
              </a:rPr>
              <a:t>(a)</a:t>
            </a:r>
          </a:p>
        </p:txBody>
      </p:sp>
      <p:sp>
        <p:nvSpPr>
          <p:cNvPr id="35" name="TextBox 34">
            <a:extLst>
              <a:ext uri="{FF2B5EF4-FFF2-40B4-BE49-F238E27FC236}">
                <a16:creationId xmlns:a16="http://schemas.microsoft.com/office/drawing/2014/main" id="{DD14850E-CC2E-3D46-9FA0-42A5F25D99E7}"/>
              </a:ext>
            </a:extLst>
          </p:cNvPr>
          <p:cNvSpPr txBox="1"/>
          <p:nvPr/>
        </p:nvSpPr>
        <p:spPr>
          <a:xfrm>
            <a:off x="9092369" y="5917096"/>
            <a:ext cx="511679" cy="341632"/>
          </a:xfrm>
          <a:prstGeom prst="rect">
            <a:avLst/>
          </a:prstGeom>
          <a:noFill/>
        </p:spPr>
        <p:txBody>
          <a:bodyPr wrap="none" rtlCol="0">
            <a:spAutoFit/>
          </a:bodyPr>
          <a:lstStyle/>
          <a:p>
            <a:pPr algn="l">
              <a:lnSpc>
                <a:spcPct val="90000"/>
              </a:lnSpc>
            </a:pPr>
            <a:r>
              <a:rPr lang="en-US" dirty="0">
                <a:latin typeface="+mn-lt"/>
              </a:rPr>
              <a:t>(b)</a:t>
            </a:r>
          </a:p>
        </p:txBody>
      </p:sp>
      <p:sp>
        <p:nvSpPr>
          <p:cNvPr id="3" name="Rectangle 2">
            <a:extLst>
              <a:ext uri="{FF2B5EF4-FFF2-40B4-BE49-F238E27FC236}">
                <a16:creationId xmlns:a16="http://schemas.microsoft.com/office/drawing/2014/main" id="{A7AA20E7-9FE0-2A41-A4C5-93D05015FE87}"/>
              </a:ext>
            </a:extLst>
          </p:cNvPr>
          <p:cNvSpPr/>
          <p:nvPr/>
        </p:nvSpPr>
        <p:spPr>
          <a:xfrm>
            <a:off x="3164038" y="2655226"/>
            <a:ext cx="3320670" cy="703467"/>
          </a:xfrm>
          <a:prstGeom prst="rect">
            <a:avLst/>
          </a:prstGeom>
          <a:solidFill>
            <a:schemeClr val="tx1">
              <a:alpha val="33167"/>
            </a:schemeClr>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7" name="Rectangle 36">
            <a:extLst>
              <a:ext uri="{FF2B5EF4-FFF2-40B4-BE49-F238E27FC236}">
                <a16:creationId xmlns:a16="http://schemas.microsoft.com/office/drawing/2014/main" id="{AF3EDBA8-206E-FD4F-8E75-BA1022DFB0A3}"/>
              </a:ext>
            </a:extLst>
          </p:cNvPr>
          <p:cNvSpPr/>
          <p:nvPr/>
        </p:nvSpPr>
        <p:spPr>
          <a:xfrm>
            <a:off x="3553307" y="2935746"/>
            <a:ext cx="454835" cy="422947"/>
          </a:xfrm>
          <a:prstGeom prst="rect">
            <a:avLst/>
          </a:prstGeom>
          <a:solidFill>
            <a:schemeClr val="tx1">
              <a:alpha val="33167"/>
            </a:schemeClr>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265173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60" grpId="0" animBg="1"/>
      <p:bldP spid="67" grpId="0" animBg="1"/>
      <p:bldP spid="3" grpId="0" animBg="1"/>
      <p:bldP spid="37" grpId="0" animBg="1"/>
      <p:bldP spid="3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A4065E-550F-F491-5D93-B9BDE9C29266}"/>
              </a:ext>
            </a:extLst>
          </p:cNvPr>
          <p:cNvPicPr>
            <a:picLocks/>
          </p:cNvPicPr>
          <p:nvPr/>
        </p:nvPicPr>
        <p:blipFill>
          <a:blip r:embed="rId2"/>
          <a:stretch>
            <a:fillRect/>
          </a:stretch>
        </p:blipFill>
        <p:spPr>
          <a:xfrm>
            <a:off x="609600" y="810169"/>
            <a:ext cx="5486400" cy="5486400"/>
          </a:xfrm>
          <a:prstGeom prst="rect">
            <a:avLst/>
          </a:prstGeom>
        </p:spPr>
      </p:pic>
      <p:pic>
        <p:nvPicPr>
          <p:cNvPr id="3" name="Picture 2">
            <a:extLst>
              <a:ext uri="{FF2B5EF4-FFF2-40B4-BE49-F238E27FC236}">
                <a16:creationId xmlns:a16="http://schemas.microsoft.com/office/drawing/2014/main" id="{1FF476CA-9F26-1AB3-C018-83F301FBA161}"/>
              </a:ext>
            </a:extLst>
          </p:cNvPr>
          <p:cNvPicPr>
            <a:picLocks/>
          </p:cNvPicPr>
          <p:nvPr/>
        </p:nvPicPr>
        <p:blipFill rotWithShape="1">
          <a:blip r:embed="rId3"/>
          <a:srcRect t="3279"/>
          <a:stretch/>
        </p:blipFill>
        <p:spPr bwMode="auto">
          <a:xfrm>
            <a:off x="6324600" y="948690"/>
            <a:ext cx="5486400" cy="5486400"/>
          </a:xfrm>
          <a:prstGeom prst="rect">
            <a:avLst/>
          </a:prstGeom>
          <a:ln>
            <a:noFill/>
          </a:ln>
          <a:extLst>
            <a:ext uri="{53640926-AAD7-44D8-BBD7-CCE9431645EC}">
              <a14:shadowObscured xmlns:a14="http://schemas.microsoft.com/office/drawing/2010/main"/>
            </a:ext>
          </a:extLst>
        </p:spPr>
      </p:pic>
      <p:sp>
        <p:nvSpPr>
          <p:cNvPr id="8" name="Title 1">
            <a:extLst>
              <a:ext uri="{FF2B5EF4-FFF2-40B4-BE49-F238E27FC236}">
                <a16:creationId xmlns:a16="http://schemas.microsoft.com/office/drawing/2014/main" id="{1A771227-140D-B000-DCBD-11D3ECE46271}"/>
              </a:ext>
            </a:extLst>
          </p:cNvPr>
          <p:cNvSpPr>
            <a:spLocks noGrp="1"/>
          </p:cNvSpPr>
          <p:nvPr>
            <p:ph type="title"/>
          </p:nvPr>
        </p:nvSpPr>
        <p:spPr>
          <a:xfrm>
            <a:off x="518160" y="200771"/>
            <a:ext cx="10972800" cy="757130"/>
          </a:xfrm>
        </p:spPr>
        <p:txBody>
          <a:bodyPr/>
          <a:lstStyle/>
          <a:p>
            <a:r>
              <a:rPr lang="en-US" sz="2400" dirty="0"/>
              <a:t>EXPERIMENTAL RESULTS: CONSTANT PI VS PROPOSED CONTROL</a:t>
            </a:r>
            <a:br>
              <a:rPr lang="en-US" sz="2400" dirty="0"/>
            </a:br>
            <a:r>
              <a:rPr lang="en-US" sz="2400" dirty="0"/>
              <a:t>CLOSED LOOP CONTROL. </a:t>
            </a:r>
            <a:r>
              <a:rPr lang="en-US" sz="2400" b="1" dirty="0"/>
              <a:t>LINE-GROUND FAULTS.</a:t>
            </a:r>
          </a:p>
        </p:txBody>
      </p:sp>
      <p:sp>
        <p:nvSpPr>
          <p:cNvPr id="4" name="TextBox 3">
            <a:extLst>
              <a:ext uri="{FF2B5EF4-FFF2-40B4-BE49-F238E27FC236}">
                <a16:creationId xmlns:a16="http://schemas.microsoft.com/office/drawing/2014/main" id="{6EEF33D0-6BCD-9DF5-3DE0-D6C8F1798607}"/>
              </a:ext>
            </a:extLst>
          </p:cNvPr>
          <p:cNvSpPr txBox="1"/>
          <p:nvPr/>
        </p:nvSpPr>
        <p:spPr>
          <a:xfrm>
            <a:off x="7012940" y="6065275"/>
            <a:ext cx="4569460" cy="523220"/>
          </a:xfrm>
          <a:prstGeom prst="rect">
            <a:avLst/>
          </a:prstGeom>
          <a:noFill/>
        </p:spPr>
        <p:txBody>
          <a:bodyPr wrap="square">
            <a:spAutoFit/>
          </a:bodyPr>
          <a:lstStyle/>
          <a:p>
            <a:pPr marL="0" marR="0" algn="ctr"/>
            <a:r>
              <a:rPr lang="en-US" sz="1400" dirty="0">
                <a:effectLst/>
                <a:latin typeface="Century Gothic" panose="020B0502020202020204" pitchFamily="34" charset="0"/>
                <a:ea typeface="Times New Roman" panose="02020603050405020304" pitchFamily="18" charset="0"/>
              </a:rPr>
              <a:t>Experimental results. LG faults. </a:t>
            </a:r>
            <a:br>
              <a:rPr lang="en-US" sz="1400" dirty="0">
                <a:effectLst/>
                <a:latin typeface="Century Gothic" panose="020B0502020202020204" pitchFamily="34" charset="0"/>
                <a:ea typeface="Times New Roman" panose="02020603050405020304" pitchFamily="18" charset="0"/>
              </a:rPr>
            </a:br>
            <a:r>
              <a:rPr lang="en-US" sz="1400" dirty="0">
                <a:effectLst/>
                <a:latin typeface="Century Gothic" panose="020B0502020202020204" pitchFamily="34" charset="0"/>
                <a:ea typeface="Times New Roman" panose="02020603050405020304" pitchFamily="18" charset="0"/>
              </a:rPr>
              <a:t>Proposed </a:t>
            </a:r>
            <a:r>
              <a:rPr lang="en-US" sz="1400" dirty="0">
                <a:latin typeface="Century Gothic" panose="020B0502020202020204" pitchFamily="34" charset="0"/>
                <a:ea typeface="Times New Roman" panose="02020603050405020304" pitchFamily="18" charset="0"/>
              </a:rPr>
              <a:t>adaptive method</a:t>
            </a:r>
            <a:endParaRPr lang="en-US" sz="1400" dirty="0">
              <a:effectLst/>
              <a:latin typeface="Century Gothic" panose="020B050202020202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C30812DF-A5A4-1DCD-4628-CC2ABE8BB626}"/>
              </a:ext>
            </a:extLst>
          </p:cNvPr>
          <p:cNvSpPr txBox="1"/>
          <p:nvPr/>
        </p:nvSpPr>
        <p:spPr>
          <a:xfrm>
            <a:off x="1127021" y="6034959"/>
            <a:ext cx="4254744" cy="523220"/>
          </a:xfrm>
          <a:prstGeom prst="rect">
            <a:avLst/>
          </a:prstGeom>
          <a:solidFill>
            <a:schemeClr val="bg1"/>
          </a:solidFill>
        </p:spPr>
        <p:txBody>
          <a:bodyPr wrap="square">
            <a:spAutoFit/>
          </a:bodyPr>
          <a:lstStyle/>
          <a:p>
            <a:pPr marL="0" marR="0" algn="ctr">
              <a:spcBef>
                <a:spcPts val="0"/>
              </a:spcBef>
              <a:spcAft>
                <a:spcPts val="0"/>
              </a:spcAft>
            </a:pPr>
            <a:r>
              <a:rPr lang="en-US" sz="1400" dirty="0">
                <a:latin typeface="Century Gothic" panose="020B0502020202020204" pitchFamily="34" charset="0"/>
                <a:ea typeface="Times New Roman" panose="02020603050405020304" pitchFamily="18" charset="0"/>
              </a:rPr>
              <a:t>Experimental results. LG faults</a:t>
            </a:r>
            <a:br>
              <a:rPr lang="en-US" sz="1400" dirty="0">
                <a:latin typeface="Century Gothic" panose="020B0502020202020204" pitchFamily="34" charset="0"/>
                <a:ea typeface="Times New Roman" panose="02020603050405020304" pitchFamily="18" charset="0"/>
              </a:rPr>
            </a:br>
            <a:r>
              <a:rPr lang="en-US" sz="1400" dirty="0">
                <a:latin typeface="Century Gothic" panose="020B0502020202020204" pitchFamily="34" charset="0"/>
                <a:ea typeface="Times New Roman" panose="02020603050405020304" pitchFamily="18" charset="0"/>
              </a:rPr>
              <a:t> PI constant gains. </a:t>
            </a:r>
            <a:endParaRPr lang="en-US" sz="1400" dirty="0">
              <a:effectLst/>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576788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01C443-EB88-CA25-EF87-30CC2FF4BBFE}"/>
              </a:ext>
            </a:extLst>
          </p:cNvPr>
          <p:cNvPicPr>
            <a:picLocks noChangeAspect="1"/>
          </p:cNvPicPr>
          <p:nvPr/>
        </p:nvPicPr>
        <p:blipFill rotWithShape="1">
          <a:blip r:embed="rId2"/>
          <a:srcRect l="12963"/>
          <a:stretch/>
        </p:blipFill>
        <p:spPr bwMode="auto">
          <a:xfrm>
            <a:off x="4368482" y="853933"/>
            <a:ext cx="5443855" cy="372999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FD3BE398-EC87-1941-7CD6-C503CB6B9457}"/>
              </a:ext>
            </a:extLst>
          </p:cNvPr>
          <p:cNvPicPr>
            <a:picLocks/>
          </p:cNvPicPr>
          <p:nvPr/>
        </p:nvPicPr>
        <p:blipFill rotWithShape="1">
          <a:blip r:embed="rId3"/>
          <a:srcRect t="-1" r="63619" b="70322"/>
          <a:stretch/>
        </p:blipFill>
        <p:spPr>
          <a:xfrm>
            <a:off x="122588" y="5211267"/>
            <a:ext cx="4114800" cy="1372095"/>
          </a:xfrm>
          <a:prstGeom prst="rect">
            <a:avLst/>
          </a:prstGeom>
          <a:ln>
            <a:noFill/>
          </a:ln>
        </p:spPr>
      </p:pic>
      <p:pic>
        <p:nvPicPr>
          <p:cNvPr id="6" name="Picture 5">
            <a:extLst>
              <a:ext uri="{FF2B5EF4-FFF2-40B4-BE49-F238E27FC236}">
                <a16:creationId xmlns:a16="http://schemas.microsoft.com/office/drawing/2014/main" id="{B6ABC4B7-9A46-BFC2-6EF6-C5621C38F8C4}"/>
              </a:ext>
            </a:extLst>
          </p:cNvPr>
          <p:cNvPicPr>
            <a:picLocks/>
          </p:cNvPicPr>
          <p:nvPr/>
        </p:nvPicPr>
        <p:blipFill rotWithShape="1">
          <a:blip r:embed="rId3"/>
          <a:srcRect l="34616" r="30186" b="70909"/>
          <a:stretch/>
        </p:blipFill>
        <p:spPr>
          <a:xfrm>
            <a:off x="4073311" y="5211762"/>
            <a:ext cx="4114800" cy="1371600"/>
          </a:xfrm>
          <a:prstGeom prst="rect">
            <a:avLst/>
          </a:prstGeom>
        </p:spPr>
      </p:pic>
      <p:pic>
        <p:nvPicPr>
          <p:cNvPr id="7" name="Picture 6">
            <a:extLst>
              <a:ext uri="{FF2B5EF4-FFF2-40B4-BE49-F238E27FC236}">
                <a16:creationId xmlns:a16="http://schemas.microsoft.com/office/drawing/2014/main" id="{7791EDA7-29A1-F046-FEB6-2A9D640EF703}"/>
              </a:ext>
            </a:extLst>
          </p:cNvPr>
          <p:cNvPicPr>
            <a:picLocks/>
          </p:cNvPicPr>
          <p:nvPr/>
        </p:nvPicPr>
        <p:blipFill rotWithShape="1">
          <a:blip r:embed="rId3"/>
          <a:srcRect l="69302" b="70705"/>
          <a:stretch/>
        </p:blipFill>
        <p:spPr>
          <a:xfrm>
            <a:off x="8188111" y="5211762"/>
            <a:ext cx="4114800" cy="1371600"/>
          </a:xfrm>
          <a:prstGeom prst="rect">
            <a:avLst/>
          </a:prstGeom>
        </p:spPr>
      </p:pic>
      <p:sp>
        <p:nvSpPr>
          <p:cNvPr id="8" name="Title 1">
            <a:extLst>
              <a:ext uri="{FF2B5EF4-FFF2-40B4-BE49-F238E27FC236}">
                <a16:creationId xmlns:a16="http://schemas.microsoft.com/office/drawing/2014/main" id="{AE0B9666-3498-8AB0-C62B-995DFA9308C0}"/>
              </a:ext>
            </a:extLst>
          </p:cNvPr>
          <p:cNvSpPr>
            <a:spLocks noGrp="1"/>
          </p:cNvSpPr>
          <p:nvPr>
            <p:ph type="title"/>
          </p:nvPr>
        </p:nvSpPr>
        <p:spPr>
          <a:xfrm>
            <a:off x="609600" y="274638"/>
            <a:ext cx="10972800" cy="424732"/>
          </a:xfrm>
        </p:spPr>
        <p:txBody>
          <a:bodyPr/>
          <a:lstStyle/>
          <a:p>
            <a:r>
              <a:rPr lang="en-US" sz="2400" dirty="0"/>
              <a:t>COORDINATION STUDY</a:t>
            </a:r>
            <a:endParaRPr lang="en-US" sz="2400" dirty="0">
              <a:highlight>
                <a:srgbClr val="FFFF00"/>
              </a:highlight>
            </a:endParaRPr>
          </a:p>
        </p:txBody>
      </p:sp>
      <p:sp>
        <p:nvSpPr>
          <p:cNvPr id="11" name="TextBox 10">
            <a:extLst>
              <a:ext uri="{FF2B5EF4-FFF2-40B4-BE49-F238E27FC236}">
                <a16:creationId xmlns:a16="http://schemas.microsoft.com/office/drawing/2014/main" id="{681FE0D4-2C15-9F85-D577-189A4DE84ED5}"/>
              </a:ext>
            </a:extLst>
          </p:cNvPr>
          <p:cNvSpPr txBox="1"/>
          <p:nvPr/>
        </p:nvSpPr>
        <p:spPr>
          <a:xfrm>
            <a:off x="609600" y="4653867"/>
            <a:ext cx="11441615" cy="443198"/>
          </a:xfrm>
          <a:prstGeom prst="rect">
            <a:avLst/>
          </a:prstGeom>
          <a:noFill/>
        </p:spPr>
        <p:txBody>
          <a:bodyPr wrap="square">
            <a:spAutoFit/>
          </a:bodyPr>
          <a:lstStyle/>
          <a:p>
            <a:pPr marL="0" marR="0" indent="0" algn="ctr">
              <a:lnSpc>
                <a:spcPct val="95000"/>
              </a:lnSpc>
              <a:spcBef>
                <a:spcPts val="0"/>
              </a:spcBef>
              <a:spcAft>
                <a:spcPts val="600"/>
              </a:spcAft>
            </a:pPr>
            <a:r>
              <a:rPr lang="en-US" sz="1200" spc="-5" dirty="0">
                <a:solidFill>
                  <a:srgbClr val="000000"/>
                </a:solidFill>
                <a:effectLst/>
                <a:latin typeface="Century Gothic" panose="020B0502020202020204" pitchFamily="34" charset="0"/>
                <a:ea typeface="MS Mincho" panose="02020609040205080304" pitchFamily="49" charset="-128"/>
              </a:rPr>
              <a:t>TCCs for the 12.5A fuse. SEL 651R used as primary and backup relay. The CTs for both relays are 50-1 ratio. The pickup for the primary relay is 0.46 with a time dial of 1.5. The backup relay has a pickup of 0.5 with a time dial of 2.5. U5 curve for 51 protections is used for primary and backup relay.</a:t>
            </a:r>
            <a:endParaRPr lang="en-US" sz="1000" spc="-5" dirty="0">
              <a:effectLst/>
              <a:latin typeface="Century Gothic" panose="020B0502020202020204" pitchFamily="34" charset="0"/>
              <a:ea typeface="Times New Roman" panose="02020603050405020304" pitchFamily="18" charset="0"/>
            </a:endParaRPr>
          </a:p>
        </p:txBody>
      </p:sp>
      <p:sp>
        <p:nvSpPr>
          <p:cNvPr id="2" name="TextBox 1">
            <a:extLst>
              <a:ext uri="{FF2B5EF4-FFF2-40B4-BE49-F238E27FC236}">
                <a16:creationId xmlns:a16="http://schemas.microsoft.com/office/drawing/2014/main" id="{A841BDAA-7506-4F99-6A64-6AD860D627B9}"/>
              </a:ext>
            </a:extLst>
          </p:cNvPr>
          <p:cNvSpPr txBox="1"/>
          <p:nvPr/>
        </p:nvSpPr>
        <p:spPr>
          <a:xfrm>
            <a:off x="519218" y="1674674"/>
            <a:ext cx="3720890" cy="2031325"/>
          </a:xfrm>
          <a:prstGeom prst="rect">
            <a:avLst/>
          </a:prstGeom>
          <a:solidFill>
            <a:srgbClr val="4B8861"/>
          </a:solidFill>
          <a:ln>
            <a:noFill/>
          </a:ln>
        </p:spPr>
        <p:txBody>
          <a:bodyPr wrap="none" rtlCol="0">
            <a:spAutoFit/>
          </a:bodyPr>
          <a:lstStyle/>
          <a:p>
            <a:pPr algn="l">
              <a:lnSpc>
                <a:spcPct val="90000"/>
              </a:lnSpc>
            </a:pPr>
            <a:r>
              <a:rPr lang="en-US" sz="2000" dirty="0">
                <a:solidFill>
                  <a:schemeClr val="bg1"/>
                </a:solidFill>
                <a:latin typeface="+mn-lt"/>
              </a:rPr>
              <a:t>Coordination study includes:</a:t>
            </a:r>
          </a:p>
          <a:p>
            <a:pPr algn="l">
              <a:lnSpc>
                <a:spcPct val="90000"/>
              </a:lnSpc>
            </a:pPr>
            <a:endParaRPr lang="en-US" sz="2000" dirty="0">
              <a:solidFill>
                <a:schemeClr val="bg1"/>
              </a:solidFill>
              <a:latin typeface="+mn-lt"/>
            </a:endParaRPr>
          </a:p>
          <a:p>
            <a:pPr marL="342900" indent="-342900" algn="l">
              <a:lnSpc>
                <a:spcPct val="90000"/>
              </a:lnSpc>
              <a:buFont typeface="Arial" panose="020B0604020202020204" pitchFamily="34" charset="0"/>
              <a:buChar char="•"/>
            </a:pPr>
            <a:r>
              <a:rPr lang="en-US" sz="2000" dirty="0">
                <a:solidFill>
                  <a:schemeClr val="bg1"/>
                </a:solidFill>
                <a:latin typeface="+mn-lt"/>
              </a:rPr>
              <a:t>Fuse-blow</a:t>
            </a:r>
          </a:p>
          <a:p>
            <a:pPr marL="342900" indent="-342900" algn="l">
              <a:lnSpc>
                <a:spcPct val="90000"/>
              </a:lnSpc>
              <a:buFont typeface="Arial" panose="020B0604020202020204" pitchFamily="34" charset="0"/>
              <a:buChar char="•"/>
            </a:pPr>
            <a:r>
              <a:rPr lang="en-US" sz="2000" dirty="0">
                <a:solidFill>
                  <a:schemeClr val="bg1"/>
                </a:solidFill>
                <a:latin typeface="+mn-lt"/>
              </a:rPr>
              <a:t>Primary protection</a:t>
            </a:r>
          </a:p>
          <a:p>
            <a:pPr marL="342900" indent="-342900" algn="l">
              <a:lnSpc>
                <a:spcPct val="90000"/>
              </a:lnSpc>
              <a:buFont typeface="Arial" panose="020B0604020202020204" pitchFamily="34" charset="0"/>
              <a:buChar char="•"/>
            </a:pPr>
            <a:r>
              <a:rPr lang="en-US" sz="2000" dirty="0">
                <a:solidFill>
                  <a:schemeClr val="bg1"/>
                </a:solidFill>
                <a:latin typeface="+mn-lt"/>
              </a:rPr>
              <a:t>Backup Protection </a:t>
            </a:r>
          </a:p>
          <a:p>
            <a:pPr marL="342900" indent="-342900" algn="l">
              <a:lnSpc>
                <a:spcPct val="90000"/>
              </a:lnSpc>
              <a:buFont typeface="Arial" panose="020B0604020202020204" pitchFamily="34" charset="0"/>
              <a:buChar char="•"/>
            </a:pPr>
            <a:endParaRPr lang="en-US" sz="2000" dirty="0">
              <a:solidFill>
                <a:schemeClr val="bg1"/>
              </a:solidFill>
              <a:latin typeface="+mn-lt"/>
            </a:endParaRPr>
          </a:p>
          <a:p>
            <a:pPr algn="l">
              <a:lnSpc>
                <a:spcPct val="90000"/>
              </a:lnSpc>
            </a:pPr>
            <a:r>
              <a:rPr lang="en-US" sz="2000" dirty="0">
                <a:solidFill>
                  <a:schemeClr val="bg1"/>
                </a:solidFill>
                <a:latin typeface="+mn-lt"/>
              </a:rPr>
              <a:t>For 3ph, LL and LG faults</a:t>
            </a:r>
          </a:p>
        </p:txBody>
      </p:sp>
      <p:cxnSp>
        <p:nvCxnSpPr>
          <p:cNvPr id="13" name="Straight Connector 12">
            <a:extLst>
              <a:ext uri="{FF2B5EF4-FFF2-40B4-BE49-F238E27FC236}">
                <a16:creationId xmlns:a16="http://schemas.microsoft.com/office/drawing/2014/main" id="{3F9850E3-DF78-D298-5A3B-57D2A31951D5}"/>
              </a:ext>
            </a:extLst>
          </p:cNvPr>
          <p:cNvCxnSpPr/>
          <p:nvPr/>
        </p:nvCxnSpPr>
        <p:spPr>
          <a:xfrm flipV="1">
            <a:off x="7401697" y="1260389"/>
            <a:ext cx="0" cy="2730843"/>
          </a:xfrm>
          <a:prstGeom prst="line">
            <a:avLst/>
          </a:prstGeom>
          <a:ln w="28575">
            <a:solidFill>
              <a:srgbClr val="FF0000"/>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3AF9139-2848-A4EC-4117-FDEF7902B9F7}"/>
              </a:ext>
            </a:extLst>
          </p:cNvPr>
          <p:cNvSpPr txBox="1"/>
          <p:nvPr/>
        </p:nvSpPr>
        <p:spPr>
          <a:xfrm>
            <a:off x="7401697" y="1260389"/>
            <a:ext cx="1582484" cy="341632"/>
          </a:xfrm>
          <a:prstGeom prst="rect">
            <a:avLst/>
          </a:prstGeom>
          <a:noFill/>
        </p:spPr>
        <p:txBody>
          <a:bodyPr wrap="none" rtlCol="0">
            <a:spAutoFit/>
          </a:bodyPr>
          <a:lstStyle/>
          <a:p>
            <a:pPr algn="l">
              <a:lnSpc>
                <a:spcPct val="90000"/>
              </a:lnSpc>
            </a:pPr>
            <a:r>
              <a:rPr lang="en-US" dirty="0">
                <a:solidFill>
                  <a:srgbClr val="FF0000"/>
                </a:solidFill>
                <a:latin typeface="+mn-lt"/>
              </a:rPr>
              <a:t>Fault current</a:t>
            </a:r>
          </a:p>
        </p:txBody>
      </p:sp>
    </p:spTree>
    <p:extLst>
      <p:ext uri="{BB962C8B-B14F-4D97-AF65-F5344CB8AC3E}">
        <p14:creationId xmlns:p14="http://schemas.microsoft.com/office/powerpoint/2010/main" val="3535524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C4B32F-2F8C-1827-76DC-46BE94E50F2A}"/>
              </a:ext>
            </a:extLst>
          </p:cNvPr>
          <p:cNvPicPr>
            <a:picLocks/>
          </p:cNvPicPr>
          <p:nvPr/>
        </p:nvPicPr>
        <p:blipFill>
          <a:blip r:embed="rId3"/>
          <a:stretch>
            <a:fillRect/>
          </a:stretch>
        </p:blipFill>
        <p:spPr>
          <a:xfrm>
            <a:off x="308443" y="1129858"/>
            <a:ext cx="4114800" cy="4389120"/>
          </a:xfrm>
          <a:prstGeom prst="rect">
            <a:avLst/>
          </a:prstGeom>
        </p:spPr>
      </p:pic>
      <p:sp>
        <p:nvSpPr>
          <p:cNvPr id="2" name="Title 1">
            <a:extLst>
              <a:ext uri="{FF2B5EF4-FFF2-40B4-BE49-F238E27FC236}">
                <a16:creationId xmlns:a16="http://schemas.microsoft.com/office/drawing/2014/main" id="{C1B6185B-54CA-067E-8291-C9066F51C158}"/>
              </a:ext>
            </a:extLst>
          </p:cNvPr>
          <p:cNvSpPr>
            <a:spLocks noGrp="1"/>
          </p:cNvSpPr>
          <p:nvPr>
            <p:ph type="title"/>
          </p:nvPr>
        </p:nvSpPr>
        <p:spPr>
          <a:xfrm>
            <a:off x="609600" y="274638"/>
            <a:ext cx="10972800" cy="424732"/>
          </a:xfrm>
        </p:spPr>
        <p:txBody>
          <a:bodyPr/>
          <a:lstStyle/>
          <a:p>
            <a:r>
              <a:rPr lang="en-US" sz="2400" dirty="0"/>
              <a:t>COORDINATION STUDY: FUSES</a:t>
            </a:r>
          </a:p>
        </p:txBody>
      </p:sp>
      <p:pic>
        <p:nvPicPr>
          <p:cNvPr id="4" name="Picture 3">
            <a:extLst>
              <a:ext uri="{FF2B5EF4-FFF2-40B4-BE49-F238E27FC236}">
                <a16:creationId xmlns:a16="http://schemas.microsoft.com/office/drawing/2014/main" id="{E14F3FBD-33C0-DBFD-CB73-0BD9D4C82141}"/>
              </a:ext>
            </a:extLst>
          </p:cNvPr>
          <p:cNvPicPr>
            <a:picLocks/>
          </p:cNvPicPr>
          <p:nvPr/>
        </p:nvPicPr>
        <p:blipFill>
          <a:blip r:embed="rId4"/>
          <a:stretch>
            <a:fillRect/>
          </a:stretch>
        </p:blipFill>
        <p:spPr>
          <a:xfrm>
            <a:off x="4151129" y="1069569"/>
            <a:ext cx="4114800" cy="4389120"/>
          </a:xfrm>
          <a:prstGeom prst="rect">
            <a:avLst/>
          </a:prstGeom>
        </p:spPr>
      </p:pic>
      <p:pic>
        <p:nvPicPr>
          <p:cNvPr id="5" name="Picture 4">
            <a:extLst>
              <a:ext uri="{FF2B5EF4-FFF2-40B4-BE49-F238E27FC236}">
                <a16:creationId xmlns:a16="http://schemas.microsoft.com/office/drawing/2014/main" id="{6796A5D5-3CB0-525B-6023-F6292CB66301}"/>
              </a:ext>
            </a:extLst>
          </p:cNvPr>
          <p:cNvPicPr>
            <a:picLocks/>
          </p:cNvPicPr>
          <p:nvPr/>
        </p:nvPicPr>
        <p:blipFill>
          <a:blip r:embed="rId5"/>
          <a:stretch>
            <a:fillRect/>
          </a:stretch>
        </p:blipFill>
        <p:spPr>
          <a:xfrm>
            <a:off x="8077200" y="1077678"/>
            <a:ext cx="4114800" cy="4389120"/>
          </a:xfrm>
          <a:prstGeom prst="rect">
            <a:avLst/>
          </a:prstGeom>
        </p:spPr>
      </p:pic>
      <p:sp>
        <p:nvSpPr>
          <p:cNvPr id="8" name="TextBox 7">
            <a:extLst>
              <a:ext uri="{FF2B5EF4-FFF2-40B4-BE49-F238E27FC236}">
                <a16:creationId xmlns:a16="http://schemas.microsoft.com/office/drawing/2014/main" id="{4730EC03-DD5D-D126-20AF-DCDCCAD73650}"/>
              </a:ext>
            </a:extLst>
          </p:cNvPr>
          <p:cNvSpPr txBox="1"/>
          <p:nvPr/>
        </p:nvSpPr>
        <p:spPr>
          <a:xfrm>
            <a:off x="2142171" y="5780322"/>
            <a:ext cx="7480092" cy="646331"/>
          </a:xfrm>
          <a:prstGeom prst="rect">
            <a:avLst/>
          </a:prstGeom>
          <a:noFill/>
        </p:spPr>
        <p:txBody>
          <a:bodyPr wrap="square">
            <a:spAutoFit/>
          </a:bodyPr>
          <a:lstStyle/>
          <a:p>
            <a:pPr marL="457200" marR="0" algn="ctr">
              <a:spcBef>
                <a:spcPts val="0"/>
              </a:spcBef>
              <a:spcAft>
                <a:spcPts val="0"/>
              </a:spcAft>
            </a:pPr>
            <a:r>
              <a:rPr lang="en-US" sz="1800" dirty="0">
                <a:solidFill>
                  <a:srgbClr val="000000"/>
                </a:solidFill>
                <a:effectLst/>
                <a:latin typeface="Century Gothic" panose="020B0502020202020204" pitchFamily="34" charset="0"/>
                <a:ea typeface="MS Mincho" panose="02020609040205080304" pitchFamily="49" charset="-128"/>
              </a:rPr>
              <a:t>Fuse </a:t>
            </a:r>
            <a:r>
              <a:rPr lang="en-US" sz="1800" dirty="0">
                <a:effectLst/>
                <a:latin typeface="Century Gothic" panose="020B0502020202020204" pitchFamily="34" charset="0"/>
                <a:ea typeface="Times New Roman" panose="02020603050405020304" pitchFamily="18" charset="0"/>
              </a:rPr>
              <a:t>clearing times for (a) LG, (b) LL, (c) 3-ph faults.</a:t>
            </a:r>
            <a:br>
              <a:rPr lang="en-US" sz="1800" dirty="0">
                <a:effectLst/>
                <a:latin typeface="Century Gothic" panose="020B0502020202020204" pitchFamily="34" charset="0"/>
                <a:ea typeface="Times New Roman" panose="02020603050405020304" pitchFamily="18" charset="0"/>
              </a:rPr>
            </a:br>
            <a:r>
              <a:rPr lang="en-US" sz="1800" dirty="0">
                <a:effectLst/>
                <a:latin typeface="Century Gothic" panose="020B0502020202020204" pitchFamily="34" charset="0"/>
                <a:ea typeface="Times New Roman" panose="02020603050405020304" pitchFamily="18" charset="0"/>
              </a:rPr>
              <a:t>Experimental results read from SEL 651 (128 samples). </a:t>
            </a:r>
          </a:p>
        </p:txBody>
      </p:sp>
      <p:sp>
        <p:nvSpPr>
          <p:cNvPr id="9" name="TextBox 8">
            <a:extLst>
              <a:ext uri="{FF2B5EF4-FFF2-40B4-BE49-F238E27FC236}">
                <a16:creationId xmlns:a16="http://schemas.microsoft.com/office/drawing/2014/main" id="{9C3F3F07-0367-0D73-7B56-E7E13FE23E2C}"/>
              </a:ext>
            </a:extLst>
          </p:cNvPr>
          <p:cNvSpPr txBox="1"/>
          <p:nvPr/>
        </p:nvSpPr>
        <p:spPr>
          <a:xfrm>
            <a:off x="2142171" y="5295982"/>
            <a:ext cx="511679" cy="341632"/>
          </a:xfrm>
          <a:prstGeom prst="rect">
            <a:avLst/>
          </a:prstGeom>
          <a:noFill/>
        </p:spPr>
        <p:txBody>
          <a:bodyPr wrap="none" rtlCol="0">
            <a:spAutoFit/>
          </a:bodyPr>
          <a:lstStyle/>
          <a:p>
            <a:pPr algn="l">
              <a:lnSpc>
                <a:spcPct val="90000"/>
              </a:lnSpc>
            </a:pPr>
            <a:r>
              <a:rPr lang="en-US" dirty="0">
                <a:latin typeface="+mn-lt"/>
              </a:rPr>
              <a:t>(a)</a:t>
            </a:r>
          </a:p>
        </p:txBody>
      </p:sp>
      <p:sp>
        <p:nvSpPr>
          <p:cNvPr id="10" name="TextBox 9">
            <a:extLst>
              <a:ext uri="{FF2B5EF4-FFF2-40B4-BE49-F238E27FC236}">
                <a16:creationId xmlns:a16="http://schemas.microsoft.com/office/drawing/2014/main" id="{D8C341BF-9EB8-21DB-5274-9695B8562604}"/>
              </a:ext>
            </a:extLst>
          </p:cNvPr>
          <p:cNvSpPr txBox="1"/>
          <p:nvPr/>
        </p:nvSpPr>
        <p:spPr>
          <a:xfrm>
            <a:off x="6230425" y="5245745"/>
            <a:ext cx="511679" cy="341632"/>
          </a:xfrm>
          <a:prstGeom prst="rect">
            <a:avLst/>
          </a:prstGeom>
          <a:noFill/>
        </p:spPr>
        <p:txBody>
          <a:bodyPr wrap="none" rtlCol="0">
            <a:spAutoFit/>
          </a:bodyPr>
          <a:lstStyle/>
          <a:p>
            <a:pPr algn="l">
              <a:lnSpc>
                <a:spcPct val="90000"/>
              </a:lnSpc>
            </a:pPr>
            <a:r>
              <a:rPr lang="en-US" dirty="0">
                <a:latin typeface="+mn-lt"/>
              </a:rPr>
              <a:t>(b)</a:t>
            </a:r>
          </a:p>
        </p:txBody>
      </p:sp>
      <p:sp>
        <p:nvSpPr>
          <p:cNvPr id="11" name="TextBox 10">
            <a:extLst>
              <a:ext uri="{FF2B5EF4-FFF2-40B4-BE49-F238E27FC236}">
                <a16:creationId xmlns:a16="http://schemas.microsoft.com/office/drawing/2014/main" id="{6A2D5019-3A07-39E0-7138-09229B1AF2BF}"/>
              </a:ext>
            </a:extLst>
          </p:cNvPr>
          <p:cNvSpPr txBox="1"/>
          <p:nvPr/>
        </p:nvSpPr>
        <p:spPr>
          <a:xfrm>
            <a:off x="9935218" y="5237636"/>
            <a:ext cx="503664" cy="341632"/>
          </a:xfrm>
          <a:prstGeom prst="rect">
            <a:avLst/>
          </a:prstGeom>
          <a:noFill/>
        </p:spPr>
        <p:txBody>
          <a:bodyPr wrap="none" rtlCol="0">
            <a:spAutoFit/>
          </a:bodyPr>
          <a:lstStyle/>
          <a:p>
            <a:pPr algn="l">
              <a:lnSpc>
                <a:spcPct val="90000"/>
              </a:lnSpc>
            </a:pPr>
            <a:r>
              <a:rPr lang="en-US" dirty="0">
                <a:latin typeface="+mn-lt"/>
              </a:rPr>
              <a:t>(c)</a:t>
            </a:r>
          </a:p>
        </p:txBody>
      </p:sp>
      <p:pic>
        <p:nvPicPr>
          <p:cNvPr id="3" name="Picture 2">
            <a:extLst>
              <a:ext uri="{FF2B5EF4-FFF2-40B4-BE49-F238E27FC236}">
                <a16:creationId xmlns:a16="http://schemas.microsoft.com/office/drawing/2014/main" id="{E99B3EEF-9E77-3422-EE6A-A88A3724E2D3}"/>
              </a:ext>
            </a:extLst>
          </p:cNvPr>
          <p:cNvPicPr>
            <a:picLocks/>
          </p:cNvPicPr>
          <p:nvPr/>
        </p:nvPicPr>
        <p:blipFill rotWithShape="1">
          <a:blip r:embed="rId6"/>
          <a:srcRect t="-1" r="63619" b="70322"/>
          <a:stretch/>
        </p:blipFill>
        <p:spPr>
          <a:xfrm>
            <a:off x="9073178" y="-51957"/>
            <a:ext cx="3200400" cy="1188720"/>
          </a:xfrm>
          <a:prstGeom prst="rect">
            <a:avLst/>
          </a:prstGeom>
          <a:ln>
            <a:noFill/>
          </a:ln>
        </p:spPr>
      </p:pic>
    </p:spTree>
    <p:extLst>
      <p:ext uri="{BB962C8B-B14F-4D97-AF65-F5344CB8AC3E}">
        <p14:creationId xmlns:p14="http://schemas.microsoft.com/office/powerpoint/2010/main" val="2213011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423FF-5FAA-8EC1-B268-CA99B04D74B3}"/>
              </a:ext>
            </a:extLst>
          </p:cNvPr>
          <p:cNvPicPr>
            <a:picLocks/>
          </p:cNvPicPr>
          <p:nvPr/>
        </p:nvPicPr>
        <p:blipFill>
          <a:blip r:embed="rId3"/>
          <a:stretch>
            <a:fillRect/>
          </a:stretch>
        </p:blipFill>
        <p:spPr>
          <a:xfrm>
            <a:off x="519068" y="1019332"/>
            <a:ext cx="4114800" cy="4389120"/>
          </a:xfrm>
          <a:prstGeom prst="rect">
            <a:avLst/>
          </a:prstGeom>
        </p:spPr>
      </p:pic>
      <p:pic>
        <p:nvPicPr>
          <p:cNvPr id="7" name="Picture 6">
            <a:extLst>
              <a:ext uri="{FF2B5EF4-FFF2-40B4-BE49-F238E27FC236}">
                <a16:creationId xmlns:a16="http://schemas.microsoft.com/office/drawing/2014/main" id="{B25FBDCC-6298-6DCF-06FA-7821A610E7D8}"/>
              </a:ext>
            </a:extLst>
          </p:cNvPr>
          <p:cNvPicPr>
            <a:picLocks/>
          </p:cNvPicPr>
          <p:nvPr/>
        </p:nvPicPr>
        <p:blipFill>
          <a:blip r:embed="rId4"/>
          <a:stretch>
            <a:fillRect/>
          </a:stretch>
        </p:blipFill>
        <p:spPr>
          <a:xfrm>
            <a:off x="4336286" y="1082651"/>
            <a:ext cx="4114800" cy="4389120"/>
          </a:xfrm>
          <a:prstGeom prst="rect">
            <a:avLst/>
          </a:prstGeom>
        </p:spPr>
      </p:pic>
      <p:pic>
        <p:nvPicPr>
          <p:cNvPr id="12" name="Picture 11">
            <a:extLst>
              <a:ext uri="{FF2B5EF4-FFF2-40B4-BE49-F238E27FC236}">
                <a16:creationId xmlns:a16="http://schemas.microsoft.com/office/drawing/2014/main" id="{3D9EFCC5-5445-CDDD-463B-C624161DE651}"/>
              </a:ext>
            </a:extLst>
          </p:cNvPr>
          <p:cNvPicPr>
            <a:picLocks/>
          </p:cNvPicPr>
          <p:nvPr/>
        </p:nvPicPr>
        <p:blipFill>
          <a:blip r:embed="rId5"/>
          <a:stretch>
            <a:fillRect/>
          </a:stretch>
        </p:blipFill>
        <p:spPr>
          <a:xfrm>
            <a:off x="8153504" y="1019332"/>
            <a:ext cx="4114800" cy="4389120"/>
          </a:xfrm>
          <a:prstGeom prst="rect">
            <a:avLst/>
          </a:prstGeom>
        </p:spPr>
      </p:pic>
      <p:sp>
        <p:nvSpPr>
          <p:cNvPr id="2" name="Title 1">
            <a:extLst>
              <a:ext uri="{FF2B5EF4-FFF2-40B4-BE49-F238E27FC236}">
                <a16:creationId xmlns:a16="http://schemas.microsoft.com/office/drawing/2014/main" id="{C1B6185B-54CA-067E-8291-C9066F51C158}"/>
              </a:ext>
            </a:extLst>
          </p:cNvPr>
          <p:cNvSpPr>
            <a:spLocks noGrp="1"/>
          </p:cNvSpPr>
          <p:nvPr>
            <p:ph type="title"/>
          </p:nvPr>
        </p:nvSpPr>
        <p:spPr>
          <a:xfrm>
            <a:off x="609600" y="274638"/>
            <a:ext cx="10972800" cy="424732"/>
          </a:xfrm>
        </p:spPr>
        <p:txBody>
          <a:bodyPr/>
          <a:lstStyle/>
          <a:p>
            <a:r>
              <a:rPr lang="en-US" sz="2400" dirty="0"/>
              <a:t>COORDINATION STUDY: PRIMARY RELAY</a:t>
            </a:r>
          </a:p>
        </p:txBody>
      </p:sp>
      <p:sp>
        <p:nvSpPr>
          <p:cNvPr id="8" name="TextBox 7">
            <a:extLst>
              <a:ext uri="{FF2B5EF4-FFF2-40B4-BE49-F238E27FC236}">
                <a16:creationId xmlns:a16="http://schemas.microsoft.com/office/drawing/2014/main" id="{4730EC03-DD5D-D126-20AF-DCDCCAD73650}"/>
              </a:ext>
            </a:extLst>
          </p:cNvPr>
          <p:cNvSpPr txBox="1"/>
          <p:nvPr/>
        </p:nvSpPr>
        <p:spPr>
          <a:xfrm>
            <a:off x="1771823" y="5838668"/>
            <a:ext cx="8439081" cy="646331"/>
          </a:xfrm>
          <a:prstGeom prst="rect">
            <a:avLst/>
          </a:prstGeom>
          <a:noFill/>
        </p:spPr>
        <p:txBody>
          <a:bodyPr wrap="square">
            <a:spAutoFit/>
          </a:bodyPr>
          <a:lstStyle/>
          <a:p>
            <a:pPr marL="457200" marR="0" algn="ctr">
              <a:spcBef>
                <a:spcPts val="0"/>
              </a:spcBef>
              <a:spcAft>
                <a:spcPts val="0"/>
              </a:spcAft>
            </a:pPr>
            <a:r>
              <a:rPr lang="en-US" sz="1800" dirty="0">
                <a:solidFill>
                  <a:srgbClr val="000000"/>
                </a:solidFill>
                <a:effectLst/>
                <a:latin typeface="Century Gothic" panose="020B0502020202020204" pitchFamily="34" charset="0"/>
                <a:ea typeface="MS Mincho" panose="02020609040205080304" pitchFamily="49" charset="-128"/>
              </a:rPr>
              <a:t>Primary relay </a:t>
            </a:r>
            <a:r>
              <a:rPr lang="en-US" sz="1800" dirty="0">
                <a:effectLst/>
                <a:latin typeface="Century Gothic" panose="020B0502020202020204" pitchFamily="34" charset="0"/>
                <a:ea typeface="Times New Roman" panose="02020603050405020304" pitchFamily="18" charset="0"/>
              </a:rPr>
              <a:t>clearing times for (a) LG, (b) LL, (c) 3-ph faults.</a:t>
            </a:r>
            <a:br>
              <a:rPr lang="en-US" sz="1800" dirty="0">
                <a:effectLst/>
                <a:latin typeface="Century Gothic" panose="020B0502020202020204" pitchFamily="34" charset="0"/>
                <a:ea typeface="Times New Roman" panose="02020603050405020304" pitchFamily="18" charset="0"/>
              </a:rPr>
            </a:br>
            <a:r>
              <a:rPr lang="en-US" sz="1800" dirty="0">
                <a:effectLst/>
                <a:latin typeface="Century Gothic" panose="020B0502020202020204" pitchFamily="34" charset="0"/>
                <a:ea typeface="Times New Roman" panose="02020603050405020304" pitchFamily="18" charset="0"/>
              </a:rPr>
              <a:t>Experimental results read from SEL 651 (128 samples). </a:t>
            </a:r>
          </a:p>
        </p:txBody>
      </p:sp>
      <p:sp>
        <p:nvSpPr>
          <p:cNvPr id="9" name="TextBox 8">
            <a:extLst>
              <a:ext uri="{FF2B5EF4-FFF2-40B4-BE49-F238E27FC236}">
                <a16:creationId xmlns:a16="http://schemas.microsoft.com/office/drawing/2014/main" id="{9C3F3F07-0367-0D73-7B56-E7E13FE23E2C}"/>
              </a:ext>
            </a:extLst>
          </p:cNvPr>
          <p:cNvSpPr txBox="1"/>
          <p:nvPr/>
        </p:nvSpPr>
        <p:spPr>
          <a:xfrm>
            <a:off x="2278886" y="5242748"/>
            <a:ext cx="511679" cy="341632"/>
          </a:xfrm>
          <a:prstGeom prst="rect">
            <a:avLst/>
          </a:prstGeom>
          <a:noFill/>
        </p:spPr>
        <p:txBody>
          <a:bodyPr wrap="none" rtlCol="0">
            <a:spAutoFit/>
          </a:bodyPr>
          <a:lstStyle/>
          <a:p>
            <a:pPr algn="l">
              <a:lnSpc>
                <a:spcPct val="90000"/>
              </a:lnSpc>
            </a:pPr>
            <a:r>
              <a:rPr lang="en-US" dirty="0">
                <a:latin typeface="+mn-lt"/>
              </a:rPr>
              <a:t>(a)</a:t>
            </a:r>
          </a:p>
        </p:txBody>
      </p:sp>
      <p:sp>
        <p:nvSpPr>
          <p:cNvPr id="10" name="TextBox 9">
            <a:extLst>
              <a:ext uri="{FF2B5EF4-FFF2-40B4-BE49-F238E27FC236}">
                <a16:creationId xmlns:a16="http://schemas.microsoft.com/office/drawing/2014/main" id="{D8C341BF-9EB8-21DB-5274-9695B8562604}"/>
              </a:ext>
            </a:extLst>
          </p:cNvPr>
          <p:cNvSpPr txBox="1"/>
          <p:nvPr/>
        </p:nvSpPr>
        <p:spPr>
          <a:xfrm>
            <a:off x="6179589" y="5246214"/>
            <a:ext cx="511679" cy="341632"/>
          </a:xfrm>
          <a:prstGeom prst="rect">
            <a:avLst/>
          </a:prstGeom>
          <a:noFill/>
        </p:spPr>
        <p:txBody>
          <a:bodyPr wrap="none" rtlCol="0">
            <a:spAutoFit/>
          </a:bodyPr>
          <a:lstStyle/>
          <a:p>
            <a:pPr algn="l">
              <a:lnSpc>
                <a:spcPct val="90000"/>
              </a:lnSpc>
            </a:pPr>
            <a:r>
              <a:rPr lang="en-US" dirty="0">
                <a:latin typeface="+mn-lt"/>
              </a:rPr>
              <a:t>(b)</a:t>
            </a:r>
          </a:p>
        </p:txBody>
      </p:sp>
      <p:sp>
        <p:nvSpPr>
          <p:cNvPr id="11" name="TextBox 10">
            <a:extLst>
              <a:ext uri="{FF2B5EF4-FFF2-40B4-BE49-F238E27FC236}">
                <a16:creationId xmlns:a16="http://schemas.microsoft.com/office/drawing/2014/main" id="{6A2D5019-3A07-39E0-7138-09229B1AF2BF}"/>
              </a:ext>
            </a:extLst>
          </p:cNvPr>
          <p:cNvSpPr txBox="1"/>
          <p:nvPr/>
        </p:nvSpPr>
        <p:spPr>
          <a:xfrm>
            <a:off x="9884382" y="5238105"/>
            <a:ext cx="503664" cy="341632"/>
          </a:xfrm>
          <a:prstGeom prst="rect">
            <a:avLst/>
          </a:prstGeom>
          <a:noFill/>
        </p:spPr>
        <p:txBody>
          <a:bodyPr wrap="none" rtlCol="0">
            <a:spAutoFit/>
          </a:bodyPr>
          <a:lstStyle/>
          <a:p>
            <a:pPr algn="l">
              <a:lnSpc>
                <a:spcPct val="90000"/>
              </a:lnSpc>
            </a:pPr>
            <a:r>
              <a:rPr lang="en-US" dirty="0">
                <a:latin typeface="+mn-lt"/>
              </a:rPr>
              <a:t>(c)</a:t>
            </a:r>
          </a:p>
        </p:txBody>
      </p:sp>
      <p:pic>
        <p:nvPicPr>
          <p:cNvPr id="13" name="Picture 12">
            <a:extLst>
              <a:ext uri="{FF2B5EF4-FFF2-40B4-BE49-F238E27FC236}">
                <a16:creationId xmlns:a16="http://schemas.microsoft.com/office/drawing/2014/main" id="{9100AF93-4E75-803F-B5B1-0BBC16422788}"/>
              </a:ext>
            </a:extLst>
          </p:cNvPr>
          <p:cNvPicPr>
            <a:picLocks/>
          </p:cNvPicPr>
          <p:nvPr/>
        </p:nvPicPr>
        <p:blipFill rotWithShape="1">
          <a:blip r:embed="rId6"/>
          <a:srcRect l="34616" r="30186" b="70909"/>
          <a:stretch/>
        </p:blipFill>
        <p:spPr>
          <a:xfrm>
            <a:off x="9098334" y="-58844"/>
            <a:ext cx="3200400" cy="1188720"/>
          </a:xfrm>
          <a:prstGeom prst="rect">
            <a:avLst/>
          </a:prstGeom>
        </p:spPr>
      </p:pic>
    </p:spTree>
    <p:extLst>
      <p:ext uri="{BB962C8B-B14F-4D97-AF65-F5344CB8AC3E}">
        <p14:creationId xmlns:p14="http://schemas.microsoft.com/office/powerpoint/2010/main" val="1966235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3FCD69-2F2C-BD86-9E68-0FD700FA0667}"/>
              </a:ext>
            </a:extLst>
          </p:cNvPr>
          <p:cNvPicPr>
            <a:picLocks/>
          </p:cNvPicPr>
          <p:nvPr/>
        </p:nvPicPr>
        <p:blipFill>
          <a:blip r:embed="rId2"/>
          <a:stretch>
            <a:fillRect/>
          </a:stretch>
        </p:blipFill>
        <p:spPr>
          <a:xfrm>
            <a:off x="387233" y="857094"/>
            <a:ext cx="4114800" cy="4389120"/>
          </a:xfrm>
          <a:prstGeom prst="rect">
            <a:avLst/>
          </a:prstGeom>
        </p:spPr>
      </p:pic>
      <p:pic>
        <p:nvPicPr>
          <p:cNvPr id="5" name="Picture 4">
            <a:extLst>
              <a:ext uri="{FF2B5EF4-FFF2-40B4-BE49-F238E27FC236}">
                <a16:creationId xmlns:a16="http://schemas.microsoft.com/office/drawing/2014/main" id="{B2374F69-9D43-116A-F4BB-583650F25769}"/>
              </a:ext>
            </a:extLst>
          </p:cNvPr>
          <p:cNvPicPr>
            <a:picLocks/>
          </p:cNvPicPr>
          <p:nvPr/>
        </p:nvPicPr>
        <p:blipFill>
          <a:blip r:embed="rId3"/>
          <a:stretch>
            <a:fillRect/>
          </a:stretch>
        </p:blipFill>
        <p:spPr>
          <a:xfrm>
            <a:off x="4218658" y="833043"/>
            <a:ext cx="4114800" cy="4389120"/>
          </a:xfrm>
          <a:prstGeom prst="rect">
            <a:avLst/>
          </a:prstGeom>
        </p:spPr>
      </p:pic>
      <p:pic>
        <p:nvPicPr>
          <p:cNvPr id="6" name="Picture 5">
            <a:extLst>
              <a:ext uri="{FF2B5EF4-FFF2-40B4-BE49-F238E27FC236}">
                <a16:creationId xmlns:a16="http://schemas.microsoft.com/office/drawing/2014/main" id="{730F1828-D9C3-8F79-51A5-F0AFB3781511}"/>
              </a:ext>
            </a:extLst>
          </p:cNvPr>
          <p:cNvPicPr>
            <a:picLocks/>
          </p:cNvPicPr>
          <p:nvPr/>
        </p:nvPicPr>
        <p:blipFill>
          <a:blip r:embed="rId4"/>
          <a:stretch>
            <a:fillRect/>
          </a:stretch>
        </p:blipFill>
        <p:spPr>
          <a:xfrm>
            <a:off x="8050083" y="857094"/>
            <a:ext cx="4114800" cy="4389120"/>
          </a:xfrm>
          <a:prstGeom prst="rect">
            <a:avLst/>
          </a:prstGeom>
        </p:spPr>
      </p:pic>
      <p:sp>
        <p:nvSpPr>
          <p:cNvPr id="2" name="Title 1">
            <a:extLst>
              <a:ext uri="{FF2B5EF4-FFF2-40B4-BE49-F238E27FC236}">
                <a16:creationId xmlns:a16="http://schemas.microsoft.com/office/drawing/2014/main" id="{C1B6185B-54CA-067E-8291-C9066F51C158}"/>
              </a:ext>
            </a:extLst>
          </p:cNvPr>
          <p:cNvSpPr>
            <a:spLocks noGrp="1"/>
          </p:cNvSpPr>
          <p:nvPr>
            <p:ph type="title"/>
          </p:nvPr>
        </p:nvSpPr>
        <p:spPr>
          <a:xfrm>
            <a:off x="609600" y="274638"/>
            <a:ext cx="10972800" cy="424732"/>
          </a:xfrm>
        </p:spPr>
        <p:txBody>
          <a:bodyPr/>
          <a:lstStyle/>
          <a:p>
            <a:r>
              <a:rPr lang="en-US" sz="2400" dirty="0"/>
              <a:t>COORDINATION STUDY: BACKUP RELAY</a:t>
            </a:r>
          </a:p>
        </p:txBody>
      </p:sp>
      <p:sp>
        <p:nvSpPr>
          <p:cNvPr id="8" name="TextBox 7">
            <a:extLst>
              <a:ext uri="{FF2B5EF4-FFF2-40B4-BE49-F238E27FC236}">
                <a16:creationId xmlns:a16="http://schemas.microsoft.com/office/drawing/2014/main" id="{4730EC03-DD5D-D126-20AF-DCDCCAD73650}"/>
              </a:ext>
            </a:extLst>
          </p:cNvPr>
          <p:cNvSpPr txBox="1"/>
          <p:nvPr/>
        </p:nvSpPr>
        <p:spPr>
          <a:xfrm>
            <a:off x="1697133" y="5797916"/>
            <a:ext cx="8439081" cy="646331"/>
          </a:xfrm>
          <a:prstGeom prst="rect">
            <a:avLst/>
          </a:prstGeom>
          <a:noFill/>
        </p:spPr>
        <p:txBody>
          <a:bodyPr wrap="square">
            <a:spAutoFit/>
          </a:bodyPr>
          <a:lstStyle/>
          <a:p>
            <a:pPr marL="457200" marR="0" algn="ctr">
              <a:spcBef>
                <a:spcPts val="0"/>
              </a:spcBef>
              <a:spcAft>
                <a:spcPts val="0"/>
              </a:spcAft>
            </a:pPr>
            <a:r>
              <a:rPr lang="en-US" sz="1800" dirty="0">
                <a:solidFill>
                  <a:srgbClr val="000000"/>
                </a:solidFill>
                <a:effectLst/>
                <a:latin typeface="Century Gothic" panose="020B0502020202020204" pitchFamily="34" charset="0"/>
                <a:ea typeface="MS Mincho" panose="02020609040205080304" pitchFamily="49" charset="-128"/>
              </a:rPr>
              <a:t>Backup relay </a:t>
            </a:r>
            <a:r>
              <a:rPr lang="en-US" sz="1800" dirty="0">
                <a:effectLst/>
                <a:latin typeface="Century Gothic" panose="020B0502020202020204" pitchFamily="34" charset="0"/>
                <a:ea typeface="Times New Roman" panose="02020603050405020304" pitchFamily="18" charset="0"/>
              </a:rPr>
              <a:t>clearing times for (a) LG, (b) LL, (c) 3-ph faults.</a:t>
            </a:r>
            <a:br>
              <a:rPr lang="en-US" sz="1800" dirty="0">
                <a:effectLst/>
                <a:latin typeface="Century Gothic" panose="020B0502020202020204" pitchFamily="34" charset="0"/>
                <a:ea typeface="Times New Roman" panose="02020603050405020304" pitchFamily="18" charset="0"/>
              </a:rPr>
            </a:br>
            <a:r>
              <a:rPr lang="en-US" sz="1800" dirty="0">
                <a:effectLst/>
                <a:latin typeface="Century Gothic" panose="020B0502020202020204" pitchFamily="34" charset="0"/>
                <a:ea typeface="Times New Roman" panose="02020603050405020304" pitchFamily="18" charset="0"/>
              </a:rPr>
              <a:t>Experimental results read from SEL 651 (128 samples). </a:t>
            </a:r>
          </a:p>
        </p:txBody>
      </p:sp>
      <p:sp>
        <p:nvSpPr>
          <p:cNvPr id="9" name="TextBox 8">
            <a:extLst>
              <a:ext uri="{FF2B5EF4-FFF2-40B4-BE49-F238E27FC236}">
                <a16:creationId xmlns:a16="http://schemas.microsoft.com/office/drawing/2014/main" id="{9C3F3F07-0367-0D73-7B56-E7E13FE23E2C}"/>
              </a:ext>
            </a:extLst>
          </p:cNvPr>
          <p:cNvSpPr txBox="1"/>
          <p:nvPr/>
        </p:nvSpPr>
        <p:spPr>
          <a:xfrm>
            <a:off x="2278886" y="5242748"/>
            <a:ext cx="511679" cy="341632"/>
          </a:xfrm>
          <a:prstGeom prst="rect">
            <a:avLst/>
          </a:prstGeom>
          <a:noFill/>
        </p:spPr>
        <p:txBody>
          <a:bodyPr wrap="none" rtlCol="0">
            <a:spAutoFit/>
          </a:bodyPr>
          <a:lstStyle/>
          <a:p>
            <a:pPr algn="l">
              <a:lnSpc>
                <a:spcPct val="90000"/>
              </a:lnSpc>
            </a:pPr>
            <a:r>
              <a:rPr lang="en-US" dirty="0">
                <a:latin typeface="+mn-lt"/>
              </a:rPr>
              <a:t>(a)</a:t>
            </a:r>
          </a:p>
        </p:txBody>
      </p:sp>
      <p:sp>
        <p:nvSpPr>
          <p:cNvPr id="10" name="TextBox 9">
            <a:extLst>
              <a:ext uri="{FF2B5EF4-FFF2-40B4-BE49-F238E27FC236}">
                <a16:creationId xmlns:a16="http://schemas.microsoft.com/office/drawing/2014/main" id="{D8C341BF-9EB8-21DB-5274-9695B8562604}"/>
              </a:ext>
            </a:extLst>
          </p:cNvPr>
          <p:cNvSpPr txBox="1"/>
          <p:nvPr/>
        </p:nvSpPr>
        <p:spPr>
          <a:xfrm>
            <a:off x="6179589" y="5246214"/>
            <a:ext cx="511679" cy="341632"/>
          </a:xfrm>
          <a:prstGeom prst="rect">
            <a:avLst/>
          </a:prstGeom>
          <a:noFill/>
        </p:spPr>
        <p:txBody>
          <a:bodyPr wrap="none" rtlCol="0">
            <a:spAutoFit/>
          </a:bodyPr>
          <a:lstStyle/>
          <a:p>
            <a:pPr algn="l">
              <a:lnSpc>
                <a:spcPct val="90000"/>
              </a:lnSpc>
            </a:pPr>
            <a:r>
              <a:rPr lang="en-US" dirty="0">
                <a:latin typeface="+mn-lt"/>
              </a:rPr>
              <a:t>(b)</a:t>
            </a:r>
          </a:p>
        </p:txBody>
      </p:sp>
      <p:sp>
        <p:nvSpPr>
          <p:cNvPr id="11" name="TextBox 10">
            <a:extLst>
              <a:ext uri="{FF2B5EF4-FFF2-40B4-BE49-F238E27FC236}">
                <a16:creationId xmlns:a16="http://schemas.microsoft.com/office/drawing/2014/main" id="{6A2D5019-3A07-39E0-7138-09229B1AF2BF}"/>
              </a:ext>
            </a:extLst>
          </p:cNvPr>
          <p:cNvSpPr txBox="1"/>
          <p:nvPr/>
        </p:nvSpPr>
        <p:spPr>
          <a:xfrm>
            <a:off x="9884382" y="5238105"/>
            <a:ext cx="503664" cy="341632"/>
          </a:xfrm>
          <a:prstGeom prst="rect">
            <a:avLst/>
          </a:prstGeom>
          <a:noFill/>
        </p:spPr>
        <p:txBody>
          <a:bodyPr wrap="none" rtlCol="0">
            <a:spAutoFit/>
          </a:bodyPr>
          <a:lstStyle/>
          <a:p>
            <a:pPr algn="l">
              <a:lnSpc>
                <a:spcPct val="90000"/>
              </a:lnSpc>
            </a:pPr>
            <a:r>
              <a:rPr lang="en-US" dirty="0">
                <a:latin typeface="+mn-lt"/>
              </a:rPr>
              <a:t>(c)</a:t>
            </a:r>
          </a:p>
        </p:txBody>
      </p:sp>
      <p:pic>
        <p:nvPicPr>
          <p:cNvPr id="13" name="Picture 12">
            <a:extLst>
              <a:ext uri="{FF2B5EF4-FFF2-40B4-BE49-F238E27FC236}">
                <a16:creationId xmlns:a16="http://schemas.microsoft.com/office/drawing/2014/main" id="{07440EBD-9912-F1DB-EBFA-BEF607BD9BA5}"/>
              </a:ext>
            </a:extLst>
          </p:cNvPr>
          <p:cNvPicPr>
            <a:picLocks/>
          </p:cNvPicPr>
          <p:nvPr/>
        </p:nvPicPr>
        <p:blipFill rotWithShape="1">
          <a:blip r:embed="rId5"/>
          <a:srcRect l="69302" b="70705"/>
          <a:stretch/>
        </p:blipFill>
        <p:spPr>
          <a:xfrm>
            <a:off x="9102511" y="-17774"/>
            <a:ext cx="3200400" cy="1188720"/>
          </a:xfrm>
          <a:prstGeom prst="rect">
            <a:avLst/>
          </a:prstGeom>
        </p:spPr>
      </p:pic>
    </p:spTree>
    <p:extLst>
      <p:ext uri="{BB962C8B-B14F-4D97-AF65-F5344CB8AC3E}">
        <p14:creationId xmlns:p14="http://schemas.microsoft.com/office/powerpoint/2010/main" val="399136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E1F7C-82B5-8A73-1671-0ECE1EE1A221}"/>
              </a:ext>
            </a:extLst>
          </p:cNvPr>
          <p:cNvSpPr>
            <a:spLocks noGrp="1"/>
          </p:cNvSpPr>
          <p:nvPr>
            <p:ph type="title"/>
          </p:nvPr>
        </p:nvSpPr>
        <p:spPr>
          <a:xfrm>
            <a:off x="429767" y="367085"/>
            <a:ext cx="11430000" cy="465253"/>
          </a:xfrm>
        </p:spPr>
        <p:txBody>
          <a:bodyPr/>
          <a:lstStyle/>
          <a:p>
            <a:r>
              <a:rPr lang="en-US" sz="2400" dirty="0">
                <a:latin typeface="Century Gothic" panose="020B0502020202020204" pitchFamily="34" charset="0"/>
              </a:rPr>
              <a:t>VSC DESIGN </a:t>
            </a:r>
            <a:r>
              <a:rPr lang="en-US" sz="2400" dirty="0"/>
              <a:t>CONCLUSIONS</a:t>
            </a:r>
            <a:br>
              <a:rPr lang="en-US" sz="2400" dirty="0"/>
            </a:br>
            <a:endParaRPr lang="en-US" sz="2400" dirty="0"/>
          </a:p>
        </p:txBody>
      </p:sp>
      <p:sp>
        <p:nvSpPr>
          <p:cNvPr id="3" name="Content Placeholder 2">
            <a:extLst>
              <a:ext uri="{FF2B5EF4-FFF2-40B4-BE49-F238E27FC236}">
                <a16:creationId xmlns:a16="http://schemas.microsoft.com/office/drawing/2014/main" id="{F58A447D-4588-D3E1-25A1-5C02CFF5A39A}"/>
              </a:ext>
            </a:extLst>
          </p:cNvPr>
          <p:cNvSpPr>
            <a:spLocks noGrp="1"/>
          </p:cNvSpPr>
          <p:nvPr>
            <p:ph idx="1"/>
          </p:nvPr>
        </p:nvSpPr>
        <p:spPr>
          <a:xfrm>
            <a:off x="429767" y="1330863"/>
            <a:ext cx="10708286" cy="4774101"/>
          </a:xfrm>
        </p:spPr>
        <p:txBody>
          <a:bodyPr/>
          <a:lstStyle/>
          <a:p>
            <a:pPr marL="293688" marR="0" indent="-280988">
              <a:lnSpc>
                <a:spcPct val="100000"/>
              </a:lnSpc>
              <a:spcBef>
                <a:spcPts val="0"/>
              </a:spcBef>
              <a:spcAft>
                <a:spcPts val="0"/>
              </a:spcAft>
            </a:pPr>
            <a:r>
              <a:rPr lang="en-US" sz="2400" dirty="0">
                <a:effectLst/>
                <a:ea typeface="Times New Roman" panose="02020603050405020304" pitchFamily="18" charset="0"/>
              </a:rPr>
              <a:t>Demonstrated that by over-rating just a few components, </a:t>
            </a:r>
            <a:r>
              <a:rPr lang="en-US" sz="2400" dirty="0">
                <a:ea typeface="Times New Roman" panose="02020603050405020304" pitchFamily="18" charset="0"/>
              </a:rPr>
              <a:t>inverter can </a:t>
            </a:r>
            <a:r>
              <a:rPr lang="en-US" sz="2400" dirty="0">
                <a:effectLst/>
                <a:ea typeface="Times New Roman" panose="02020603050405020304" pitchFamily="18" charset="0"/>
              </a:rPr>
              <a:t>provide more than 3.0 </a:t>
            </a:r>
            <a:r>
              <a:rPr lang="en-US" sz="2400" dirty="0" err="1">
                <a:effectLst/>
                <a:ea typeface="Times New Roman" panose="02020603050405020304" pitchFamily="18" charset="0"/>
              </a:rPr>
              <a:t>p.u</a:t>
            </a:r>
            <a:r>
              <a:rPr lang="en-US" sz="2400" dirty="0">
                <a:effectLst/>
                <a:ea typeface="Times New Roman" panose="02020603050405020304" pitchFamily="18" charset="0"/>
              </a:rPr>
              <a:t>. of short-circuit current.</a:t>
            </a:r>
          </a:p>
          <a:p>
            <a:pPr marL="293688" marR="0" indent="-280988">
              <a:lnSpc>
                <a:spcPct val="100000"/>
              </a:lnSpc>
              <a:spcBef>
                <a:spcPts val="0"/>
              </a:spcBef>
              <a:spcAft>
                <a:spcPts val="0"/>
              </a:spcAft>
              <a:buNone/>
            </a:pPr>
            <a:endParaRPr lang="en-US" sz="2400" dirty="0">
              <a:effectLst/>
              <a:ea typeface="Times New Roman" panose="02020603050405020304" pitchFamily="18" charset="0"/>
            </a:endParaRPr>
          </a:p>
          <a:p>
            <a:pPr marL="293688" marR="0" indent="-280988">
              <a:lnSpc>
                <a:spcPct val="100000"/>
              </a:lnSpc>
              <a:spcBef>
                <a:spcPts val="0"/>
              </a:spcBef>
              <a:spcAft>
                <a:spcPts val="0"/>
              </a:spcAft>
            </a:pPr>
            <a:r>
              <a:rPr lang="en-US" sz="2400" dirty="0">
                <a:effectLst/>
                <a:ea typeface="Times New Roman" panose="02020603050405020304" pitchFamily="18" charset="0"/>
              </a:rPr>
              <a:t> 3.0 </a:t>
            </a:r>
            <a:r>
              <a:rPr lang="en-US" sz="2400" dirty="0" err="1">
                <a:effectLst/>
                <a:ea typeface="Times New Roman" panose="02020603050405020304" pitchFamily="18" charset="0"/>
              </a:rPr>
              <a:t>p.u</a:t>
            </a:r>
            <a:r>
              <a:rPr lang="en-US" sz="2400" dirty="0">
                <a:effectLst/>
                <a:ea typeface="Times New Roman" panose="02020603050405020304" pitchFamily="18" charset="0"/>
              </a:rPr>
              <a:t>. proved to be the minimum current that allows protection coordination</a:t>
            </a:r>
          </a:p>
          <a:p>
            <a:pPr marL="293688" marR="0" indent="-280988">
              <a:lnSpc>
                <a:spcPct val="100000"/>
              </a:lnSpc>
              <a:spcBef>
                <a:spcPts val="0"/>
              </a:spcBef>
              <a:spcAft>
                <a:spcPts val="0"/>
              </a:spcAft>
              <a:buNone/>
            </a:pPr>
            <a:endParaRPr lang="en-US" sz="2400" dirty="0">
              <a:effectLst/>
              <a:ea typeface="Times New Roman" panose="02020603050405020304" pitchFamily="18" charset="0"/>
            </a:endParaRPr>
          </a:p>
          <a:p>
            <a:pPr marL="293688" marR="0" indent="-280988">
              <a:lnSpc>
                <a:spcPct val="100000"/>
              </a:lnSpc>
              <a:spcBef>
                <a:spcPts val="0"/>
              </a:spcBef>
              <a:spcAft>
                <a:spcPts val="0"/>
              </a:spcAft>
            </a:pPr>
            <a:r>
              <a:rPr lang="en-US" sz="2400" dirty="0">
                <a:effectLst/>
                <a:ea typeface="Times New Roman" panose="02020603050405020304" pitchFamily="18" charset="0"/>
              </a:rPr>
              <a:t>An online method to calculate the proportional and integral gains based on the available grid-filter inductance was derived and validated in hardware. </a:t>
            </a:r>
          </a:p>
          <a:p>
            <a:pPr marL="293688" marR="0" indent="-280988">
              <a:lnSpc>
                <a:spcPct val="100000"/>
              </a:lnSpc>
              <a:spcBef>
                <a:spcPts val="0"/>
              </a:spcBef>
              <a:spcAft>
                <a:spcPts val="0"/>
              </a:spcAft>
              <a:buNone/>
            </a:pPr>
            <a:endParaRPr lang="en-US" sz="2400" dirty="0">
              <a:effectLst/>
              <a:ea typeface="Times New Roman" panose="02020603050405020304" pitchFamily="18" charset="0"/>
            </a:endParaRPr>
          </a:p>
          <a:p>
            <a:pPr marL="293688" marR="0" indent="-280988">
              <a:lnSpc>
                <a:spcPct val="100000"/>
              </a:lnSpc>
              <a:spcBef>
                <a:spcPts val="0"/>
              </a:spcBef>
              <a:spcAft>
                <a:spcPts val="0"/>
              </a:spcAft>
            </a:pPr>
            <a:r>
              <a:rPr lang="en-US" sz="2400" dirty="0">
                <a:ea typeface="Times New Roman" panose="02020603050405020304" pitchFamily="18" charset="0"/>
              </a:rPr>
              <a:t>Experimental testing showed that full coordination in an islanded system can be achieved for LG,LL and 3-ph faults.</a:t>
            </a:r>
            <a:endParaRPr lang="en-US" sz="2400" dirty="0">
              <a:effectLst/>
              <a:ea typeface="Times New Roman" panose="02020603050405020304" pitchFamily="18" charset="0"/>
            </a:endParaRPr>
          </a:p>
        </p:txBody>
      </p:sp>
    </p:spTree>
    <p:extLst>
      <p:ext uri="{BB962C8B-B14F-4D97-AF65-F5344CB8AC3E}">
        <p14:creationId xmlns:p14="http://schemas.microsoft.com/office/powerpoint/2010/main" val="4037498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6EEED-1B8A-5CE7-6DD5-5B15C70BD6E3}"/>
              </a:ext>
            </a:extLst>
          </p:cNvPr>
          <p:cNvSpPr>
            <a:spLocks noGrp="1"/>
          </p:cNvSpPr>
          <p:nvPr>
            <p:ph type="title"/>
          </p:nvPr>
        </p:nvSpPr>
        <p:spPr/>
        <p:txBody>
          <a:bodyPr/>
          <a:lstStyle/>
          <a:p>
            <a:r>
              <a:rPr lang="en-US" dirty="0"/>
              <a:t>Publications</a:t>
            </a:r>
          </a:p>
        </p:txBody>
      </p:sp>
      <p:sp>
        <p:nvSpPr>
          <p:cNvPr id="3" name="Content Placeholder 2">
            <a:extLst>
              <a:ext uri="{FF2B5EF4-FFF2-40B4-BE49-F238E27FC236}">
                <a16:creationId xmlns:a16="http://schemas.microsoft.com/office/drawing/2014/main" id="{7F728D6E-C760-39DE-DC96-00B54F7F6704}"/>
              </a:ext>
            </a:extLst>
          </p:cNvPr>
          <p:cNvSpPr>
            <a:spLocks noGrp="1"/>
          </p:cNvSpPr>
          <p:nvPr>
            <p:ph idx="1"/>
          </p:nvPr>
        </p:nvSpPr>
        <p:spPr>
          <a:xfrm>
            <a:off x="609600" y="810169"/>
            <a:ext cx="10972800" cy="4525963"/>
          </a:xfrm>
        </p:spPr>
        <p:txBody>
          <a:bodyPr/>
          <a:lstStyle/>
          <a:p>
            <a:pPr>
              <a:lnSpc>
                <a:spcPct val="100000"/>
              </a:lnSpc>
              <a:spcBef>
                <a:spcPts val="0"/>
              </a:spcBef>
              <a:spcAft>
                <a:spcPts val="1200"/>
              </a:spcAft>
              <a:buSzPts val="1000"/>
            </a:pPr>
            <a:r>
              <a:rPr lang="en-US" sz="1600" dirty="0" err="1">
                <a:solidFill>
                  <a:srgbClr val="333333"/>
                </a:solidFill>
                <a:effectLst/>
                <a:ea typeface="Times New Roman" panose="02020603050405020304" pitchFamily="18" charset="0"/>
              </a:rPr>
              <a:t>Maximilliano</a:t>
            </a:r>
            <a:r>
              <a:rPr lang="en-US" sz="1600" dirty="0">
                <a:solidFill>
                  <a:srgbClr val="333333"/>
                </a:solidFill>
                <a:effectLst/>
                <a:ea typeface="Times New Roman" panose="02020603050405020304" pitchFamily="18" charset="0"/>
              </a:rPr>
              <a:t> Ferrari, “Protection of Grid-Tied and Islanded Systems with High Penetration of Inverter-Based Resources” Ph.D. Dissertation, Energy Science and Engineering, The University of Tennessee, May 2023</a:t>
            </a:r>
          </a:p>
          <a:p>
            <a:pPr>
              <a:lnSpc>
                <a:spcPct val="100000"/>
              </a:lnSpc>
              <a:spcBef>
                <a:spcPts val="0"/>
              </a:spcBef>
              <a:spcAft>
                <a:spcPts val="1200"/>
              </a:spcAft>
              <a:buSzPts val="1000"/>
            </a:pPr>
            <a:r>
              <a:rPr lang="en-US" sz="1600" dirty="0">
                <a:solidFill>
                  <a:srgbClr val="333333"/>
                </a:solidFill>
                <a:effectLst/>
                <a:ea typeface="Times New Roman" panose="02020603050405020304" pitchFamily="18" charset="0"/>
              </a:rPr>
              <a:t>M. Ferrari, L. M. Tolbert, “Inverter Design with High Short-Circuit Fault Current Contribution to Enable Legacy Overcurrent Protection for Islanded Microgrids,” IEEE Power and Energy Society General Meeting, Denver, CO, July 17-21, 2022, pp. 1-5</a:t>
            </a:r>
          </a:p>
          <a:p>
            <a:pPr>
              <a:lnSpc>
                <a:spcPct val="100000"/>
              </a:lnSpc>
              <a:spcBef>
                <a:spcPts val="0"/>
              </a:spcBef>
              <a:spcAft>
                <a:spcPts val="1200"/>
              </a:spcAft>
              <a:buSzPts val="1000"/>
            </a:pPr>
            <a:r>
              <a:rPr lang="en-US" sz="1600" dirty="0">
                <a:solidFill>
                  <a:srgbClr val="333333"/>
                </a:solidFill>
                <a:effectLst/>
                <a:ea typeface="Times New Roman" panose="02020603050405020304" pitchFamily="18" charset="0"/>
              </a:rPr>
              <a:t>M. Ferrari, L. M. Tolbert, “Grid-tied PV Inverter With Oversized Power Module To Increase Its Low-voltage Ride Through (LVRT) Capabilities and VAR Support,” IEEE PES Innovative Smart Grid Technologies Latin America, San Juan, Puerto Rico, Nov. 6-9, 2023</a:t>
            </a:r>
            <a:endParaRPr lang="en-US" sz="1600" dirty="0">
              <a:solidFill>
                <a:srgbClr val="333333"/>
              </a:solidFill>
              <a:ea typeface="Times New Roman" panose="02020603050405020304" pitchFamily="18" charset="0"/>
            </a:endParaRPr>
          </a:p>
          <a:p>
            <a:pPr>
              <a:lnSpc>
                <a:spcPct val="100000"/>
              </a:lnSpc>
              <a:spcBef>
                <a:spcPts val="0"/>
              </a:spcBef>
              <a:spcAft>
                <a:spcPts val="1200"/>
              </a:spcAft>
              <a:buSzPts val="1000"/>
            </a:pPr>
            <a:r>
              <a:rPr lang="en-US" sz="1600" dirty="0">
                <a:solidFill>
                  <a:srgbClr val="333333"/>
                </a:solidFill>
                <a:effectLst/>
                <a:ea typeface="Times New Roman" panose="02020603050405020304" pitchFamily="18" charset="0"/>
              </a:rPr>
              <a:t>A. Sundararajan, M. </a:t>
            </a:r>
            <a:r>
              <a:rPr lang="en-US" sz="1600" dirty="0" err="1">
                <a:solidFill>
                  <a:srgbClr val="333333"/>
                </a:solidFill>
                <a:effectLst/>
                <a:ea typeface="Times New Roman" panose="02020603050405020304" pitchFamily="18" charset="0"/>
              </a:rPr>
              <a:t>Olama</a:t>
            </a:r>
            <a:r>
              <a:rPr lang="en-US" sz="1600" dirty="0">
                <a:solidFill>
                  <a:srgbClr val="333333"/>
                </a:solidFill>
                <a:effectLst/>
                <a:ea typeface="Times New Roman" panose="02020603050405020304" pitchFamily="18" charset="0"/>
              </a:rPr>
              <a:t>, M. Ferrari, B. </a:t>
            </a:r>
            <a:r>
              <a:rPr lang="en-US" sz="1600" dirty="0" err="1">
                <a:solidFill>
                  <a:srgbClr val="333333"/>
                </a:solidFill>
                <a:effectLst/>
                <a:ea typeface="Times New Roman" panose="02020603050405020304" pitchFamily="18" charset="0"/>
              </a:rPr>
              <a:t>Ollis</a:t>
            </a:r>
            <a:r>
              <a:rPr lang="en-US" sz="1600" dirty="0">
                <a:solidFill>
                  <a:srgbClr val="333333"/>
                </a:solidFill>
                <a:effectLst/>
                <a:ea typeface="Times New Roman" panose="02020603050405020304" pitchFamily="18" charset="0"/>
              </a:rPr>
              <a:t> and G. Liu, "A Data Quality-Aware Framework to Reliably Forecast Photovoltaic Generation and Consumer Load for an Improved Resilience of Microgrids," </a:t>
            </a:r>
            <a:r>
              <a:rPr lang="en-US" sz="1600" i="1" dirty="0">
                <a:solidFill>
                  <a:srgbClr val="333333"/>
                </a:solidFill>
                <a:effectLst/>
                <a:ea typeface="Times New Roman" panose="02020603050405020304" pitchFamily="18" charset="0"/>
              </a:rPr>
              <a:t>2022 IEEE 13th International Symposium on Power Electronics for Distributed Generation Systems (PEDG)</a:t>
            </a:r>
            <a:r>
              <a:rPr lang="en-US" sz="1600" dirty="0">
                <a:solidFill>
                  <a:srgbClr val="333333"/>
                </a:solidFill>
                <a:effectLst/>
                <a:ea typeface="Times New Roman" panose="02020603050405020304" pitchFamily="18" charset="0"/>
              </a:rPr>
              <a:t>, 2022, pp. 1-6, </a:t>
            </a:r>
            <a:r>
              <a:rPr lang="en-US" sz="1600" dirty="0" err="1">
                <a:solidFill>
                  <a:srgbClr val="333333"/>
                </a:solidFill>
                <a:effectLst/>
                <a:ea typeface="Times New Roman" panose="02020603050405020304" pitchFamily="18" charset="0"/>
              </a:rPr>
              <a:t>doi</a:t>
            </a:r>
            <a:r>
              <a:rPr lang="en-US" sz="1600" dirty="0">
                <a:solidFill>
                  <a:srgbClr val="333333"/>
                </a:solidFill>
                <a:effectLst/>
                <a:ea typeface="Times New Roman" panose="02020603050405020304" pitchFamily="18" charset="0"/>
              </a:rPr>
              <a:t>: 10.1109/PEDG54999.2022.9923109.</a:t>
            </a:r>
            <a:endParaRPr lang="en-US" sz="1500" b="1" dirty="0">
              <a:solidFill>
                <a:srgbClr val="333333"/>
              </a:solidFill>
              <a:effectLst/>
              <a:ea typeface="Times New Roman" panose="02020603050405020304" pitchFamily="18" charset="0"/>
            </a:endParaRPr>
          </a:p>
          <a:p>
            <a:pPr>
              <a:lnSpc>
                <a:spcPct val="100000"/>
              </a:lnSpc>
              <a:spcBef>
                <a:spcPts val="0"/>
              </a:spcBef>
              <a:spcAft>
                <a:spcPts val="1200"/>
              </a:spcAft>
              <a:buSzPts val="1000"/>
            </a:pPr>
            <a:r>
              <a:rPr lang="en-US" sz="1500" dirty="0">
                <a:solidFill>
                  <a:srgbClr val="333333"/>
                </a:solidFill>
                <a:effectLst/>
                <a:ea typeface="Times New Roman" panose="02020603050405020304" pitchFamily="18" charset="0"/>
              </a:rPr>
              <a:t>M. Ferrari</a:t>
            </a:r>
            <a:r>
              <a:rPr lang="en-US" sz="1500" b="1" dirty="0">
                <a:solidFill>
                  <a:srgbClr val="333333"/>
                </a:solidFill>
                <a:effectLst/>
                <a:ea typeface="Times New Roman" panose="02020603050405020304" pitchFamily="18" charset="0"/>
              </a:rPr>
              <a:t>,</a:t>
            </a:r>
            <a:r>
              <a:rPr lang="en-US" sz="1500" dirty="0">
                <a:solidFill>
                  <a:srgbClr val="333333"/>
                </a:solidFill>
                <a:effectLst/>
                <a:ea typeface="Times New Roman" panose="02020603050405020304" pitchFamily="18" charset="0"/>
              </a:rPr>
              <a:t> B. Park and M. M. </a:t>
            </a:r>
            <a:r>
              <a:rPr lang="en-US" sz="1500" dirty="0" err="1">
                <a:solidFill>
                  <a:srgbClr val="333333"/>
                </a:solidFill>
                <a:effectLst/>
                <a:ea typeface="Times New Roman" panose="02020603050405020304" pitchFamily="18" charset="0"/>
              </a:rPr>
              <a:t>Olama</a:t>
            </a:r>
            <a:r>
              <a:rPr lang="en-US" sz="1500" dirty="0">
                <a:solidFill>
                  <a:srgbClr val="333333"/>
                </a:solidFill>
                <a:effectLst/>
                <a:ea typeface="Times New Roman" panose="02020603050405020304" pitchFamily="18" charset="0"/>
              </a:rPr>
              <a:t>, "Design and Evaluation of a Model-Free Frequency Control Strategy in Islanded Microgrids with Power-Hardware-in-the-Loop Testing," </a:t>
            </a:r>
            <a:r>
              <a:rPr lang="en-US" sz="1500" i="1" dirty="0">
                <a:solidFill>
                  <a:srgbClr val="333333"/>
                </a:solidFill>
                <a:effectLst/>
                <a:ea typeface="Times New Roman" panose="02020603050405020304" pitchFamily="18" charset="0"/>
              </a:rPr>
              <a:t>2021 IEEE Power &amp; Energy Society Innovative Smart Grid Technologies Conference (ISGT)</a:t>
            </a:r>
            <a:r>
              <a:rPr lang="en-US" sz="1500" dirty="0">
                <a:solidFill>
                  <a:srgbClr val="333333"/>
                </a:solidFill>
                <a:effectLst/>
                <a:ea typeface="Times New Roman" panose="02020603050405020304" pitchFamily="18" charset="0"/>
              </a:rPr>
              <a:t>, 2021, pp. 1-5, </a:t>
            </a:r>
            <a:r>
              <a:rPr lang="en-US" sz="1500" dirty="0" err="1">
                <a:solidFill>
                  <a:srgbClr val="333333"/>
                </a:solidFill>
                <a:effectLst/>
                <a:ea typeface="Times New Roman" panose="02020603050405020304" pitchFamily="18" charset="0"/>
              </a:rPr>
              <a:t>doi</a:t>
            </a:r>
            <a:r>
              <a:rPr lang="en-US" sz="1500" dirty="0">
                <a:solidFill>
                  <a:srgbClr val="333333"/>
                </a:solidFill>
                <a:effectLst/>
                <a:ea typeface="Times New Roman" panose="02020603050405020304" pitchFamily="18" charset="0"/>
              </a:rPr>
              <a:t>: 10.1109/ISGT49243.2021.9372219.</a:t>
            </a:r>
            <a:endParaRPr lang="en-US" sz="1500" dirty="0">
              <a:effectLst/>
              <a:ea typeface="Times New Roman" panose="02020603050405020304" pitchFamily="18" charset="0"/>
            </a:endParaRPr>
          </a:p>
          <a:p>
            <a:pPr>
              <a:lnSpc>
                <a:spcPct val="100000"/>
              </a:lnSpc>
              <a:spcBef>
                <a:spcPts val="0"/>
              </a:spcBef>
              <a:spcAft>
                <a:spcPts val="1200"/>
              </a:spcAft>
              <a:buSzPts val="1000"/>
            </a:pPr>
            <a:r>
              <a:rPr lang="en-US" sz="1500" dirty="0" err="1">
                <a:solidFill>
                  <a:srgbClr val="1C1D1E"/>
                </a:solidFill>
                <a:effectLst/>
                <a:ea typeface="Times New Roman" panose="02020603050405020304" pitchFamily="18" charset="0"/>
              </a:rPr>
              <a:t>Piesciorovsky</a:t>
            </a:r>
            <a:r>
              <a:rPr lang="en-US" sz="1500" dirty="0">
                <a:solidFill>
                  <a:srgbClr val="1C1D1E"/>
                </a:solidFill>
                <a:effectLst/>
                <a:ea typeface="Times New Roman" panose="02020603050405020304" pitchFamily="18" charset="0"/>
              </a:rPr>
              <a:t>, EC,  Ferrari </a:t>
            </a:r>
            <a:r>
              <a:rPr lang="en-US" sz="1500" dirty="0" err="1">
                <a:solidFill>
                  <a:srgbClr val="1C1D1E"/>
                </a:solidFill>
                <a:effectLst/>
                <a:ea typeface="Times New Roman" panose="02020603050405020304" pitchFamily="18" charset="0"/>
              </a:rPr>
              <a:t>Maglia</a:t>
            </a:r>
            <a:r>
              <a:rPr lang="en-US" sz="1500" dirty="0">
                <a:solidFill>
                  <a:srgbClr val="1C1D1E"/>
                </a:solidFill>
                <a:effectLst/>
                <a:ea typeface="Times New Roman" panose="02020603050405020304" pitchFamily="18" charset="0"/>
              </a:rPr>
              <a:t>, MF.  Comparison of high-speed adaptive and nonadaptive backup overcurrent protection on fuse feeders with sensors. </a:t>
            </a:r>
            <a:r>
              <a:rPr lang="en-US" sz="1500" i="1" dirty="0">
                <a:solidFill>
                  <a:srgbClr val="1C1D1E"/>
                </a:solidFill>
                <a:effectLst/>
                <a:ea typeface="Times New Roman" panose="02020603050405020304" pitchFamily="18" charset="0"/>
              </a:rPr>
              <a:t>Int Trans </a:t>
            </a:r>
            <a:r>
              <a:rPr lang="en-US" sz="1500" i="1" dirty="0" err="1">
                <a:solidFill>
                  <a:srgbClr val="1C1D1E"/>
                </a:solidFill>
                <a:effectLst/>
                <a:ea typeface="Times New Roman" panose="02020603050405020304" pitchFamily="18" charset="0"/>
              </a:rPr>
              <a:t>Electr</a:t>
            </a:r>
            <a:r>
              <a:rPr lang="en-US" sz="1500" i="1" dirty="0">
                <a:solidFill>
                  <a:srgbClr val="1C1D1E"/>
                </a:solidFill>
                <a:effectLst/>
                <a:ea typeface="Times New Roman" panose="02020603050405020304" pitchFamily="18" charset="0"/>
              </a:rPr>
              <a:t> </a:t>
            </a:r>
            <a:r>
              <a:rPr lang="en-US" sz="1500" i="1" dirty="0" err="1">
                <a:solidFill>
                  <a:srgbClr val="1C1D1E"/>
                </a:solidFill>
                <a:effectLst/>
                <a:ea typeface="Times New Roman" panose="02020603050405020304" pitchFamily="18" charset="0"/>
              </a:rPr>
              <a:t>Energ</a:t>
            </a:r>
            <a:r>
              <a:rPr lang="en-US" sz="1500" i="1" dirty="0">
                <a:solidFill>
                  <a:srgbClr val="1C1D1E"/>
                </a:solidFill>
                <a:effectLst/>
                <a:ea typeface="Times New Roman" panose="02020603050405020304" pitchFamily="18" charset="0"/>
              </a:rPr>
              <a:t> Syst</a:t>
            </a:r>
            <a:r>
              <a:rPr lang="en-US" sz="1500" dirty="0">
                <a:solidFill>
                  <a:srgbClr val="1C1D1E"/>
                </a:solidFill>
                <a:effectLst/>
                <a:ea typeface="Times New Roman" panose="02020603050405020304" pitchFamily="18" charset="0"/>
              </a:rPr>
              <a:t>.  2019; 29:e2812. </a:t>
            </a:r>
            <a:endParaRPr lang="en-US" sz="1500" dirty="0">
              <a:effectLst/>
              <a:ea typeface="Times New Roman" panose="02020603050405020304" pitchFamily="18" charset="0"/>
            </a:endParaRPr>
          </a:p>
        </p:txBody>
      </p:sp>
    </p:spTree>
    <p:extLst>
      <p:ext uri="{BB962C8B-B14F-4D97-AF65-F5344CB8AC3E}">
        <p14:creationId xmlns:p14="http://schemas.microsoft.com/office/powerpoint/2010/main" val="1626484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71A90-3DD3-A843-87EB-7CF93E84B144}"/>
              </a:ext>
            </a:extLst>
          </p:cNvPr>
          <p:cNvSpPr>
            <a:spLocks noGrp="1"/>
          </p:cNvSpPr>
          <p:nvPr>
            <p:ph type="title"/>
          </p:nvPr>
        </p:nvSpPr>
        <p:spPr>
          <a:xfrm>
            <a:off x="609600" y="274638"/>
            <a:ext cx="10972800" cy="424732"/>
          </a:xfrm>
        </p:spPr>
        <p:txBody>
          <a:bodyPr/>
          <a:lstStyle/>
          <a:p>
            <a:r>
              <a:rPr lang="en-US" sz="2400" dirty="0"/>
              <a:t>COMMERCIAL PV INVERTER FAULT CHARACTERISTICS </a:t>
            </a:r>
          </a:p>
        </p:txBody>
      </p:sp>
      <p:sp>
        <p:nvSpPr>
          <p:cNvPr id="5" name="TextBox 4">
            <a:extLst>
              <a:ext uri="{FF2B5EF4-FFF2-40B4-BE49-F238E27FC236}">
                <a16:creationId xmlns:a16="http://schemas.microsoft.com/office/drawing/2014/main" id="{C4B1EB61-DFF8-1D42-AC41-8BE8D3A5D0D4}"/>
              </a:ext>
            </a:extLst>
          </p:cNvPr>
          <p:cNvSpPr txBox="1"/>
          <p:nvPr/>
        </p:nvSpPr>
        <p:spPr>
          <a:xfrm>
            <a:off x="-2071796" y="3760129"/>
            <a:ext cx="10558072" cy="285719"/>
          </a:xfrm>
          <a:prstGeom prst="rect">
            <a:avLst/>
          </a:prstGeom>
          <a:noFill/>
        </p:spPr>
        <p:txBody>
          <a:bodyPr wrap="square">
            <a:spAutoFit/>
          </a:bodyPr>
          <a:lstStyle/>
          <a:p>
            <a:pPr marL="0" marR="0" algn="ctr">
              <a:lnSpc>
                <a:spcPct val="115000"/>
              </a:lnSpc>
            </a:pPr>
            <a:r>
              <a:rPr lang="en-US" sz="1200" dirty="0">
                <a:effectLst/>
                <a:latin typeface="Century Gothic" panose="020B0502020202020204" pitchFamily="34" charset="0"/>
                <a:ea typeface="Times New Roman" panose="02020603050405020304" pitchFamily="18" charset="0"/>
              </a:rPr>
              <a:t>Fault contribution for several PV inverter manufacturers </a:t>
            </a:r>
          </a:p>
        </p:txBody>
      </p:sp>
      <p:pic>
        <p:nvPicPr>
          <p:cNvPr id="6" name="Picture 5" descr="Chart, histogram&#10;&#10;Description automatically generated">
            <a:extLst>
              <a:ext uri="{FF2B5EF4-FFF2-40B4-BE49-F238E27FC236}">
                <a16:creationId xmlns:a16="http://schemas.microsoft.com/office/drawing/2014/main" id="{4ED95AB3-485F-344F-843D-3C81C972C01B}"/>
              </a:ext>
            </a:extLst>
          </p:cNvPr>
          <p:cNvPicPr>
            <a:picLocks noChangeAspect="1"/>
          </p:cNvPicPr>
          <p:nvPr/>
        </p:nvPicPr>
        <p:blipFill rotWithShape="1">
          <a:blip r:embed="rId3"/>
          <a:srcRect b="16347"/>
          <a:stretch/>
        </p:blipFill>
        <p:spPr>
          <a:xfrm>
            <a:off x="6728382" y="1883325"/>
            <a:ext cx="4190475" cy="3060759"/>
          </a:xfrm>
          <a:prstGeom prst="rect">
            <a:avLst/>
          </a:prstGeom>
        </p:spPr>
      </p:pic>
      <p:sp>
        <p:nvSpPr>
          <p:cNvPr id="7" name="TextBox 6">
            <a:extLst>
              <a:ext uri="{FF2B5EF4-FFF2-40B4-BE49-F238E27FC236}">
                <a16:creationId xmlns:a16="http://schemas.microsoft.com/office/drawing/2014/main" id="{3B75DF09-45CC-CB4B-84BE-2EEAC9AB7DC9}"/>
              </a:ext>
            </a:extLst>
          </p:cNvPr>
          <p:cNvSpPr txBox="1"/>
          <p:nvPr/>
        </p:nvSpPr>
        <p:spPr>
          <a:xfrm>
            <a:off x="5652585" y="5096475"/>
            <a:ext cx="6743683" cy="646331"/>
          </a:xfrm>
          <a:prstGeom prst="rect">
            <a:avLst/>
          </a:prstGeom>
          <a:noFill/>
        </p:spPr>
        <p:txBody>
          <a:bodyPr wrap="square">
            <a:spAutoFit/>
          </a:bodyPr>
          <a:lstStyle/>
          <a:p>
            <a:pPr algn="ctr"/>
            <a:r>
              <a:rPr lang="en-US" sz="1200" dirty="0">
                <a:effectLst/>
                <a:latin typeface="Century Gothic" panose="020B0502020202020204" pitchFamily="34" charset="0"/>
                <a:ea typeface="Times New Roman" panose="02020603050405020304" pitchFamily="18" charset="0"/>
              </a:rPr>
              <a:t>Transient for </a:t>
            </a:r>
            <a:r>
              <a:rPr lang="en-US" sz="1200" dirty="0">
                <a:latin typeface="Century Gothic" panose="020B0502020202020204" pitchFamily="34" charset="0"/>
                <a:ea typeface="Times New Roman" panose="02020603050405020304" pitchFamily="18" charset="0"/>
              </a:rPr>
              <a:t>33</a:t>
            </a:r>
            <a:r>
              <a:rPr lang="en-US" sz="1200" dirty="0">
                <a:effectLst/>
                <a:latin typeface="Century Gothic" panose="020B0502020202020204" pitchFamily="34" charset="0"/>
                <a:ea typeface="Times New Roman" panose="02020603050405020304" pitchFamily="18" charset="0"/>
              </a:rPr>
              <a:t> kW, 3-ph PV inverter at rated</a:t>
            </a:r>
            <a:br>
              <a:rPr lang="en-US" sz="1200" dirty="0">
                <a:effectLst/>
                <a:latin typeface="Century Gothic" panose="020B0502020202020204" pitchFamily="34" charset="0"/>
                <a:ea typeface="Times New Roman" panose="02020603050405020304" pitchFamily="18" charset="0"/>
              </a:rPr>
            </a:br>
            <a:r>
              <a:rPr lang="en-US" sz="1200" dirty="0">
                <a:effectLst/>
                <a:latin typeface="Century Gothic" panose="020B0502020202020204" pitchFamily="34" charset="0"/>
                <a:ea typeface="Times New Roman" panose="02020603050405020304" pitchFamily="18" charset="0"/>
              </a:rPr>
              <a:t> power and unity power factor [47-51]. </a:t>
            </a:r>
            <a:br>
              <a:rPr lang="en-US" sz="1200" dirty="0">
                <a:effectLst/>
                <a:latin typeface="Century Gothic" panose="020B0502020202020204" pitchFamily="34" charset="0"/>
                <a:ea typeface="Times New Roman" panose="02020603050405020304" pitchFamily="18" charset="0"/>
              </a:rPr>
            </a:br>
            <a:r>
              <a:rPr lang="en-US" sz="1200" dirty="0">
                <a:effectLst/>
                <a:latin typeface="Century Gothic" panose="020B0502020202020204" pitchFamily="34" charset="0"/>
                <a:ea typeface="Times New Roman" panose="02020603050405020304" pitchFamily="18" charset="0"/>
              </a:rPr>
              <a:t>Fault current = Nominal current</a:t>
            </a:r>
            <a:endParaRPr lang="en-US" sz="1200" dirty="0">
              <a:latin typeface="Century Gothic" panose="020B0502020202020204" pitchFamily="34" charset="0"/>
            </a:endParaRPr>
          </a:p>
        </p:txBody>
      </p:sp>
      <p:sp>
        <p:nvSpPr>
          <p:cNvPr id="8" name="TextBox 7">
            <a:extLst>
              <a:ext uri="{FF2B5EF4-FFF2-40B4-BE49-F238E27FC236}">
                <a16:creationId xmlns:a16="http://schemas.microsoft.com/office/drawing/2014/main" id="{73526C73-9009-034C-8085-CFFFAEC75D10}"/>
              </a:ext>
            </a:extLst>
          </p:cNvPr>
          <p:cNvSpPr txBox="1"/>
          <p:nvPr/>
        </p:nvSpPr>
        <p:spPr>
          <a:xfrm>
            <a:off x="6983875" y="1525582"/>
            <a:ext cx="3698448" cy="341632"/>
          </a:xfrm>
          <a:prstGeom prst="rect">
            <a:avLst/>
          </a:prstGeom>
          <a:solidFill>
            <a:srgbClr val="FF0000"/>
          </a:solidFill>
        </p:spPr>
        <p:txBody>
          <a:bodyPr wrap="none" rtlCol="0">
            <a:spAutoFit/>
          </a:bodyPr>
          <a:lstStyle/>
          <a:p>
            <a:pPr algn="ctr">
              <a:lnSpc>
                <a:spcPct val="90000"/>
              </a:lnSpc>
            </a:pPr>
            <a:r>
              <a:rPr lang="en-US" dirty="0">
                <a:solidFill>
                  <a:schemeClr val="bg1"/>
                </a:solidFill>
                <a:highlight>
                  <a:srgbClr val="FF0000"/>
                </a:highlight>
                <a:latin typeface="+mn-lt"/>
              </a:rPr>
              <a:t>Fault current limited to ~1.0 </a:t>
            </a:r>
            <a:r>
              <a:rPr lang="en-US" dirty="0" err="1">
                <a:solidFill>
                  <a:schemeClr val="bg1"/>
                </a:solidFill>
                <a:highlight>
                  <a:srgbClr val="FF0000"/>
                </a:highlight>
                <a:latin typeface="+mn-lt"/>
              </a:rPr>
              <a:t>p.u</a:t>
            </a:r>
            <a:r>
              <a:rPr lang="en-US" dirty="0">
                <a:solidFill>
                  <a:schemeClr val="bg1"/>
                </a:solidFill>
                <a:highlight>
                  <a:srgbClr val="FF0000"/>
                </a:highlight>
                <a:latin typeface="+mn-lt"/>
              </a:rPr>
              <a:t>.</a:t>
            </a:r>
          </a:p>
        </p:txBody>
      </p:sp>
      <p:sp>
        <p:nvSpPr>
          <p:cNvPr id="4" name="Title 1">
            <a:extLst>
              <a:ext uri="{FF2B5EF4-FFF2-40B4-BE49-F238E27FC236}">
                <a16:creationId xmlns:a16="http://schemas.microsoft.com/office/drawing/2014/main" id="{96F3ACE3-0F63-5E40-C310-E2853C7350B1}"/>
              </a:ext>
            </a:extLst>
          </p:cNvPr>
          <p:cNvSpPr txBox="1">
            <a:spLocks/>
          </p:cNvSpPr>
          <p:nvPr/>
        </p:nvSpPr>
        <p:spPr bwMode="auto">
          <a:xfrm>
            <a:off x="415542" y="4944084"/>
            <a:ext cx="6743682"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dirty="0"/>
              <a:t>PV inverters limit to ~ 1.0 </a:t>
            </a:r>
            <a:r>
              <a:rPr lang="en-US" dirty="0" err="1"/>
              <a:t>p.u</a:t>
            </a:r>
            <a:r>
              <a:rPr lang="en-US" dirty="0"/>
              <a:t>.</a:t>
            </a:r>
          </a:p>
        </p:txBody>
      </p:sp>
      <p:graphicFrame>
        <p:nvGraphicFramePr>
          <p:cNvPr id="11" name="Table 10">
            <a:extLst>
              <a:ext uri="{FF2B5EF4-FFF2-40B4-BE49-F238E27FC236}">
                <a16:creationId xmlns:a16="http://schemas.microsoft.com/office/drawing/2014/main" id="{5E9CC9C7-AEAD-C7D0-E116-4048CE5DB2B9}"/>
              </a:ext>
            </a:extLst>
          </p:cNvPr>
          <p:cNvGraphicFramePr>
            <a:graphicFrameLocks noGrp="1"/>
          </p:cNvGraphicFramePr>
          <p:nvPr>
            <p:extLst>
              <p:ext uri="{D42A27DB-BD31-4B8C-83A1-F6EECF244321}">
                <p14:modId xmlns:p14="http://schemas.microsoft.com/office/powerpoint/2010/main" val="921823293"/>
              </p:ext>
            </p:extLst>
          </p:nvPr>
        </p:nvGraphicFramePr>
        <p:xfrm>
          <a:off x="415542" y="1525582"/>
          <a:ext cx="6118782" cy="1982537"/>
        </p:xfrm>
        <a:graphic>
          <a:graphicData uri="http://schemas.openxmlformats.org/drawingml/2006/table">
            <a:tbl>
              <a:tblPr firstRow="1" firstCol="1" bandRow="1">
                <a:tableStyleId>{5C22544A-7EE6-4342-B048-85BDC9FD1C3A}</a:tableStyleId>
              </a:tblPr>
              <a:tblGrid>
                <a:gridCol w="644082">
                  <a:extLst>
                    <a:ext uri="{9D8B030D-6E8A-4147-A177-3AD203B41FA5}">
                      <a16:colId xmlns:a16="http://schemas.microsoft.com/office/drawing/2014/main" val="661587899"/>
                    </a:ext>
                  </a:extLst>
                </a:gridCol>
                <a:gridCol w="1481389">
                  <a:extLst>
                    <a:ext uri="{9D8B030D-6E8A-4147-A177-3AD203B41FA5}">
                      <a16:colId xmlns:a16="http://schemas.microsoft.com/office/drawing/2014/main" val="3996323962"/>
                    </a:ext>
                  </a:extLst>
                </a:gridCol>
                <a:gridCol w="708491">
                  <a:extLst>
                    <a:ext uri="{9D8B030D-6E8A-4147-A177-3AD203B41FA5}">
                      <a16:colId xmlns:a16="http://schemas.microsoft.com/office/drawing/2014/main" val="1684238338"/>
                    </a:ext>
                  </a:extLst>
                </a:gridCol>
                <a:gridCol w="901715">
                  <a:extLst>
                    <a:ext uri="{9D8B030D-6E8A-4147-A177-3AD203B41FA5}">
                      <a16:colId xmlns:a16="http://schemas.microsoft.com/office/drawing/2014/main" val="3136631077"/>
                    </a:ext>
                  </a:extLst>
                </a:gridCol>
                <a:gridCol w="837307">
                  <a:extLst>
                    <a:ext uri="{9D8B030D-6E8A-4147-A177-3AD203B41FA5}">
                      <a16:colId xmlns:a16="http://schemas.microsoft.com/office/drawing/2014/main" val="3326933216"/>
                    </a:ext>
                  </a:extLst>
                </a:gridCol>
                <a:gridCol w="837307">
                  <a:extLst>
                    <a:ext uri="{9D8B030D-6E8A-4147-A177-3AD203B41FA5}">
                      <a16:colId xmlns:a16="http://schemas.microsoft.com/office/drawing/2014/main" val="2867807332"/>
                    </a:ext>
                  </a:extLst>
                </a:gridCol>
                <a:gridCol w="708491">
                  <a:extLst>
                    <a:ext uri="{9D8B030D-6E8A-4147-A177-3AD203B41FA5}">
                      <a16:colId xmlns:a16="http://schemas.microsoft.com/office/drawing/2014/main" val="3703259945"/>
                    </a:ext>
                  </a:extLst>
                </a:gridCol>
              </a:tblGrid>
              <a:tr h="431800">
                <a:tc>
                  <a:txBody>
                    <a:bodyPr/>
                    <a:lstStyle/>
                    <a:p>
                      <a:pPr marL="0" marR="0" algn="ctr">
                        <a:lnSpc>
                          <a:spcPct val="115000"/>
                        </a:lnSpc>
                        <a:spcBef>
                          <a:spcPts val="0"/>
                        </a:spcBef>
                        <a:spcAft>
                          <a:spcPts val="0"/>
                        </a:spcAft>
                      </a:pPr>
                      <a:r>
                        <a:rPr lang="en-US" sz="1200" dirty="0">
                          <a:effectLst/>
                        </a:rPr>
                        <a:t>Brand</a:t>
                      </a:r>
                      <a:endParaRPr lang="en-US" sz="1200" dirty="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tc>
                  <a:txBody>
                    <a:bodyPr/>
                    <a:lstStyle/>
                    <a:p>
                      <a:pPr marL="0" marR="0" algn="ctr">
                        <a:lnSpc>
                          <a:spcPct val="115000"/>
                        </a:lnSpc>
                        <a:spcBef>
                          <a:spcPts val="0"/>
                        </a:spcBef>
                        <a:spcAft>
                          <a:spcPts val="0"/>
                        </a:spcAft>
                      </a:pPr>
                      <a:r>
                        <a:rPr lang="en-US" sz="1200">
                          <a:effectLst/>
                        </a:rPr>
                        <a:t>Model</a:t>
                      </a:r>
                      <a:endParaRPr lang="en-US" sz="120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tc>
                  <a:txBody>
                    <a:bodyPr/>
                    <a:lstStyle/>
                    <a:p>
                      <a:pPr marL="0" marR="0" algn="ctr">
                        <a:lnSpc>
                          <a:spcPct val="115000"/>
                        </a:lnSpc>
                        <a:spcBef>
                          <a:spcPts val="0"/>
                        </a:spcBef>
                        <a:spcAft>
                          <a:spcPts val="0"/>
                        </a:spcAft>
                      </a:pPr>
                      <a:r>
                        <a:rPr lang="en-US" sz="1200">
                          <a:effectLst/>
                        </a:rPr>
                        <a:t>Power Rating (kW)</a:t>
                      </a:r>
                      <a:endParaRPr lang="en-US" sz="120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tc>
                  <a:txBody>
                    <a:bodyPr/>
                    <a:lstStyle/>
                    <a:p>
                      <a:pPr marL="0" marR="0" algn="ctr">
                        <a:lnSpc>
                          <a:spcPct val="115000"/>
                        </a:lnSpc>
                        <a:spcBef>
                          <a:spcPts val="0"/>
                        </a:spcBef>
                        <a:spcAft>
                          <a:spcPts val="0"/>
                        </a:spcAft>
                      </a:pPr>
                      <a:r>
                        <a:rPr lang="en-US" sz="1200">
                          <a:effectLst/>
                        </a:rPr>
                        <a:t>Voltage rating (V)</a:t>
                      </a:r>
                      <a:endParaRPr lang="en-US" sz="120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tc>
                  <a:txBody>
                    <a:bodyPr/>
                    <a:lstStyle/>
                    <a:p>
                      <a:pPr marL="0" marR="0" algn="ctr">
                        <a:lnSpc>
                          <a:spcPct val="115000"/>
                        </a:lnSpc>
                        <a:spcBef>
                          <a:spcPts val="0"/>
                        </a:spcBef>
                        <a:spcAft>
                          <a:spcPts val="0"/>
                        </a:spcAft>
                      </a:pPr>
                      <a:r>
                        <a:rPr lang="en-US" sz="1200">
                          <a:effectLst/>
                        </a:rPr>
                        <a:t>Nominal Current (A)</a:t>
                      </a:r>
                      <a:endParaRPr lang="en-US" sz="120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tc>
                  <a:txBody>
                    <a:bodyPr/>
                    <a:lstStyle/>
                    <a:p>
                      <a:pPr marL="0" marR="0" algn="ctr">
                        <a:lnSpc>
                          <a:spcPct val="115000"/>
                        </a:lnSpc>
                        <a:spcBef>
                          <a:spcPts val="0"/>
                        </a:spcBef>
                        <a:spcAft>
                          <a:spcPts val="0"/>
                        </a:spcAft>
                      </a:pPr>
                      <a:r>
                        <a:rPr lang="en-US" sz="1200">
                          <a:effectLst/>
                        </a:rPr>
                        <a:t>Fault Current (A)</a:t>
                      </a:r>
                      <a:endParaRPr lang="en-US" sz="120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tc>
                  <a:txBody>
                    <a:bodyPr/>
                    <a:lstStyle/>
                    <a:p>
                      <a:pPr marL="0" marR="0" algn="ctr">
                        <a:lnSpc>
                          <a:spcPct val="115000"/>
                        </a:lnSpc>
                        <a:spcBef>
                          <a:spcPts val="0"/>
                        </a:spcBef>
                        <a:spcAft>
                          <a:spcPts val="0"/>
                        </a:spcAft>
                      </a:pPr>
                      <a:r>
                        <a:rPr lang="en-US" sz="1200" dirty="0">
                          <a:effectLst/>
                        </a:rPr>
                        <a:t>Ratio of Fault to Nominal</a:t>
                      </a:r>
                      <a:endParaRPr lang="en-US" sz="1200" dirty="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extLst>
                  <a:ext uri="{0D108BD9-81ED-4DB2-BD59-A6C34878D82A}">
                    <a16:rowId xmlns:a16="http://schemas.microsoft.com/office/drawing/2014/main" val="1668183119"/>
                  </a:ext>
                </a:extLst>
              </a:tr>
              <a:tr h="127635">
                <a:tc>
                  <a:txBody>
                    <a:bodyPr/>
                    <a:lstStyle/>
                    <a:p>
                      <a:pPr marL="0" marR="0" algn="ctr">
                        <a:lnSpc>
                          <a:spcPct val="115000"/>
                        </a:lnSpc>
                        <a:spcBef>
                          <a:spcPts val="0"/>
                        </a:spcBef>
                        <a:spcAft>
                          <a:spcPts val="0"/>
                        </a:spcAft>
                      </a:pPr>
                      <a:r>
                        <a:rPr lang="en-US" sz="1200" dirty="0">
                          <a:effectLst/>
                        </a:rPr>
                        <a:t>ABB</a:t>
                      </a:r>
                      <a:endParaRPr lang="en-US" sz="1200" dirty="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tc>
                  <a:txBody>
                    <a:bodyPr/>
                    <a:lstStyle/>
                    <a:p>
                      <a:pPr marL="0" marR="0" algn="ctr">
                        <a:lnSpc>
                          <a:spcPct val="115000"/>
                        </a:lnSpc>
                        <a:spcBef>
                          <a:spcPts val="0"/>
                        </a:spcBef>
                        <a:spcAft>
                          <a:spcPts val="0"/>
                        </a:spcAft>
                      </a:pPr>
                      <a:r>
                        <a:rPr lang="en-US" sz="1200">
                          <a:effectLst/>
                        </a:rPr>
                        <a:t>PRO-33.0-TL-OUTD</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33</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480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50.3</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50.3</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1</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98281421"/>
                  </a:ext>
                </a:extLst>
              </a:tr>
              <a:tr h="36195">
                <a:tc>
                  <a:txBody>
                    <a:bodyPr/>
                    <a:lstStyle/>
                    <a:p>
                      <a:pPr marL="0" marR="0" algn="ctr">
                        <a:lnSpc>
                          <a:spcPct val="115000"/>
                        </a:lnSpc>
                        <a:spcBef>
                          <a:spcPts val="0"/>
                        </a:spcBef>
                        <a:spcAft>
                          <a:spcPts val="0"/>
                        </a:spcAft>
                      </a:pPr>
                      <a:r>
                        <a:rPr lang="en-US" sz="1200" dirty="0">
                          <a:effectLst/>
                        </a:rPr>
                        <a:t>ABB</a:t>
                      </a:r>
                      <a:endParaRPr lang="en-US" sz="1200" dirty="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tc>
                  <a:txBody>
                    <a:bodyPr/>
                    <a:lstStyle/>
                    <a:p>
                      <a:pPr marL="0" marR="0" algn="ctr">
                        <a:lnSpc>
                          <a:spcPct val="115000"/>
                        </a:lnSpc>
                        <a:spcBef>
                          <a:spcPts val="0"/>
                        </a:spcBef>
                        <a:spcAft>
                          <a:spcPts val="0"/>
                        </a:spcAft>
                      </a:pPr>
                      <a:r>
                        <a:rPr lang="en-US" sz="1200">
                          <a:effectLst/>
                        </a:rPr>
                        <a:t>TRIO-27.6-TL-OUTD</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28</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480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45</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46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1.02</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88382681"/>
                  </a:ext>
                </a:extLst>
              </a:tr>
              <a:tr h="36195">
                <a:tc>
                  <a:txBody>
                    <a:bodyPr/>
                    <a:lstStyle/>
                    <a:p>
                      <a:pPr marL="0" marR="0" algn="ctr">
                        <a:lnSpc>
                          <a:spcPct val="115000"/>
                        </a:lnSpc>
                        <a:spcBef>
                          <a:spcPts val="0"/>
                        </a:spcBef>
                        <a:spcAft>
                          <a:spcPts val="0"/>
                        </a:spcAft>
                      </a:pPr>
                      <a:r>
                        <a:rPr lang="en-US" sz="1200" dirty="0">
                          <a:effectLst/>
                        </a:rPr>
                        <a:t>FIMER</a:t>
                      </a:r>
                      <a:endParaRPr lang="en-US" sz="1200" dirty="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tc>
                  <a:txBody>
                    <a:bodyPr/>
                    <a:lstStyle/>
                    <a:p>
                      <a:pPr marL="0" marR="0" algn="ctr">
                        <a:lnSpc>
                          <a:spcPct val="115000"/>
                        </a:lnSpc>
                        <a:spcBef>
                          <a:spcPts val="0"/>
                        </a:spcBef>
                        <a:spcAft>
                          <a:spcPts val="0"/>
                        </a:spcAft>
                      </a:pPr>
                      <a:r>
                        <a:rPr lang="en-US" sz="1200">
                          <a:effectLst/>
                        </a:rPr>
                        <a:t>PVS-60-TL</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62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480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80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92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1.15</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46507686"/>
                  </a:ext>
                </a:extLst>
              </a:tr>
              <a:tr h="36195">
                <a:tc>
                  <a:txBody>
                    <a:bodyPr/>
                    <a:lstStyle/>
                    <a:p>
                      <a:pPr marL="0" marR="0" algn="ctr">
                        <a:lnSpc>
                          <a:spcPct val="115000"/>
                        </a:lnSpc>
                        <a:spcBef>
                          <a:spcPts val="0"/>
                        </a:spcBef>
                        <a:spcAft>
                          <a:spcPts val="0"/>
                        </a:spcAft>
                      </a:pPr>
                      <a:r>
                        <a:rPr lang="en-US" sz="1200" dirty="0">
                          <a:effectLst/>
                        </a:rPr>
                        <a:t>SMA</a:t>
                      </a:r>
                      <a:endParaRPr lang="en-US" sz="1200" dirty="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tc>
                  <a:txBody>
                    <a:bodyPr/>
                    <a:lstStyle/>
                    <a:p>
                      <a:pPr marL="0" marR="0" algn="ctr">
                        <a:lnSpc>
                          <a:spcPct val="115000"/>
                        </a:lnSpc>
                        <a:spcBef>
                          <a:spcPts val="0"/>
                        </a:spcBef>
                        <a:spcAft>
                          <a:spcPts val="0"/>
                        </a:spcAft>
                      </a:pPr>
                      <a:r>
                        <a:rPr lang="en-US" sz="1200">
                          <a:effectLst/>
                        </a:rPr>
                        <a:t>STP 30000TL-US-10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30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480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36.2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36.2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1.00</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02229313"/>
                  </a:ext>
                </a:extLst>
              </a:tr>
              <a:tr h="36195">
                <a:tc>
                  <a:txBody>
                    <a:bodyPr/>
                    <a:lstStyle/>
                    <a:p>
                      <a:pPr marL="0" marR="0" algn="ctr">
                        <a:lnSpc>
                          <a:spcPct val="115000"/>
                        </a:lnSpc>
                        <a:spcBef>
                          <a:spcPts val="0"/>
                        </a:spcBef>
                        <a:spcAft>
                          <a:spcPts val="0"/>
                        </a:spcAft>
                      </a:pPr>
                      <a:r>
                        <a:rPr lang="en-US" sz="1200" dirty="0">
                          <a:effectLst/>
                        </a:rPr>
                        <a:t>SMA</a:t>
                      </a:r>
                      <a:endParaRPr lang="en-US" sz="1200" dirty="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tc>
                  <a:txBody>
                    <a:bodyPr/>
                    <a:lstStyle/>
                    <a:p>
                      <a:pPr marL="0" marR="0" algn="ctr">
                        <a:lnSpc>
                          <a:spcPct val="115000"/>
                        </a:lnSpc>
                        <a:spcBef>
                          <a:spcPts val="0"/>
                        </a:spcBef>
                        <a:spcAft>
                          <a:spcPts val="0"/>
                        </a:spcAft>
                      </a:pPr>
                      <a:r>
                        <a:rPr lang="en-US" sz="1200">
                          <a:effectLst/>
                        </a:rPr>
                        <a:t>STP 50-US-40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50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480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60.2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64</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1.06</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25758460"/>
                  </a:ext>
                </a:extLst>
              </a:tr>
              <a:tr h="36195">
                <a:tc>
                  <a:txBody>
                    <a:bodyPr/>
                    <a:lstStyle/>
                    <a:p>
                      <a:pPr marL="0" marR="0" algn="ctr">
                        <a:lnSpc>
                          <a:spcPct val="115000"/>
                        </a:lnSpc>
                        <a:spcBef>
                          <a:spcPts val="0"/>
                        </a:spcBef>
                        <a:spcAft>
                          <a:spcPts val="0"/>
                        </a:spcAft>
                      </a:pPr>
                      <a:r>
                        <a:rPr lang="en-US" sz="1200" dirty="0">
                          <a:effectLst/>
                        </a:rPr>
                        <a:t>SMA</a:t>
                      </a:r>
                      <a:endParaRPr lang="en-US" sz="1200" dirty="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tc>
                  <a:txBody>
                    <a:bodyPr/>
                    <a:lstStyle/>
                    <a:p>
                      <a:pPr marL="0" marR="0" algn="ctr">
                        <a:lnSpc>
                          <a:spcPct val="115000"/>
                        </a:lnSpc>
                        <a:spcBef>
                          <a:spcPts val="0"/>
                        </a:spcBef>
                        <a:spcAft>
                          <a:spcPts val="0"/>
                        </a:spcAft>
                      </a:pPr>
                      <a:r>
                        <a:rPr lang="en-US" sz="1200">
                          <a:effectLst/>
                        </a:rPr>
                        <a:t>STP 12000TL-20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12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280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17.4</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17.4</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dirty="0">
                          <a:effectLst/>
                        </a:rPr>
                        <a:t>1.00</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01078345"/>
                  </a:ext>
                </a:extLst>
              </a:tr>
            </a:tbl>
          </a:graphicData>
        </a:graphic>
      </p:graphicFrame>
      <p:sp>
        <p:nvSpPr>
          <p:cNvPr id="12" name="Rectangle 11">
            <a:extLst>
              <a:ext uri="{FF2B5EF4-FFF2-40B4-BE49-F238E27FC236}">
                <a16:creationId xmlns:a16="http://schemas.microsoft.com/office/drawing/2014/main" id="{D5D86A90-121A-2EFC-18A9-93AB2235713D}"/>
              </a:ext>
            </a:extLst>
          </p:cNvPr>
          <p:cNvSpPr/>
          <p:nvPr/>
        </p:nvSpPr>
        <p:spPr>
          <a:xfrm>
            <a:off x="5862286" y="1525581"/>
            <a:ext cx="672038" cy="2134929"/>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Tree>
    <p:extLst>
      <p:ext uri="{BB962C8B-B14F-4D97-AF65-F5344CB8AC3E}">
        <p14:creationId xmlns:p14="http://schemas.microsoft.com/office/powerpoint/2010/main" val="4078589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28F64-91AC-5440-B12A-54B24BD32F6D}"/>
              </a:ext>
            </a:extLst>
          </p:cNvPr>
          <p:cNvSpPr>
            <a:spLocks noGrp="1"/>
          </p:cNvSpPr>
          <p:nvPr>
            <p:ph type="title"/>
          </p:nvPr>
        </p:nvSpPr>
        <p:spPr>
          <a:xfrm>
            <a:off x="609600" y="274638"/>
            <a:ext cx="10972800" cy="424732"/>
          </a:xfrm>
        </p:spPr>
        <p:txBody>
          <a:bodyPr/>
          <a:lstStyle/>
          <a:p>
            <a:r>
              <a:rPr lang="en-US" sz="2400"/>
              <a:t>COMMERCIAL INVERTER FAULT CHARACTERISTICS </a:t>
            </a:r>
          </a:p>
        </p:txBody>
      </p:sp>
      <p:sp>
        <p:nvSpPr>
          <p:cNvPr id="7" name="TextBox 6">
            <a:extLst>
              <a:ext uri="{FF2B5EF4-FFF2-40B4-BE49-F238E27FC236}">
                <a16:creationId xmlns:a16="http://schemas.microsoft.com/office/drawing/2014/main" id="{52036B8B-E794-A74B-9E77-6F5BE796EFD1}"/>
              </a:ext>
            </a:extLst>
          </p:cNvPr>
          <p:cNvSpPr txBox="1"/>
          <p:nvPr/>
        </p:nvSpPr>
        <p:spPr>
          <a:xfrm>
            <a:off x="-460759" y="3898340"/>
            <a:ext cx="7350027" cy="287707"/>
          </a:xfrm>
          <a:prstGeom prst="rect">
            <a:avLst/>
          </a:prstGeom>
          <a:noFill/>
        </p:spPr>
        <p:txBody>
          <a:bodyPr wrap="square">
            <a:spAutoFit/>
          </a:bodyPr>
          <a:lstStyle/>
          <a:p>
            <a:pPr marL="0" marR="0" algn="ctr">
              <a:lnSpc>
                <a:spcPct val="115000"/>
              </a:lnSpc>
            </a:pPr>
            <a:r>
              <a:rPr lang="en-US" sz="1200" dirty="0">
                <a:effectLst/>
                <a:latin typeface="Century Gothic" panose="020B0502020202020204" pitchFamily="34" charset="0"/>
                <a:ea typeface="Times New Roman" panose="02020603050405020304" pitchFamily="18" charset="0"/>
              </a:rPr>
              <a:t>Fault current from leading energy storage  inverter manufacturers</a:t>
            </a:r>
          </a:p>
        </p:txBody>
      </p:sp>
      <p:pic>
        <p:nvPicPr>
          <p:cNvPr id="5" name="Picture 4">
            <a:extLst>
              <a:ext uri="{FF2B5EF4-FFF2-40B4-BE49-F238E27FC236}">
                <a16:creationId xmlns:a16="http://schemas.microsoft.com/office/drawing/2014/main" id="{AC89B06A-B7A6-3B40-8D75-55982B9DB418}"/>
              </a:ext>
            </a:extLst>
          </p:cNvPr>
          <p:cNvPicPr>
            <a:picLocks noChangeAspect="1"/>
          </p:cNvPicPr>
          <p:nvPr/>
        </p:nvPicPr>
        <p:blipFill>
          <a:blip r:embed="rId2"/>
          <a:stretch>
            <a:fillRect/>
          </a:stretch>
        </p:blipFill>
        <p:spPr>
          <a:xfrm>
            <a:off x="6567007" y="2044606"/>
            <a:ext cx="4790091" cy="2988600"/>
          </a:xfrm>
          <a:prstGeom prst="rect">
            <a:avLst/>
          </a:prstGeom>
        </p:spPr>
      </p:pic>
      <p:sp>
        <p:nvSpPr>
          <p:cNvPr id="6" name="TextBox 5">
            <a:extLst>
              <a:ext uri="{FF2B5EF4-FFF2-40B4-BE49-F238E27FC236}">
                <a16:creationId xmlns:a16="http://schemas.microsoft.com/office/drawing/2014/main" id="{96AC6A52-10BE-E64A-8F06-A033A8B86BBD}"/>
              </a:ext>
            </a:extLst>
          </p:cNvPr>
          <p:cNvSpPr txBox="1"/>
          <p:nvPr/>
        </p:nvSpPr>
        <p:spPr>
          <a:xfrm>
            <a:off x="5941904" y="4870753"/>
            <a:ext cx="6743683" cy="461665"/>
          </a:xfrm>
          <a:prstGeom prst="rect">
            <a:avLst/>
          </a:prstGeom>
          <a:noFill/>
        </p:spPr>
        <p:txBody>
          <a:bodyPr wrap="square">
            <a:spAutoFit/>
          </a:bodyPr>
          <a:lstStyle/>
          <a:p>
            <a:pPr algn="ctr"/>
            <a:r>
              <a:rPr lang="en-US" sz="1200" dirty="0">
                <a:effectLst/>
                <a:latin typeface="Century Gothic" panose="020B0502020202020204" pitchFamily="34" charset="0"/>
                <a:ea typeface="Times New Roman" panose="02020603050405020304" pitchFamily="18" charset="0"/>
              </a:rPr>
              <a:t>transient for 24 kW, 3-ph ES inverter at</a:t>
            </a:r>
            <a:br>
              <a:rPr lang="en-US" sz="1200" dirty="0">
                <a:effectLst/>
                <a:latin typeface="Century Gothic" panose="020B0502020202020204" pitchFamily="34" charset="0"/>
                <a:ea typeface="Times New Roman" panose="02020603050405020304" pitchFamily="18" charset="0"/>
              </a:rPr>
            </a:br>
            <a:r>
              <a:rPr lang="en-US" sz="1200" dirty="0">
                <a:effectLst/>
                <a:latin typeface="Century Gothic" panose="020B0502020202020204" pitchFamily="34" charset="0"/>
                <a:ea typeface="Times New Roman" panose="02020603050405020304" pitchFamily="18" charset="0"/>
              </a:rPr>
              <a:t> rated power and unity power factor [47-51].</a:t>
            </a:r>
            <a:endParaRPr lang="en-US" sz="1200" dirty="0">
              <a:latin typeface="Century Gothic" panose="020B0502020202020204" pitchFamily="34" charset="0"/>
            </a:endParaRPr>
          </a:p>
        </p:txBody>
      </p:sp>
      <p:sp>
        <p:nvSpPr>
          <p:cNvPr id="9" name="TextBox 8">
            <a:extLst>
              <a:ext uri="{FF2B5EF4-FFF2-40B4-BE49-F238E27FC236}">
                <a16:creationId xmlns:a16="http://schemas.microsoft.com/office/drawing/2014/main" id="{97D0BEC4-F023-B242-A59A-CC84A96BCFFB}"/>
              </a:ext>
            </a:extLst>
          </p:cNvPr>
          <p:cNvSpPr txBox="1"/>
          <p:nvPr/>
        </p:nvSpPr>
        <p:spPr>
          <a:xfrm>
            <a:off x="7053604" y="1525582"/>
            <a:ext cx="3908437" cy="590931"/>
          </a:xfrm>
          <a:prstGeom prst="rect">
            <a:avLst/>
          </a:prstGeom>
          <a:solidFill>
            <a:srgbClr val="FF0000"/>
          </a:solidFill>
        </p:spPr>
        <p:txBody>
          <a:bodyPr wrap="square" rtlCol="0">
            <a:spAutoFit/>
          </a:bodyPr>
          <a:lstStyle/>
          <a:p>
            <a:pPr algn="ctr">
              <a:lnSpc>
                <a:spcPct val="90000"/>
              </a:lnSpc>
            </a:pPr>
            <a:r>
              <a:rPr lang="en-US" dirty="0">
                <a:solidFill>
                  <a:schemeClr val="bg1"/>
                </a:solidFill>
                <a:highlight>
                  <a:srgbClr val="FF0000"/>
                </a:highlight>
                <a:latin typeface="+mn-lt"/>
              </a:rPr>
              <a:t>Fault current limited to 1.5 </a:t>
            </a:r>
            <a:r>
              <a:rPr lang="en-US" dirty="0" err="1">
                <a:solidFill>
                  <a:schemeClr val="bg1"/>
                </a:solidFill>
                <a:highlight>
                  <a:srgbClr val="FF0000"/>
                </a:highlight>
                <a:latin typeface="+mn-lt"/>
              </a:rPr>
              <a:t>p.u</a:t>
            </a:r>
            <a:r>
              <a:rPr lang="en-US" dirty="0">
                <a:solidFill>
                  <a:schemeClr val="bg1"/>
                </a:solidFill>
                <a:highlight>
                  <a:srgbClr val="FF0000"/>
                </a:highlight>
                <a:latin typeface="+mn-lt"/>
              </a:rPr>
              <a:t>.</a:t>
            </a:r>
            <a:br>
              <a:rPr lang="en-US" dirty="0">
                <a:solidFill>
                  <a:schemeClr val="bg1"/>
                </a:solidFill>
                <a:highlight>
                  <a:srgbClr val="FF0000"/>
                </a:highlight>
                <a:latin typeface="+mn-lt"/>
              </a:rPr>
            </a:br>
            <a:r>
              <a:rPr lang="en-US" dirty="0">
                <a:solidFill>
                  <a:schemeClr val="bg1"/>
                </a:solidFill>
                <a:highlight>
                  <a:srgbClr val="FF0000"/>
                </a:highlight>
                <a:latin typeface="+mn-lt"/>
              </a:rPr>
              <a:t>current clipped</a:t>
            </a:r>
          </a:p>
        </p:txBody>
      </p:sp>
      <p:sp>
        <p:nvSpPr>
          <p:cNvPr id="10" name="Title 1">
            <a:extLst>
              <a:ext uri="{FF2B5EF4-FFF2-40B4-BE49-F238E27FC236}">
                <a16:creationId xmlns:a16="http://schemas.microsoft.com/office/drawing/2014/main" id="{5B71384F-44D5-C8D2-7610-E5561EB650F1}"/>
              </a:ext>
            </a:extLst>
          </p:cNvPr>
          <p:cNvSpPr txBox="1">
            <a:spLocks/>
          </p:cNvSpPr>
          <p:nvPr/>
        </p:nvSpPr>
        <p:spPr bwMode="auto">
          <a:xfrm>
            <a:off x="390142" y="4765440"/>
            <a:ext cx="6743682"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dirty="0"/>
              <a:t>PV inverters limit to ~ 1.5 </a:t>
            </a:r>
            <a:r>
              <a:rPr lang="en-US" dirty="0" err="1"/>
              <a:t>p.u</a:t>
            </a:r>
            <a:r>
              <a:rPr lang="en-US" dirty="0"/>
              <a:t>.</a:t>
            </a:r>
          </a:p>
        </p:txBody>
      </p:sp>
      <p:graphicFrame>
        <p:nvGraphicFramePr>
          <p:cNvPr id="3" name="Table 2">
            <a:extLst>
              <a:ext uri="{FF2B5EF4-FFF2-40B4-BE49-F238E27FC236}">
                <a16:creationId xmlns:a16="http://schemas.microsoft.com/office/drawing/2014/main" id="{ADB9681F-8266-1664-D91B-8455D7C02D7F}"/>
              </a:ext>
            </a:extLst>
          </p:cNvPr>
          <p:cNvGraphicFramePr>
            <a:graphicFrameLocks noGrp="1"/>
          </p:cNvGraphicFramePr>
          <p:nvPr>
            <p:extLst>
              <p:ext uri="{D42A27DB-BD31-4B8C-83A1-F6EECF244321}">
                <p14:modId xmlns:p14="http://schemas.microsoft.com/office/powerpoint/2010/main" val="1815657576"/>
              </p:ext>
            </p:extLst>
          </p:nvPr>
        </p:nvGraphicFramePr>
        <p:xfrm>
          <a:off x="290158" y="1525582"/>
          <a:ext cx="6312840" cy="2199515"/>
        </p:xfrm>
        <a:graphic>
          <a:graphicData uri="http://schemas.openxmlformats.org/drawingml/2006/table">
            <a:tbl>
              <a:tblPr firstRow="1" firstCol="1" bandRow="1">
                <a:tableStyleId>{21E4AEA4-8DFA-4A89-87EB-49C32662AFE0}</a:tableStyleId>
              </a:tblPr>
              <a:tblGrid>
                <a:gridCol w="828222">
                  <a:extLst>
                    <a:ext uri="{9D8B030D-6E8A-4147-A177-3AD203B41FA5}">
                      <a16:colId xmlns:a16="http://schemas.microsoft.com/office/drawing/2014/main" val="1525064879"/>
                    </a:ext>
                  </a:extLst>
                </a:gridCol>
                <a:gridCol w="1541394">
                  <a:extLst>
                    <a:ext uri="{9D8B030D-6E8A-4147-A177-3AD203B41FA5}">
                      <a16:colId xmlns:a16="http://schemas.microsoft.com/office/drawing/2014/main" val="3742290939"/>
                    </a:ext>
                  </a:extLst>
                </a:gridCol>
                <a:gridCol w="844005">
                  <a:extLst>
                    <a:ext uri="{9D8B030D-6E8A-4147-A177-3AD203B41FA5}">
                      <a16:colId xmlns:a16="http://schemas.microsoft.com/office/drawing/2014/main" val="575757389"/>
                    </a:ext>
                  </a:extLst>
                </a:gridCol>
                <a:gridCol w="697605">
                  <a:extLst>
                    <a:ext uri="{9D8B030D-6E8A-4147-A177-3AD203B41FA5}">
                      <a16:colId xmlns:a16="http://schemas.microsoft.com/office/drawing/2014/main" val="3451233356"/>
                    </a:ext>
                  </a:extLst>
                </a:gridCol>
                <a:gridCol w="991206">
                  <a:extLst>
                    <a:ext uri="{9D8B030D-6E8A-4147-A177-3AD203B41FA5}">
                      <a16:colId xmlns:a16="http://schemas.microsoft.com/office/drawing/2014/main" val="1909032023"/>
                    </a:ext>
                  </a:extLst>
                </a:gridCol>
                <a:gridCol w="864005">
                  <a:extLst>
                    <a:ext uri="{9D8B030D-6E8A-4147-A177-3AD203B41FA5}">
                      <a16:colId xmlns:a16="http://schemas.microsoft.com/office/drawing/2014/main" val="1390345472"/>
                    </a:ext>
                  </a:extLst>
                </a:gridCol>
                <a:gridCol w="546403">
                  <a:extLst>
                    <a:ext uri="{9D8B030D-6E8A-4147-A177-3AD203B41FA5}">
                      <a16:colId xmlns:a16="http://schemas.microsoft.com/office/drawing/2014/main" val="4127009297"/>
                    </a:ext>
                  </a:extLst>
                </a:gridCol>
              </a:tblGrid>
              <a:tr h="431800">
                <a:tc>
                  <a:txBody>
                    <a:bodyPr/>
                    <a:lstStyle/>
                    <a:p>
                      <a:pPr marL="0" marR="0" algn="ctr">
                        <a:lnSpc>
                          <a:spcPct val="115000"/>
                        </a:lnSpc>
                        <a:spcBef>
                          <a:spcPts val="0"/>
                        </a:spcBef>
                        <a:spcAft>
                          <a:spcPts val="0"/>
                        </a:spcAft>
                      </a:pPr>
                      <a:r>
                        <a:rPr lang="en-US" sz="1100" dirty="0">
                          <a:effectLst/>
                        </a:rPr>
                        <a:t>Brand</a:t>
                      </a:r>
                      <a:endParaRPr lang="en-US" sz="1600" dirty="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tc>
                  <a:txBody>
                    <a:bodyPr/>
                    <a:lstStyle/>
                    <a:p>
                      <a:pPr marL="0" marR="0" algn="ctr">
                        <a:lnSpc>
                          <a:spcPct val="115000"/>
                        </a:lnSpc>
                        <a:spcBef>
                          <a:spcPts val="0"/>
                        </a:spcBef>
                        <a:spcAft>
                          <a:spcPts val="0"/>
                        </a:spcAft>
                      </a:pPr>
                      <a:r>
                        <a:rPr lang="en-US" sz="1100">
                          <a:effectLst/>
                        </a:rPr>
                        <a:t>Model</a:t>
                      </a:r>
                      <a:endParaRPr lang="en-US" sz="160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tc>
                  <a:txBody>
                    <a:bodyPr/>
                    <a:lstStyle/>
                    <a:p>
                      <a:pPr marL="0" marR="0" algn="ctr">
                        <a:lnSpc>
                          <a:spcPct val="115000"/>
                        </a:lnSpc>
                        <a:spcBef>
                          <a:spcPts val="0"/>
                        </a:spcBef>
                        <a:spcAft>
                          <a:spcPts val="0"/>
                        </a:spcAft>
                      </a:pPr>
                      <a:r>
                        <a:rPr lang="en-US" sz="1100">
                          <a:effectLst/>
                        </a:rPr>
                        <a:t>Power (kW)</a:t>
                      </a:r>
                      <a:endParaRPr lang="en-US" sz="160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tc>
                  <a:txBody>
                    <a:bodyPr/>
                    <a:lstStyle/>
                    <a:p>
                      <a:pPr marL="0" marR="0" algn="ctr">
                        <a:lnSpc>
                          <a:spcPct val="115000"/>
                        </a:lnSpc>
                        <a:spcBef>
                          <a:spcPts val="0"/>
                        </a:spcBef>
                        <a:spcAft>
                          <a:spcPts val="0"/>
                        </a:spcAft>
                      </a:pPr>
                      <a:r>
                        <a:rPr lang="en-US" sz="1100">
                          <a:effectLst/>
                        </a:rPr>
                        <a:t>Voltage (V)</a:t>
                      </a:r>
                      <a:endParaRPr lang="en-US" sz="160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tc>
                  <a:txBody>
                    <a:bodyPr/>
                    <a:lstStyle/>
                    <a:p>
                      <a:pPr marL="0" marR="0" algn="ctr">
                        <a:lnSpc>
                          <a:spcPct val="115000"/>
                        </a:lnSpc>
                        <a:spcBef>
                          <a:spcPts val="0"/>
                        </a:spcBef>
                        <a:spcAft>
                          <a:spcPts val="0"/>
                        </a:spcAft>
                      </a:pPr>
                      <a:r>
                        <a:rPr lang="en-US" sz="1100">
                          <a:effectLst/>
                        </a:rPr>
                        <a:t>Nominal Current (A)</a:t>
                      </a:r>
                      <a:endParaRPr lang="en-US" sz="160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tc>
                  <a:txBody>
                    <a:bodyPr/>
                    <a:lstStyle/>
                    <a:p>
                      <a:pPr marL="0" marR="0" algn="ctr">
                        <a:lnSpc>
                          <a:spcPct val="115000"/>
                        </a:lnSpc>
                        <a:spcBef>
                          <a:spcPts val="0"/>
                        </a:spcBef>
                        <a:spcAft>
                          <a:spcPts val="0"/>
                        </a:spcAft>
                      </a:pPr>
                      <a:r>
                        <a:rPr lang="en-US" sz="1100" dirty="0">
                          <a:effectLst/>
                        </a:rPr>
                        <a:t>Fault Current (A)</a:t>
                      </a:r>
                      <a:endParaRPr lang="en-US" sz="1600" dirty="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tc>
                  <a:txBody>
                    <a:bodyPr/>
                    <a:lstStyle/>
                    <a:p>
                      <a:pPr marL="0" marR="0" algn="ctr">
                        <a:lnSpc>
                          <a:spcPct val="115000"/>
                        </a:lnSpc>
                        <a:spcBef>
                          <a:spcPts val="0"/>
                        </a:spcBef>
                        <a:spcAft>
                          <a:spcPts val="0"/>
                        </a:spcAft>
                      </a:pPr>
                      <a:r>
                        <a:rPr lang="en-US" sz="1100" dirty="0">
                          <a:effectLst/>
                        </a:rPr>
                        <a:t>Ratio</a:t>
                      </a:r>
                      <a:endParaRPr lang="en-US" sz="1600" dirty="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extLst>
                  <a:ext uri="{0D108BD9-81ED-4DB2-BD59-A6C34878D82A}">
                    <a16:rowId xmlns:a16="http://schemas.microsoft.com/office/drawing/2014/main" val="3695901743"/>
                  </a:ext>
                </a:extLst>
              </a:tr>
              <a:tr h="127635">
                <a:tc>
                  <a:txBody>
                    <a:bodyPr/>
                    <a:lstStyle/>
                    <a:p>
                      <a:pPr marL="0" marR="0" algn="ctr">
                        <a:lnSpc>
                          <a:spcPct val="115000"/>
                        </a:lnSpc>
                        <a:spcBef>
                          <a:spcPts val="0"/>
                        </a:spcBef>
                        <a:spcAft>
                          <a:spcPts val="0"/>
                        </a:spcAft>
                      </a:pPr>
                      <a:r>
                        <a:rPr lang="en-US" sz="1400" dirty="0" err="1">
                          <a:effectLst/>
                        </a:rPr>
                        <a:t>Oztek</a:t>
                      </a:r>
                      <a:endParaRPr lang="en-US" sz="1600" dirty="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tc>
                  <a:txBody>
                    <a:bodyPr/>
                    <a:lstStyle/>
                    <a:p>
                      <a:pPr marL="0" marR="0" algn="ctr">
                        <a:lnSpc>
                          <a:spcPct val="115000"/>
                        </a:lnSpc>
                        <a:spcBef>
                          <a:spcPts val="0"/>
                        </a:spcBef>
                        <a:spcAft>
                          <a:spcPts val="0"/>
                        </a:spcAft>
                      </a:pPr>
                      <a:r>
                        <a:rPr lang="en-US" sz="1400">
                          <a:effectLst/>
                        </a:rPr>
                        <a:t>OZpcs-RS40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40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480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50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63</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1.3</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6095411"/>
                  </a:ext>
                </a:extLst>
              </a:tr>
              <a:tr h="36195">
                <a:tc>
                  <a:txBody>
                    <a:bodyPr/>
                    <a:lstStyle/>
                    <a:p>
                      <a:pPr marL="0" marR="0" algn="ctr">
                        <a:lnSpc>
                          <a:spcPct val="115000"/>
                        </a:lnSpc>
                        <a:spcBef>
                          <a:spcPts val="0"/>
                        </a:spcBef>
                        <a:spcAft>
                          <a:spcPts val="0"/>
                        </a:spcAft>
                      </a:pPr>
                      <a:r>
                        <a:rPr lang="en-US" sz="1400">
                          <a:effectLst/>
                        </a:rPr>
                        <a:t>Dynapower</a:t>
                      </a:r>
                      <a:endParaRPr lang="en-US" sz="160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tc>
                  <a:txBody>
                    <a:bodyPr/>
                    <a:lstStyle/>
                    <a:p>
                      <a:pPr marL="0" marR="0" algn="ctr">
                        <a:lnSpc>
                          <a:spcPct val="115000"/>
                        </a:lnSpc>
                        <a:spcBef>
                          <a:spcPts val="0"/>
                        </a:spcBef>
                        <a:spcAft>
                          <a:spcPts val="0"/>
                        </a:spcAft>
                      </a:pPr>
                      <a:r>
                        <a:rPr lang="en-US" sz="1400">
                          <a:effectLst/>
                        </a:rPr>
                        <a:t>Micro Power System</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125</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480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150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213</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1.4</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04995246"/>
                  </a:ext>
                </a:extLst>
              </a:tr>
              <a:tr h="36195">
                <a:tc>
                  <a:txBody>
                    <a:bodyPr/>
                    <a:lstStyle/>
                    <a:p>
                      <a:pPr marL="0" marR="0" algn="ctr">
                        <a:lnSpc>
                          <a:spcPct val="115000"/>
                        </a:lnSpc>
                        <a:spcBef>
                          <a:spcPts val="0"/>
                        </a:spcBef>
                        <a:spcAft>
                          <a:spcPts val="0"/>
                        </a:spcAft>
                      </a:pPr>
                      <a:r>
                        <a:rPr lang="en-US" sz="1400">
                          <a:effectLst/>
                        </a:rPr>
                        <a:t>SMA</a:t>
                      </a:r>
                      <a:endParaRPr lang="en-US" sz="160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tc>
                  <a:txBody>
                    <a:bodyPr/>
                    <a:lstStyle/>
                    <a:p>
                      <a:pPr marL="0" marR="0" algn="ctr">
                        <a:lnSpc>
                          <a:spcPct val="115000"/>
                        </a:lnSpc>
                        <a:spcBef>
                          <a:spcPts val="0"/>
                        </a:spcBef>
                        <a:spcAft>
                          <a:spcPts val="0"/>
                        </a:spcAft>
                      </a:pPr>
                      <a:r>
                        <a:rPr lang="en-US" sz="1400">
                          <a:effectLst/>
                        </a:rPr>
                        <a:t>Sunny Boy Storage 2.5</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a:effectLst/>
                        </a:rPr>
                        <a:t>2.5</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280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10.5</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19</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1.8</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07299269"/>
                  </a:ext>
                </a:extLst>
              </a:tr>
              <a:tr h="36195">
                <a:tc>
                  <a:txBody>
                    <a:bodyPr/>
                    <a:lstStyle/>
                    <a:p>
                      <a:pPr marL="0" marR="0" algn="ctr">
                        <a:lnSpc>
                          <a:spcPct val="115000"/>
                        </a:lnSpc>
                        <a:spcBef>
                          <a:spcPts val="0"/>
                        </a:spcBef>
                        <a:spcAft>
                          <a:spcPts val="0"/>
                        </a:spcAft>
                      </a:pPr>
                      <a:r>
                        <a:rPr lang="en-US" sz="1400" dirty="0">
                          <a:effectLst/>
                        </a:rPr>
                        <a:t>Firmer</a:t>
                      </a:r>
                      <a:endParaRPr lang="en-US" sz="1600" dirty="0">
                        <a:effectLst/>
                        <a:latin typeface="Times New Roman" panose="02020603050405020304" pitchFamily="18" charset="0"/>
                        <a:ea typeface="Times New Roman" panose="02020603050405020304" pitchFamily="18" charset="0"/>
                      </a:endParaRPr>
                    </a:p>
                  </a:txBody>
                  <a:tcPr marL="68580" marR="68580" marT="0" marB="0">
                    <a:solidFill>
                      <a:srgbClr val="4B8861"/>
                    </a:solidFill>
                  </a:tcPr>
                </a:tc>
                <a:tc>
                  <a:txBody>
                    <a:bodyPr/>
                    <a:lstStyle/>
                    <a:p>
                      <a:pPr marL="0" marR="0" algn="ctr">
                        <a:lnSpc>
                          <a:spcPct val="115000"/>
                        </a:lnSpc>
                        <a:spcBef>
                          <a:spcPts val="0"/>
                        </a:spcBef>
                        <a:spcAft>
                          <a:spcPts val="0"/>
                        </a:spcAft>
                      </a:pPr>
                      <a:r>
                        <a:rPr lang="en-US" sz="1400">
                          <a:effectLst/>
                        </a:rPr>
                        <a:t>React2-uno-5.0-tl</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5.0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280</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rPr>
                        <a:t>22</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a:effectLst/>
                        </a:rPr>
                        <a:t>22</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100" dirty="0">
                          <a:effectLst/>
                        </a:rPr>
                        <a:t>1.0</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44884157"/>
                  </a:ext>
                </a:extLst>
              </a:tr>
            </a:tbl>
          </a:graphicData>
        </a:graphic>
      </p:graphicFrame>
      <p:sp>
        <p:nvSpPr>
          <p:cNvPr id="11" name="Rectangle 10">
            <a:extLst>
              <a:ext uri="{FF2B5EF4-FFF2-40B4-BE49-F238E27FC236}">
                <a16:creationId xmlns:a16="http://schemas.microsoft.com/office/drawing/2014/main" id="{06A73E31-E87A-558B-09B4-1FB9EB31D733}"/>
              </a:ext>
            </a:extLst>
          </p:cNvPr>
          <p:cNvSpPr/>
          <p:nvPr/>
        </p:nvSpPr>
        <p:spPr>
          <a:xfrm>
            <a:off x="6005122" y="1464731"/>
            <a:ext cx="597876" cy="2353852"/>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Tree>
    <p:extLst>
      <p:ext uri="{BB962C8B-B14F-4D97-AF65-F5344CB8AC3E}">
        <p14:creationId xmlns:p14="http://schemas.microsoft.com/office/powerpoint/2010/main" val="141075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5C8D-01AD-8E48-9582-EC26A70252D3}"/>
              </a:ext>
            </a:extLst>
          </p:cNvPr>
          <p:cNvSpPr>
            <a:spLocks noGrp="1"/>
          </p:cNvSpPr>
          <p:nvPr>
            <p:ph type="title"/>
          </p:nvPr>
        </p:nvSpPr>
        <p:spPr>
          <a:xfrm>
            <a:off x="399737" y="274638"/>
            <a:ext cx="12416852" cy="424732"/>
          </a:xfrm>
        </p:spPr>
        <p:txBody>
          <a:bodyPr/>
          <a:lstStyle/>
          <a:p>
            <a:r>
              <a:rPr lang="en-US" sz="2400" dirty="0"/>
              <a:t>CONVENTIONAL PROTECTION APPLIED TO MICROGRIDS 1</a:t>
            </a:r>
          </a:p>
        </p:txBody>
      </p:sp>
      <p:pic>
        <p:nvPicPr>
          <p:cNvPr id="8" name="Picture 7">
            <a:extLst>
              <a:ext uri="{FF2B5EF4-FFF2-40B4-BE49-F238E27FC236}">
                <a16:creationId xmlns:a16="http://schemas.microsoft.com/office/drawing/2014/main" id="{CE2E782A-E8F0-AC49-98AE-1C03D8E63E5E}"/>
              </a:ext>
            </a:extLst>
          </p:cNvPr>
          <p:cNvPicPr>
            <a:picLocks noChangeAspect="1"/>
          </p:cNvPicPr>
          <p:nvPr/>
        </p:nvPicPr>
        <p:blipFill>
          <a:blip r:embed="rId2"/>
          <a:stretch>
            <a:fillRect/>
          </a:stretch>
        </p:blipFill>
        <p:spPr>
          <a:xfrm>
            <a:off x="2706040" y="746669"/>
            <a:ext cx="6298111" cy="4905358"/>
          </a:xfrm>
          <a:prstGeom prst="rect">
            <a:avLst/>
          </a:prstGeom>
        </p:spPr>
      </p:pic>
      <p:sp>
        <p:nvSpPr>
          <p:cNvPr id="3" name="TextBox 2">
            <a:extLst>
              <a:ext uri="{FF2B5EF4-FFF2-40B4-BE49-F238E27FC236}">
                <a16:creationId xmlns:a16="http://schemas.microsoft.com/office/drawing/2014/main" id="{3BF56D71-A41D-E158-08C5-0F38B0B6569E}"/>
              </a:ext>
            </a:extLst>
          </p:cNvPr>
          <p:cNvSpPr txBox="1"/>
          <p:nvPr/>
        </p:nvSpPr>
        <p:spPr>
          <a:xfrm>
            <a:off x="1599805" y="5660032"/>
            <a:ext cx="10016716" cy="923330"/>
          </a:xfrm>
          <a:prstGeom prst="rect">
            <a:avLst/>
          </a:prstGeom>
          <a:solidFill>
            <a:srgbClr val="4B8861"/>
          </a:solidFill>
        </p:spPr>
        <p:txBody>
          <a:bodyPr wrap="square">
            <a:spAutoFit/>
          </a:bodyPr>
          <a:lstStyle/>
          <a:p>
            <a:pPr algn="ctr"/>
            <a:r>
              <a:rPr lang="en-US" dirty="0">
                <a:solidFill>
                  <a:schemeClr val="bg1"/>
                </a:solidFill>
                <a:effectLst/>
                <a:latin typeface="Century Gothic" panose="020B0502020202020204" pitchFamily="34" charset="0"/>
                <a:ea typeface="Times New Roman" panose="02020603050405020304" pitchFamily="18" charset="0"/>
              </a:rPr>
              <a:t>Overcurrent protection is advantageous </a:t>
            </a:r>
            <a:r>
              <a:rPr lang="en-US" dirty="0">
                <a:solidFill>
                  <a:schemeClr val="bg1"/>
                </a:solidFill>
                <a:latin typeface="Century Gothic" panose="020B0502020202020204" pitchFamily="34" charset="0"/>
                <a:ea typeface="Times New Roman" panose="02020603050405020304" pitchFamily="18" charset="0"/>
              </a:rPr>
              <a:t>as it is simple, cheap and allows coordination</a:t>
            </a:r>
            <a:r>
              <a:rPr lang="en-US" dirty="0">
                <a:solidFill>
                  <a:schemeClr val="bg1"/>
                </a:solidFill>
                <a:effectLst/>
                <a:latin typeface="Century Gothic" panose="020B0502020202020204" pitchFamily="34" charset="0"/>
                <a:ea typeface="Times New Roman" panose="02020603050405020304" pitchFamily="18" charset="0"/>
              </a:rPr>
              <a:t> and the use of fuses to protect laterals. However, overcurrent  protection is unattainable as the IBRs limit their short-circuit current to close to their nominal current</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743242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5FC4BE-0AEB-7B43-81E7-FDC076A86832}"/>
              </a:ext>
            </a:extLst>
          </p:cNvPr>
          <p:cNvSpPr>
            <a:spLocks noGrp="1"/>
          </p:cNvSpPr>
          <p:nvPr>
            <p:ph type="title"/>
          </p:nvPr>
        </p:nvSpPr>
        <p:spPr>
          <a:xfrm>
            <a:off x="329183" y="216482"/>
            <a:ext cx="12296931" cy="424732"/>
          </a:xfrm>
        </p:spPr>
        <p:txBody>
          <a:bodyPr/>
          <a:lstStyle/>
          <a:p>
            <a:r>
              <a:rPr lang="en-US" sz="2400" dirty="0"/>
              <a:t>CONVENTIONAL PROTECTION APPLIED TO MICROGRIDS 2</a:t>
            </a:r>
          </a:p>
        </p:txBody>
      </p:sp>
      <p:pic>
        <p:nvPicPr>
          <p:cNvPr id="7" name="Picture 6">
            <a:extLst>
              <a:ext uri="{FF2B5EF4-FFF2-40B4-BE49-F238E27FC236}">
                <a16:creationId xmlns:a16="http://schemas.microsoft.com/office/drawing/2014/main" id="{09CC60B5-B756-0D49-9827-81D741D2F28C}"/>
              </a:ext>
            </a:extLst>
          </p:cNvPr>
          <p:cNvPicPr>
            <a:picLocks noChangeAspect="1"/>
          </p:cNvPicPr>
          <p:nvPr/>
        </p:nvPicPr>
        <p:blipFill>
          <a:blip r:embed="rId3"/>
          <a:stretch>
            <a:fillRect/>
          </a:stretch>
        </p:blipFill>
        <p:spPr>
          <a:xfrm>
            <a:off x="3798753" y="879892"/>
            <a:ext cx="4665625" cy="4792366"/>
          </a:xfrm>
          <a:prstGeom prst="rect">
            <a:avLst/>
          </a:prstGeom>
        </p:spPr>
      </p:pic>
      <p:sp>
        <p:nvSpPr>
          <p:cNvPr id="5" name="TextBox 4">
            <a:extLst>
              <a:ext uri="{FF2B5EF4-FFF2-40B4-BE49-F238E27FC236}">
                <a16:creationId xmlns:a16="http://schemas.microsoft.com/office/drawing/2014/main" id="{AFCE7324-1F23-2D4A-A10D-90184C89D6EA}"/>
              </a:ext>
            </a:extLst>
          </p:cNvPr>
          <p:cNvSpPr txBox="1"/>
          <p:nvPr/>
        </p:nvSpPr>
        <p:spPr>
          <a:xfrm>
            <a:off x="1055369" y="5672258"/>
            <a:ext cx="10552132" cy="646331"/>
          </a:xfrm>
          <a:prstGeom prst="rect">
            <a:avLst/>
          </a:prstGeom>
          <a:solidFill>
            <a:srgbClr val="4B8861"/>
          </a:solidFill>
        </p:spPr>
        <p:txBody>
          <a:bodyPr wrap="square">
            <a:spAutoFit/>
          </a:bodyPr>
          <a:lstStyle/>
          <a:p>
            <a:pPr algn="ctr"/>
            <a:r>
              <a:rPr lang="en-US" dirty="0">
                <a:solidFill>
                  <a:schemeClr val="bg1"/>
                </a:solidFill>
                <a:effectLst/>
                <a:latin typeface="Century Gothic" panose="020B0502020202020204" pitchFamily="34" charset="0"/>
                <a:ea typeface="Times New Roman" panose="02020603050405020304" pitchFamily="18" charset="0"/>
              </a:rPr>
              <a:t>The problems of low short circuit current created the need to start using protective devices that are not dependent solely on the current magnitude</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156339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E852AD-C440-434D-99EE-B9BAF660F212}"/>
              </a:ext>
            </a:extLst>
          </p:cNvPr>
          <p:cNvSpPr>
            <a:spLocks noGrp="1"/>
          </p:cNvSpPr>
          <p:nvPr>
            <p:ph type="title"/>
          </p:nvPr>
        </p:nvSpPr>
        <p:spPr>
          <a:xfrm>
            <a:off x="609599" y="274638"/>
            <a:ext cx="12087069" cy="424732"/>
          </a:xfrm>
        </p:spPr>
        <p:txBody>
          <a:bodyPr/>
          <a:lstStyle/>
          <a:p>
            <a:r>
              <a:rPr lang="en-US" sz="2400" dirty="0"/>
              <a:t>CONVENTIONAL PROTECTION APPLIED TO MICROGRIDS 3</a:t>
            </a:r>
          </a:p>
        </p:txBody>
      </p:sp>
      <p:sp>
        <p:nvSpPr>
          <p:cNvPr id="6" name="TextBox 5">
            <a:extLst>
              <a:ext uri="{FF2B5EF4-FFF2-40B4-BE49-F238E27FC236}">
                <a16:creationId xmlns:a16="http://schemas.microsoft.com/office/drawing/2014/main" id="{45A81B3D-DA90-EF47-8D90-489BEE257F94}"/>
              </a:ext>
            </a:extLst>
          </p:cNvPr>
          <p:cNvSpPr txBox="1"/>
          <p:nvPr/>
        </p:nvSpPr>
        <p:spPr>
          <a:xfrm>
            <a:off x="9842500" y="1633840"/>
            <a:ext cx="184731" cy="341632"/>
          </a:xfrm>
          <a:prstGeom prst="rect">
            <a:avLst/>
          </a:prstGeom>
          <a:noFill/>
        </p:spPr>
        <p:txBody>
          <a:bodyPr wrap="none" rtlCol="0">
            <a:spAutoFit/>
          </a:bodyPr>
          <a:lstStyle/>
          <a:p>
            <a:pPr algn="l">
              <a:lnSpc>
                <a:spcPct val="90000"/>
              </a:lnSpc>
            </a:pPr>
            <a:endParaRPr lang="en-US" dirty="0">
              <a:latin typeface="+mn-lt"/>
            </a:endParaRPr>
          </a:p>
        </p:txBody>
      </p:sp>
      <p:pic>
        <p:nvPicPr>
          <p:cNvPr id="7" name="Picture 6">
            <a:extLst>
              <a:ext uri="{FF2B5EF4-FFF2-40B4-BE49-F238E27FC236}">
                <a16:creationId xmlns:a16="http://schemas.microsoft.com/office/drawing/2014/main" id="{5B6A67F5-8DF2-5843-A150-E47DFC659B44}"/>
              </a:ext>
            </a:extLst>
          </p:cNvPr>
          <p:cNvPicPr>
            <a:picLocks noChangeAspect="1"/>
          </p:cNvPicPr>
          <p:nvPr/>
        </p:nvPicPr>
        <p:blipFill>
          <a:blip r:embed="rId2"/>
          <a:stretch>
            <a:fillRect/>
          </a:stretch>
        </p:blipFill>
        <p:spPr>
          <a:xfrm>
            <a:off x="3560626" y="743650"/>
            <a:ext cx="4959429" cy="4782004"/>
          </a:xfrm>
          <a:prstGeom prst="rect">
            <a:avLst/>
          </a:prstGeom>
        </p:spPr>
      </p:pic>
      <p:sp>
        <p:nvSpPr>
          <p:cNvPr id="4" name="TextBox 3">
            <a:extLst>
              <a:ext uri="{FF2B5EF4-FFF2-40B4-BE49-F238E27FC236}">
                <a16:creationId xmlns:a16="http://schemas.microsoft.com/office/drawing/2014/main" id="{76BBBA8F-B78C-3F2F-8D47-554E501DA172}"/>
              </a:ext>
            </a:extLst>
          </p:cNvPr>
          <p:cNvSpPr txBox="1"/>
          <p:nvPr/>
        </p:nvSpPr>
        <p:spPr>
          <a:xfrm>
            <a:off x="2246254" y="5777794"/>
            <a:ext cx="8500635" cy="923330"/>
          </a:xfrm>
          <a:prstGeom prst="rect">
            <a:avLst/>
          </a:prstGeom>
          <a:solidFill>
            <a:srgbClr val="4B8861"/>
          </a:solidFill>
        </p:spPr>
        <p:txBody>
          <a:bodyPr wrap="square">
            <a:spAutoFit/>
          </a:bodyPr>
          <a:lstStyle/>
          <a:p>
            <a:r>
              <a:rPr lang="en-US" dirty="0">
                <a:solidFill>
                  <a:schemeClr val="bg1"/>
                </a:solidFill>
                <a:effectLst/>
                <a:latin typeface="Century Gothic" panose="020B0502020202020204" pitchFamily="34" charset="0"/>
                <a:ea typeface="Times New Roman" panose="02020603050405020304" pitchFamily="18" charset="0"/>
              </a:rPr>
              <a:t>The problems of low short circuit current created the need to start using protective devices that are not dependent solely on the current magnitude</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92163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940DB-6535-6E48-BB8C-D1342642FE64}"/>
              </a:ext>
            </a:extLst>
          </p:cNvPr>
          <p:cNvSpPr>
            <a:spLocks noGrp="1"/>
          </p:cNvSpPr>
          <p:nvPr>
            <p:ph type="title"/>
          </p:nvPr>
        </p:nvSpPr>
        <p:spPr>
          <a:xfrm>
            <a:off x="609600" y="274638"/>
            <a:ext cx="10972800" cy="424732"/>
          </a:xfrm>
        </p:spPr>
        <p:txBody>
          <a:bodyPr/>
          <a:lstStyle/>
          <a:p>
            <a:r>
              <a:rPr lang="en-US" sz="2400" dirty="0"/>
              <a:t>PROTECTION OF MICROGRIDS IN THE U.S.</a:t>
            </a:r>
          </a:p>
        </p:txBody>
      </p:sp>
      <p:pic>
        <p:nvPicPr>
          <p:cNvPr id="8" name="Picture 7">
            <a:extLst>
              <a:ext uri="{FF2B5EF4-FFF2-40B4-BE49-F238E27FC236}">
                <a16:creationId xmlns:a16="http://schemas.microsoft.com/office/drawing/2014/main" id="{288F7804-30F4-DE42-8B6C-6BA5CDC8ED5F}"/>
              </a:ext>
            </a:extLst>
          </p:cNvPr>
          <p:cNvPicPr>
            <a:picLocks noChangeAspect="1"/>
          </p:cNvPicPr>
          <p:nvPr/>
        </p:nvPicPr>
        <p:blipFill>
          <a:blip r:embed="rId3"/>
          <a:stretch>
            <a:fillRect/>
          </a:stretch>
        </p:blipFill>
        <p:spPr>
          <a:xfrm>
            <a:off x="228600" y="907246"/>
            <a:ext cx="5867400" cy="5499100"/>
          </a:xfrm>
          <a:prstGeom prst="rect">
            <a:avLst/>
          </a:prstGeom>
        </p:spPr>
      </p:pic>
      <p:pic>
        <p:nvPicPr>
          <p:cNvPr id="9" name="Picture 8">
            <a:extLst>
              <a:ext uri="{FF2B5EF4-FFF2-40B4-BE49-F238E27FC236}">
                <a16:creationId xmlns:a16="http://schemas.microsoft.com/office/drawing/2014/main" id="{FA790C46-C82E-D444-9616-FAF242862B6C}"/>
              </a:ext>
            </a:extLst>
          </p:cNvPr>
          <p:cNvPicPr>
            <a:picLocks noChangeAspect="1"/>
          </p:cNvPicPr>
          <p:nvPr/>
        </p:nvPicPr>
        <p:blipFill>
          <a:blip r:embed="rId4"/>
          <a:stretch>
            <a:fillRect/>
          </a:stretch>
        </p:blipFill>
        <p:spPr>
          <a:xfrm>
            <a:off x="6096000" y="1184906"/>
            <a:ext cx="5557275" cy="4105579"/>
          </a:xfrm>
          <a:prstGeom prst="rect">
            <a:avLst/>
          </a:prstGeom>
        </p:spPr>
      </p:pic>
      <p:sp>
        <p:nvSpPr>
          <p:cNvPr id="10" name="Rectangle 9">
            <a:extLst>
              <a:ext uri="{FF2B5EF4-FFF2-40B4-BE49-F238E27FC236}">
                <a16:creationId xmlns:a16="http://schemas.microsoft.com/office/drawing/2014/main" id="{7099A5E5-1B62-E24D-B321-D458727F1C0D}"/>
              </a:ext>
            </a:extLst>
          </p:cNvPr>
          <p:cNvSpPr/>
          <p:nvPr/>
        </p:nvSpPr>
        <p:spPr>
          <a:xfrm>
            <a:off x="4216400" y="1320800"/>
            <a:ext cx="1536700" cy="609600"/>
          </a:xfrm>
          <a:prstGeom prst="rect">
            <a:avLst/>
          </a:prstGeom>
          <a:noFill/>
          <a:ln w="3810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11" name="Rectangle 10">
            <a:extLst>
              <a:ext uri="{FF2B5EF4-FFF2-40B4-BE49-F238E27FC236}">
                <a16:creationId xmlns:a16="http://schemas.microsoft.com/office/drawing/2014/main" id="{06756D23-6E19-E64F-97E2-CB321C5363A6}"/>
              </a:ext>
            </a:extLst>
          </p:cNvPr>
          <p:cNvSpPr/>
          <p:nvPr/>
        </p:nvSpPr>
        <p:spPr>
          <a:xfrm>
            <a:off x="4203700" y="3763071"/>
            <a:ext cx="1536700" cy="609600"/>
          </a:xfrm>
          <a:prstGeom prst="rect">
            <a:avLst/>
          </a:prstGeom>
          <a:noFill/>
          <a:ln w="3810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8EFAC1F6-50B2-BC44-8CCB-E3CCD2C1F118}"/>
              </a:ext>
            </a:extLst>
          </p:cNvPr>
          <p:cNvSpPr/>
          <p:nvPr/>
        </p:nvSpPr>
        <p:spPr>
          <a:xfrm>
            <a:off x="4203666" y="5510050"/>
            <a:ext cx="1536700" cy="609600"/>
          </a:xfrm>
          <a:prstGeom prst="rect">
            <a:avLst/>
          </a:prstGeom>
          <a:noFill/>
          <a:ln w="3810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AFA804A2-1C4A-3444-96CE-5B19A3A21525}"/>
              </a:ext>
            </a:extLst>
          </p:cNvPr>
          <p:cNvSpPr/>
          <p:nvPr/>
        </p:nvSpPr>
        <p:spPr>
          <a:xfrm>
            <a:off x="4203700" y="2319136"/>
            <a:ext cx="1549400" cy="182764"/>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14" name="Rectangle 13">
            <a:extLst>
              <a:ext uri="{FF2B5EF4-FFF2-40B4-BE49-F238E27FC236}">
                <a16:creationId xmlns:a16="http://schemas.microsoft.com/office/drawing/2014/main" id="{AFDF3B3C-FD1A-EF41-8D42-B72890C64A38}"/>
              </a:ext>
            </a:extLst>
          </p:cNvPr>
          <p:cNvSpPr/>
          <p:nvPr/>
        </p:nvSpPr>
        <p:spPr>
          <a:xfrm>
            <a:off x="9639300" y="2293736"/>
            <a:ext cx="1536700" cy="487564"/>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15" name="Rectangle 14">
            <a:extLst>
              <a:ext uri="{FF2B5EF4-FFF2-40B4-BE49-F238E27FC236}">
                <a16:creationId xmlns:a16="http://schemas.microsoft.com/office/drawing/2014/main" id="{88A6AFC0-2D08-654B-81FB-CFC60E870502}"/>
              </a:ext>
            </a:extLst>
          </p:cNvPr>
          <p:cNvSpPr/>
          <p:nvPr/>
        </p:nvSpPr>
        <p:spPr>
          <a:xfrm>
            <a:off x="9690100" y="3987800"/>
            <a:ext cx="1536700" cy="609599"/>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6E0E9DB-918A-314C-AF50-70BA6C627589}"/>
              </a:ext>
            </a:extLst>
          </p:cNvPr>
          <p:cNvSpPr/>
          <p:nvPr/>
        </p:nvSpPr>
        <p:spPr>
          <a:xfrm>
            <a:off x="4197350" y="2699696"/>
            <a:ext cx="1536700" cy="358231"/>
          </a:xfrm>
          <a:prstGeom prst="rect">
            <a:avLst/>
          </a:prstGeom>
          <a:noFill/>
          <a:ln w="38100">
            <a:solidFill>
              <a:srgbClr val="7030A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17" name="Rectangle 16">
            <a:extLst>
              <a:ext uri="{FF2B5EF4-FFF2-40B4-BE49-F238E27FC236}">
                <a16:creationId xmlns:a16="http://schemas.microsoft.com/office/drawing/2014/main" id="{8A3C6B96-8D04-9F4D-BA4B-3FAD5F3F61F1}"/>
              </a:ext>
            </a:extLst>
          </p:cNvPr>
          <p:cNvSpPr/>
          <p:nvPr/>
        </p:nvSpPr>
        <p:spPr>
          <a:xfrm>
            <a:off x="4203700" y="4780746"/>
            <a:ext cx="1536700" cy="729304"/>
          </a:xfrm>
          <a:prstGeom prst="rect">
            <a:avLst/>
          </a:prstGeom>
          <a:noFill/>
          <a:ln w="38100">
            <a:solidFill>
              <a:srgbClr val="7030A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18" name="Rectangle 17">
            <a:extLst>
              <a:ext uri="{FF2B5EF4-FFF2-40B4-BE49-F238E27FC236}">
                <a16:creationId xmlns:a16="http://schemas.microsoft.com/office/drawing/2014/main" id="{BC900D5B-AEEE-AA4C-8B0A-82B7FF4B616C}"/>
              </a:ext>
            </a:extLst>
          </p:cNvPr>
          <p:cNvSpPr/>
          <p:nvPr/>
        </p:nvSpPr>
        <p:spPr>
          <a:xfrm>
            <a:off x="4197350" y="4385296"/>
            <a:ext cx="1536700" cy="358231"/>
          </a:xfrm>
          <a:prstGeom prst="rect">
            <a:avLst/>
          </a:prstGeom>
          <a:noFill/>
          <a:ln w="38100">
            <a:solidFill>
              <a:srgbClr val="7030A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21" name="Rectangle 20">
            <a:extLst>
              <a:ext uri="{FF2B5EF4-FFF2-40B4-BE49-F238E27FC236}">
                <a16:creationId xmlns:a16="http://schemas.microsoft.com/office/drawing/2014/main" id="{90AA0BF8-2812-2F40-A216-6A403619F481}"/>
              </a:ext>
            </a:extLst>
          </p:cNvPr>
          <p:cNvSpPr/>
          <p:nvPr/>
        </p:nvSpPr>
        <p:spPr>
          <a:xfrm>
            <a:off x="4203700" y="1957550"/>
            <a:ext cx="1549400" cy="358231"/>
          </a:xfrm>
          <a:prstGeom prst="rect">
            <a:avLst/>
          </a:prstGeom>
          <a:noFill/>
          <a:ln w="38100">
            <a:solidFill>
              <a:srgbClr val="7030A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22" name="Rectangle 21">
            <a:extLst>
              <a:ext uri="{FF2B5EF4-FFF2-40B4-BE49-F238E27FC236}">
                <a16:creationId xmlns:a16="http://schemas.microsoft.com/office/drawing/2014/main" id="{2C376963-B0D1-894F-8EE8-E2FB534EC994}"/>
              </a:ext>
            </a:extLst>
          </p:cNvPr>
          <p:cNvSpPr/>
          <p:nvPr/>
        </p:nvSpPr>
        <p:spPr>
          <a:xfrm>
            <a:off x="9690100" y="3070769"/>
            <a:ext cx="1536700" cy="917031"/>
          </a:xfrm>
          <a:prstGeom prst="rect">
            <a:avLst/>
          </a:prstGeom>
          <a:noFill/>
          <a:ln w="38100">
            <a:solidFill>
              <a:schemeClr val="accent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23" name="Rectangle 22">
            <a:extLst>
              <a:ext uri="{FF2B5EF4-FFF2-40B4-BE49-F238E27FC236}">
                <a16:creationId xmlns:a16="http://schemas.microsoft.com/office/drawing/2014/main" id="{4B6833DF-6EAA-A144-9A84-82A18AD81AAA}"/>
              </a:ext>
            </a:extLst>
          </p:cNvPr>
          <p:cNvSpPr/>
          <p:nvPr/>
        </p:nvSpPr>
        <p:spPr>
          <a:xfrm>
            <a:off x="9505950" y="1446484"/>
            <a:ext cx="1536700" cy="358231"/>
          </a:xfrm>
          <a:prstGeom prst="rect">
            <a:avLst/>
          </a:prstGeom>
          <a:noFill/>
          <a:ln w="38100">
            <a:solidFill>
              <a:srgbClr val="7030A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25" name="TextBox 24">
            <a:extLst>
              <a:ext uri="{FF2B5EF4-FFF2-40B4-BE49-F238E27FC236}">
                <a16:creationId xmlns:a16="http://schemas.microsoft.com/office/drawing/2014/main" id="{077025F0-EE70-A447-A1A5-51F025C16740}"/>
              </a:ext>
            </a:extLst>
          </p:cNvPr>
          <p:cNvSpPr txBox="1"/>
          <p:nvPr/>
        </p:nvSpPr>
        <p:spPr>
          <a:xfrm>
            <a:off x="1687271" y="6473336"/>
            <a:ext cx="1983029" cy="261610"/>
          </a:xfrm>
          <a:prstGeom prst="rect">
            <a:avLst/>
          </a:prstGeom>
          <a:noFill/>
        </p:spPr>
        <p:txBody>
          <a:bodyPr wrap="square">
            <a:spAutoFit/>
          </a:bodyPr>
          <a:lstStyle/>
          <a:p>
            <a:r>
              <a:rPr lang="en-US" sz="1100" dirty="0">
                <a:effectLst/>
                <a:latin typeface="Century Gothic" panose="020B0502020202020204" pitchFamily="34" charset="0"/>
                <a:ea typeface="Times New Roman" panose="02020603050405020304" pitchFamily="18" charset="0"/>
              </a:rPr>
              <a:t>REFERENCES: 22,23,24.</a:t>
            </a:r>
            <a:endParaRPr lang="en-US" sz="1100" dirty="0">
              <a:latin typeface="Century Gothic" panose="020B0502020202020204" pitchFamily="34" charset="0"/>
            </a:endParaRPr>
          </a:p>
        </p:txBody>
      </p:sp>
      <p:sp>
        <p:nvSpPr>
          <p:cNvPr id="26" name="Rectangle 25">
            <a:extLst>
              <a:ext uri="{FF2B5EF4-FFF2-40B4-BE49-F238E27FC236}">
                <a16:creationId xmlns:a16="http://schemas.microsoft.com/office/drawing/2014/main" id="{78B3B94D-E164-0742-B737-0DD38F030D23}"/>
              </a:ext>
            </a:extLst>
          </p:cNvPr>
          <p:cNvSpPr/>
          <p:nvPr/>
        </p:nvSpPr>
        <p:spPr>
          <a:xfrm>
            <a:off x="8528050" y="5390878"/>
            <a:ext cx="1476049" cy="183816"/>
          </a:xfrm>
          <a:prstGeom prst="rect">
            <a:avLst/>
          </a:prstGeom>
          <a:noFill/>
          <a:ln w="3810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r>
              <a:rPr lang="en-US" sz="900" dirty="0">
                <a:solidFill>
                  <a:schemeClr val="tx1"/>
                </a:solidFill>
              </a:rPr>
              <a:t>Voltage/frequency</a:t>
            </a:r>
          </a:p>
        </p:txBody>
      </p:sp>
      <p:sp>
        <p:nvSpPr>
          <p:cNvPr id="27" name="Rectangle 26">
            <a:extLst>
              <a:ext uri="{FF2B5EF4-FFF2-40B4-BE49-F238E27FC236}">
                <a16:creationId xmlns:a16="http://schemas.microsoft.com/office/drawing/2014/main" id="{A3A34FED-3CF9-2240-8957-545472ED5833}"/>
              </a:ext>
            </a:extLst>
          </p:cNvPr>
          <p:cNvSpPr/>
          <p:nvPr/>
        </p:nvSpPr>
        <p:spPr>
          <a:xfrm>
            <a:off x="8540750" y="5700051"/>
            <a:ext cx="1454019" cy="214163"/>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r>
              <a:rPr lang="en-US" sz="1400">
                <a:solidFill>
                  <a:schemeClr val="tx1"/>
                </a:solidFill>
              </a:rPr>
              <a:t>Differential</a:t>
            </a:r>
          </a:p>
        </p:txBody>
      </p:sp>
      <p:sp>
        <p:nvSpPr>
          <p:cNvPr id="29" name="Rectangle 28">
            <a:extLst>
              <a:ext uri="{FF2B5EF4-FFF2-40B4-BE49-F238E27FC236}">
                <a16:creationId xmlns:a16="http://schemas.microsoft.com/office/drawing/2014/main" id="{69CCD2F5-C05F-FB4C-BD34-D7F9BFA40B05}"/>
              </a:ext>
            </a:extLst>
          </p:cNvPr>
          <p:cNvSpPr/>
          <p:nvPr/>
        </p:nvSpPr>
        <p:spPr>
          <a:xfrm>
            <a:off x="8540750" y="6057525"/>
            <a:ext cx="1465034" cy="251705"/>
          </a:xfrm>
          <a:prstGeom prst="rect">
            <a:avLst/>
          </a:prstGeom>
          <a:noFill/>
          <a:ln w="38100">
            <a:solidFill>
              <a:srgbClr val="7030A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r>
              <a:rPr lang="en-US" sz="1400">
                <a:solidFill>
                  <a:schemeClr val="tx1"/>
                </a:solidFill>
              </a:rPr>
              <a:t>Overcurrent</a:t>
            </a:r>
          </a:p>
        </p:txBody>
      </p:sp>
      <p:sp>
        <p:nvSpPr>
          <p:cNvPr id="30" name="Rectangle 29">
            <a:extLst>
              <a:ext uri="{FF2B5EF4-FFF2-40B4-BE49-F238E27FC236}">
                <a16:creationId xmlns:a16="http://schemas.microsoft.com/office/drawing/2014/main" id="{8E5612BE-0347-E449-BCA3-CCA542BA0CFC}"/>
              </a:ext>
            </a:extLst>
          </p:cNvPr>
          <p:cNvSpPr/>
          <p:nvPr/>
        </p:nvSpPr>
        <p:spPr>
          <a:xfrm>
            <a:off x="8521702" y="6378573"/>
            <a:ext cx="1619248" cy="436531"/>
          </a:xfrm>
          <a:prstGeom prst="rect">
            <a:avLst/>
          </a:prstGeom>
          <a:noFill/>
          <a:ln w="38100">
            <a:solidFill>
              <a:schemeClr val="accent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r>
              <a:rPr lang="en-US" sz="1400">
                <a:solidFill>
                  <a:schemeClr val="tx1"/>
                </a:solidFill>
              </a:rPr>
              <a:t>Adaptive overcurrent</a:t>
            </a:r>
          </a:p>
        </p:txBody>
      </p:sp>
      <p:pic>
        <p:nvPicPr>
          <p:cNvPr id="3076" name="Picture 4">
            <a:extLst>
              <a:ext uri="{FF2B5EF4-FFF2-40B4-BE49-F238E27FC236}">
                <a16:creationId xmlns:a16="http://schemas.microsoft.com/office/drawing/2014/main" id="{ACFA53C0-EC0B-0547-8433-78FDA9F16F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7453" y="3763071"/>
            <a:ext cx="377660" cy="3776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48915C04-F6DE-784B-9115-668B0AF1F4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6092" y="5145398"/>
            <a:ext cx="377660" cy="3776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a:extLst>
              <a:ext uri="{FF2B5EF4-FFF2-40B4-BE49-F238E27FC236}">
                <a16:creationId xmlns:a16="http://schemas.microsoft.com/office/drawing/2014/main" id="{878FB6B4-AEED-204B-AD43-83173F2FDC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7258" y="1625599"/>
            <a:ext cx="377660" cy="3776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A4B7A759-FC10-8140-A7EE-1D1C43804D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6023" y="3405667"/>
            <a:ext cx="377660" cy="3776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a:extLst>
              <a:ext uri="{FF2B5EF4-FFF2-40B4-BE49-F238E27FC236}">
                <a16:creationId xmlns:a16="http://schemas.microsoft.com/office/drawing/2014/main" id="{9F26B0A7-1D7B-9640-AA32-4CD82AAAAC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0442" y="2537518"/>
            <a:ext cx="377660" cy="3776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89151711-5450-10D7-F0EA-6F8E8E3DB1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0950" y="5281925"/>
            <a:ext cx="377660" cy="3776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817B3F7-ADC0-84F0-2133-3B5C0CB951AE}"/>
              </a:ext>
            </a:extLst>
          </p:cNvPr>
          <p:cNvSpPr/>
          <p:nvPr/>
        </p:nvSpPr>
        <p:spPr>
          <a:xfrm>
            <a:off x="10588450" y="5325388"/>
            <a:ext cx="1476049" cy="310782"/>
          </a:xfrm>
          <a:prstGeom prst="rect">
            <a:avLst/>
          </a:prstGeom>
          <a:noFill/>
          <a:ln w="3810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r>
              <a:rPr lang="en-US" sz="900" dirty="0">
                <a:solidFill>
                  <a:schemeClr val="tx1"/>
                </a:solidFill>
              </a:rPr>
              <a:t>Synchronous Generation</a:t>
            </a:r>
          </a:p>
        </p:txBody>
      </p:sp>
    </p:spTree>
    <p:extLst>
      <p:ext uri="{BB962C8B-B14F-4D97-AF65-F5344CB8AC3E}">
        <p14:creationId xmlns:p14="http://schemas.microsoft.com/office/powerpoint/2010/main" val="119796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7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21" grpId="0" animBg="1"/>
      <p:bldP spid="22" grpId="0" animBg="1"/>
      <p:bldP spid="23" grpId="0" animBg="1"/>
      <p:bldP spid="26" grpId="0" animBg="1"/>
      <p:bldP spid="27" grpId="0" animBg="1"/>
      <p:bldP spid="29" grpId="0" animBg="1"/>
      <p:bldP spid="30" grpId="0" animBg="1"/>
      <p:bldP spid="4" grpId="0" animBg="1"/>
    </p:bldLst>
  </p:timing>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F6B0504-AE38-4B68-B5E7-89AA94502C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814FB6BD-000C-41AF-9DE8-4264F777F37F}">
  <ds:schemaRefs>
    <ds:schemaRef ds:uri="http://schemas.microsoft.com/sharepoint/v3/contenttype/forms"/>
  </ds:schemaRefs>
</ds:datastoreItem>
</file>

<file path=customXml/itemProps3.xml><?xml version="1.0" encoding="utf-8"?>
<ds:datastoreItem xmlns:ds="http://schemas.openxmlformats.org/officeDocument/2006/customXml" ds:itemID="{5BA20C22-D077-412B-81BA-8B2541026FA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2970</Words>
  <Application>Microsoft Macintosh PowerPoint</Application>
  <PresentationFormat>Widescreen</PresentationFormat>
  <Paragraphs>370</Paragraphs>
  <Slides>36</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Arial Black</vt:lpstr>
      <vt:lpstr>Cambria Math</vt:lpstr>
      <vt:lpstr>Century Gothic</vt:lpstr>
      <vt:lpstr>Times New Roman</vt:lpstr>
      <vt:lpstr>ORNL</vt:lpstr>
      <vt:lpstr>   </vt:lpstr>
      <vt:lpstr>Microgrid Protection: Scope and Contributions</vt:lpstr>
      <vt:lpstr>MICROGRID PROTECTION CHALLENGES: CASE STUDY</vt:lpstr>
      <vt:lpstr>COMMERCIAL PV INVERTER FAULT CHARACTERISTICS </vt:lpstr>
      <vt:lpstr>COMMERCIAL INVERTER FAULT CHARACTERISTICS </vt:lpstr>
      <vt:lpstr>CONVENTIONAL PROTECTION APPLIED TO MICROGRIDS 1</vt:lpstr>
      <vt:lpstr>CONVENTIONAL PROTECTION APPLIED TO MICROGRIDS 2</vt:lpstr>
      <vt:lpstr>CONVENTIONAL PROTECTION APPLIED TO MICROGRIDS 3</vt:lpstr>
      <vt:lpstr>PROTECTION OF MICROGRIDS IN THE U.S.</vt:lpstr>
      <vt:lpstr>SUMMARY OF MICROGRID PROTECTION </vt:lpstr>
      <vt:lpstr>   </vt:lpstr>
      <vt:lpstr>PowerPoint Presentation</vt:lpstr>
      <vt:lpstr>ADVANTAGES OF PROPOSED METHOD</vt:lpstr>
      <vt:lpstr>VSC DESIGN WITH INCREASED SHORT CIRCUIT CURENT CAPABILITY</vt:lpstr>
      <vt:lpstr>ELECTROTHERMAL SIMULATION</vt:lpstr>
      <vt:lpstr>PowerPoint Presentation</vt:lpstr>
      <vt:lpstr>PowerPoint Presentation</vt:lpstr>
      <vt:lpstr>INDUCTOR SATURATION</vt:lpstr>
      <vt:lpstr>CONTROL STABILITY WITH SATURABLE INDUCTORS</vt:lpstr>
      <vt:lpstr>CONTROL INSTABILITY WHEN NOT CONSIDERING INDUCTOR SATURATION</vt:lpstr>
      <vt:lpstr>SECOND ORDER POLYNOMIAL VALIDATION</vt:lpstr>
      <vt:lpstr>MODEL VALIDATION 3-PHASE INVERTER</vt:lpstr>
      <vt:lpstr>CONTROLLER DESIGN CONSIDERING NONLINEAR INDUCTOR IN THE DQ REFERENCE FRAME </vt:lpstr>
      <vt:lpstr>PI CURRENT CONTROLLER DESIGN CONSIDERING CORE SATURATION </vt:lpstr>
      <vt:lpstr>PI CURRENT CONTROLLER DESIGN CONSIDERING CORE SATURATION </vt:lpstr>
      <vt:lpstr>PROPOSED CONTROL</vt:lpstr>
      <vt:lpstr>PROPOSED CONTROL</vt:lpstr>
      <vt:lpstr>EXPERIMENTAL RESULTS: CONSTANT PI vs. PROPOSED CONTROL CLOSED LOOP CONTROL. 3-PHASE FAULT.</vt:lpstr>
      <vt:lpstr>EXPERIMENTAL RESULTS: CONSTANT PI vs. PROPOSED CONTROL CLOSED LOOP CONTROL. LINE-LINE FAULT</vt:lpstr>
      <vt:lpstr>EXPERIMENTAL RESULTS: CONSTANT PI VS PROPOSED CONTROL CLOSED LOOP CONTROL. LINE-GROUND FAULTS.</vt:lpstr>
      <vt:lpstr>COORDINATION STUDY</vt:lpstr>
      <vt:lpstr>COORDINATION STUDY: FUSES</vt:lpstr>
      <vt:lpstr>COORDINATION STUDY: PRIMARY RELAY</vt:lpstr>
      <vt:lpstr>COORDINATION STUDY: BACKUP RELAY</vt:lpstr>
      <vt:lpstr>VSC DESIGN CONCLUSIONS </vt:lpstr>
      <vt:lpstr>Publications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2018-07-12T19:30:01Z</dcterms:created>
  <dcterms:modified xsi:type="dcterms:W3CDTF">2024-02-24T14:42:09Z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