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18"/>
  </p:notesMasterIdLst>
  <p:sldIdLst>
    <p:sldId id="293" r:id="rId2"/>
    <p:sldId id="294" r:id="rId3"/>
    <p:sldId id="295" r:id="rId4"/>
    <p:sldId id="296" r:id="rId5"/>
    <p:sldId id="297" r:id="rId6"/>
    <p:sldId id="298" r:id="rId7"/>
    <p:sldId id="299" r:id="rId8"/>
    <p:sldId id="300" r:id="rId9"/>
    <p:sldId id="308" r:id="rId10"/>
    <p:sldId id="301" r:id="rId11"/>
    <p:sldId id="302" r:id="rId12"/>
    <p:sldId id="303" r:id="rId13"/>
    <p:sldId id="304" r:id="rId14"/>
    <p:sldId id="305" r:id="rId15"/>
    <p:sldId id="306" r:id="rId16"/>
    <p:sldId id="307"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7"/>
    <p:restoredTop sz="96245"/>
  </p:normalViewPr>
  <p:slideViewPr>
    <p:cSldViewPr snapToGrid="0" snapToObjects="1">
      <p:cViewPr varScale="1">
        <p:scale>
          <a:sx n="120" d="100"/>
          <a:sy n="120" d="100"/>
        </p:scale>
        <p:origin x="496"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64F1BAC-C466-F341-BCB4-6014875F10F5}" type="datetimeFigureOut">
              <a:rPr lang="en-US" smtClean="0"/>
              <a:t>11/22/22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0164E43-552C-DE44-8D9A-9FA4F202A8BB}" type="slidenum">
              <a:rPr lang="en-US" smtClean="0"/>
              <a:t>‹#›</a:t>
            </a:fld>
            <a:endParaRPr lang="en-US"/>
          </a:p>
        </p:txBody>
      </p:sp>
    </p:spTree>
    <p:extLst>
      <p:ext uri="{BB962C8B-B14F-4D97-AF65-F5344CB8AC3E}">
        <p14:creationId xmlns:p14="http://schemas.microsoft.com/office/powerpoint/2010/main" val="4126779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DRAM itself is organized as a hierarchy. The full DRAM subsystem includes channels, DIMMs, ranks, DRAM chips, banks, rows and columns, which are organized into the hierarchy shown on this slide. We’ll now look at each of these components in a bit more detail.</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53626573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Now, let’s put this all together and look at how the system accesses bytes of memory in a cache block.</a:t>
            </a:r>
          </a:p>
          <a:p>
            <a:endParaRPr lang="en-US" baseline="0" dirty="0"/>
          </a:p>
          <a:p>
            <a:r>
              <a:rPr lang="en-US" baseline="0" dirty="0"/>
              <a:t>On the left, we have our address space. These are physical addresses. We’re accessing a cache block after there’s been a miss in the cache – so the virtual address has already been translated to a physical address. We’re going to assume 64 byte cache blocks for this example.</a:t>
            </a:r>
          </a:p>
          <a:p>
            <a:endParaRPr lang="en-US" baseline="0" dirty="0"/>
          </a:p>
          <a:p>
            <a:r>
              <a:rPr lang="en-US" baseline="0" dirty="0"/>
              <a:t>The cache block is then mapped some channel and rank in the DRAM. The memory controller determines which rank it needs to access when the processor gives it an address to access.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46604294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we look a little</a:t>
            </a:r>
            <a:r>
              <a:rPr lang="en-US" baseline="0" dirty="0"/>
              <a:t> closer, we see that all 8 chips on the rank actually participate in the data access.</a:t>
            </a:r>
          </a:p>
          <a:p>
            <a:endParaRPr lang="en-US" baseline="0" dirty="0"/>
          </a:p>
          <a:p>
            <a:r>
              <a:rPr lang="en-US" baseline="0" dirty="0"/>
              <a:t>Basically, the system accesses 8 bytes of memory at a time.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2421649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say that the</a:t>
            </a:r>
            <a:r>
              <a:rPr lang="en-US" baseline="0" dirty="0"/>
              <a:t> first byte of the cache block starts at row 0, column 0 in the bank shown on the slide.</a:t>
            </a:r>
          </a:p>
          <a:p>
            <a:endParaRPr lang="en-US" baseline="0" dirty="0"/>
          </a:p>
          <a:p>
            <a:r>
              <a:rPr lang="en-US" baseline="0" dirty="0"/>
              <a:t>I should note, each bank is also spread out across all 8 DRAM chips. But the rank itself has multiple banks.</a:t>
            </a:r>
          </a:p>
          <a:p>
            <a:endParaRPr lang="en-US" baseline="0" dirty="0"/>
          </a:p>
          <a:p>
            <a:r>
              <a:rPr lang="en-US" baseline="0" dirty="0"/>
              <a:t>So, to access the first 8 bytes, it accesses a byte from each chip in row 0, column 0. </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1723061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you get the first 8 bytes.</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689029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Then, the next 8 bytes are mapped into the</a:t>
            </a:r>
            <a:r>
              <a:rPr lang="en-US" baseline="0" dirty="0"/>
              <a:t> same row, but in column 1. And the next 8 bytes would be in column 2, and so on.</a:t>
            </a:r>
          </a:p>
          <a:p>
            <a:endParaRPr lang="en-US" baseline="0" dirty="0"/>
          </a:p>
          <a:p>
            <a:r>
              <a:rPr lang="en-US" baseline="0" dirty="0"/>
              <a:t>So, to complete access the cache block you’ll access this next 8 bytes.</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707257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And so on until</a:t>
            </a:r>
            <a:r>
              <a:rPr lang="en-US" baseline="0" dirty="0"/>
              <a:t> you get the whole cache block.</a:t>
            </a:r>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29261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 a 64-byte</a:t>
            </a:r>
            <a:r>
              <a:rPr lang="en-US" baseline="0" dirty="0"/>
              <a:t> cache block takes 8 DRAM cycles to transfer the entire block. If we use DDR device, we can transfer data on both the rising and falling edge of the clock cycle, so we only 4 total cycles to transfer the 64-byte block.</a:t>
            </a:r>
          </a:p>
          <a:p>
            <a:endParaRPr lang="en-US" baseline="0" dirty="0"/>
          </a:p>
          <a:p>
            <a:r>
              <a:rPr lang="en-US" baseline="0" dirty="0"/>
              <a:t>In the process, 8 columns from the same row are read sequentially – assuming the data is mapped this way.</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83602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Each memory device is connected to a bus that is used to transfer data between the processor and memory.</a:t>
            </a:r>
          </a:p>
          <a:p>
            <a:endParaRPr lang="en-US" baseline="0" dirty="0"/>
          </a:p>
          <a:p>
            <a:r>
              <a:rPr lang="en-US" baseline="0" dirty="0"/>
              <a:t>The memory bus is divided into multiple channels. The memory controller, which is part of the processor, issues commands to each device over a particular channel, and the devices can respond by sending data back to the processor over the same channel. You can connect more than one DRAM module, which is also called a DIMM (or dual in-line memory module), to the same channel, but each channel can only sustain a limited amount of bandwidth. So, if you connect more than one device to the same channel, both devices will have to share the bandwidth that is supported by that channel.</a:t>
            </a:r>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389463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individual DRAM module or </a:t>
            </a:r>
            <a:r>
              <a:rPr lang="en-US" baseline="0" dirty="0"/>
              <a:t>DIMM typically has two sides with memory on each side. If you’ve ever had to purchase or replace DRAM in a computer, a DIMM is just one of the green sticks of memory you can buy at the store.</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55918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Each side of a DIMM is called a rank. Each rank is a collection of 4, 8, or 16 DRAM chips. As we’ll see, the rank is the set of memory that participates in a memory access.</a:t>
            </a:r>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417077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Each rank shares the same address</a:t>
            </a:r>
            <a:r>
              <a:rPr lang="en-US" baseline="0" dirty="0"/>
              <a:t> and command buses, but they can respond with different data elements. They also share the same data bus.</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006042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a:t>This figure shows the organization of a single rank. Remember each rank has 8 chips.</a:t>
            </a:r>
          </a:p>
          <a:p>
            <a:endParaRPr lang="en-US" baseline="0" dirty="0"/>
          </a:p>
          <a:p>
            <a:r>
              <a:rPr lang="en-US" baseline="0" dirty="0"/>
              <a:t>Each chip provides different pieces of a 64-bit word from the rank. Specifically, each chip provides a single byte of the 8 byte word.</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12663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 inside</a:t>
            </a:r>
            <a:r>
              <a:rPr lang="en-US" baseline="0" dirty="0"/>
              <a:t> each chip now.</a:t>
            </a:r>
          </a:p>
          <a:p>
            <a:endParaRPr lang="en-US" baseline="0" dirty="0"/>
          </a:p>
          <a:p>
            <a:r>
              <a:rPr lang="en-US" baseline="0" dirty="0"/>
              <a:t>Each chip consists of a set of banks. In today’s synchronous DRAM, we typically use 8 (DDR3) or 16 (DDR4) banks, but there’s no particular reason we need to use these values. There are various tradeoffs in having more or less banks and DDR3 and DDR4 have settled on 8 and 16.</a:t>
            </a:r>
          </a:p>
          <a:p>
            <a:endParaRPr lang="en-US" baseline="0" dirty="0"/>
          </a:p>
          <a:p>
            <a:r>
              <a:rPr lang="en-US" baseline="0" dirty="0"/>
              <a:t>Each bank can provide independent pieces of data to the bus, and the chip itself has a narrow interface, which helps keep costs low.</a:t>
            </a:r>
          </a:p>
          <a:p>
            <a:endParaRPr lang="en-US" baseline="0" dirty="0"/>
          </a:p>
          <a:p>
            <a:r>
              <a:rPr lang="en-US" baseline="0" dirty="0"/>
              <a:t>So, in this example we see that you can access 8 bits at a time from each bank, which is typical in modern systems.</a:t>
            </a:r>
            <a:endParaRPr lang="en-US"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8659296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Let’s look</a:t>
            </a:r>
            <a:r>
              <a:rPr lang="en-US" baseline="0" dirty="0"/>
              <a:t> inside the bank.</a:t>
            </a:r>
          </a:p>
          <a:p>
            <a:endParaRPr lang="en-US" baseline="0" dirty="0"/>
          </a:p>
          <a:p>
            <a:r>
              <a:rPr lang="en-US" baseline="0" dirty="0"/>
              <a:t>As I mentioned earlier, each bank is a 2-dimensional array of cells. If you break this down any further, you’d just be looking at individual DRAM cells, which are just a capacitor to hold the charge and a transistor to access the charge.</a:t>
            </a:r>
          </a:p>
          <a:p>
            <a:endParaRPr lang="en-US" baseline="0" dirty="0"/>
          </a:p>
          <a:p>
            <a:r>
              <a:rPr lang="en-US" baseline="0" dirty="0"/>
              <a:t>One important item to note is that each bank has a set of sense amplifiers, known collectively as the row buffer, which is used to read data in the bank. The size of the row buffer varies, but it’s typically 2KB, 4KB, or 8KB in modern DRAM devices.</a:t>
            </a:r>
          </a:p>
          <a:p>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Before the DRAM bank loads new data into a row buffer, the sense amplifiers that make up the row-buffer have to be “</a:t>
            </a:r>
            <a:r>
              <a:rPr lang="en-US" baseline="0" dirty="0" err="1"/>
              <a:t>precharged</a:t>
            </a:r>
            <a:r>
              <a:rPr lang="en-US" baseline="0" dirty="0"/>
              <a:t>” with a separate command from the DRAM controller. The </a:t>
            </a:r>
            <a:r>
              <a:rPr lang="en-US" baseline="0" dirty="0" err="1"/>
              <a:t>precharge</a:t>
            </a:r>
            <a:r>
              <a:rPr lang="en-US" baseline="0" dirty="0"/>
              <a:t> command basically sets the values in the row buffer “halfway” between a logical 0 and 1, allowing the small charge stored in each cell to be detected by the sense amplifiers.</a:t>
            </a:r>
          </a:p>
          <a:p>
            <a:endParaRPr lang="en-US" baseline="0" dirty="0"/>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5801631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When the processor generates a memory reference, the address is sent to the memory controller, which decodes the address and maps it to a particular bank, row, and column. Now, the memory controller will send a sequence of commands to the device to access the data. The exact sequence of commands depends on how the device manages the row buffer. There are a couple different row buffer management options used in modern memory devices.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first option is called the open row policy. This approach keeps the row that was just accessed in the row buffer so that subsequent accesses do not need to activate or “open” the row again.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For this approach, if the row buffer does not contain the proper row, the controller issues a </a:t>
            </a:r>
            <a:r>
              <a:rPr lang="en-US" baseline="0" dirty="0" err="1"/>
              <a:t>precharge</a:t>
            </a:r>
            <a:r>
              <a:rPr lang="en-US" baseline="0" dirty="0"/>
              <a:t> command to prepare the row buffer for loading a new row. Then it sends an activate command, which is also called a row access strobe or RAS command, to load the correct row into the row buffer. When the correct row is loaded, the controller just sends a read or write command, which is also called a column access strobe or CAS command to access the data in the row. After it’s done accessing the data, the previous data will remain in the row buffer.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So, with this approach, memory references that access data in a row that is already loaded in the row buffer require only about 1/3 of the time of accesses that need to load a new row into the row buffer.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The other approach is called the closed row policy. With this approach, we close the row after every read or write to prepare the row buffer to load a new row for the next data access. In this way, every access requires activate, read or write, and </a:t>
            </a:r>
            <a:r>
              <a:rPr lang="en-US" baseline="0" dirty="0" err="1"/>
              <a:t>precharge</a:t>
            </a:r>
            <a:r>
              <a:rPr lang="en-US" baseline="0" dirty="0"/>
              <a:t> commands. However, it might still be faster than the open row policy for some access patterns because the column access command and the </a:t>
            </a:r>
            <a:r>
              <a:rPr lang="en-US" baseline="0" dirty="0" err="1"/>
              <a:t>precharge</a:t>
            </a:r>
            <a:r>
              <a:rPr lang="en-US" baseline="0" dirty="0"/>
              <a:t> command can be overlapped.</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baseline="0" dirty="0"/>
              <a:t>So, the basic tradeoff is as follows: In the open row policy, row buffer hits require time for 1 command, while row buffer misses require time for 3 commands, while in the close row policy, every data access is a row buffer miss, but misses only require time for 2 commands because we can overlap the read/write command with the </a:t>
            </a:r>
            <a:r>
              <a:rPr lang="en-US" baseline="0" dirty="0" err="1"/>
              <a:t>precharge</a:t>
            </a:r>
            <a:r>
              <a:rPr lang="en-US" baseline="0" dirty="0"/>
              <a:t> command. Both policies are still used by modern devices. I’ve also seen work that explores hybrid and reactive policies that use each approach at different times depending on the row buffer hit rate.</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FDEEA87-57DF-47B0-8279-2B828B1CE84E}"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2693500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3B3C3E"/>
                </a:solidFill>
              </a:defRPr>
            </a:lvl1pPr>
          </a:lstStyle>
          <a:p>
            <a:r>
              <a:rPr lang="en-US" dirty="0"/>
              <a:t>Click to edit Master title style</a:t>
            </a:r>
          </a:p>
        </p:txBody>
      </p:sp>
      <p:sp>
        <p:nvSpPr>
          <p:cNvPr id="3" name="Content Placeholder 2"/>
          <p:cNvSpPr>
            <a:spLocks noGrp="1"/>
          </p:cNvSpPr>
          <p:nvPr>
            <p:ph idx="1"/>
          </p:nvPr>
        </p:nvSpPr>
        <p:spPr/>
        <p:txBody>
          <a:bodyPr/>
          <a:lstStyle>
            <a:lvl1pPr>
              <a:defRPr>
                <a:solidFill>
                  <a:srgbClr val="3B3C3E"/>
                </a:solidFill>
              </a:defRPr>
            </a:lvl1pPr>
            <a:lvl2pPr>
              <a:defRPr>
                <a:solidFill>
                  <a:srgbClr val="3B3C3E"/>
                </a:solidFill>
              </a:defRPr>
            </a:lvl2pPr>
            <a:lvl3pPr>
              <a:defRPr>
                <a:solidFill>
                  <a:srgbClr val="3B3C3E"/>
                </a:solidFill>
              </a:defRPr>
            </a:lvl3pPr>
            <a:lvl4pPr>
              <a:defRPr>
                <a:solidFill>
                  <a:srgbClr val="3B3C3E"/>
                </a:solidFill>
              </a:defRPr>
            </a:lvl4pPr>
            <a:lvl5pPr>
              <a:defRPr>
                <a:solidFill>
                  <a:srgbClr val="3B3C3E"/>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609601" y="6356351"/>
            <a:ext cx="1863817" cy="365125"/>
          </a:xfrm>
        </p:spPr>
        <p:txBody>
          <a:bodyPr/>
          <a:lstStyle>
            <a:lvl1pPr>
              <a:defRPr sz="1000">
                <a:solidFill>
                  <a:schemeClr val="bg1"/>
                </a:solidFill>
                <a:latin typeface="Arial"/>
                <a:cs typeface="Arial"/>
              </a:defRPr>
            </a:lvl1pPr>
          </a:lstStyle>
          <a:p>
            <a:endParaRPr lang="en-US" dirty="0"/>
          </a:p>
        </p:txBody>
      </p:sp>
      <p:sp>
        <p:nvSpPr>
          <p:cNvPr id="5" name="Footer Placeholder 4"/>
          <p:cNvSpPr>
            <a:spLocks noGrp="1"/>
          </p:cNvSpPr>
          <p:nvPr>
            <p:ph type="ftr" sz="quarter" idx="11"/>
          </p:nvPr>
        </p:nvSpPr>
        <p:spPr>
          <a:xfrm>
            <a:off x="2473417" y="6356351"/>
            <a:ext cx="3860800" cy="365125"/>
          </a:xfrm>
        </p:spPr>
        <p:txBody>
          <a:bodyPr/>
          <a:lstStyle>
            <a:lvl1pPr>
              <a:defRPr sz="1000">
                <a:solidFill>
                  <a:schemeClr val="bg1"/>
                </a:solidFill>
                <a:latin typeface="Arial"/>
                <a:cs typeface="Arial"/>
              </a:defRPr>
            </a:lvl1pPr>
          </a:lstStyle>
          <a:p>
            <a:endParaRPr lang="en-US" dirty="0"/>
          </a:p>
        </p:txBody>
      </p:sp>
      <p:sp>
        <p:nvSpPr>
          <p:cNvPr id="6" name="Slide Number Placeholder 5"/>
          <p:cNvSpPr>
            <a:spLocks noGrp="1"/>
          </p:cNvSpPr>
          <p:nvPr>
            <p:ph type="sldNum" sz="quarter" idx="12"/>
          </p:nvPr>
        </p:nvSpPr>
        <p:spPr>
          <a:xfrm>
            <a:off x="6334217" y="6356351"/>
            <a:ext cx="2844800" cy="365125"/>
          </a:xfrm>
        </p:spPr>
        <p:txBody>
          <a:bodyPr/>
          <a:lstStyle>
            <a:lvl1pPr>
              <a:defRPr sz="1000">
                <a:solidFill>
                  <a:schemeClr val="bg1"/>
                </a:solidFill>
                <a:latin typeface="Arial"/>
                <a:cs typeface="Arial"/>
              </a:defRPr>
            </a:lvl1pPr>
          </a:lstStyle>
          <a:p>
            <a:fld id="{051C7006-7120-F341-A188-F97DDD913081}" type="slidenum">
              <a:rPr lang="en-US" smtClean="0"/>
              <a:pPr/>
              <a:t>‹#›</a:t>
            </a:fld>
            <a:endParaRPr lang="en-US" dirty="0"/>
          </a:p>
        </p:txBody>
      </p:sp>
    </p:spTree>
    <p:extLst>
      <p:ext uri="{BB962C8B-B14F-4D97-AF65-F5344CB8AC3E}">
        <p14:creationId xmlns:p14="http://schemas.microsoft.com/office/powerpoint/2010/main" val="811617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Quote or Text Block">
    <p:bg>
      <p:bgPr>
        <a:solidFill>
          <a:srgbClr val="FD6D08"/>
        </a:solidFill>
        <a:effectLst/>
      </p:bgPr>
    </p:bg>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09600" y="2229555"/>
            <a:ext cx="10972800" cy="1143000"/>
          </a:xfrm>
        </p:spPr>
        <p:txBody>
          <a:bodyPr>
            <a:normAutofit/>
          </a:bodyPr>
          <a:lstStyle>
            <a:lvl1pPr algn="ctr">
              <a:defRPr sz="3600" b="0">
                <a:solidFill>
                  <a:schemeClr val="bg1"/>
                </a:solidFill>
                <a:latin typeface="Georgia"/>
                <a:cs typeface="Georgia"/>
              </a:defRPr>
            </a:lvl1pPr>
          </a:lstStyle>
          <a:p>
            <a:r>
              <a:rPr lang="en-US" dirty="0"/>
              <a:t>“Click to edit Master title style”</a:t>
            </a:r>
          </a:p>
        </p:txBody>
      </p:sp>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51C7006-7120-F341-A188-F97DDD913081}" type="slidenum">
              <a:rPr lang="en-US" smtClean="0"/>
              <a:pPr/>
              <a:t>‹#›</a:t>
            </a:fld>
            <a:endParaRPr lang="en-US" dirty="0"/>
          </a:p>
        </p:txBody>
      </p:sp>
    </p:spTree>
    <p:extLst>
      <p:ext uri="{BB962C8B-B14F-4D97-AF65-F5344CB8AC3E}">
        <p14:creationId xmlns:p14="http://schemas.microsoft.com/office/powerpoint/2010/main" val="2213268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normAutofit/>
          </a:bodyPr>
          <a:lstStyle>
            <a:lvl1pPr algn="l">
              <a:defRPr sz="2800" b="1" cap="all"/>
            </a:lvl1pPr>
          </a:lstStyle>
          <a:p>
            <a:r>
              <a:rPr lang="en-US" dirty="0"/>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1C7006-7120-F341-A188-F97DDD913081}" type="slidenum">
              <a:rPr lang="en-US" smtClean="0"/>
              <a:t>‹#›</a:t>
            </a:fld>
            <a:endParaRPr lang="en-US"/>
          </a:p>
        </p:txBody>
      </p:sp>
    </p:spTree>
    <p:extLst>
      <p:ext uri="{BB962C8B-B14F-4D97-AF65-F5344CB8AC3E}">
        <p14:creationId xmlns:p14="http://schemas.microsoft.com/office/powerpoint/2010/main" val="3934862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Orange Section Header">
    <p:bg>
      <p:bgPr>
        <a:solidFill>
          <a:srgbClr val="FD6D08"/>
        </a:solidFill>
        <a:effectLst/>
      </p:bgPr>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51C7006-7120-F341-A188-F97DDD913081}" type="slidenum">
              <a:rPr lang="en-US" smtClean="0"/>
              <a:pPr/>
              <a:t>‹#›</a:t>
            </a:fld>
            <a:endParaRPr lang="en-US" dirty="0"/>
          </a:p>
        </p:txBody>
      </p:sp>
      <p:sp>
        <p:nvSpPr>
          <p:cNvPr id="6" name="Title 1"/>
          <p:cNvSpPr>
            <a:spLocks noGrp="1"/>
          </p:cNvSpPr>
          <p:nvPr>
            <p:ph type="title"/>
          </p:nvPr>
        </p:nvSpPr>
        <p:spPr>
          <a:xfrm>
            <a:off x="963084" y="4406901"/>
            <a:ext cx="10363200" cy="1362075"/>
          </a:xfrm>
        </p:spPr>
        <p:txBody>
          <a:bodyPr anchor="t">
            <a:normAutofit/>
          </a:bodyPr>
          <a:lstStyle>
            <a:lvl1pPr algn="l">
              <a:defRPr sz="2800" b="1" cap="all">
                <a:solidFill>
                  <a:schemeClr val="bg1"/>
                </a:solidFill>
              </a:defRPr>
            </a:lvl1pPr>
          </a:lstStyle>
          <a:p>
            <a:r>
              <a:rPr lang="en-US" dirty="0"/>
              <a:t>Click to edit Master title style</a:t>
            </a:r>
          </a:p>
        </p:txBody>
      </p:sp>
      <p:sp>
        <p:nvSpPr>
          <p:cNvPr id="7" name="Text Placeholder 2"/>
          <p:cNvSpPr>
            <a:spLocks noGrp="1"/>
          </p:cNvSpPr>
          <p:nvPr>
            <p:ph type="body" idx="1"/>
          </p:nvPr>
        </p:nvSpPr>
        <p:spPr>
          <a:xfrm>
            <a:off x="963084" y="2906713"/>
            <a:ext cx="10363200" cy="1500187"/>
          </a:xfrm>
        </p:spPr>
        <p:txBody>
          <a:bodyPr anchor="b"/>
          <a:lstStyle>
            <a:lvl1pPr marL="0" indent="0">
              <a:buNone/>
              <a:defRPr sz="200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3827561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1C7006-7120-F341-A188-F97DDD913081}" type="slidenum">
              <a:rPr lang="en-US" smtClean="0"/>
              <a:t>‹#›</a:t>
            </a:fld>
            <a:endParaRPr lang="en-US"/>
          </a:p>
        </p:txBody>
      </p:sp>
    </p:spTree>
    <p:extLst>
      <p:ext uri="{BB962C8B-B14F-4D97-AF65-F5344CB8AC3E}">
        <p14:creationId xmlns:p14="http://schemas.microsoft.com/office/powerpoint/2010/main" val="30495784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dirty="0"/>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1C7006-7120-F341-A188-F97DDD913081}" type="slidenum">
              <a:rPr lang="en-US" smtClean="0"/>
              <a:t>‹#›</a:t>
            </a:fld>
            <a:endParaRPr lang="en-US"/>
          </a:p>
        </p:txBody>
      </p:sp>
    </p:spTree>
    <p:extLst>
      <p:ext uri="{BB962C8B-B14F-4D97-AF65-F5344CB8AC3E}">
        <p14:creationId xmlns:p14="http://schemas.microsoft.com/office/powerpoint/2010/main" val="2021987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1C7006-7120-F341-A188-F97DDD913081}" type="slidenum">
              <a:rPr lang="en-US" smtClean="0"/>
              <a:t>‹#›</a:t>
            </a:fld>
            <a:endParaRPr lang="en-US"/>
          </a:p>
        </p:txBody>
      </p:sp>
    </p:spTree>
    <p:extLst>
      <p:ext uri="{BB962C8B-B14F-4D97-AF65-F5344CB8AC3E}">
        <p14:creationId xmlns:p14="http://schemas.microsoft.com/office/powerpoint/2010/main" val="18125165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dirty="0"/>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p>
            <a:pPr>
              <a:defRPr/>
            </a:pPr>
            <a:endParaRPr lang="ko-KR" altLang="en-US"/>
          </a:p>
        </p:txBody>
      </p:sp>
      <p:sp>
        <p:nvSpPr>
          <p:cNvPr id="5" name="Footer Placeholder 4"/>
          <p:cNvSpPr>
            <a:spLocks noGrp="1"/>
          </p:cNvSpPr>
          <p:nvPr>
            <p:ph type="ftr" sz="quarter" idx="11"/>
          </p:nvPr>
        </p:nvSpPr>
        <p:spPr/>
        <p:txBody>
          <a:bodyPr/>
          <a:lstStyle/>
          <a:p>
            <a:pPr>
              <a:defRPr/>
            </a:pPr>
            <a:endParaRPr lang="ko-KR" altLang="en-US"/>
          </a:p>
        </p:txBody>
      </p:sp>
      <p:sp>
        <p:nvSpPr>
          <p:cNvPr id="6" name="Slide Number Placeholder 5"/>
          <p:cNvSpPr>
            <a:spLocks noGrp="1"/>
          </p:cNvSpPr>
          <p:nvPr>
            <p:ph type="sldNum" sz="quarter" idx="12"/>
          </p:nvPr>
        </p:nvSpPr>
        <p:spPr/>
        <p:txBody>
          <a:bodyPr/>
          <a:lstStyle/>
          <a:p>
            <a:pPr>
              <a:defRPr/>
            </a:pPr>
            <a:fld id="{2615C0C8-4DDF-4513-9711-4EA75BC383D1}" type="slidenum">
              <a:rPr lang="ko-KR" altLang="en-US" smtClean="0"/>
              <a:pPr>
                <a:defRPr/>
              </a:pPr>
              <a:t>‹#›</a:t>
            </a:fld>
            <a:endParaRPr lang="ko-KR" altLang="en-US"/>
          </a:p>
        </p:txBody>
      </p:sp>
      <p:cxnSp>
        <p:nvCxnSpPr>
          <p:cNvPr id="10" name="Straight Connector 9"/>
          <p:cNvCxnSpPr/>
          <p:nvPr userDrawn="1"/>
        </p:nvCxnSpPr>
        <p:spPr>
          <a:xfrm>
            <a:off x="0" y="6237312"/>
            <a:ext cx="12192000"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272540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Title">
    <p:spTree>
      <p:nvGrpSpPr>
        <p:cNvPr id="1" name=""/>
        <p:cNvGrpSpPr/>
        <p:nvPr/>
      </p:nvGrpSpPr>
      <p:grpSpPr>
        <a:xfrm>
          <a:off x="0" y="0"/>
          <a:ext cx="0" cy="0"/>
          <a:chOff x="0" y="0"/>
          <a:chExt cx="0" cy="0"/>
        </a:xfrm>
      </p:grpSpPr>
      <p:sp>
        <p:nvSpPr>
          <p:cNvPr id="6" name="Rectangle 5"/>
          <p:cNvSpPr/>
          <p:nvPr userDrawn="1"/>
        </p:nvSpPr>
        <p:spPr>
          <a:xfrm>
            <a:off x="5736439" y="4021296"/>
            <a:ext cx="768389" cy="576105"/>
          </a:xfrm>
          <a:prstGeom prst="rect">
            <a:avLst/>
          </a:prstGeom>
          <a:solidFill>
            <a:srgbClr val="FD6D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dirty="0"/>
          </a:p>
        </p:txBody>
      </p:sp>
      <p:sp>
        <p:nvSpPr>
          <p:cNvPr id="3" name="Title 1"/>
          <p:cNvSpPr>
            <a:spLocks noGrp="1"/>
          </p:cNvSpPr>
          <p:nvPr>
            <p:ph type="title"/>
          </p:nvPr>
        </p:nvSpPr>
        <p:spPr>
          <a:xfrm>
            <a:off x="609600" y="1449892"/>
            <a:ext cx="10972800" cy="1143000"/>
          </a:xfrm>
        </p:spPr>
        <p:txBody>
          <a:bodyPr/>
          <a:lstStyle>
            <a:lvl1pPr algn="ctr">
              <a:defRPr>
                <a:solidFill>
                  <a:srgbClr val="3B3C3E"/>
                </a:solidFill>
              </a:defRPr>
            </a:lvl1pPr>
          </a:lstStyle>
          <a:p>
            <a:r>
              <a:rPr lang="en-US" dirty="0"/>
              <a:t>Click to edit Master title style</a:t>
            </a:r>
          </a:p>
        </p:txBody>
      </p:sp>
      <p:sp>
        <p:nvSpPr>
          <p:cNvPr id="5" name="Subtitle 2"/>
          <p:cNvSpPr>
            <a:spLocks noGrp="1"/>
          </p:cNvSpPr>
          <p:nvPr>
            <p:ph type="subTitle" idx="1"/>
          </p:nvPr>
        </p:nvSpPr>
        <p:spPr>
          <a:xfrm>
            <a:off x="1828800" y="2694276"/>
            <a:ext cx="8534400" cy="1223675"/>
          </a:xfrm>
        </p:spPr>
        <p:txBody>
          <a:bodyPr/>
          <a:lstStyle>
            <a:lvl1pPr marL="0" indent="0" algn="ctr">
              <a:buNone/>
              <a:defRPr>
                <a:solidFill>
                  <a:srgbClr val="3B3C3E"/>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pic>
        <p:nvPicPr>
          <p:cNvPr id="4" name="Picture 3" descr="UT_logo_RGB.eps"/>
          <p:cNvPicPr>
            <a:picLocks noChangeAspect="1"/>
          </p:cNvPicPr>
          <p:nvPr userDrawn="1"/>
        </p:nvPicPr>
        <p:blipFill rotWithShape="1">
          <a:blip r:embed="rId2" cstate="screen">
            <a:extLst>
              <a:ext uri="{28A0092B-C50C-407E-A947-70E740481C1C}">
                <a14:useLocalDpi xmlns:a14="http://schemas.microsoft.com/office/drawing/2010/main"/>
              </a:ext>
            </a:extLst>
          </a:blip>
          <a:srcRect l="-4524" t="-7509" r="-4657" b="-14348"/>
          <a:stretch/>
        </p:blipFill>
        <p:spPr>
          <a:xfrm>
            <a:off x="4693920" y="4005072"/>
            <a:ext cx="2865120" cy="1517904"/>
          </a:xfrm>
          <a:prstGeom prst="rect">
            <a:avLst/>
          </a:prstGeom>
        </p:spPr>
      </p:pic>
      <p:sp>
        <p:nvSpPr>
          <p:cNvPr id="7" name="Rectangle 6"/>
          <p:cNvSpPr/>
          <p:nvPr userDrawn="1"/>
        </p:nvSpPr>
        <p:spPr>
          <a:xfrm>
            <a:off x="0" y="6330206"/>
            <a:ext cx="12192000" cy="527794"/>
          </a:xfrm>
          <a:prstGeom prst="rect">
            <a:avLst/>
          </a:prstGeom>
          <a:solidFill>
            <a:srgbClr val="FD6D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Tree>
    <p:extLst>
      <p:ext uri="{BB962C8B-B14F-4D97-AF65-F5344CB8AC3E}">
        <p14:creationId xmlns:p14="http://schemas.microsoft.com/office/powerpoint/2010/main" val="13454560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emf"/><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6330206"/>
            <a:ext cx="12192000" cy="527794"/>
          </a:xfrm>
          <a:prstGeom prst="rect">
            <a:avLst/>
          </a:prstGeom>
          <a:solidFill>
            <a:srgbClr val="FD6D0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609600" y="1600201"/>
            <a:ext cx="109728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609601" y="6356351"/>
            <a:ext cx="1747479" cy="365125"/>
          </a:xfrm>
          <a:prstGeom prst="rect">
            <a:avLst/>
          </a:prstGeom>
        </p:spPr>
        <p:txBody>
          <a:bodyPr vert="horz" lIns="91440" tIns="45720" rIns="91440" bIns="45720" rtlCol="0" anchor="ctr"/>
          <a:lstStyle>
            <a:lvl1pPr algn="l">
              <a:defRPr sz="1000">
                <a:solidFill>
                  <a:schemeClr val="bg1"/>
                </a:solidFill>
                <a:latin typeface="Arial"/>
                <a:cs typeface="Arial"/>
              </a:defRPr>
            </a:lvl1pPr>
          </a:lstStyle>
          <a:p>
            <a:endParaRPr lang="en-US" dirty="0"/>
          </a:p>
        </p:txBody>
      </p:sp>
      <p:sp>
        <p:nvSpPr>
          <p:cNvPr id="5" name="Footer Placeholder 4"/>
          <p:cNvSpPr>
            <a:spLocks noGrp="1"/>
          </p:cNvSpPr>
          <p:nvPr>
            <p:ph type="ftr" sz="quarter" idx="3"/>
          </p:nvPr>
        </p:nvSpPr>
        <p:spPr>
          <a:xfrm>
            <a:off x="2357079" y="6356351"/>
            <a:ext cx="3860800" cy="365125"/>
          </a:xfrm>
          <a:prstGeom prst="rect">
            <a:avLst/>
          </a:prstGeom>
        </p:spPr>
        <p:txBody>
          <a:bodyPr vert="horz" lIns="91440" tIns="45720" rIns="91440" bIns="45720" rtlCol="0" anchor="ctr"/>
          <a:lstStyle>
            <a:lvl1pPr algn="ctr">
              <a:defRPr sz="1000">
                <a:solidFill>
                  <a:schemeClr val="bg1"/>
                </a:solidFill>
                <a:latin typeface="Arial"/>
                <a:cs typeface="Arial"/>
              </a:defRPr>
            </a:lvl1pPr>
          </a:lstStyle>
          <a:p>
            <a:endParaRPr lang="en-US" dirty="0"/>
          </a:p>
        </p:txBody>
      </p:sp>
      <p:sp>
        <p:nvSpPr>
          <p:cNvPr id="6" name="Slide Number Placeholder 5"/>
          <p:cNvSpPr>
            <a:spLocks noGrp="1"/>
          </p:cNvSpPr>
          <p:nvPr>
            <p:ph type="sldNum" sz="quarter" idx="4"/>
          </p:nvPr>
        </p:nvSpPr>
        <p:spPr>
          <a:xfrm>
            <a:off x="6223161" y="6356351"/>
            <a:ext cx="2844800" cy="365125"/>
          </a:xfrm>
          <a:prstGeom prst="rect">
            <a:avLst/>
          </a:prstGeom>
        </p:spPr>
        <p:txBody>
          <a:bodyPr vert="horz" lIns="91440" tIns="45720" rIns="91440" bIns="45720" rtlCol="0" anchor="ctr"/>
          <a:lstStyle>
            <a:lvl1pPr algn="r">
              <a:defRPr sz="1000">
                <a:solidFill>
                  <a:schemeClr val="bg1"/>
                </a:solidFill>
                <a:latin typeface="Arial"/>
                <a:cs typeface="Arial"/>
              </a:defRPr>
            </a:lvl1pPr>
          </a:lstStyle>
          <a:p>
            <a:fld id="{051C7006-7120-F341-A188-F97DDD913081}" type="slidenum">
              <a:rPr lang="en-US" smtClean="0"/>
              <a:pPr/>
              <a:t>‹#›</a:t>
            </a:fld>
            <a:endParaRPr lang="en-US" dirty="0"/>
          </a:p>
        </p:txBody>
      </p:sp>
      <p:pic>
        <p:nvPicPr>
          <p:cNvPr id="10" name="Picture 9" descr="UT_logo_RIGHT_KNOCKOUT.eps"/>
          <p:cNvPicPr>
            <a:picLocks noChangeAspect="1"/>
          </p:cNvPicPr>
          <p:nvPr userDrawn="1"/>
        </p:nvPicPr>
        <p:blipFill>
          <a:blip r:embed="rId11" cstate="screen">
            <a:extLst>
              <a:ext uri="{28A0092B-C50C-407E-A947-70E740481C1C}">
                <a14:useLocalDpi xmlns:a14="http://schemas.microsoft.com/office/drawing/2010/main"/>
              </a:ext>
            </a:extLst>
          </a:blip>
          <a:stretch>
            <a:fillRect/>
          </a:stretch>
        </p:blipFill>
        <p:spPr>
          <a:xfrm>
            <a:off x="10161398" y="6441968"/>
            <a:ext cx="1880492" cy="314711"/>
          </a:xfrm>
          <a:prstGeom prst="rect">
            <a:avLst/>
          </a:prstGeom>
        </p:spPr>
      </p:pic>
    </p:spTree>
    <p:extLst>
      <p:ext uri="{BB962C8B-B14F-4D97-AF65-F5344CB8AC3E}">
        <p14:creationId xmlns:p14="http://schemas.microsoft.com/office/powerpoint/2010/main" val="12459751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hf hdr="0" ftr="0" dt="0"/>
  <p:txStyles>
    <p:titleStyle>
      <a:lvl1pPr algn="l" defTabSz="457200" rtl="0" eaLnBrk="1" latinLnBrk="0" hangingPunct="1">
        <a:spcBef>
          <a:spcPct val="0"/>
        </a:spcBef>
        <a:buNone/>
        <a:defRPr sz="4400" b="1" kern="1200">
          <a:solidFill>
            <a:srgbClr val="3B3C3E"/>
          </a:solidFill>
          <a:latin typeface="Arial"/>
          <a:ea typeface="+mj-ea"/>
          <a:cs typeface="Arial"/>
        </a:defRPr>
      </a:lvl1pPr>
    </p:titleStyle>
    <p:bodyStyle>
      <a:lvl1pPr marL="342900" indent="-342900" algn="l" defTabSz="457200" rtl="0" eaLnBrk="1" latinLnBrk="0" hangingPunct="1">
        <a:spcBef>
          <a:spcPct val="20000"/>
        </a:spcBef>
        <a:buFont typeface="Arial"/>
        <a:buChar char="•"/>
        <a:defRPr sz="3200" kern="1200">
          <a:solidFill>
            <a:srgbClr val="3B3C3E"/>
          </a:solidFill>
          <a:latin typeface="Arial"/>
          <a:ea typeface="+mn-ea"/>
          <a:cs typeface="Arial"/>
        </a:defRPr>
      </a:lvl1pPr>
      <a:lvl2pPr marL="742950" indent="-285750" algn="l" defTabSz="457200" rtl="0" eaLnBrk="1" latinLnBrk="0" hangingPunct="1">
        <a:spcBef>
          <a:spcPct val="20000"/>
        </a:spcBef>
        <a:buFont typeface="Arial"/>
        <a:buChar char="•"/>
        <a:defRPr sz="2800" kern="1200">
          <a:solidFill>
            <a:srgbClr val="3B3C3E"/>
          </a:solidFill>
          <a:latin typeface="Arial"/>
          <a:ea typeface="+mn-ea"/>
          <a:cs typeface="Arial"/>
        </a:defRPr>
      </a:lvl2pPr>
      <a:lvl3pPr marL="1143000" indent="-228600" algn="l" defTabSz="457200" rtl="0" eaLnBrk="1" latinLnBrk="0" hangingPunct="1">
        <a:spcBef>
          <a:spcPct val="20000"/>
        </a:spcBef>
        <a:buFont typeface="Arial"/>
        <a:buChar char="•"/>
        <a:defRPr sz="2400" kern="1200">
          <a:solidFill>
            <a:srgbClr val="3B3C3E"/>
          </a:solidFill>
          <a:latin typeface="Arial"/>
          <a:ea typeface="+mn-ea"/>
          <a:cs typeface="Arial"/>
        </a:defRPr>
      </a:lvl3pPr>
      <a:lvl4pPr marL="1600200" indent="-228600" algn="l" defTabSz="457200" rtl="0" eaLnBrk="1" latinLnBrk="0" hangingPunct="1">
        <a:spcBef>
          <a:spcPct val="20000"/>
        </a:spcBef>
        <a:buFont typeface="Arial"/>
        <a:buChar char="•"/>
        <a:defRPr sz="2000" kern="1200">
          <a:solidFill>
            <a:srgbClr val="3B3C3E"/>
          </a:solidFill>
          <a:latin typeface="Arial"/>
          <a:ea typeface="+mn-ea"/>
          <a:cs typeface="Arial"/>
        </a:defRPr>
      </a:lvl4pPr>
      <a:lvl5pPr marL="2057400" indent="-228600" algn="l" defTabSz="457200" rtl="0" eaLnBrk="1" latinLnBrk="0" hangingPunct="1">
        <a:spcBef>
          <a:spcPct val="20000"/>
        </a:spcBef>
        <a:buFont typeface="Arial"/>
        <a:buChar char="•"/>
        <a:defRPr sz="2000" kern="1200">
          <a:solidFill>
            <a:srgbClr val="3B3C3E"/>
          </a:solidFill>
          <a:latin typeface="Arial"/>
          <a:ea typeface="+mn-ea"/>
          <a:cs typeface="Arial"/>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9.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1" name="Title 1"/>
          <p:cNvSpPr>
            <a:spLocks noGrp="1"/>
          </p:cNvSpPr>
          <p:nvPr>
            <p:ph type="title"/>
          </p:nvPr>
        </p:nvSpPr>
        <p:spPr/>
        <p:txBody>
          <a:bodyPr>
            <a:normAutofit/>
          </a:bodyPr>
          <a:lstStyle/>
          <a:p>
            <a:r>
              <a:rPr lang="en-US" dirty="0">
                <a:latin typeface="Arial" panose="020B0604020202020204" pitchFamily="34" charset="0"/>
                <a:cs typeface="Arial" panose="020B0604020202020204" pitchFamily="34" charset="0"/>
              </a:rPr>
              <a:t>DRAM Subsystem Organization</a:t>
            </a:r>
          </a:p>
        </p:txBody>
      </p:sp>
      <p:sp>
        <p:nvSpPr>
          <p:cNvPr id="107522" name="Content Placeholder 2"/>
          <p:cNvSpPr>
            <a:spLocks noGrp="1"/>
          </p:cNvSpPr>
          <p:nvPr>
            <p:ph idx="1"/>
          </p:nvPr>
        </p:nvSpPr>
        <p:spPr>
          <a:xfrm>
            <a:off x="1752600" y="996950"/>
            <a:ext cx="8610600" cy="5194300"/>
          </a:xfrm>
        </p:spPr>
        <p:txBody>
          <a:bodyPr/>
          <a:lstStyle/>
          <a:p>
            <a:endParaRPr lang="en-US" dirty="0">
              <a:latin typeface="Tahoma" charset="0"/>
            </a:endParaRPr>
          </a:p>
          <a:p>
            <a:r>
              <a:rPr lang="en-US" dirty="0">
                <a:latin typeface="Arial" panose="020B0604020202020204" pitchFamily="34" charset="0"/>
                <a:cs typeface="Arial" panose="020B0604020202020204" pitchFamily="34" charset="0"/>
              </a:rPr>
              <a:t>Channel</a:t>
            </a:r>
          </a:p>
          <a:p>
            <a:r>
              <a:rPr lang="en-US" dirty="0">
                <a:latin typeface="Arial" panose="020B0604020202020204" pitchFamily="34" charset="0"/>
                <a:cs typeface="Arial" panose="020B0604020202020204" pitchFamily="34" charset="0"/>
              </a:rPr>
              <a:t>DIMM</a:t>
            </a:r>
          </a:p>
          <a:p>
            <a:r>
              <a:rPr lang="en-US" dirty="0">
                <a:latin typeface="Arial" panose="020B0604020202020204" pitchFamily="34" charset="0"/>
                <a:cs typeface="Arial" panose="020B0604020202020204" pitchFamily="34" charset="0"/>
              </a:rPr>
              <a:t>Rank</a:t>
            </a:r>
          </a:p>
          <a:p>
            <a:r>
              <a:rPr lang="en-US" dirty="0">
                <a:latin typeface="Arial" panose="020B0604020202020204" pitchFamily="34" charset="0"/>
                <a:cs typeface="Arial" panose="020B0604020202020204" pitchFamily="34" charset="0"/>
              </a:rPr>
              <a:t>Chip</a:t>
            </a:r>
          </a:p>
          <a:p>
            <a:r>
              <a:rPr lang="en-US" dirty="0">
                <a:latin typeface="Arial" panose="020B0604020202020204" pitchFamily="34" charset="0"/>
                <a:cs typeface="Arial" panose="020B0604020202020204" pitchFamily="34" charset="0"/>
              </a:rPr>
              <a:t>Bank</a:t>
            </a:r>
          </a:p>
          <a:p>
            <a:r>
              <a:rPr lang="en-US" dirty="0">
                <a:latin typeface="Arial" panose="020B0604020202020204" pitchFamily="34" charset="0"/>
                <a:cs typeface="Arial" panose="020B0604020202020204" pitchFamily="34" charset="0"/>
              </a:rPr>
              <a:t>Row/Column</a:t>
            </a:r>
          </a:p>
          <a:p>
            <a:endParaRPr lang="en-US" dirty="0">
              <a:latin typeface="Tahoma" charset="0"/>
            </a:endParaRPr>
          </a:p>
        </p:txBody>
      </p:sp>
      <p:sp>
        <p:nvSpPr>
          <p:cNvPr id="13" name="Flowchart: Merge 4"/>
          <p:cNvSpPr/>
          <p:nvPr/>
        </p:nvSpPr>
        <p:spPr>
          <a:xfrm>
            <a:off x="4953000" y="1816100"/>
            <a:ext cx="1981200" cy="2971800"/>
          </a:xfrm>
          <a:prstGeom prst="flowChartMerge">
            <a:avLst/>
          </a:prstGeom>
          <a:solidFill>
            <a:srgbClr val="C0504D"/>
          </a:solidFill>
          <a:ln w="25400" cap="flat" cmpd="sng" algn="ctr">
            <a:solidFill>
              <a:srgbClr val="C0504D">
                <a:shade val="50000"/>
              </a:srgbClr>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14" name="Flowchart: Merge 7"/>
          <p:cNvSpPr/>
          <p:nvPr/>
        </p:nvSpPr>
        <p:spPr>
          <a:xfrm>
            <a:off x="5105400" y="2273300"/>
            <a:ext cx="1676400" cy="2514600"/>
          </a:xfrm>
          <a:prstGeom prst="flowChartMerge">
            <a:avLst/>
          </a:prstGeom>
          <a:solidFill>
            <a:srgbClr val="00B050"/>
          </a:solidFill>
          <a:ln w="25400" cap="flat" cmpd="sng" algn="ctr">
            <a:solidFill>
              <a:srgbClr val="004C22"/>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15" name="Flowchart: Merge 8"/>
          <p:cNvSpPr/>
          <p:nvPr/>
        </p:nvSpPr>
        <p:spPr>
          <a:xfrm>
            <a:off x="5257800" y="2730500"/>
            <a:ext cx="1371600" cy="2057400"/>
          </a:xfrm>
          <a:prstGeom prst="flowChartMerge">
            <a:avLst/>
          </a:prstGeom>
          <a:solidFill>
            <a:srgbClr val="F79646"/>
          </a:solidFill>
          <a:ln w="25400" cap="flat" cmpd="sng" algn="ctr">
            <a:solidFill>
              <a:srgbClr val="F79646">
                <a:shade val="50000"/>
              </a:srgbClr>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16" name="Flowchart: Merge 9"/>
          <p:cNvSpPr/>
          <p:nvPr/>
        </p:nvSpPr>
        <p:spPr>
          <a:xfrm>
            <a:off x="5410200" y="3187700"/>
            <a:ext cx="1066800" cy="1600200"/>
          </a:xfrm>
          <a:prstGeom prst="flowChartMerge">
            <a:avLst/>
          </a:prstGeom>
          <a:solidFill>
            <a:sysClr val="windowText" lastClr="000000"/>
          </a:solidFill>
          <a:ln w="25400" cap="flat" cmpd="sng" algn="ctr">
            <a:solidFill>
              <a:sysClr val="windowText" lastClr="000000">
                <a:shade val="50000"/>
              </a:sysClr>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17" name="Flowchart: Merge 10"/>
          <p:cNvSpPr/>
          <p:nvPr/>
        </p:nvSpPr>
        <p:spPr>
          <a:xfrm>
            <a:off x="5562600" y="3644900"/>
            <a:ext cx="762000" cy="1143000"/>
          </a:xfrm>
          <a:prstGeom prst="flowChartMerge">
            <a:avLst/>
          </a:prstGeom>
          <a:solidFill>
            <a:srgbClr val="9BBB59"/>
          </a:solidFill>
          <a:ln w="25400" cap="flat" cmpd="sng" algn="ctr">
            <a:solidFill>
              <a:srgbClr val="9BBB59">
                <a:shade val="50000"/>
              </a:srgbClr>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18" name="Flowchart: Merge 11"/>
          <p:cNvSpPr/>
          <p:nvPr/>
        </p:nvSpPr>
        <p:spPr>
          <a:xfrm>
            <a:off x="5715000" y="4102100"/>
            <a:ext cx="457200" cy="685800"/>
          </a:xfrm>
          <a:prstGeom prst="flowChartMerge">
            <a:avLst/>
          </a:prstGeom>
          <a:solidFill>
            <a:srgbClr val="4BACC6"/>
          </a:solidFill>
          <a:ln w="25400" cap="flat" cmpd="sng" algn="ctr">
            <a:solidFill>
              <a:srgbClr val="4BACC6">
                <a:shade val="50000"/>
              </a:srgbClr>
            </a:solidFill>
            <a:prstDash val="solid"/>
          </a:ln>
          <a:effectLst/>
        </p:spPr>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a:ea typeface="ＭＳ Ｐゴシック" charset="0"/>
              <a:cs typeface="ＭＳ Ｐゴシック" charset="0"/>
            </a:endParaRPr>
          </a:p>
        </p:txBody>
      </p: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3" name="TextBox 2"/>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24255568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a:t>
            </a:r>
            <a:r>
              <a:rPr lang="en-US" dirty="0">
                <a:cs typeface="+mj-cs"/>
              </a:rPr>
              <a:t>B</a:t>
            </a:r>
            <a:r>
              <a:rPr lang="en-US" dirty="0">
                <a:ea typeface="+mj-ea"/>
                <a:cs typeface="+mj-cs"/>
              </a:rPr>
              <a:t>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6739"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16740"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16741"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16742"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6745"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16746"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dirty="0">
                <a:ln>
                  <a:noFill/>
                </a:ln>
                <a:solidFill>
                  <a:srgbClr val="000000"/>
                </a:solidFill>
                <a:effectLst/>
                <a:uLnTx/>
                <a:uFillTx/>
                <a:latin typeface="Calibri" charset="0"/>
                <a:ea typeface="ＭＳ Ｐゴシック" charset="0"/>
                <a:cs typeface="Arial" charset="0"/>
              </a:rPr>
              <a:t>Physical memory space</a:t>
            </a:r>
          </a:p>
        </p:txBody>
      </p:sp>
      <p:pic>
        <p:nvPicPr>
          <p:cNvPr id="116747" name="Picture 53"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3581401"/>
            <a:ext cx="207168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6748" name="Picture 54" descr="nehalem.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458200" y="4572000"/>
            <a:ext cx="979488" cy="979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6749" name="Picture 55"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29400" y="2720976"/>
            <a:ext cx="2071688" cy="4794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6750" name="Picture 56" descr="DIMM_crop.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144000" y="3662364"/>
            <a:ext cx="1295400" cy="300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6751" name="Picture 57" descr="DIMM_crop.jpg"/>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9144000" y="2824164"/>
            <a:ext cx="1295400" cy="3000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59" name="Shape 58"/>
          <p:cNvCxnSpPr>
            <a:cxnSpLocks noChangeShapeType="1"/>
            <a:stCxn id="116748" idx="3"/>
            <a:endCxn id="116750" idx="2"/>
          </p:cNvCxnSpPr>
          <p:nvPr/>
        </p:nvCxnSpPr>
        <p:spPr bwMode="auto">
          <a:xfrm flipV="1">
            <a:off x="9437688" y="3962400"/>
            <a:ext cx="354012" cy="1098550"/>
          </a:xfrm>
          <a:prstGeom prst="bentConnector2">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60" name="Shape 59"/>
          <p:cNvCxnSpPr>
            <a:cxnSpLocks noChangeShapeType="1"/>
            <a:stCxn id="116748" idx="1"/>
            <a:endCxn id="116747" idx="2"/>
          </p:cNvCxnSpPr>
          <p:nvPr/>
        </p:nvCxnSpPr>
        <p:spPr bwMode="auto">
          <a:xfrm rot="10800000">
            <a:off x="7666038" y="4060826"/>
            <a:ext cx="792162" cy="1000125"/>
          </a:xfrm>
          <a:prstGeom prst="bentConnector2">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61" name="Shape 16"/>
          <p:cNvCxnSpPr>
            <a:cxnSpLocks noChangeShapeType="1"/>
            <a:stCxn id="116750" idx="0"/>
            <a:endCxn id="116751" idx="2"/>
          </p:cNvCxnSpPr>
          <p:nvPr/>
        </p:nvCxnSpPr>
        <p:spPr bwMode="auto">
          <a:xfrm rot="5400000" flipH="1" flipV="1">
            <a:off x="9523413" y="3394075"/>
            <a:ext cx="538162" cy="1588"/>
          </a:xfrm>
          <a:prstGeom prst="bentConnector3">
            <a:avLst>
              <a:gd name="adj1" fmla="val 50000"/>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62" name="Shape 16"/>
          <p:cNvCxnSpPr>
            <a:cxnSpLocks noChangeShapeType="1"/>
            <a:stCxn id="116747" idx="0"/>
            <a:endCxn id="116749" idx="2"/>
          </p:cNvCxnSpPr>
          <p:nvPr/>
        </p:nvCxnSpPr>
        <p:spPr bwMode="auto">
          <a:xfrm rot="5400000" flipH="1" flipV="1">
            <a:off x="7474744" y="3391694"/>
            <a:ext cx="381000" cy="1588"/>
          </a:xfrm>
          <a:prstGeom prst="bentConnector3">
            <a:avLst>
              <a:gd name="adj1" fmla="val 50000"/>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63" name="Rectangle 62"/>
          <p:cNvSpPr/>
          <p:nvPr/>
        </p:nvSpPr>
        <p:spPr>
          <a:xfrm>
            <a:off x="6400800" y="2514600"/>
            <a:ext cx="2514600" cy="1752600"/>
          </a:xfrm>
          <a:prstGeom prst="rect">
            <a:avLst/>
          </a:prstGeom>
          <a:noFill/>
          <a:ln w="25400">
            <a:solidFill>
              <a:schemeClr val="accent2"/>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6757" name="TextBox 63"/>
          <p:cNvSpPr txBox="1">
            <a:spLocks noChangeArrowheads="1"/>
          </p:cNvSpPr>
          <p:nvPr/>
        </p:nvSpPr>
        <p:spPr bwMode="auto">
          <a:xfrm>
            <a:off x="6719888" y="2133600"/>
            <a:ext cx="1905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Channel 0</a:t>
            </a:r>
          </a:p>
        </p:txBody>
      </p:sp>
      <p:sp>
        <p:nvSpPr>
          <p:cNvPr id="67" name="Rectangle 66"/>
          <p:cNvSpPr/>
          <p:nvPr/>
        </p:nvSpPr>
        <p:spPr>
          <a:xfrm>
            <a:off x="6553200" y="3505200"/>
            <a:ext cx="2209800" cy="609600"/>
          </a:xfrm>
          <a:prstGeom prst="rect">
            <a:avLst/>
          </a:prstGeom>
          <a:noFill/>
          <a:ln w="25400">
            <a:solidFill>
              <a:srgbClr val="00B05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6759" name="TextBox 67"/>
          <p:cNvSpPr txBox="1">
            <a:spLocks noChangeArrowheads="1"/>
          </p:cNvSpPr>
          <p:nvPr/>
        </p:nvSpPr>
        <p:spPr bwMode="auto">
          <a:xfrm>
            <a:off x="5334000" y="3440114"/>
            <a:ext cx="838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B050"/>
                </a:solidFill>
                <a:effectLst/>
                <a:uLnTx/>
                <a:uFillTx/>
                <a:latin typeface="Calibri" charset="0"/>
                <a:ea typeface="ＭＳ Ｐゴシック" charset="0"/>
                <a:cs typeface="Arial" charset="0"/>
              </a:rPr>
              <a:t>DIMM 0</a:t>
            </a:r>
          </a:p>
        </p:txBody>
      </p:sp>
      <p:sp>
        <p:nvSpPr>
          <p:cNvPr id="69" name="Rectangle 68"/>
          <p:cNvSpPr/>
          <p:nvPr/>
        </p:nvSpPr>
        <p:spPr>
          <a:xfrm>
            <a:off x="6705600" y="3635375"/>
            <a:ext cx="1905000" cy="304800"/>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6761" name="TextBox 69"/>
          <p:cNvSpPr txBox="1">
            <a:spLocks noChangeArrowheads="1"/>
          </p:cNvSpPr>
          <p:nvPr/>
        </p:nvSpPr>
        <p:spPr bwMode="auto">
          <a:xfrm>
            <a:off x="6096000" y="4495800"/>
            <a:ext cx="12192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cxnSp>
        <p:nvCxnSpPr>
          <p:cNvPr id="72" name="Straight Arrow Connector 71"/>
          <p:cNvCxnSpPr>
            <a:stCxn id="67" idx="1"/>
            <a:endCxn id="116759" idx="3"/>
          </p:cNvCxnSpPr>
          <p:nvPr/>
        </p:nvCxnSpPr>
        <p:spPr>
          <a:xfrm rot="10800000">
            <a:off x="6172200" y="3625850"/>
            <a:ext cx="381000" cy="184150"/>
          </a:xfrm>
          <a:prstGeom prst="straightConnector1">
            <a:avLst/>
          </a:prstGeom>
          <a:ln w="19050">
            <a:solidFill>
              <a:srgbClr val="00B050"/>
            </a:solidFill>
            <a:headEnd type="arrow"/>
            <a:tailEnd type="arrow"/>
          </a:ln>
        </p:spPr>
        <p:style>
          <a:lnRef idx="1">
            <a:schemeClr val="accent1"/>
          </a:lnRef>
          <a:fillRef idx="0">
            <a:schemeClr val="accent1"/>
          </a:fillRef>
          <a:effectRef idx="0">
            <a:schemeClr val="accent1"/>
          </a:effectRef>
          <a:fontRef idx="minor">
            <a:schemeClr val="tx1"/>
          </a:fontRef>
        </p:style>
      </p:cxnSp>
      <p:cxnSp>
        <p:nvCxnSpPr>
          <p:cNvPr id="79" name="Straight Arrow Connector 78"/>
          <p:cNvCxnSpPr>
            <a:stCxn id="69" idx="2"/>
            <a:endCxn id="116761" idx="0"/>
          </p:cNvCxnSpPr>
          <p:nvPr/>
        </p:nvCxnSpPr>
        <p:spPr>
          <a:xfrm rot="5400000">
            <a:off x="6904038" y="3741738"/>
            <a:ext cx="555625" cy="952500"/>
          </a:xfrm>
          <a:prstGeom prst="straightConnector1">
            <a:avLst/>
          </a:prstGeom>
          <a:ln w="19050">
            <a:solidFill>
              <a:schemeClr val="accent6"/>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82" name="Right Arrow 81"/>
          <p:cNvSpPr/>
          <p:nvPr/>
        </p:nvSpPr>
        <p:spPr>
          <a:xfrm rot="20478382">
            <a:off x="4406901" y="4121150"/>
            <a:ext cx="1654175" cy="11430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Mapped to</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31" name="TextBox 30"/>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17295092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a:t>
            </a:r>
            <a:r>
              <a:rPr lang="en-US" dirty="0">
                <a:cs typeface="+mj-cs"/>
              </a:rPr>
              <a:t>B</a:t>
            </a:r>
            <a:r>
              <a:rPr lang="en-US" dirty="0">
                <a:ea typeface="+mj-ea"/>
                <a:cs typeface="+mj-cs"/>
              </a:rPr>
              <a:t>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7763"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17764"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17765"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17766"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7769"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17770"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7772" name="TextBox 69"/>
          <p:cNvSpPr txBox="1">
            <a:spLocks noChangeArrowheads="1"/>
          </p:cNvSpPr>
          <p:nvPr/>
        </p:nvSpPr>
        <p:spPr bwMode="auto">
          <a:xfrm>
            <a:off x="7239000" y="1839914"/>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7938"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17939"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17940"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7942"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7944"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7946"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7948"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cxnSp>
        <p:nvCxnSpPr>
          <p:cNvPr id="53"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7950" name="TextBox 64"/>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0" name="TextBox 39"/>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255317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a:t>
            </a:r>
            <a:r>
              <a:rPr lang="en-US" dirty="0">
                <a:cs typeface="+mj-cs"/>
              </a:rPr>
              <a:t>B</a:t>
            </a:r>
            <a:r>
              <a:rPr lang="en-US" dirty="0">
                <a:ea typeface="+mj-ea"/>
                <a:cs typeface="+mj-cs"/>
              </a:rPr>
              <a:t>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8787"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18788"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18789"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18790"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8793"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18794"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8796" name="TextBox 69"/>
          <p:cNvSpPr txBox="1">
            <a:spLocks noChangeArrowheads="1"/>
          </p:cNvSpPr>
          <p:nvPr/>
        </p:nvSpPr>
        <p:spPr bwMode="auto">
          <a:xfrm>
            <a:off x="7239000" y="1843089"/>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8962"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18963"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18964"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8966"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8968"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8970"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8972"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cxnSp>
        <p:nvCxnSpPr>
          <p:cNvPr id="52"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8974" name="TextBox 52"/>
          <p:cNvSpPr txBox="1">
            <a:spLocks noChangeArrowheads="1"/>
          </p:cNvSpPr>
          <p:nvPr/>
        </p:nvSpPr>
        <p:spPr bwMode="auto">
          <a:xfrm>
            <a:off x="4572000" y="2600326"/>
            <a:ext cx="4572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Row 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Col 0</a:t>
            </a:r>
          </a:p>
        </p:txBody>
      </p:sp>
      <p:cxnSp>
        <p:nvCxnSpPr>
          <p:cNvPr id="55" name="Straight Arrow Connector 54"/>
          <p:cNvCxnSpPr>
            <a:endCxn id="118974" idx="3"/>
          </p:cNvCxnSpPr>
          <p:nvPr/>
        </p:nvCxnSpPr>
        <p:spPr>
          <a:xfrm rot="10800000" flipV="1">
            <a:off x="5029200" y="2819401"/>
            <a:ext cx="304800" cy="42863"/>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18976" name="TextBox 58"/>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0" name="TextBox 39"/>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6920410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block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9811"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19812"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19813"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19814"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9817"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19818"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9820" name="TextBox 69"/>
          <p:cNvSpPr txBox="1">
            <a:spLocks noChangeArrowheads="1"/>
          </p:cNvSpPr>
          <p:nvPr/>
        </p:nvSpPr>
        <p:spPr bwMode="auto">
          <a:xfrm>
            <a:off x="7239000" y="1843089"/>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9986"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19987"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19988"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9990"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9992"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9994"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9996"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52" name="Rectangle 51"/>
          <p:cNvSpPr/>
          <p:nvPr/>
        </p:nvSpPr>
        <p:spPr>
          <a:xfrm>
            <a:off x="2706688" y="5227638"/>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cxnSp>
        <p:nvCxnSpPr>
          <p:cNvPr id="53"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9999" name="TextBox 53"/>
          <p:cNvSpPr txBox="1">
            <a:spLocks noChangeArrowheads="1"/>
          </p:cNvSpPr>
          <p:nvPr/>
        </p:nvSpPr>
        <p:spPr bwMode="auto">
          <a:xfrm>
            <a:off x="4572000" y="2600326"/>
            <a:ext cx="4572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Row 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Col 0</a:t>
            </a:r>
          </a:p>
        </p:txBody>
      </p:sp>
      <p:cxnSp>
        <p:nvCxnSpPr>
          <p:cNvPr id="55" name="Straight Arrow Connector 54"/>
          <p:cNvCxnSpPr>
            <a:endCxn id="119999" idx="3"/>
          </p:cNvCxnSpPr>
          <p:nvPr/>
        </p:nvCxnSpPr>
        <p:spPr>
          <a:xfrm rot="10800000" flipV="1">
            <a:off x="5029200" y="2819401"/>
            <a:ext cx="304800" cy="42863"/>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0001" name="TextBox 55"/>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49" name="Rectangle 48"/>
          <p:cNvSpPr/>
          <p:nvPr/>
        </p:nvSpPr>
        <p:spPr>
          <a:xfrm>
            <a:off x="7162800" y="5486400"/>
            <a:ext cx="4572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1" name="TextBox 40"/>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610627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block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0835"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20836"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20837"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20838"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0841"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20842"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0844" name="TextBox 69"/>
          <p:cNvSpPr txBox="1">
            <a:spLocks noChangeArrowheads="1"/>
          </p:cNvSpPr>
          <p:nvPr/>
        </p:nvSpPr>
        <p:spPr bwMode="auto">
          <a:xfrm>
            <a:off x="7239000" y="1843089"/>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1010"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21011"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21012"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1014"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1016"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1018"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1020"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52" name="Rectangle 51"/>
          <p:cNvSpPr/>
          <p:nvPr/>
        </p:nvSpPr>
        <p:spPr>
          <a:xfrm>
            <a:off x="2706688" y="5227638"/>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cxnSp>
        <p:nvCxnSpPr>
          <p:cNvPr id="53"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1023" name="TextBox 53"/>
          <p:cNvSpPr txBox="1">
            <a:spLocks noChangeArrowheads="1"/>
          </p:cNvSpPr>
          <p:nvPr/>
        </p:nvSpPr>
        <p:spPr bwMode="auto">
          <a:xfrm>
            <a:off x="4572000" y="2600326"/>
            <a:ext cx="4572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Row 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Col 1</a:t>
            </a:r>
          </a:p>
        </p:txBody>
      </p:sp>
      <p:cxnSp>
        <p:nvCxnSpPr>
          <p:cNvPr id="55" name="Straight Arrow Connector 54"/>
          <p:cNvCxnSpPr>
            <a:endCxn id="121023" idx="3"/>
          </p:cNvCxnSpPr>
          <p:nvPr/>
        </p:nvCxnSpPr>
        <p:spPr>
          <a:xfrm rot="10800000" flipV="1">
            <a:off x="5029200" y="2819401"/>
            <a:ext cx="457200" cy="42863"/>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1025" name="TextBox 56"/>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0" name="TextBox 39"/>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109997401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block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1859"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21860"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21861"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21862"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1865"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21866"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1868" name="TextBox 69"/>
          <p:cNvSpPr txBox="1">
            <a:spLocks noChangeArrowheads="1"/>
          </p:cNvSpPr>
          <p:nvPr/>
        </p:nvSpPr>
        <p:spPr bwMode="auto">
          <a:xfrm>
            <a:off x="7239000" y="1843089"/>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2034"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22035"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22036"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2038"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2040"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2042"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49"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2045"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52" name="Rectangle 51"/>
          <p:cNvSpPr/>
          <p:nvPr/>
        </p:nvSpPr>
        <p:spPr>
          <a:xfrm>
            <a:off x="2706688" y="5227638"/>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sp>
        <p:nvSpPr>
          <p:cNvPr id="53" name="Rectangle 52"/>
          <p:cNvSpPr/>
          <p:nvPr/>
        </p:nvSpPr>
        <p:spPr>
          <a:xfrm>
            <a:off x="2713038" y="4845050"/>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cxnSp>
        <p:nvCxnSpPr>
          <p:cNvPr id="57" name="Straight Arrow Connector 56"/>
          <p:cNvCxnSpPr/>
          <p:nvPr/>
        </p:nvCxnSpPr>
        <p:spPr>
          <a:xfrm rot="10800000" flipV="1">
            <a:off x="5029200" y="2819401"/>
            <a:ext cx="457200" cy="42863"/>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2049" name="TextBox 57"/>
          <p:cNvSpPr txBox="1">
            <a:spLocks noChangeArrowheads="1"/>
          </p:cNvSpPr>
          <p:nvPr/>
        </p:nvSpPr>
        <p:spPr bwMode="auto">
          <a:xfrm>
            <a:off x="4572000" y="2600326"/>
            <a:ext cx="4572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Row 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Col 1</a:t>
            </a:r>
          </a:p>
        </p:txBody>
      </p:sp>
      <p:sp>
        <p:nvSpPr>
          <p:cNvPr id="122050" name="TextBox 59"/>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54" name="Rectangle 53"/>
          <p:cNvSpPr/>
          <p:nvPr/>
        </p:nvSpPr>
        <p:spPr>
          <a:xfrm>
            <a:off x="7162800" y="5486400"/>
            <a:ext cx="4572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2" name="TextBox 41"/>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1608834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a:ea typeface="+mj-ea"/>
                <a:cs typeface="+mj-cs"/>
              </a:rPr>
              <a:t>Transferring a cache block</a:t>
            </a:r>
          </a:p>
        </p:txBody>
      </p:sp>
      <p:sp>
        <p:nvSpPr>
          <p:cNvPr id="4" name="Rectangle 3"/>
          <p:cNvSpPr/>
          <p:nvPr/>
        </p:nvSpPr>
        <p:spPr>
          <a:xfrm>
            <a:off x="2667000" y="2133600"/>
            <a:ext cx="457200" cy="3429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2883" name="TextBox 4"/>
          <p:cNvSpPr txBox="1">
            <a:spLocks noChangeArrowheads="1"/>
          </p:cNvSpPr>
          <p:nvPr/>
        </p:nvSpPr>
        <p:spPr bwMode="auto">
          <a:xfrm>
            <a:off x="1676400" y="1981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0xFFFF…F</a:t>
            </a:r>
          </a:p>
        </p:txBody>
      </p:sp>
      <p:sp>
        <p:nvSpPr>
          <p:cNvPr id="122884" name="TextBox 5"/>
          <p:cNvSpPr txBox="1">
            <a:spLocks noChangeArrowheads="1"/>
          </p:cNvSpPr>
          <p:nvPr/>
        </p:nvSpPr>
        <p:spPr bwMode="auto">
          <a:xfrm>
            <a:off x="1676400" y="5376864"/>
            <a:ext cx="9144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0x00</a:t>
            </a:r>
          </a:p>
        </p:txBody>
      </p:sp>
      <p:sp>
        <p:nvSpPr>
          <p:cNvPr id="122885" name="TextBox 6"/>
          <p:cNvSpPr txBox="1">
            <a:spLocks noChangeArrowheads="1"/>
          </p:cNvSpPr>
          <p:nvPr/>
        </p:nvSpPr>
        <p:spPr bwMode="auto">
          <a:xfrm>
            <a:off x="1676400" y="4267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8064A2"/>
                </a:solidFill>
                <a:effectLst/>
                <a:uLnTx/>
                <a:uFillTx/>
                <a:latin typeface="Calibri" charset="0"/>
                <a:ea typeface="ＭＳ Ｐゴシック" charset="0"/>
                <a:cs typeface="Arial" charset="0"/>
              </a:rPr>
              <a:t>0x40</a:t>
            </a:r>
          </a:p>
        </p:txBody>
      </p:sp>
      <p:sp>
        <p:nvSpPr>
          <p:cNvPr id="122886" name="TextBox 7"/>
          <p:cNvSpPr txBox="1">
            <a:spLocks noChangeArrowheads="1"/>
          </p:cNvSpPr>
          <p:nvPr/>
        </p:nvSpPr>
        <p:spPr bwMode="auto">
          <a:xfrm rot="-5400000">
            <a:off x="1816100" y="30607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8064A2"/>
                </a:solidFill>
                <a:effectLst/>
                <a:uLnTx/>
                <a:uFillTx/>
                <a:latin typeface="Calibri" charset="0"/>
                <a:ea typeface="ＭＳ Ｐゴシック" charset="0"/>
                <a:cs typeface="Arial" charset="0"/>
              </a:rPr>
              <a:t>...</a:t>
            </a:r>
          </a:p>
        </p:txBody>
      </p:sp>
      <p:cxnSp>
        <p:nvCxnSpPr>
          <p:cNvPr id="10" name="Straight Arrow Connector 9"/>
          <p:cNvCxnSpPr/>
          <p:nvPr/>
        </p:nvCxnSpPr>
        <p:spPr>
          <a:xfrm rot="5400000">
            <a:off x="2705101" y="4991101"/>
            <a:ext cx="1141412" cy="1587"/>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4" name="Rectangle 13"/>
          <p:cNvSpPr/>
          <p:nvPr/>
        </p:nvSpPr>
        <p:spPr>
          <a:xfrm>
            <a:off x="2667000" y="4419600"/>
            <a:ext cx="457200" cy="1143000"/>
          </a:xfrm>
          <a:prstGeom prst="rect">
            <a:avLst/>
          </a:prstGeom>
          <a:ln w="38100"/>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2889" name="TextBox 14"/>
          <p:cNvSpPr txBox="1">
            <a:spLocks noChangeArrowheads="1"/>
          </p:cNvSpPr>
          <p:nvPr/>
        </p:nvSpPr>
        <p:spPr bwMode="auto">
          <a:xfrm>
            <a:off x="3276600" y="4724400"/>
            <a:ext cx="1143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64B </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cache block</a:t>
            </a:r>
          </a:p>
        </p:txBody>
      </p:sp>
      <p:sp>
        <p:nvSpPr>
          <p:cNvPr id="122890" name="TextBox 15"/>
          <p:cNvSpPr txBox="1">
            <a:spLocks noChangeArrowheads="1"/>
          </p:cNvSpPr>
          <p:nvPr/>
        </p:nvSpPr>
        <p:spPr bwMode="auto">
          <a:xfrm>
            <a:off x="1828800" y="1447800"/>
            <a:ext cx="21336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600" b="1" i="0" u="none" strike="noStrike" kern="1200" cap="none" spc="0" normalizeH="0" baseline="0" noProof="0">
                <a:ln>
                  <a:noFill/>
                </a:ln>
                <a:solidFill>
                  <a:srgbClr val="000000"/>
                </a:solidFill>
                <a:effectLst/>
                <a:uLnTx/>
                <a:uFillTx/>
                <a:latin typeface="Calibri" charset="0"/>
                <a:ea typeface="ＭＳ Ｐゴシック" charset="0"/>
                <a:cs typeface="Arial" charset="0"/>
              </a:rPr>
              <a:t>Physical memory space</a:t>
            </a:r>
          </a:p>
        </p:txBody>
      </p:sp>
      <p:sp>
        <p:nvSpPr>
          <p:cNvPr id="69" name="Rectangle 68"/>
          <p:cNvSpPr/>
          <p:nvPr/>
        </p:nvSpPr>
        <p:spPr>
          <a:xfrm>
            <a:off x="5105400" y="2212975"/>
            <a:ext cx="4724400" cy="979488"/>
          </a:xfrm>
          <a:prstGeom prst="rect">
            <a:avLst/>
          </a:prstGeom>
          <a:solidFill>
            <a:schemeClr val="accent6">
              <a:alpha val="40000"/>
            </a:schemeClr>
          </a:solidFill>
          <a:ln w="25400">
            <a:solidFill>
              <a:schemeClr val="accent6"/>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2892" name="TextBox 69"/>
          <p:cNvSpPr txBox="1">
            <a:spLocks noChangeArrowheads="1"/>
          </p:cNvSpPr>
          <p:nvPr/>
        </p:nvSpPr>
        <p:spPr bwMode="auto">
          <a:xfrm>
            <a:off x="7239000" y="1843089"/>
            <a:ext cx="1219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a:t>
            </a:r>
          </a:p>
        </p:txBody>
      </p:sp>
      <p:graphicFrame>
        <p:nvGraphicFramePr>
          <p:cNvPr id="32" name="Table 31"/>
          <p:cNvGraphicFramePr>
            <a:graphicFrameLocks noGrp="1"/>
          </p:cNvGraphicFramePr>
          <p:nvPr/>
        </p:nvGraphicFramePr>
        <p:xfrm>
          <a:off x="53848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1" name="Table 30"/>
          <p:cNvGraphicFramePr>
            <a:graphicFrameLocks noGrp="1"/>
          </p:cNvGraphicFramePr>
          <p:nvPr/>
        </p:nvGraphicFramePr>
        <p:xfrm>
          <a:off x="53086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tc>
                  <a:txBody>
                    <a:bodyPr/>
                    <a:lstStyle/>
                    <a:p>
                      <a:endParaRPr lang="en-US" sz="200" dirty="0">
                        <a:solidFill>
                          <a:schemeClr val="accent5"/>
                        </a:solidFill>
                      </a:endParaRPr>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3" name="Table 32"/>
          <p:cNvGraphicFramePr>
            <a:graphicFrameLocks noGrp="1"/>
          </p:cNvGraphicFramePr>
          <p:nvPr/>
        </p:nvGraphicFramePr>
        <p:xfrm>
          <a:off x="9042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4" name="Table 33"/>
          <p:cNvGraphicFramePr>
            <a:graphicFrameLocks noGrp="1"/>
          </p:cNvGraphicFramePr>
          <p:nvPr/>
        </p:nvGraphicFramePr>
        <p:xfrm>
          <a:off x="8966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5" name="Table 34"/>
          <p:cNvGraphicFramePr>
            <a:graphicFrameLocks noGrp="1"/>
          </p:cNvGraphicFramePr>
          <p:nvPr/>
        </p:nvGraphicFramePr>
        <p:xfrm>
          <a:off x="6375400" y="23907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graphicFrame>
        <p:nvGraphicFramePr>
          <p:cNvPr id="36" name="Table 35"/>
          <p:cNvGraphicFramePr>
            <a:graphicFrameLocks noGrp="1"/>
          </p:cNvGraphicFramePr>
          <p:nvPr/>
        </p:nvGraphicFramePr>
        <p:xfrm>
          <a:off x="6299200" y="2492375"/>
          <a:ext cx="558800" cy="558800"/>
        </p:xfrm>
        <a:graphic>
          <a:graphicData uri="http://schemas.openxmlformats.org/drawingml/2006/table">
            <a:tbl>
              <a:tblPr>
                <a:tableStyleId>{616DA210-FB5B-4158-B5E0-FEB733F419BA}</a:tableStyleId>
              </a:tblPr>
              <a:tblGrid>
                <a:gridCol w="139700">
                  <a:extLst>
                    <a:ext uri="{9D8B030D-6E8A-4147-A177-3AD203B41FA5}">
                      <a16:colId xmlns:a16="http://schemas.microsoft.com/office/drawing/2014/main" val="20000"/>
                    </a:ext>
                  </a:extLst>
                </a:gridCol>
                <a:gridCol w="139700">
                  <a:extLst>
                    <a:ext uri="{9D8B030D-6E8A-4147-A177-3AD203B41FA5}">
                      <a16:colId xmlns:a16="http://schemas.microsoft.com/office/drawing/2014/main" val="20001"/>
                    </a:ext>
                  </a:extLst>
                </a:gridCol>
                <a:gridCol w="139700">
                  <a:extLst>
                    <a:ext uri="{9D8B030D-6E8A-4147-A177-3AD203B41FA5}">
                      <a16:colId xmlns:a16="http://schemas.microsoft.com/office/drawing/2014/main" val="20002"/>
                    </a:ext>
                  </a:extLst>
                </a:gridCol>
                <a:gridCol w="139700">
                  <a:extLst>
                    <a:ext uri="{9D8B030D-6E8A-4147-A177-3AD203B41FA5}">
                      <a16:colId xmlns:a16="http://schemas.microsoft.com/office/drawing/2014/main" val="20003"/>
                    </a:ext>
                  </a:extLst>
                </a:gridCol>
              </a:tblGrid>
              <a:tr h="139700">
                <a:tc>
                  <a:txBody>
                    <a:bodyPr/>
                    <a:lstStyle/>
                    <a:p>
                      <a:endParaRPr lang="en-US" sz="200" dirty="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0"/>
                  </a:ext>
                </a:extLst>
              </a:tr>
              <a:tr h="139700">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tc>
                  <a:txBody>
                    <a:bodyPr/>
                    <a:lstStyle/>
                    <a:p>
                      <a:endParaRPr lang="en-US" sz="200" dirty="0"/>
                    </a:p>
                  </a:txBody>
                  <a:tcPr marL="0" marR="0">
                    <a:solidFill>
                      <a:schemeClr val="bg1"/>
                    </a:solidFill>
                  </a:tcPr>
                </a:tc>
                <a:extLst>
                  <a:ext uri="{0D108BD9-81ED-4DB2-BD59-A6C34878D82A}">
                    <a16:rowId xmlns:a16="http://schemas.microsoft.com/office/drawing/2014/main" val="10001"/>
                  </a:ext>
                </a:extLst>
              </a:tr>
              <a:tr h="139700">
                <a:tc>
                  <a:txBody>
                    <a:bodyPr/>
                    <a:lstStyle/>
                    <a:p>
                      <a:endParaRPr lang="en-US" sz="200"/>
                    </a:p>
                  </a:txBody>
                  <a:tcPr marL="0" marR="0">
                    <a:solidFill>
                      <a:schemeClr val="bg1"/>
                    </a:solidFill>
                  </a:tcPr>
                </a:tc>
                <a:tc>
                  <a:txBody>
                    <a:bodyPr/>
                    <a:lstStyle/>
                    <a:p>
                      <a:endParaRPr lang="en-US" sz="200" dirty="0"/>
                    </a:p>
                  </a:txBody>
                  <a:tcPr marL="0" marR="0">
                    <a:solidFill>
                      <a:srgbClr val="FF0000"/>
                    </a:solidFill>
                  </a:tcPr>
                </a:tc>
                <a:tc>
                  <a:txBody>
                    <a:bodyPr/>
                    <a:lstStyle/>
                    <a:p>
                      <a:endParaRPr lang="en-US" sz="200"/>
                    </a:p>
                  </a:txBody>
                  <a:tcPr marL="0" marR="0">
                    <a:solidFill>
                      <a:schemeClr val="bg1"/>
                    </a:solidFill>
                  </a:tcPr>
                </a:tc>
                <a:tc>
                  <a:txBody>
                    <a:bodyPr/>
                    <a:lstStyle/>
                    <a:p>
                      <a:endParaRPr lang="en-US" sz="200"/>
                    </a:p>
                  </a:txBody>
                  <a:tcPr marL="0" marR="0">
                    <a:solidFill>
                      <a:schemeClr val="bg1"/>
                    </a:solidFill>
                  </a:tcPr>
                </a:tc>
                <a:extLst>
                  <a:ext uri="{0D108BD9-81ED-4DB2-BD59-A6C34878D82A}">
                    <a16:rowId xmlns:a16="http://schemas.microsoft.com/office/drawing/2014/main" val="10002"/>
                  </a:ext>
                </a:extLst>
              </a:tr>
              <a:tr h="139700">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tc>
                  <a:txBody>
                    <a:bodyPr/>
                    <a:lstStyle/>
                    <a:p>
                      <a:endParaRPr lang="en-US" sz="200" dirty="0"/>
                    </a:p>
                  </a:txBody>
                  <a:tcPr marL="0" marR="0">
                    <a:solidFill>
                      <a:schemeClr val="accent5"/>
                    </a:solidFill>
                  </a:tcPr>
                </a:tc>
                <a:extLst>
                  <a:ext uri="{0D108BD9-81ED-4DB2-BD59-A6C34878D82A}">
                    <a16:rowId xmlns:a16="http://schemas.microsoft.com/office/drawing/2014/main" val="10003"/>
                  </a:ext>
                </a:extLst>
              </a:tr>
            </a:tbl>
          </a:graphicData>
        </a:graphic>
      </p:graphicFrame>
      <p:sp>
        <p:nvSpPr>
          <p:cNvPr id="37" name="Rectangle 36"/>
          <p:cNvSpPr/>
          <p:nvPr/>
        </p:nvSpPr>
        <p:spPr>
          <a:xfrm>
            <a:off x="52578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248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9" name="Rectangle 38"/>
          <p:cNvSpPr/>
          <p:nvPr/>
        </p:nvSpPr>
        <p:spPr>
          <a:xfrm>
            <a:off x="8915400" y="2060575"/>
            <a:ext cx="762000" cy="1295400"/>
          </a:xfrm>
          <a:prstGeom prst="rect">
            <a:avLst/>
          </a:prstGeom>
          <a:noFill/>
          <a:ln w="127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23058" name="TextBox 39"/>
          <p:cNvSpPr txBox="1">
            <a:spLocks noChangeArrowheads="1"/>
          </p:cNvSpPr>
          <p:nvPr/>
        </p:nvSpPr>
        <p:spPr bwMode="auto">
          <a:xfrm>
            <a:off x="52578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0</a:t>
            </a:r>
          </a:p>
        </p:txBody>
      </p:sp>
      <p:sp>
        <p:nvSpPr>
          <p:cNvPr id="123059" name="TextBox 40"/>
          <p:cNvSpPr txBox="1">
            <a:spLocks noChangeArrowheads="1"/>
          </p:cNvSpPr>
          <p:nvPr/>
        </p:nvSpPr>
        <p:spPr bwMode="auto">
          <a:xfrm>
            <a:off x="6248400" y="1752601"/>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1</a:t>
            </a:r>
          </a:p>
        </p:txBody>
      </p:sp>
      <p:sp>
        <p:nvSpPr>
          <p:cNvPr id="123060" name="TextBox 41"/>
          <p:cNvSpPr txBox="1">
            <a:spLocks noChangeArrowheads="1"/>
          </p:cNvSpPr>
          <p:nvPr/>
        </p:nvSpPr>
        <p:spPr bwMode="auto">
          <a:xfrm>
            <a:off x="8915400" y="1755776"/>
            <a:ext cx="762000" cy="3079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000000"/>
                </a:solidFill>
                <a:effectLst/>
                <a:uLnTx/>
                <a:uFillTx/>
                <a:latin typeface="Calibri" charset="0"/>
                <a:ea typeface="ＭＳ Ｐゴシック" charset="0"/>
                <a:cs typeface="Arial" charset="0"/>
              </a:rPr>
              <a:t>Chip 7</a:t>
            </a:r>
          </a:p>
        </p:txBody>
      </p:sp>
      <p:cxnSp>
        <p:nvCxnSpPr>
          <p:cNvPr id="43" name="Shape 9"/>
          <p:cNvCxnSpPr>
            <a:cxnSpLocks noChangeShapeType="1"/>
          </p:cNvCxnSpPr>
          <p:nvPr/>
        </p:nvCxnSpPr>
        <p:spPr bwMode="auto">
          <a:xfrm rot="5400000" flipH="1" flipV="1">
            <a:off x="5095082"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3062" name="TextBox 43"/>
          <p:cNvSpPr txBox="1">
            <a:spLocks noChangeArrowheads="1"/>
          </p:cNvSpPr>
          <p:nvPr/>
        </p:nvSpPr>
        <p:spPr bwMode="auto">
          <a:xfrm rot="-5400000">
            <a:off x="4947444"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45" name="Shape 9"/>
          <p:cNvCxnSpPr>
            <a:cxnSpLocks noChangeShapeType="1"/>
          </p:cNvCxnSpPr>
          <p:nvPr/>
        </p:nvCxnSpPr>
        <p:spPr bwMode="auto">
          <a:xfrm rot="5400000" flipH="1" flipV="1">
            <a:off x="60952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3064" name="TextBox 45"/>
          <p:cNvSpPr txBox="1">
            <a:spLocks noChangeArrowheads="1"/>
          </p:cNvSpPr>
          <p:nvPr/>
        </p:nvSpPr>
        <p:spPr bwMode="auto">
          <a:xfrm rot="-5400000">
            <a:off x="59475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47" name="Shape 9"/>
          <p:cNvCxnSpPr>
            <a:cxnSpLocks noChangeShapeType="1"/>
          </p:cNvCxnSpPr>
          <p:nvPr/>
        </p:nvCxnSpPr>
        <p:spPr bwMode="auto">
          <a:xfrm rot="5400000" flipH="1" flipV="1">
            <a:off x="8838407" y="3888582"/>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3066" name="TextBox 47"/>
          <p:cNvSpPr txBox="1">
            <a:spLocks noChangeArrowheads="1"/>
          </p:cNvSpPr>
          <p:nvPr/>
        </p:nvSpPr>
        <p:spPr bwMode="auto">
          <a:xfrm rot="-5400000">
            <a:off x="8690769" y="3666331"/>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49" name="Shape 9"/>
          <p:cNvCxnSpPr>
            <a:cxnSpLocks noChangeShapeType="1"/>
          </p:cNvCxnSpPr>
          <p:nvPr/>
        </p:nvCxnSpPr>
        <p:spPr bwMode="auto">
          <a:xfrm>
            <a:off x="5638800" y="4419600"/>
            <a:ext cx="37338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50" name="Shape 9"/>
          <p:cNvCxnSpPr>
            <a:cxnSpLocks noChangeShapeType="1"/>
          </p:cNvCxnSpPr>
          <p:nvPr/>
        </p:nvCxnSpPr>
        <p:spPr bwMode="auto">
          <a:xfrm rot="5400000" flipH="1" flipV="1">
            <a:off x="6857207" y="4955382"/>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23069" name="TextBox 50"/>
          <p:cNvSpPr txBox="1">
            <a:spLocks noChangeArrowheads="1"/>
          </p:cNvSpPr>
          <p:nvPr/>
        </p:nvSpPr>
        <p:spPr bwMode="auto">
          <a:xfrm>
            <a:off x="7391400" y="4803775"/>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52" name="Rectangle 51"/>
          <p:cNvSpPr/>
          <p:nvPr/>
        </p:nvSpPr>
        <p:spPr>
          <a:xfrm>
            <a:off x="2706688" y="5227638"/>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sp>
        <p:nvSpPr>
          <p:cNvPr id="53" name="Rectangle 52"/>
          <p:cNvSpPr/>
          <p:nvPr/>
        </p:nvSpPr>
        <p:spPr>
          <a:xfrm>
            <a:off x="2713038" y="4845050"/>
            <a:ext cx="381000" cy="304800"/>
          </a:xfrm>
          <a:prstGeom prst="rect">
            <a:avLst/>
          </a:prstGeom>
          <a:solidFill>
            <a:srgbClr val="FF0000"/>
          </a:solidFill>
          <a:ln w="38100">
            <a:solidFill>
              <a:srgbClr val="FF0000"/>
            </a:solidFill>
          </a:ln>
        </p:spPr>
        <p:style>
          <a:lnRef idx="2">
            <a:schemeClr val="accent4">
              <a:shade val="50000"/>
            </a:schemeClr>
          </a:lnRef>
          <a:fillRef idx="1">
            <a:schemeClr val="accent4"/>
          </a:fillRef>
          <a:effectRef idx="0">
            <a:schemeClr val="accent4"/>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prstClr val="white"/>
                </a:solidFill>
                <a:effectLst/>
                <a:uLnTx/>
                <a:uFillTx/>
                <a:latin typeface="Calibri"/>
                <a:ea typeface="+mn-ea"/>
                <a:cs typeface="+mn-cs"/>
              </a:rPr>
              <a:t>8B</a:t>
            </a:r>
          </a:p>
        </p:txBody>
      </p:sp>
      <p:cxnSp>
        <p:nvCxnSpPr>
          <p:cNvPr id="57" name="Straight Arrow Connector 56"/>
          <p:cNvCxnSpPr/>
          <p:nvPr/>
        </p:nvCxnSpPr>
        <p:spPr>
          <a:xfrm rot="10800000" flipV="1">
            <a:off x="5029200" y="2819401"/>
            <a:ext cx="457200" cy="42863"/>
          </a:xfrm>
          <a:prstGeom prst="straightConnector1">
            <a:avLst/>
          </a:prstGeom>
          <a:ln w="19050">
            <a:solidFill>
              <a:srgbClr val="FF0000"/>
            </a:solidFill>
            <a:tailEnd type="arrow"/>
          </a:ln>
        </p:spPr>
        <p:style>
          <a:lnRef idx="1">
            <a:schemeClr val="accent1"/>
          </a:lnRef>
          <a:fillRef idx="0">
            <a:schemeClr val="accent1"/>
          </a:fillRef>
          <a:effectRef idx="0">
            <a:schemeClr val="accent1"/>
          </a:effectRef>
          <a:fontRef idx="minor">
            <a:schemeClr val="tx1"/>
          </a:fontRef>
        </p:style>
      </p:cxnSp>
      <p:sp>
        <p:nvSpPr>
          <p:cNvPr id="123073" name="TextBox 57"/>
          <p:cNvSpPr txBox="1">
            <a:spLocks noChangeArrowheads="1"/>
          </p:cNvSpPr>
          <p:nvPr/>
        </p:nvSpPr>
        <p:spPr bwMode="auto">
          <a:xfrm>
            <a:off x="4572000" y="2600326"/>
            <a:ext cx="457200" cy="5238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Row 0</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1400" b="1" i="0" u="none" strike="noStrike" kern="1200" cap="none" spc="0" normalizeH="0" baseline="0" noProof="0">
                <a:ln>
                  <a:noFill/>
                </a:ln>
                <a:solidFill>
                  <a:srgbClr val="FF0000"/>
                </a:solidFill>
                <a:effectLst/>
                <a:uLnTx/>
                <a:uFillTx/>
                <a:latin typeface="Calibri" charset="0"/>
                <a:ea typeface="ＭＳ Ｐゴシック" charset="0"/>
                <a:cs typeface="Arial" charset="0"/>
              </a:rPr>
              <a:t>Col 1</a:t>
            </a:r>
          </a:p>
        </p:txBody>
      </p:sp>
      <p:sp>
        <p:nvSpPr>
          <p:cNvPr id="123074" name="TextBox 58"/>
          <p:cNvSpPr txBox="1">
            <a:spLocks noChangeArrowheads="1"/>
          </p:cNvSpPr>
          <p:nvPr/>
        </p:nvSpPr>
        <p:spPr bwMode="auto">
          <a:xfrm>
            <a:off x="3657600" y="5638801"/>
            <a:ext cx="7704306" cy="646331"/>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square">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charset="0"/>
                <a:ea typeface="ＭＳ Ｐゴシック" charset="0"/>
                <a:cs typeface="Arial" charset="0"/>
              </a:rPr>
              <a:t>A 64B cache block takes 8 I/O cycles to transfer (4 total cycles with DDR).</a:t>
            </a:r>
          </a:p>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dirty="0">
                <a:ln>
                  <a:noFill/>
                </a:ln>
                <a:solidFill>
                  <a:srgbClr val="FF0000"/>
                </a:solidFill>
                <a:effectLst/>
                <a:uLnTx/>
                <a:uFillTx/>
                <a:latin typeface="Calibri" charset="0"/>
                <a:ea typeface="ＭＳ Ｐゴシック" charset="0"/>
                <a:cs typeface="Arial" charset="0"/>
              </a:rPr>
              <a:t>During the process, 8 columns are read sequentially.</a:t>
            </a:r>
          </a:p>
        </p:txBody>
      </p:sp>
      <p:sp>
        <p:nvSpPr>
          <p:cNvPr id="123075" name="TextBox 53"/>
          <p:cNvSpPr txBox="1">
            <a:spLocks noChangeArrowheads="1"/>
          </p:cNvSpPr>
          <p:nvPr/>
        </p:nvSpPr>
        <p:spPr bwMode="auto">
          <a:xfrm>
            <a:off x="7620000" y="23114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sp>
        <p:nvSpPr>
          <p:cNvPr id="3" name="Slide Number Placeholder 2"/>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42" name="TextBox 41"/>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1657349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5"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The DRAM Subsystem</a:t>
            </a:r>
          </a:p>
        </p:txBody>
      </p:sp>
      <p:pic>
        <p:nvPicPr>
          <p:cNvPr id="108546" name="Picture 4"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3200400"/>
            <a:ext cx="2590800" cy="59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8547" name="Picture 5" descr="nehalem.jp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5200650" y="4656138"/>
            <a:ext cx="1352550" cy="13525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8548" name="Picture 8"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895600" y="2133600"/>
            <a:ext cx="2590800" cy="59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8549" name="Picture 9"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3211514"/>
            <a:ext cx="2590800" cy="5984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8550" name="Picture 10"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477000" y="2133600"/>
            <a:ext cx="2590800" cy="59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cxnSp>
        <p:nvCxnSpPr>
          <p:cNvPr id="13" name="Shape 12"/>
          <p:cNvCxnSpPr>
            <a:cxnSpLocks noChangeShapeType="1"/>
            <a:stCxn id="108547" idx="3"/>
            <a:endCxn id="108549" idx="2"/>
          </p:cNvCxnSpPr>
          <p:nvPr/>
        </p:nvCxnSpPr>
        <p:spPr bwMode="auto">
          <a:xfrm flipV="1">
            <a:off x="6553200" y="3810001"/>
            <a:ext cx="1219200" cy="1522413"/>
          </a:xfrm>
          <a:prstGeom prst="bentConnector2">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14" name="Shape 13"/>
          <p:cNvCxnSpPr>
            <a:cxnSpLocks noChangeShapeType="1"/>
            <a:stCxn id="108547" idx="1"/>
            <a:endCxn id="108546" idx="2"/>
          </p:cNvCxnSpPr>
          <p:nvPr/>
        </p:nvCxnSpPr>
        <p:spPr bwMode="auto">
          <a:xfrm rot="10800000">
            <a:off x="4191000" y="3798889"/>
            <a:ext cx="1009650" cy="1533525"/>
          </a:xfrm>
          <a:prstGeom prst="bentConnector2">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17" name="Shape 16"/>
          <p:cNvCxnSpPr>
            <a:cxnSpLocks noChangeShapeType="1"/>
            <a:stCxn id="108549" idx="0"/>
            <a:endCxn id="108550" idx="2"/>
          </p:cNvCxnSpPr>
          <p:nvPr/>
        </p:nvCxnSpPr>
        <p:spPr bwMode="auto">
          <a:xfrm rot="5400000" flipH="1" flipV="1">
            <a:off x="7531895" y="2971007"/>
            <a:ext cx="481012" cy="3175"/>
          </a:xfrm>
          <a:prstGeom prst="bentConnector3">
            <a:avLst>
              <a:gd name="adj1" fmla="val 50000"/>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20" name="Shape 16"/>
          <p:cNvCxnSpPr>
            <a:cxnSpLocks noChangeShapeType="1"/>
            <a:stCxn id="108546" idx="0"/>
            <a:endCxn id="108548" idx="2"/>
          </p:cNvCxnSpPr>
          <p:nvPr/>
        </p:nvCxnSpPr>
        <p:spPr bwMode="auto">
          <a:xfrm rot="5400000" flipH="1" flipV="1">
            <a:off x="3956844" y="2966244"/>
            <a:ext cx="469900" cy="1588"/>
          </a:xfrm>
          <a:prstGeom prst="bentConnector3">
            <a:avLst>
              <a:gd name="adj1" fmla="val 50000"/>
            </a:avLst>
          </a:prstGeom>
          <a:noFill/>
          <a:ln w="1016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08555" name="TextBox 22"/>
          <p:cNvSpPr txBox="1">
            <a:spLocks noChangeArrowheads="1"/>
          </p:cNvSpPr>
          <p:nvPr/>
        </p:nvSpPr>
        <p:spPr bwMode="auto">
          <a:xfrm>
            <a:off x="3048000" y="5497514"/>
            <a:ext cx="1905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Memory channel</a:t>
            </a:r>
          </a:p>
        </p:txBody>
      </p:sp>
      <p:sp>
        <p:nvSpPr>
          <p:cNvPr id="108556" name="TextBox 23"/>
          <p:cNvSpPr txBox="1">
            <a:spLocks noChangeArrowheads="1"/>
          </p:cNvSpPr>
          <p:nvPr/>
        </p:nvSpPr>
        <p:spPr bwMode="auto">
          <a:xfrm>
            <a:off x="6858000" y="5497514"/>
            <a:ext cx="19050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Memory channel</a:t>
            </a:r>
          </a:p>
        </p:txBody>
      </p:sp>
      <p:sp>
        <p:nvSpPr>
          <p:cNvPr id="108557" name="TextBox 24"/>
          <p:cNvSpPr txBox="1">
            <a:spLocks noChangeArrowheads="1"/>
          </p:cNvSpPr>
          <p:nvPr/>
        </p:nvSpPr>
        <p:spPr bwMode="auto">
          <a:xfrm>
            <a:off x="6172200" y="1524000"/>
            <a:ext cx="3276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B050"/>
                </a:solidFill>
                <a:effectLst/>
                <a:uLnTx/>
                <a:uFillTx/>
                <a:latin typeface="Calibri" charset="0"/>
                <a:ea typeface="ＭＳ Ｐゴシック" charset="0"/>
                <a:cs typeface="Arial" charset="0"/>
              </a:rPr>
              <a:t>DIMM </a:t>
            </a:r>
            <a:r>
              <a:rPr kumimoji="0" lang="en-US" sz="1400" b="1" i="0" u="none" strike="noStrike" kern="1200" cap="none" spc="0" normalizeH="0" baseline="0" noProof="0">
                <a:ln>
                  <a:noFill/>
                </a:ln>
                <a:solidFill>
                  <a:srgbClr val="00B050"/>
                </a:solidFill>
                <a:effectLst/>
                <a:uLnTx/>
                <a:uFillTx/>
                <a:latin typeface="Calibri" charset="0"/>
                <a:ea typeface="ＭＳ Ｐゴシック" charset="0"/>
                <a:cs typeface="Arial" charset="0"/>
              </a:rPr>
              <a:t>(Dual in-line memory module)</a:t>
            </a:r>
          </a:p>
        </p:txBody>
      </p:sp>
      <p:sp>
        <p:nvSpPr>
          <p:cNvPr id="26" name="Rectangle 25"/>
          <p:cNvSpPr/>
          <p:nvPr/>
        </p:nvSpPr>
        <p:spPr>
          <a:xfrm>
            <a:off x="6400800" y="2057400"/>
            <a:ext cx="2743200" cy="762000"/>
          </a:xfrm>
          <a:prstGeom prst="rect">
            <a:avLst/>
          </a:prstGeom>
          <a:noFill/>
          <a:ln w="508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08559" name="TextBox 26"/>
          <p:cNvSpPr txBox="1">
            <a:spLocks noChangeArrowheads="1"/>
          </p:cNvSpPr>
          <p:nvPr/>
        </p:nvSpPr>
        <p:spPr bwMode="auto">
          <a:xfrm>
            <a:off x="5181600" y="4191000"/>
            <a:ext cx="1371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Processor</a:t>
            </a:r>
          </a:p>
        </p:txBody>
      </p:sp>
      <p:cxnSp>
        <p:nvCxnSpPr>
          <p:cNvPr id="30" name="Straight Connector 29"/>
          <p:cNvCxnSpPr/>
          <p:nvPr/>
        </p:nvCxnSpPr>
        <p:spPr>
          <a:xfrm flipV="1">
            <a:off x="7543800" y="4267200"/>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p:nvCxnSpPr>
        <p:spPr>
          <a:xfrm flipV="1">
            <a:off x="3962400" y="4267200"/>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4" name="Rectangle 33"/>
          <p:cNvSpPr/>
          <p:nvPr/>
        </p:nvSpPr>
        <p:spPr>
          <a:xfrm>
            <a:off x="2743200" y="1981200"/>
            <a:ext cx="2895600" cy="1905000"/>
          </a:xfrm>
          <a:prstGeom prst="rect">
            <a:avLst/>
          </a:prstGeom>
          <a:noFill/>
          <a:ln w="50800">
            <a:solidFill>
              <a:schemeClr val="tx1"/>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08563" name="TextBox 34"/>
          <p:cNvSpPr txBox="1">
            <a:spLocks noChangeArrowheads="1"/>
          </p:cNvSpPr>
          <p:nvPr/>
        </p:nvSpPr>
        <p:spPr bwMode="auto">
          <a:xfrm>
            <a:off x="3200400" y="1524000"/>
            <a:ext cx="1905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ja-JP" alt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a:t>
            </a:r>
            <a:r>
              <a:rPr kumimoji="0" lang="en-US" altLang="ja-JP"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Channel</a:t>
            </a:r>
            <a:r>
              <a:rPr kumimoji="0" lang="ja-JP" alt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a:t>
            </a:r>
            <a:endPar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endParaRPr>
          </a:p>
        </p:txBody>
      </p: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23" name="TextBox 22"/>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2140701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69"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Breaking Down a DIMM</a:t>
            </a:r>
          </a:p>
        </p:txBody>
      </p:sp>
      <p:pic>
        <p:nvPicPr>
          <p:cNvPr id="109570" name="Picture 3"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981200"/>
            <a:ext cx="2590800" cy="59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9571" name="TextBox 4"/>
          <p:cNvSpPr txBox="1">
            <a:spLocks noChangeArrowheads="1"/>
          </p:cNvSpPr>
          <p:nvPr/>
        </p:nvSpPr>
        <p:spPr bwMode="auto">
          <a:xfrm>
            <a:off x="2133600" y="1524000"/>
            <a:ext cx="3276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B050"/>
                </a:solidFill>
                <a:effectLst/>
                <a:uLnTx/>
                <a:uFillTx/>
                <a:latin typeface="Calibri" charset="0"/>
                <a:ea typeface="ＭＳ Ｐゴシック" charset="0"/>
                <a:cs typeface="Arial" charset="0"/>
              </a:rPr>
              <a:t>DIMM </a:t>
            </a:r>
            <a:r>
              <a:rPr kumimoji="0" lang="en-US" sz="1400" b="1" i="0" u="none" strike="noStrike" kern="1200" cap="none" spc="0" normalizeH="0" baseline="0" noProof="0">
                <a:ln>
                  <a:noFill/>
                </a:ln>
                <a:solidFill>
                  <a:srgbClr val="00B050"/>
                </a:solidFill>
                <a:effectLst/>
                <a:uLnTx/>
                <a:uFillTx/>
                <a:latin typeface="Calibri" charset="0"/>
                <a:ea typeface="ＭＳ Ｐゴシック" charset="0"/>
                <a:cs typeface="Arial" charset="0"/>
              </a:rPr>
              <a:t>(Dual in-line memory module)</a:t>
            </a:r>
          </a:p>
        </p:txBody>
      </p:sp>
      <p:sp>
        <p:nvSpPr>
          <p:cNvPr id="7" name="Right Arrow 6"/>
          <p:cNvSpPr/>
          <p:nvPr/>
        </p:nvSpPr>
        <p:spPr>
          <a:xfrm>
            <a:off x="5562600" y="1828800"/>
            <a:ext cx="1752600" cy="7620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Side view</a:t>
            </a:r>
          </a:p>
        </p:txBody>
      </p:sp>
      <p:pic>
        <p:nvPicPr>
          <p:cNvPr id="109573" name="Picture 7" descr="DIMM_side.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1219201"/>
            <a:ext cx="1524000" cy="2246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9574" name="Picture 8" descr="DIMM_front.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57401" y="4487864"/>
            <a:ext cx="3844925" cy="693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09575" name="Picture 9" descr="DIMM_back.png"/>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324601" y="4479926"/>
            <a:ext cx="3844925" cy="70167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09576" name="TextBox 10"/>
          <p:cNvSpPr txBox="1">
            <a:spLocks noChangeArrowheads="1"/>
          </p:cNvSpPr>
          <p:nvPr/>
        </p:nvSpPr>
        <p:spPr bwMode="auto">
          <a:xfrm>
            <a:off x="4038600" y="4038600"/>
            <a:ext cx="18288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Front of DIMM</a:t>
            </a:r>
          </a:p>
        </p:txBody>
      </p:sp>
      <p:sp>
        <p:nvSpPr>
          <p:cNvPr id="109577" name="TextBox 11"/>
          <p:cNvSpPr txBox="1">
            <a:spLocks noChangeArrowheads="1"/>
          </p:cNvSpPr>
          <p:nvPr/>
        </p:nvSpPr>
        <p:spPr bwMode="auto">
          <a:xfrm>
            <a:off x="8305800" y="4038600"/>
            <a:ext cx="18288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Back of DIMM</a:t>
            </a:r>
          </a:p>
        </p:txBody>
      </p:sp>
      <p:cxnSp>
        <p:nvCxnSpPr>
          <p:cNvPr id="14" name="Straight Arrow Connector 13"/>
          <p:cNvCxnSpPr>
            <a:endCxn id="109576" idx="0"/>
          </p:cNvCxnSpPr>
          <p:nvPr/>
        </p:nvCxnSpPr>
        <p:spPr>
          <a:xfrm rot="10800000" flipV="1">
            <a:off x="4953000" y="2514600"/>
            <a:ext cx="3505200" cy="152400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109577" idx="0"/>
          </p:cNvCxnSpPr>
          <p:nvPr/>
        </p:nvCxnSpPr>
        <p:spPr>
          <a:xfrm rot="16200000" flipH="1">
            <a:off x="8267700" y="3086100"/>
            <a:ext cx="1524000" cy="38100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16" name="TextBox 15"/>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100970818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3"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Breaking Down a DIMM</a:t>
            </a:r>
          </a:p>
        </p:txBody>
      </p:sp>
      <p:pic>
        <p:nvPicPr>
          <p:cNvPr id="110594" name="Picture 3" descr="DIMM_crop.jp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438400" y="1981200"/>
            <a:ext cx="2590800" cy="5984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110595" name="TextBox 4"/>
          <p:cNvSpPr txBox="1">
            <a:spLocks noChangeArrowheads="1"/>
          </p:cNvSpPr>
          <p:nvPr/>
        </p:nvSpPr>
        <p:spPr bwMode="auto">
          <a:xfrm>
            <a:off x="2133600" y="1524000"/>
            <a:ext cx="3276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B050"/>
                </a:solidFill>
                <a:effectLst/>
                <a:uLnTx/>
                <a:uFillTx/>
                <a:latin typeface="Calibri" charset="0"/>
                <a:ea typeface="ＭＳ Ｐゴシック" charset="0"/>
                <a:cs typeface="Arial" charset="0"/>
              </a:rPr>
              <a:t>DIMM </a:t>
            </a:r>
            <a:r>
              <a:rPr kumimoji="0" lang="en-US" sz="1400" b="1" i="0" u="none" strike="noStrike" kern="1200" cap="none" spc="0" normalizeH="0" baseline="0" noProof="0">
                <a:ln>
                  <a:noFill/>
                </a:ln>
                <a:solidFill>
                  <a:srgbClr val="00B050"/>
                </a:solidFill>
                <a:effectLst/>
                <a:uLnTx/>
                <a:uFillTx/>
                <a:latin typeface="Calibri" charset="0"/>
                <a:ea typeface="ＭＳ Ｐゴシック" charset="0"/>
                <a:cs typeface="Arial" charset="0"/>
              </a:rPr>
              <a:t>(Dual in-line memory module)</a:t>
            </a:r>
          </a:p>
        </p:txBody>
      </p:sp>
      <p:sp>
        <p:nvSpPr>
          <p:cNvPr id="7" name="Right Arrow 6"/>
          <p:cNvSpPr/>
          <p:nvPr/>
        </p:nvSpPr>
        <p:spPr>
          <a:xfrm>
            <a:off x="5562600" y="1828800"/>
            <a:ext cx="1752600" cy="762000"/>
          </a:xfrm>
          <a:prstGeom prst="rightArrow">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Side view</a:t>
            </a:r>
          </a:p>
        </p:txBody>
      </p:sp>
      <p:pic>
        <p:nvPicPr>
          <p:cNvPr id="110597" name="Picture 7" descr="DIMM_side.png"/>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7620000" y="1219201"/>
            <a:ext cx="1524000" cy="22463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0598" name="Picture 8" descr="DIMM_front.png"/>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057401" y="4487864"/>
            <a:ext cx="3844925" cy="6937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pic>
        <p:nvPicPr>
          <p:cNvPr id="110599" name="Picture 9" descr="DIMM_back.png"/>
          <p:cNvPicPr>
            <a:picLocks noChangeAspect="1"/>
          </p:cNvPicPr>
          <p:nvPr/>
        </p:nvPicPr>
        <p:blipFill>
          <a:blip r:embed="rId6" cstate="print">
            <a:alphaModFix amt="40000"/>
            <a:extLst>
              <a:ext uri="{28A0092B-C50C-407E-A947-70E740481C1C}">
                <a14:useLocalDpi xmlns:a14="http://schemas.microsoft.com/office/drawing/2010/main" val="0"/>
              </a:ext>
            </a:extLst>
          </a:blip>
          <a:srcRect/>
          <a:stretch>
            <a:fillRect/>
          </a:stretch>
        </p:blipFill>
        <p:spPr bwMode="auto">
          <a:xfrm>
            <a:off x="6324601" y="4479926"/>
            <a:ext cx="3844925" cy="701675"/>
          </a:xfrm>
          <a:prstGeom prst="rect">
            <a:avLst/>
          </a:prstGeom>
          <a:solidFill>
            <a:schemeClr val="accent2">
              <a:alpha val="39999"/>
            </a:schemeClr>
          </a:solidFill>
          <a:ln>
            <a:noFill/>
          </a:ln>
          <a:extLst>
            <a:ext uri="{91240B29-F687-4f45-9708-019B960494DF}">
              <a14:hiddenLine xmlns="" xmlns:a14="http://schemas.microsoft.com/office/drawing/2010/main" w="9525">
                <a:solidFill>
                  <a:srgbClr val="000000"/>
                </a:solidFill>
                <a:miter lim="800000"/>
                <a:headEnd/>
                <a:tailEnd/>
              </a14:hiddenLine>
            </a:ext>
          </a:extLst>
        </p:spPr>
      </p:pic>
      <p:sp>
        <p:nvSpPr>
          <p:cNvPr id="110600" name="TextBox 10"/>
          <p:cNvSpPr txBox="1">
            <a:spLocks noChangeArrowheads="1"/>
          </p:cNvSpPr>
          <p:nvPr/>
        </p:nvSpPr>
        <p:spPr bwMode="auto">
          <a:xfrm>
            <a:off x="4038600" y="4038600"/>
            <a:ext cx="18288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Front of DIMM</a:t>
            </a:r>
          </a:p>
        </p:txBody>
      </p:sp>
      <p:sp>
        <p:nvSpPr>
          <p:cNvPr id="110601" name="TextBox 11"/>
          <p:cNvSpPr txBox="1">
            <a:spLocks noChangeArrowheads="1"/>
          </p:cNvSpPr>
          <p:nvPr/>
        </p:nvSpPr>
        <p:spPr bwMode="auto">
          <a:xfrm>
            <a:off x="8305800" y="4038600"/>
            <a:ext cx="18288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Back of DIMM</a:t>
            </a:r>
          </a:p>
        </p:txBody>
      </p:sp>
      <p:cxnSp>
        <p:nvCxnSpPr>
          <p:cNvPr id="14" name="Straight Arrow Connector 13"/>
          <p:cNvCxnSpPr>
            <a:endCxn id="110600" idx="0"/>
          </p:cNvCxnSpPr>
          <p:nvPr/>
        </p:nvCxnSpPr>
        <p:spPr>
          <a:xfrm rot="10800000" flipV="1">
            <a:off x="4953000" y="2514600"/>
            <a:ext cx="3505200" cy="152400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a:endCxn id="110601" idx="0"/>
          </p:cNvCxnSpPr>
          <p:nvPr/>
        </p:nvCxnSpPr>
        <p:spPr>
          <a:xfrm rot="16200000" flipH="1">
            <a:off x="8267700" y="3086100"/>
            <a:ext cx="1524000" cy="381000"/>
          </a:xfrm>
          <a:prstGeom prst="straightConnector1">
            <a:avLst/>
          </a:prstGeom>
          <a:ln w="762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7" name="Rectangle 36"/>
          <p:cNvSpPr/>
          <p:nvPr/>
        </p:nvSpPr>
        <p:spPr>
          <a:xfrm>
            <a:off x="2209800" y="4495800"/>
            <a:ext cx="3581400" cy="533400"/>
          </a:xfrm>
          <a:prstGeom prst="rect">
            <a:avLst/>
          </a:prstGeom>
          <a:solidFill>
            <a:srgbClr val="FFC000">
              <a:alpha val="40000"/>
            </a:srgbClr>
          </a:solidFill>
          <a:ln w="50800">
            <a:solidFill>
              <a:schemeClr val="accent6"/>
            </a:solidFill>
            <a:prstDash val="dash"/>
          </a:ln>
        </p:spPr>
        <p:style>
          <a:lnRef idx="2">
            <a:schemeClr val="accent2">
              <a:shade val="50000"/>
            </a:schemeClr>
          </a:lnRef>
          <a:fillRef idx="1">
            <a:schemeClr val="accent2"/>
          </a:fillRef>
          <a:effectRef idx="0">
            <a:schemeClr val="accent2"/>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38" name="Rectangle 37"/>
          <p:cNvSpPr/>
          <p:nvPr/>
        </p:nvSpPr>
        <p:spPr>
          <a:xfrm>
            <a:off x="6477000" y="4495800"/>
            <a:ext cx="3581400" cy="533400"/>
          </a:xfrm>
          <a:prstGeom prst="rect">
            <a:avLst/>
          </a:prstGeom>
          <a:solidFill>
            <a:srgbClr val="FFC000">
              <a:alpha val="40000"/>
            </a:srgbClr>
          </a:solidFill>
          <a:ln w="50800">
            <a:solidFill>
              <a:schemeClr val="accent6"/>
            </a:solidFill>
            <a:prstDash val="dash"/>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0606" name="TextBox 38"/>
          <p:cNvSpPr txBox="1">
            <a:spLocks noChangeArrowheads="1"/>
          </p:cNvSpPr>
          <p:nvPr/>
        </p:nvSpPr>
        <p:spPr bwMode="auto">
          <a:xfrm>
            <a:off x="2819400" y="5638800"/>
            <a:ext cx="31242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0: </a:t>
            </a:r>
            <a:r>
              <a:rPr kumimoji="0" lang="en-US" sz="1800" b="0" i="0" u="none" strike="noStrike" kern="1200" cap="none" spc="0" normalizeH="0" baseline="0" noProof="0">
                <a:ln>
                  <a:noFill/>
                </a:ln>
                <a:solidFill>
                  <a:srgbClr val="F79646"/>
                </a:solidFill>
                <a:effectLst/>
                <a:uLnTx/>
                <a:uFillTx/>
                <a:latin typeface="Calibri" charset="0"/>
                <a:ea typeface="ＭＳ Ｐゴシック" charset="0"/>
                <a:cs typeface="Arial" charset="0"/>
              </a:rPr>
              <a:t>collection of 8 chips</a:t>
            </a:r>
          </a:p>
        </p:txBody>
      </p:sp>
      <p:sp>
        <p:nvSpPr>
          <p:cNvPr id="110607" name="TextBox 39"/>
          <p:cNvSpPr txBox="1">
            <a:spLocks noChangeArrowheads="1"/>
          </p:cNvSpPr>
          <p:nvPr/>
        </p:nvSpPr>
        <p:spPr bwMode="auto">
          <a:xfrm>
            <a:off x="8229600" y="5649914"/>
            <a:ext cx="9906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F79646"/>
                </a:solidFill>
                <a:effectLst/>
                <a:uLnTx/>
                <a:uFillTx/>
                <a:latin typeface="Calibri" charset="0"/>
                <a:ea typeface="ＭＳ Ｐゴシック" charset="0"/>
                <a:cs typeface="Arial" charset="0"/>
              </a:rPr>
              <a:t>Rank 1</a:t>
            </a:r>
          </a:p>
        </p:txBody>
      </p:sp>
      <p:cxnSp>
        <p:nvCxnSpPr>
          <p:cNvPr id="43" name="Straight Arrow Connector 42"/>
          <p:cNvCxnSpPr>
            <a:stCxn id="37" idx="2"/>
            <a:endCxn id="110606" idx="0"/>
          </p:cNvCxnSpPr>
          <p:nvPr/>
        </p:nvCxnSpPr>
        <p:spPr>
          <a:xfrm rot="16200000" flipH="1">
            <a:off x="3886200" y="5143500"/>
            <a:ext cx="609600" cy="381000"/>
          </a:xfrm>
          <a:prstGeom prst="straightConnector1">
            <a:avLst/>
          </a:prstGeom>
          <a:ln w="50800">
            <a:solidFill>
              <a:schemeClr val="accent6"/>
            </a:solidFill>
            <a:tailEnd type="arrow"/>
          </a:ln>
        </p:spPr>
        <p:style>
          <a:lnRef idx="1">
            <a:schemeClr val="accent1"/>
          </a:lnRef>
          <a:fillRef idx="0">
            <a:schemeClr val="accent1"/>
          </a:fillRef>
          <a:effectRef idx="0">
            <a:schemeClr val="accent1"/>
          </a:effectRef>
          <a:fontRef idx="minor">
            <a:schemeClr val="tx1"/>
          </a:fontRef>
        </p:style>
      </p:cxnSp>
      <p:cxnSp>
        <p:nvCxnSpPr>
          <p:cNvPr id="46" name="Straight Arrow Connector 45"/>
          <p:cNvCxnSpPr>
            <a:stCxn id="38" idx="2"/>
            <a:endCxn id="110607" idx="0"/>
          </p:cNvCxnSpPr>
          <p:nvPr/>
        </p:nvCxnSpPr>
        <p:spPr>
          <a:xfrm rot="16200000" flipH="1">
            <a:off x="8185944" y="5110957"/>
            <a:ext cx="620713" cy="457200"/>
          </a:xfrm>
          <a:prstGeom prst="straightConnector1">
            <a:avLst/>
          </a:prstGeom>
          <a:ln w="50800">
            <a:solidFill>
              <a:schemeClr val="accent6"/>
            </a:solidFill>
            <a:tailEnd type="arrow"/>
          </a:ln>
        </p:spPr>
        <p:style>
          <a:lnRef idx="1">
            <a:schemeClr val="accent1"/>
          </a:lnRef>
          <a:fillRef idx="0">
            <a:schemeClr val="accent1"/>
          </a:fillRef>
          <a:effectRef idx="0">
            <a:schemeClr val="accent1"/>
          </a:effectRef>
          <a:fontRef idx="minor">
            <a:schemeClr val="tx1"/>
          </a:fontRef>
        </p:style>
      </p:cxn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21" name="TextBox 20"/>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21821326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7" name="Title 1"/>
          <p:cNvSpPr>
            <a:spLocks noGrp="1"/>
          </p:cNvSpPr>
          <p:nvPr>
            <p:ph type="title"/>
          </p:nvPr>
        </p:nvSpPr>
        <p:spPr>
          <a:xfrm>
            <a:off x="1981200" y="274638"/>
            <a:ext cx="8229600" cy="933449"/>
          </a:xfrm>
        </p:spPr>
        <p:txBody>
          <a:bodyPr>
            <a:normAutofit/>
          </a:bodyPr>
          <a:lstStyle/>
          <a:p>
            <a:r>
              <a:rPr lang="en-US" dirty="0">
                <a:latin typeface="Arial" panose="020B0604020202020204" pitchFamily="34" charset="0"/>
                <a:cs typeface="Arial" panose="020B0604020202020204" pitchFamily="34" charset="0"/>
              </a:rPr>
              <a:t>Rank Design</a:t>
            </a:r>
          </a:p>
        </p:txBody>
      </p:sp>
      <p:sp>
        <p:nvSpPr>
          <p:cNvPr id="4" name="Rectangle 3"/>
          <p:cNvSpPr/>
          <p:nvPr/>
        </p:nvSpPr>
        <p:spPr>
          <a:xfrm>
            <a:off x="4724400" y="2247900"/>
            <a:ext cx="2209800" cy="5334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Rank 0 (Front)</a:t>
            </a:r>
          </a:p>
        </p:txBody>
      </p:sp>
      <p:sp>
        <p:nvSpPr>
          <p:cNvPr id="5" name="Rectangle 4"/>
          <p:cNvSpPr/>
          <p:nvPr/>
        </p:nvSpPr>
        <p:spPr>
          <a:xfrm>
            <a:off x="7543800" y="2247900"/>
            <a:ext cx="2209800" cy="5334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Rank 1 (Back)</a:t>
            </a:r>
          </a:p>
        </p:txBody>
      </p:sp>
      <p:cxnSp>
        <p:nvCxnSpPr>
          <p:cNvPr id="8" name="Straight Connector 7"/>
          <p:cNvCxnSpPr/>
          <p:nvPr/>
        </p:nvCxnSpPr>
        <p:spPr>
          <a:xfrm flipV="1">
            <a:off x="7035800" y="4457700"/>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0" name="Shape 9"/>
          <p:cNvCxnSpPr>
            <a:cxnSpLocks noChangeShapeType="1"/>
          </p:cNvCxnSpPr>
          <p:nvPr/>
        </p:nvCxnSpPr>
        <p:spPr bwMode="auto">
          <a:xfrm rot="5400000" flipH="1" flipV="1">
            <a:off x="6714332" y="4687095"/>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32" name="Shape 31"/>
          <p:cNvCxnSpPr>
            <a:stCxn id="4" idx="1"/>
          </p:cNvCxnSpPr>
          <p:nvPr/>
        </p:nvCxnSpPr>
        <p:spPr>
          <a:xfrm rot="10800000" flipV="1">
            <a:off x="4419600" y="2514600"/>
            <a:ext cx="304800" cy="2705100"/>
          </a:xfrm>
          <a:prstGeom prst="bentConnector2">
            <a:avLst/>
          </a:prstGeom>
          <a:ln w="25400">
            <a:solidFill>
              <a:schemeClr val="tx1"/>
            </a:solidFill>
            <a:headEnd type="triangle" w="lg" len="lg"/>
          </a:ln>
        </p:spPr>
        <p:style>
          <a:lnRef idx="1">
            <a:schemeClr val="accent1"/>
          </a:lnRef>
          <a:fillRef idx="0">
            <a:schemeClr val="accent1"/>
          </a:fillRef>
          <a:effectRef idx="0">
            <a:schemeClr val="accent1"/>
          </a:effectRef>
          <a:fontRef idx="minor">
            <a:schemeClr val="tx1"/>
          </a:fontRef>
        </p:style>
      </p:cxnSp>
      <p:cxnSp>
        <p:nvCxnSpPr>
          <p:cNvPr id="33" name="Shape 32"/>
          <p:cNvCxnSpPr>
            <a:stCxn id="5" idx="1"/>
          </p:cNvCxnSpPr>
          <p:nvPr/>
        </p:nvCxnSpPr>
        <p:spPr>
          <a:xfrm rot="10800000">
            <a:off x="4167188" y="1866900"/>
            <a:ext cx="3376612" cy="647700"/>
          </a:xfrm>
          <a:prstGeom prst="bentConnector3">
            <a:avLst>
              <a:gd name="adj1" fmla="val 7977"/>
            </a:avLst>
          </a:prstGeom>
          <a:ln w="25400">
            <a:solidFill>
              <a:schemeClr val="tx1"/>
            </a:solidFill>
            <a:headEnd type="triangle" w="lg" len="lg"/>
            <a:tailEnd type="none"/>
          </a:ln>
        </p:spPr>
        <p:style>
          <a:lnRef idx="1">
            <a:schemeClr val="accent1"/>
          </a:lnRef>
          <a:fillRef idx="0">
            <a:schemeClr val="accent1"/>
          </a:fillRef>
          <a:effectRef idx="0">
            <a:schemeClr val="accent1"/>
          </a:effectRef>
          <a:fontRef idx="minor">
            <a:schemeClr val="tx1"/>
          </a:fontRef>
        </p:style>
      </p:cxnSp>
      <p:cxnSp>
        <p:nvCxnSpPr>
          <p:cNvPr id="37" name="Shape 36"/>
          <p:cNvCxnSpPr/>
          <p:nvPr/>
        </p:nvCxnSpPr>
        <p:spPr>
          <a:xfrm rot="5400000">
            <a:off x="2506663" y="3543300"/>
            <a:ext cx="3352800" cy="0"/>
          </a:xfrm>
          <a:prstGeom prst="bentConnector3">
            <a:avLst>
              <a:gd name="adj1" fmla="val 50000"/>
            </a:avLst>
          </a:prstGeom>
          <a:ln w="25400">
            <a:solidFill>
              <a:schemeClr val="tx1"/>
            </a:solidFill>
          </a:ln>
        </p:spPr>
        <p:style>
          <a:lnRef idx="1">
            <a:schemeClr val="accent1"/>
          </a:lnRef>
          <a:fillRef idx="0">
            <a:schemeClr val="accent1"/>
          </a:fillRef>
          <a:effectRef idx="0">
            <a:schemeClr val="accent1"/>
          </a:effectRef>
          <a:fontRef idx="minor">
            <a:schemeClr val="tx1"/>
          </a:fontRef>
        </p:style>
      </p:cxnSp>
      <p:sp>
        <p:nvSpPr>
          <p:cNvPr id="111625" name="TextBox 40"/>
          <p:cNvSpPr txBox="1">
            <a:spLocks noChangeArrowheads="1"/>
          </p:cNvSpPr>
          <p:nvPr/>
        </p:nvSpPr>
        <p:spPr bwMode="auto">
          <a:xfrm>
            <a:off x="6477000" y="5219700"/>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111626" name="TextBox 41"/>
          <p:cNvSpPr txBox="1">
            <a:spLocks noChangeArrowheads="1"/>
          </p:cNvSpPr>
          <p:nvPr/>
        </p:nvSpPr>
        <p:spPr bwMode="auto">
          <a:xfrm>
            <a:off x="3476625" y="5219700"/>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CS &lt;0:1&gt;</a:t>
            </a:r>
          </a:p>
        </p:txBody>
      </p:sp>
      <p:cxnSp>
        <p:nvCxnSpPr>
          <p:cNvPr id="45" name="Shape 44"/>
          <p:cNvCxnSpPr>
            <a:stCxn id="4" idx="0"/>
          </p:cNvCxnSpPr>
          <p:nvPr/>
        </p:nvCxnSpPr>
        <p:spPr>
          <a:xfrm rot="16200000" flipH="1" flipV="1">
            <a:off x="2952750" y="2343150"/>
            <a:ext cx="2971800" cy="2781300"/>
          </a:xfrm>
          <a:prstGeom prst="bentConnector3">
            <a:avLst>
              <a:gd name="adj1" fmla="val -28116"/>
            </a:avLst>
          </a:prstGeom>
          <a:ln w="50800">
            <a:solidFill>
              <a:srgbClr val="0070C0"/>
            </a:solidFill>
            <a:headEnd type="triangle" w="lg" len="lg"/>
          </a:ln>
        </p:spPr>
        <p:style>
          <a:lnRef idx="1">
            <a:schemeClr val="accent1"/>
          </a:lnRef>
          <a:fillRef idx="0">
            <a:schemeClr val="accent1"/>
          </a:fillRef>
          <a:effectRef idx="0">
            <a:schemeClr val="accent1"/>
          </a:effectRef>
          <a:fontRef idx="minor">
            <a:schemeClr val="tx1"/>
          </a:fontRef>
        </p:style>
      </p:cxnSp>
      <p:cxnSp>
        <p:nvCxnSpPr>
          <p:cNvPr id="49" name="Shape 44"/>
          <p:cNvCxnSpPr>
            <a:stCxn id="5" idx="0"/>
          </p:cNvCxnSpPr>
          <p:nvPr/>
        </p:nvCxnSpPr>
        <p:spPr>
          <a:xfrm rot="16200000" flipV="1">
            <a:off x="6800850" y="400050"/>
            <a:ext cx="838200" cy="2857500"/>
          </a:xfrm>
          <a:prstGeom prst="bentConnector2">
            <a:avLst/>
          </a:prstGeom>
          <a:ln w="50800">
            <a:solidFill>
              <a:srgbClr val="0070C0"/>
            </a:solidFill>
            <a:headEnd type="triangle" w="lg" len="lg"/>
          </a:ln>
        </p:spPr>
        <p:style>
          <a:lnRef idx="1">
            <a:schemeClr val="accent1"/>
          </a:lnRef>
          <a:fillRef idx="0">
            <a:schemeClr val="accent1"/>
          </a:fillRef>
          <a:effectRef idx="0">
            <a:schemeClr val="accent1"/>
          </a:effectRef>
          <a:fontRef idx="minor">
            <a:schemeClr val="tx1"/>
          </a:fontRef>
        </p:style>
      </p:cxnSp>
      <p:sp>
        <p:nvSpPr>
          <p:cNvPr id="111629" name="TextBox 54"/>
          <p:cNvSpPr txBox="1">
            <a:spLocks noChangeArrowheads="1"/>
          </p:cNvSpPr>
          <p:nvPr/>
        </p:nvSpPr>
        <p:spPr bwMode="auto">
          <a:xfrm>
            <a:off x="2286000" y="5219700"/>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70C0"/>
                </a:solidFill>
                <a:effectLst/>
                <a:uLnTx/>
                <a:uFillTx/>
                <a:latin typeface="Calibri" charset="0"/>
                <a:ea typeface="ＭＳ Ｐゴシック" charset="0"/>
                <a:cs typeface="Arial" charset="0"/>
              </a:rPr>
              <a:t>Addr/Cmd</a:t>
            </a:r>
          </a:p>
        </p:txBody>
      </p:sp>
      <p:cxnSp>
        <p:nvCxnSpPr>
          <p:cNvPr id="58" name="Shape 9"/>
          <p:cNvCxnSpPr>
            <a:cxnSpLocks noChangeShapeType="1"/>
            <a:endCxn id="4" idx="2"/>
          </p:cNvCxnSpPr>
          <p:nvPr/>
        </p:nvCxnSpPr>
        <p:spPr bwMode="auto">
          <a:xfrm rot="16200000" flipV="1">
            <a:off x="5810250" y="2800350"/>
            <a:ext cx="1066800" cy="1028700"/>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63" name="Shape 9"/>
          <p:cNvCxnSpPr>
            <a:cxnSpLocks noChangeShapeType="1"/>
            <a:endCxn id="5" idx="2"/>
          </p:cNvCxnSpPr>
          <p:nvPr/>
        </p:nvCxnSpPr>
        <p:spPr bwMode="auto">
          <a:xfrm rot="5400000" flipH="1" flipV="1">
            <a:off x="7600950" y="2800350"/>
            <a:ext cx="1066800" cy="1028700"/>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7" name="Diagonal Stripe 6"/>
          <p:cNvSpPr/>
          <p:nvPr/>
        </p:nvSpPr>
        <p:spPr>
          <a:xfrm rot="13500000">
            <a:off x="6794500" y="3354388"/>
            <a:ext cx="914400" cy="914400"/>
          </a:xfrm>
          <a:prstGeom prst="diagStripe">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cxnSp>
        <p:nvCxnSpPr>
          <p:cNvPr id="73" name="Straight Connector 72"/>
          <p:cNvCxnSpPr/>
          <p:nvPr/>
        </p:nvCxnSpPr>
        <p:spPr>
          <a:xfrm flipV="1">
            <a:off x="6096000" y="3162300"/>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p:nvCxnSpPr>
        <p:spPr>
          <a:xfrm flipV="1">
            <a:off x="7924800" y="3162300"/>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11635" name="TextBox 74"/>
          <p:cNvSpPr txBox="1">
            <a:spLocks noChangeArrowheads="1"/>
          </p:cNvSpPr>
          <p:nvPr/>
        </p:nvSpPr>
        <p:spPr bwMode="auto">
          <a:xfrm>
            <a:off x="8001000" y="3390900"/>
            <a:ext cx="9144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&lt;0:63&gt;</a:t>
            </a:r>
          </a:p>
        </p:txBody>
      </p:sp>
      <p:sp>
        <p:nvSpPr>
          <p:cNvPr id="111636" name="TextBox 75"/>
          <p:cNvSpPr txBox="1">
            <a:spLocks noChangeArrowheads="1"/>
          </p:cNvSpPr>
          <p:nvPr/>
        </p:nvSpPr>
        <p:spPr bwMode="auto">
          <a:xfrm>
            <a:off x="5257800" y="3390900"/>
            <a:ext cx="9144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&lt;0:63&gt;</a:t>
            </a:r>
          </a:p>
        </p:txBody>
      </p:sp>
      <p:sp>
        <p:nvSpPr>
          <p:cNvPr id="79" name="Right Brace 78"/>
          <p:cNvSpPr/>
          <p:nvPr/>
        </p:nvSpPr>
        <p:spPr>
          <a:xfrm rot="5400000">
            <a:off x="4914900" y="2819400"/>
            <a:ext cx="533400" cy="5791200"/>
          </a:xfrm>
          <a:prstGeom prst="rightBrace">
            <a:avLst/>
          </a:prstGeom>
          <a:ln w="5080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1638" name="TextBox 87"/>
          <p:cNvSpPr txBox="1">
            <a:spLocks noChangeArrowheads="1"/>
          </p:cNvSpPr>
          <p:nvPr/>
        </p:nvSpPr>
        <p:spPr bwMode="auto">
          <a:xfrm>
            <a:off x="4191000" y="5981700"/>
            <a:ext cx="19812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Memory channel</a:t>
            </a:r>
          </a:p>
        </p:txBody>
      </p: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25" name="TextBox 24"/>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2947647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1"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Breaking Down a Rank</a:t>
            </a:r>
          </a:p>
        </p:txBody>
      </p:sp>
      <p:sp>
        <p:nvSpPr>
          <p:cNvPr id="4" name="Rectangle 3"/>
          <p:cNvSpPr/>
          <p:nvPr/>
        </p:nvSpPr>
        <p:spPr>
          <a:xfrm>
            <a:off x="2133600" y="2895600"/>
            <a:ext cx="1295400" cy="381000"/>
          </a:xfrm>
          <a:prstGeom prst="rect">
            <a:avLst/>
          </a:prstGeom>
          <a:ln/>
        </p:spPr>
        <p:style>
          <a:lnRef idx="2">
            <a:schemeClr val="accent6">
              <a:shade val="50000"/>
            </a:schemeClr>
          </a:lnRef>
          <a:fillRef idx="1">
            <a:schemeClr val="accent6"/>
          </a:fillRef>
          <a:effectRef idx="0">
            <a:schemeClr val="accent6"/>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Rank 0</a:t>
            </a:r>
          </a:p>
        </p:txBody>
      </p:sp>
      <p:cxnSp>
        <p:nvCxnSpPr>
          <p:cNvPr id="6" name="Straight Connector 5"/>
          <p:cNvCxnSpPr/>
          <p:nvPr/>
        </p:nvCxnSpPr>
        <p:spPr>
          <a:xfrm flipV="1">
            <a:off x="2590800" y="3579813"/>
            <a:ext cx="457200" cy="381000"/>
          </a:xfrm>
          <a:prstGeom prst="line">
            <a:avLst/>
          </a:prstGeom>
          <a:ln w="508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7" name="Shape 9"/>
          <p:cNvCxnSpPr>
            <a:cxnSpLocks noChangeShapeType="1"/>
          </p:cNvCxnSpPr>
          <p:nvPr/>
        </p:nvCxnSpPr>
        <p:spPr bwMode="auto">
          <a:xfrm rot="5400000" flipH="1" flipV="1">
            <a:off x="2269332" y="3809207"/>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2645" name="TextBox 7"/>
          <p:cNvSpPr txBox="1">
            <a:spLocks noChangeArrowheads="1"/>
          </p:cNvSpPr>
          <p:nvPr/>
        </p:nvSpPr>
        <p:spPr bwMode="auto">
          <a:xfrm>
            <a:off x="2819400" y="3592514"/>
            <a:ext cx="9906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&lt;0:63&gt;</a:t>
            </a:r>
          </a:p>
        </p:txBody>
      </p:sp>
      <p:cxnSp>
        <p:nvCxnSpPr>
          <p:cNvPr id="11" name="Straight Connector 10"/>
          <p:cNvCxnSpPr>
            <a:stCxn id="23" idx="0"/>
            <a:endCxn id="43" idx="1"/>
          </p:cNvCxnSpPr>
          <p:nvPr/>
        </p:nvCxnSpPr>
        <p:spPr>
          <a:xfrm rot="5400000" flipH="1" flipV="1">
            <a:off x="3877470" y="1048545"/>
            <a:ext cx="331787" cy="2447925"/>
          </a:xfrm>
          <a:prstGeom prst="line">
            <a:avLst/>
          </a:prstGeom>
          <a:ln w="6350"/>
        </p:spPr>
        <p:style>
          <a:lnRef idx="1">
            <a:schemeClr val="dk1"/>
          </a:lnRef>
          <a:fillRef idx="0">
            <a:schemeClr val="dk1"/>
          </a:fillRef>
          <a:effectRef idx="0">
            <a:schemeClr val="dk1"/>
          </a:effectRef>
          <a:fontRef idx="minor">
            <a:schemeClr val="tx1"/>
          </a:fontRef>
        </p:style>
      </p:cxnSp>
      <p:cxnSp>
        <p:nvCxnSpPr>
          <p:cNvPr id="13" name="Straight Connector 12"/>
          <p:cNvCxnSpPr>
            <a:stCxn id="23" idx="4"/>
            <a:endCxn id="43" idx="3"/>
          </p:cNvCxnSpPr>
          <p:nvPr/>
        </p:nvCxnSpPr>
        <p:spPr>
          <a:xfrm rot="16200000" flipH="1">
            <a:off x="3686969" y="3704432"/>
            <a:ext cx="712788" cy="2447925"/>
          </a:xfrm>
          <a:prstGeom prst="line">
            <a:avLst/>
          </a:prstGeom>
          <a:ln w="6350"/>
        </p:spPr>
        <p:style>
          <a:lnRef idx="1">
            <a:schemeClr val="dk1"/>
          </a:lnRef>
          <a:fillRef idx="0">
            <a:schemeClr val="dk1"/>
          </a:fillRef>
          <a:effectRef idx="0">
            <a:schemeClr val="dk1"/>
          </a:effectRef>
          <a:fontRef idx="minor">
            <a:schemeClr val="tx1"/>
          </a:fontRef>
        </p:style>
      </p:cxnSp>
      <p:sp>
        <p:nvSpPr>
          <p:cNvPr id="17" name="Rectangle 16"/>
          <p:cNvSpPr/>
          <p:nvPr/>
        </p:nvSpPr>
        <p:spPr>
          <a:xfrm>
            <a:off x="5562600" y="2362200"/>
            <a:ext cx="609600" cy="990600"/>
          </a:xfrm>
          <a:prstGeom prst="rect">
            <a:avLst/>
          </a:prstGeom>
        </p:spPr>
        <p:style>
          <a:lnRef idx="2">
            <a:schemeClr val="dk1">
              <a:shade val="50000"/>
            </a:schemeClr>
          </a:lnRef>
          <a:fillRef idx="1">
            <a:schemeClr val="dk1"/>
          </a:fillRef>
          <a:effectRef idx="0">
            <a:schemeClr val="dk1"/>
          </a:effectRef>
          <a:fontRef idx="minor">
            <a:schemeClr val="lt1"/>
          </a:fontRef>
        </p:style>
        <p:txBody>
          <a:bodyPr vert="vert27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Chip 0</a:t>
            </a:r>
          </a:p>
        </p:txBody>
      </p:sp>
      <p:sp>
        <p:nvSpPr>
          <p:cNvPr id="18" name="Rectangle 17"/>
          <p:cNvSpPr/>
          <p:nvPr/>
        </p:nvSpPr>
        <p:spPr>
          <a:xfrm>
            <a:off x="6400800" y="2362200"/>
            <a:ext cx="609600" cy="990600"/>
          </a:xfrm>
          <a:prstGeom prst="rect">
            <a:avLst/>
          </a:prstGeom>
        </p:spPr>
        <p:style>
          <a:lnRef idx="2">
            <a:schemeClr val="dk1">
              <a:shade val="50000"/>
            </a:schemeClr>
          </a:lnRef>
          <a:fillRef idx="1">
            <a:schemeClr val="dk1"/>
          </a:fillRef>
          <a:effectRef idx="0">
            <a:schemeClr val="dk1"/>
          </a:effectRef>
          <a:fontRef idx="minor">
            <a:schemeClr val="lt1"/>
          </a:fontRef>
        </p:style>
        <p:txBody>
          <a:bodyPr vert="vert27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Chip 1</a:t>
            </a:r>
          </a:p>
        </p:txBody>
      </p:sp>
      <p:sp>
        <p:nvSpPr>
          <p:cNvPr id="20" name="Rectangle 19"/>
          <p:cNvSpPr/>
          <p:nvPr/>
        </p:nvSpPr>
        <p:spPr>
          <a:xfrm>
            <a:off x="8610600" y="2362200"/>
            <a:ext cx="609600" cy="990600"/>
          </a:xfrm>
          <a:prstGeom prst="rect">
            <a:avLst/>
          </a:prstGeom>
        </p:spPr>
        <p:style>
          <a:lnRef idx="2">
            <a:schemeClr val="dk1">
              <a:shade val="50000"/>
            </a:schemeClr>
          </a:lnRef>
          <a:fillRef idx="1">
            <a:schemeClr val="dk1"/>
          </a:fillRef>
          <a:effectRef idx="0">
            <a:schemeClr val="dk1"/>
          </a:effectRef>
          <a:fontRef idx="minor">
            <a:schemeClr val="lt1"/>
          </a:fontRef>
        </p:style>
        <p:txBody>
          <a:bodyPr vert="vert27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Chip 7</a:t>
            </a:r>
          </a:p>
        </p:txBody>
      </p:sp>
      <p:sp>
        <p:nvSpPr>
          <p:cNvPr id="23" name="Oval 22"/>
          <p:cNvSpPr/>
          <p:nvPr/>
        </p:nvSpPr>
        <p:spPr>
          <a:xfrm>
            <a:off x="1752600" y="2438400"/>
            <a:ext cx="2133600" cy="2133600"/>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12652" name="TextBox 29"/>
          <p:cNvSpPr txBox="1">
            <a:spLocks noChangeArrowheads="1"/>
          </p:cNvSpPr>
          <p:nvPr/>
        </p:nvSpPr>
        <p:spPr bwMode="auto">
          <a:xfrm>
            <a:off x="7162800" y="2209800"/>
            <a:ext cx="1219200" cy="9540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5600" b="1" i="0" u="none" strike="noStrike" kern="1200" cap="none" spc="0" normalizeH="0" baseline="0" noProof="0">
                <a:ln>
                  <a:noFill/>
                </a:ln>
                <a:solidFill>
                  <a:srgbClr val="000000"/>
                </a:solidFill>
                <a:effectLst/>
                <a:uLnTx/>
                <a:uFillTx/>
                <a:latin typeface="Calibri" charset="0"/>
                <a:ea typeface="ＭＳ Ｐゴシック" charset="0"/>
                <a:cs typeface="Arial" charset="0"/>
              </a:rPr>
              <a:t>. . .</a:t>
            </a:r>
          </a:p>
        </p:txBody>
      </p:sp>
      <p:cxnSp>
        <p:nvCxnSpPr>
          <p:cNvPr id="31" name="Shape 9"/>
          <p:cNvCxnSpPr>
            <a:cxnSpLocks noChangeShapeType="1"/>
          </p:cNvCxnSpPr>
          <p:nvPr/>
        </p:nvCxnSpPr>
        <p:spPr bwMode="auto">
          <a:xfrm rot="5400000" flipH="1" flipV="1">
            <a:off x="5334794" y="3885406"/>
            <a:ext cx="1066800" cy="1588"/>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2654" name="TextBox 31"/>
          <p:cNvSpPr txBox="1">
            <a:spLocks noChangeArrowheads="1"/>
          </p:cNvSpPr>
          <p:nvPr/>
        </p:nvSpPr>
        <p:spPr bwMode="auto">
          <a:xfrm rot="-5400000">
            <a:off x="5187157" y="3663157"/>
            <a:ext cx="9906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cxnSp>
        <p:nvCxnSpPr>
          <p:cNvPr id="34" name="Shape 9"/>
          <p:cNvCxnSpPr>
            <a:cxnSpLocks noChangeShapeType="1"/>
          </p:cNvCxnSpPr>
          <p:nvPr/>
        </p:nvCxnSpPr>
        <p:spPr bwMode="auto">
          <a:xfrm rot="5400000" flipH="1" flipV="1">
            <a:off x="6171407" y="3885407"/>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2656" name="TextBox 34"/>
          <p:cNvSpPr txBox="1">
            <a:spLocks noChangeArrowheads="1"/>
          </p:cNvSpPr>
          <p:nvPr/>
        </p:nvSpPr>
        <p:spPr bwMode="auto">
          <a:xfrm rot="-5400000">
            <a:off x="6023769" y="3663156"/>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&lt;8:15&gt;</a:t>
            </a:r>
          </a:p>
        </p:txBody>
      </p:sp>
      <p:cxnSp>
        <p:nvCxnSpPr>
          <p:cNvPr id="36" name="Shape 9"/>
          <p:cNvCxnSpPr>
            <a:cxnSpLocks noChangeShapeType="1"/>
          </p:cNvCxnSpPr>
          <p:nvPr/>
        </p:nvCxnSpPr>
        <p:spPr bwMode="auto">
          <a:xfrm rot="5400000" flipH="1" flipV="1">
            <a:off x="8381207" y="3885407"/>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2658" name="TextBox 36"/>
          <p:cNvSpPr txBox="1">
            <a:spLocks noChangeArrowheads="1"/>
          </p:cNvSpPr>
          <p:nvPr/>
        </p:nvSpPr>
        <p:spPr bwMode="auto">
          <a:xfrm rot="-5400000">
            <a:off x="8233569" y="3663156"/>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&lt;56:63&gt;</a:t>
            </a:r>
          </a:p>
        </p:txBody>
      </p:sp>
      <p:cxnSp>
        <p:nvCxnSpPr>
          <p:cNvPr id="38" name="Shape 9"/>
          <p:cNvCxnSpPr>
            <a:cxnSpLocks noChangeShapeType="1"/>
          </p:cNvCxnSpPr>
          <p:nvPr/>
        </p:nvCxnSpPr>
        <p:spPr bwMode="auto">
          <a:xfrm>
            <a:off x="5867400" y="4419600"/>
            <a:ext cx="3048000" cy="1588"/>
          </a:xfrm>
          <a:prstGeom prst="bentConnector3">
            <a:avLst>
              <a:gd name="adj1" fmla="val 50000"/>
            </a:avLst>
          </a:prstGeom>
          <a:noFill/>
          <a:ln w="50800">
            <a:solidFill>
              <a:schemeClr val="accent2"/>
            </a:solidFill>
            <a:miter lim="800000"/>
            <a:headEnd/>
            <a:tailEn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41" name="Shape 9"/>
          <p:cNvCxnSpPr>
            <a:cxnSpLocks noChangeShapeType="1"/>
          </p:cNvCxnSpPr>
          <p:nvPr/>
        </p:nvCxnSpPr>
        <p:spPr bwMode="auto">
          <a:xfrm rot="5400000" flipH="1" flipV="1">
            <a:off x="6841332" y="4952207"/>
            <a:ext cx="1066800" cy="1587"/>
          </a:xfrm>
          <a:prstGeom prst="bentConnector3">
            <a:avLst>
              <a:gd name="adj1" fmla="val 50000"/>
            </a:avLst>
          </a:prstGeom>
          <a:noFill/>
          <a:ln w="1016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2661" name="TextBox 41"/>
          <p:cNvSpPr txBox="1">
            <a:spLocks noChangeArrowheads="1"/>
          </p:cNvSpPr>
          <p:nvPr/>
        </p:nvSpPr>
        <p:spPr bwMode="auto">
          <a:xfrm>
            <a:off x="7391400" y="4800600"/>
            <a:ext cx="15240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Data &lt;0:63&gt;</a:t>
            </a:r>
          </a:p>
        </p:txBody>
      </p:sp>
      <p:sp>
        <p:nvSpPr>
          <p:cNvPr id="43" name="Oval 42"/>
          <p:cNvSpPr/>
          <p:nvPr/>
        </p:nvSpPr>
        <p:spPr>
          <a:xfrm>
            <a:off x="4419600" y="1447800"/>
            <a:ext cx="5791200" cy="4495800"/>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25" name="TextBox 24"/>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3225237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2" name="Shape 9"/>
          <p:cNvCxnSpPr>
            <a:cxnSpLocks noChangeShapeType="1"/>
          </p:cNvCxnSpPr>
          <p:nvPr/>
        </p:nvCxnSpPr>
        <p:spPr bwMode="auto">
          <a:xfrm rot="16200000" flipV="1">
            <a:off x="6667500" y="4152900"/>
            <a:ext cx="914400" cy="381000"/>
          </a:xfrm>
          <a:prstGeom prst="bentConnector3">
            <a:avLst>
              <a:gd name="adj1" fmla="val 5813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cxnSp>
        <p:nvCxnSpPr>
          <p:cNvPr id="38" name="Shape 9"/>
          <p:cNvCxnSpPr>
            <a:cxnSpLocks noChangeShapeType="1"/>
          </p:cNvCxnSpPr>
          <p:nvPr/>
        </p:nvCxnSpPr>
        <p:spPr bwMode="auto">
          <a:xfrm rot="16200000" flipV="1">
            <a:off x="7086600" y="3810000"/>
            <a:ext cx="1752600" cy="228600"/>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3667"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Breaking Down a Chip</a:t>
            </a:r>
          </a:p>
        </p:txBody>
      </p:sp>
      <p:sp>
        <p:nvSpPr>
          <p:cNvPr id="4" name="Rectangle 3"/>
          <p:cNvSpPr/>
          <p:nvPr/>
        </p:nvSpPr>
        <p:spPr>
          <a:xfrm>
            <a:off x="2819400" y="2590800"/>
            <a:ext cx="609600" cy="990600"/>
          </a:xfrm>
          <a:prstGeom prst="rect">
            <a:avLst/>
          </a:prstGeom>
        </p:spPr>
        <p:style>
          <a:lnRef idx="2">
            <a:schemeClr val="dk1">
              <a:shade val="50000"/>
            </a:schemeClr>
          </a:lnRef>
          <a:fillRef idx="1">
            <a:schemeClr val="dk1"/>
          </a:fillRef>
          <a:effectRef idx="0">
            <a:schemeClr val="dk1"/>
          </a:effectRef>
          <a:fontRef idx="minor">
            <a:schemeClr val="lt1"/>
          </a:fontRef>
        </p:style>
        <p:txBody>
          <a:bodyPr vert="vert27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Chip 0</a:t>
            </a:r>
          </a:p>
        </p:txBody>
      </p:sp>
      <p:cxnSp>
        <p:nvCxnSpPr>
          <p:cNvPr id="6" name="Shape 9"/>
          <p:cNvCxnSpPr>
            <a:cxnSpLocks noChangeShapeType="1"/>
          </p:cNvCxnSpPr>
          <p:nvPr/>
        </p:nvCxnSpPr>
        <p:spPr bwMode="auto">
          <a:xfrm rot="5400000" flipH="1" flipV="1">
            <a:off x="2580482" y="4114007"/>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3670" name="TextBox 6"/>
          <p:cNvSpPr txBox="1">
            <a:spLocks noChangeArrowheads="1"/>
          </p:cNvSpPr>
          <p:nvPr/>
        </p:nvSpPr>
        <p:spPr bwMode="auto">
          <a:xfrm rot="-5400000">
            <a:off x="2432844" y="3891756"/>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graphicFrame>
        <p:nvGraphicFramePr>
          <p:cNvPr id="5" name="Table 4"/>
          <p:cNvGraphicFramePr>
            <a:graphicFrameLocks noGrp="1"/>
          </p:cNvGraphicFramePr>
          <p:nvPr/>
        </p:nvGraphicFramePr>
        <p:xfrm>
          <a:off x="7162800" y="1720850"/>
          <a:ext cx="1249368" cy="1193802"/>
        </p:xfrm>
        <a:graphic>
          <a:graphicData uri="http://schemas.openxmlformats.org/drawingml/2006/table">
            <a:tbl>
              <a:tblPr>
                <a:tableStyleId>{616DA210-FB5B-4158-B5E0-FEB733F419BA}</a:tableStyleId>
              </a:tblPr>
              <a:tblGrid>
                <a:gridCol w="208228">
                  <a:extLst>
                    <a:ext uri="{9D8B030D-6E8A-4147-A177-3AD203B41FA5}">
                      <a16:colId xmlns:a16="http://schemas.microsoft.com/office/drawing/2014/main" val="20000"/>
                    </a:ext>
                  </a:extLst>
                </a:gridCol>
                <a:gridCol w="208228">
                  <a:extLst>
                    <a:ext uri="{9D8B030D-6E8A-4147-A177-3AD203B41FA5}">
                      <a16:colId xmlns:a16="http://schemas.microsoft.com/office/drawing/2014/main" val="20001"/>
                    </a:ext>
                  </a:extLst>
                </a:gridCol>
                <a:gridCol w="208228">
                  <a:extLst>
                    <a:ext uri="{9D8B030D-6E8A-4147-A177-3AD203B41FA5}">
                      <a16:colId xmlns:a16="http://schemas.microsoft.com/office/drawing/2014/main" val="20002"/>
                    </a:ext>
                  </a:extLst>
                </a:gridCol>
                <a:gridCol w="208228">
                  <a:extLst>
                    <a:ext uri="{9D8B030D-6E8A-4147-A177-3AD203B41FA5}">
                      <a16:colId xmlns:a16="http://schemas.microsoft.com/office/drawing/2014/main" val="20003"/>
                    </a:ext>
                  </a:extLst>
                </a:gridCol>
                <a:gridCol w="208228">
                  <a:extLst>
                    <a:ext uri="{9D8B030D-6E8A-4147-A177-3AD203B41FA5}">
                      <a16:colId xmlns:a16="http://schemas.microsoft.com/office/drawing/2014/main" val="20004"/>
                    </a:ext>
                  </a:extLst>
                </a:gridCol>
                <a:gridCol w="208228">
                  <a:extLst>
                    <a:ext uri="{9D8B030D-6E8A-4147-A177-3AD203B41FA5}">
                      <a16:colId xmlns:a16="http://schemas.microsoft.com/office/drawing/2014/main" val="20005"/>
                    </a:ext>
                  </a:extLst>
                </a:gridCol>
              </a:tblGrid>
              <a:tr h="198967">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0"/>
                  </a:ext>
                </a:extLst>
              </a:tr>
              <a:tr h="198967">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1"/>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2"/>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3"/>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4"/>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5"/>
                  </a:ext>
                </a:extLst>
              </a:tr>
            </a:tbl>
          </a:graphicData>
        </a:graphic>
      </p:graphicFrame>
      <p:sp>
        <p:nvSpPr>
          <p:cNvPr id="13" name="Rectangle 12"/>
          <p:cNvSpPr/>
          <p:nvPr/>
        </p:nvSpPr>
        <p:spPr>
          <a:xfrm>
            <a:off x="7162800" y="17208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4" name="Rectangle 13"/>
          <p:cNvSpPr/>
          <p:nvPr/>
        </p:nvSpPr>
        <p:spPr>
          <a:xfrm>
            <a:off x="7010400" y="18732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5" name="Rectangle 14"/>
          <p:cNvSpPr/>
          <p:nvPr/>
        </p:nvSpPr>
        <p:spPr>
          <a:xfrm>
            <a:off x="6858000" y="20256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16" name="Rectangle 15"/>
          <p:cNvSpPr/>
          <p:nvPr/>
        </p:nvSpPr>
        <p:spPr>
          <a:xfrm>
            <a:off x="6705600" y="21780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aphicFrame>
        <p:nvGraphicFramePr>
          <p:cNvPr id="18" name="Table 17"/>
          <p:cNvGraphicFramePr>
            <a:graphicFrameLocks noGrp="1"/>
          </p:cNvGraphicFramePr>
          <p:nvPr/>
        </p:nvGraphicFramePr>
        <p:xfrm>
          <a:off x="6553200" y="2330450"/>
          <a:ext cx="1249368" cy="1193802"/>
        </p:xfrm>
        <a:graphic>
          <a:graphicData uri="http://schemas.openxmlformats.org/drawingml/2006/table">
            <a:tbl>
              <a:tblPr>
                <a:tableStyleId>{616DA210-FB5B-4158-B5E0-FEB733F419BA}</a:tableStyleId>
              </a:tblPr>
              <a:tblGrid>
                <a:gridCol w="208228">
                  <a:extLst>
                    <a:ext uri="{9D8B030D-6E8A-4147-A177-3AD203B41FA5}">
                      <a16:colId xmlns:a16="http://schemas.microsoft.com/office/drawing/2014/main" val="20000"/>
                    </a:ext>
                  </a:extLst>
                </a:gridCol>
                <a:gridCol w="208228">
                  <a:extLst>
                    <a:ext uri="{9D8B030D-6E8A-4147-A177-3AD203B41FA5}">
                      <a16:colId xmlns:a16="http://schemas.microsoft.com/office/drawing/2014/main" val="20001"/>
                    </a:ext>
                  </a:extLst>
                </a:gridCol>
                <a:gridCol w="208228">
                  <a:extLst>
                    <a:ext uri="{9D8B030D-6E8A-4147-A177-3AD203B41FA5}">
                      <a16:colId xmlns:a16="http://schemas.microsoft.com/office/drawing/2014/main" val="20002"/>
                    </a:ext>
                  </a:extLst>
                </a:gridCol>
                <a:gridCol w="208228">
                  <a:extLst>
                    <a:ext uri="{9D8B030D-6E8A-4147-A177-3AD203B41FA5}">
                      <a16:colId xmlns:a16="http://schemas.microsoft.com/office/drawing/2014/main" val="20003"/>
                    </a:ext>
                  </a:extLst>
                </a:gridCol>
                <a:gridCol w="208228">
                  <a:extLst>
                    <a:ext uri="{9D8B030D-6E8A-4147-A177-3AD203B41FA5}">
                      <a16:colId xmlns:a16="http://schemas.microsoft.com/office/drawing/2014/main" val="20004"/>
                    </a:ext>
                  </a:extLst>
                </a:gridCol>
                <a:gridCol w="208228">
                  <a:extLst>
                    <a:ext uri="{9D8B030D-6E8A-4147-A177-3AD203B41FA5}">
                      <a16:colId xmlns:a16="http://schemas.microsoft.com/office/drawing/2014/main" val="20005"/>
                    </a:ext>
                  </a:extLst>
                </a:gridCol>
              </a:tblGrid>
              <a:tr h="198967">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0"/>
                  </a:ext>
                </a:extLst>
              </a:tr>
              <a:tr h="198967">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1"/>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2"/>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3"/>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a:p>
                  </a:txBody>
                  <a:tcPr marL="91414" marR="91414">
                    <a:solidFill>
                      <a:schemeClr val="bg1"/>
                    </a:solidFill>
                  </a:tcPr>
                </a:tc>
                <a:extLst>
                  <a:ext uri="{0D108BD9-81ED-4DB2-BD59-A6C34878D82A}">
                    <a16:rowId xmlns:a16="http://schemas.microsoft.com/office/drawing/2014/main" val="10004"/>
                  </a:ext>
                </a:extLst>
              </a:tr>
              <a:tr h="198967">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a:p>
                  </a:txBody>
                  <a:tcPr marL="91414" marR="91414">
                    <a:solidFill>
                      <a:schemeClr val="bg1"/>
                    </a:solidFill>
                  </a:tcPr>
                </a:tc>
                <a:tc>
                  <a:txBody>
                    <a:bodyPr/>
                    <a:lstStyle/>
                    <a:p>
                      <a:endParaRPr lang="en-US" sz="200" dirty="0"/>
                    </a:p>
                  </a:txBody>
                  <a:tcPr marL="91414" marR="91414">
                    <a:solidFill>
                      <a:schemeClr val="bg1"/>
                    </a:solidFill>
                  </a:tcPr>
                </a:tc>
                <a:tc>
                  <a:txBody>
                    <a:bodyPr/>
                    <a:lstStyle/>
                    <a:p>
                      <a:endParaRPr lang="en-US" sz="200" dirty="0"/>
                    </a:p>
                  </a:txBody>
                  <a:tcPr marL="91414" marR="91414">
                    <a:solidFill>
                      <a:schemeClr val="bg1"/>
                    </a:solidFill>
                  </a:tcPr>
                </a:tc>
                <a:extLst>
                  <a:ext uri="{0D108BD9-81ED-4DB2-BD59-A6C34878D82A}">
                    <a16:rowId xmlns:a16="http://schemas.microsoft.com/office/drawing/2014/main" val="10005"/>
                  </a:ext>
                </a:extLst>
              </a:tr>
            </a:tbl>
          </a:graphicData>
        </a:graphic>
      </p:graphicFrame>
      <p:sp>
        <p:nvSpPr>
          <p:cNvPr id="19" name="Rectangle 18"/>
          <p:cNvSpPr/>
          <p:nvPr/>
        </p:nvSpPr>
        <p:spPr>
          <a:xfrm>
            <a:off x="6553200" y="23304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0" name="Rectangle 19"/>
          <p:cNvSpPr/>
          <p:nvPr/>
        </p:nvSpPr>
        <p:spPr>
          <a:xfrm>
            <a:off x="6400800" y="24828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21" name="Rectangle 20"/>
          <p:cNvSpPr/>
          <p:nvPr/>
        </p:nvSpPr>
        <p:spPr>
          <a:xfrm>
            <a:off x="6248400" y="26352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cxnSp>
        <p:nvCxnSpPr>
          <p:cNvPr id="26" name="Straight Arrow Connector 25"/>
          <p:cNvCxnSpPr/>
          <p:nvPr/>
        </p:nvCxnSpPr>
        <p:spPr>
          <a:xfrm rot="5400000" flipH="1" flipV="1">
            <a:off x="5981700" y="1758950"/>
            <a:ext cx="990600" cy="9144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113781" name="TextBox 30"/>
          <p:cNvSpPr txBox="1">
            <a:spLocks noChangeArrowheads="1"/>
          </p:cNvSpPr>
          <p:nvPr/>
        </p:nvSpPr>
        <p:spPr bwMode="auto">
          <a:xfrm rot="-2834338">
            <a:off x="5803106" y="1861344"/>
            <a:ext cx="1081088"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000000"/>
                </a:solidFill>
                <a:effectLst/>
                <a:uLnTx/>
                <a:uFillTx/>
                <a:latin typeface="Calibri" charset="0"/>
                <a:ea typeface="ＭＳ Ｐゴシック" charset="0"/>
                <a:cs typeface="Arial" charset="0"/>
              </a:rPr>
              <a:t>8 banks</a:t>
            </a:r>
          </a:p>
        </p:txBody>
      </p:sp>
      <p:cxnSp>
        <p:nvCxnSpPr>
          <p:cNvPr id="34" name="Shape 9"/>
          <p:cNvCxnSpPr>
            <a:cxnSpLocks noChangeShapeType="1"/>
            <a:endCxn id="22" idx="2"/>
          </p:cNvCxnSpPr>
          <p:nvPr/>
        </p:nvCxnSpPr>
        <p:spPr bwMode="auto">
          <a:xfrm rot="16200000" flipV="1">
            <a:off x="6556375" y="4194175"/>
            <a:ext cx="793750" cy="419100"/>
          </a:xfrm>
          <a:prstGeom prst="bentConnector3">
            <a:avLst>
              <a:gd name="adj1" fmla="val 5187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22" name="Rectangle 21"/>
          <p:cNvSpPr/>
          <p:nvPr/>
        </p:nvSpPr>
        <p:spPr>
          <a:xfrm>
            <a:off x="6096000" y="278765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Bank 0</a:t>
            </a:r>
          </a:p>
        </p:txBody>
      </p:sp>
      <p:sp>
        <p:nvSpPr>
          <p:cNvPr id="32" name="Diagonal Stripe 31"/>
          <p:cNvSpPr/>
          <p:nvPr/>
        </p:nvSpPr>
        <p:spPr>
          <a:xfrm rot="13500000">
            <a:off x="7199313" y="4303713"/>
            <a:ext cx="914400" cy="914400"/>
          </a:xfrm>
          <a:prstGeom prst="diagStripe">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113785" name="TextBox 55"/>
          <p:cNvSpPr txBox="1">
            <a:spLocks noChangeArrowheads="1"/>
          </p:cNvSpPr>
          <p:nvPr/>
        </p:nvSpPr>
        <p:spPr bwMode="auto">
          <a:xfrm>
            <a:off x="6934200" y="3990976"/>
            <a:ext cx="5334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113786" name="TextBox 56"/>
          <p:cNvSpPr txBox="1">
            <a:spLocks noChangeArrowheads="1"/>
          </p:cNvSpPr>
          <p:nvPr/>
        </p:nvSpPr>
        <p:spPr bwMode="auto">
          <a:xfrm>
            <a:off x="6629400" y="4419601"/>
            <a:ext cx="5334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113787" name="TextBox 57"/>
          <p:cNvSpPr txBox="1">
            <a:spLocks noChangeArrowheads="1"/>
          </p:cNvSpPr>
          <p:nvPr/>
        </p:nvSpPr>
        <p:spPr bwMode="auto">
          <a:xfrm>
            <a:off x="7848600" y="3686176"/>
            <a:ext cx="533400" cy="2762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2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113788" name="TextBox 59"/>
          <p:cNvSpPr txBox="1">
            <a:spLocks noChangeArrowheads="1"/>
          </p:cNvSpPr>
          <p:nvPr/>
        </p:nvSpPr>
        <p:spPr bwMode="auto">
          <a:xfrm>
            <a:off x="7315200" y="4038600"/>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C0504D"/>
                </a:solidFill>
                <a:effectLst/>
                <a:uLnTx/>
                <a:uFillTx/>
                <a:latin typeface="Calibri" charset="0"/>
                <a:ea typeface="ＭＳ Ｐゴシック" charset="0"/>
                <a:cs typeface="Arial" charset="0"/>
              </a:rPr>
              <a:t>...</a:t>
            </a:r>
          </a:p>
        </p:txBody>
      </p:sp>
      <p:cxnSp>
        <p:nvCxnSpPr>
          <p:cNvPr id="61" name="Shape 9"/>
          <p:cNvCxnSpPr>
            <a:cxnSpLocks noChangeShapeType="1"/>
          </p:cNvCxnSpPr>
          <p:nvPr/>
        </p:nvCxnSpPr>
        <p:spPr bwMode="auto">
          <a:xfrm rot="5400000" flipH="1" flipV="1">
            <a:off x="7152482" y="5638007"/>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3790" name="TextBox 61"/>
          <p:cNvSpPr txBox="1">
            <a:spLocks noChangeArrowheads="1"/>
          </p:cNvSpPr>
          <p:nvPr/>
        </p:nvSpPr>
        <p:spPr bwMode="auto">
          <a:xfrm rot="-5400000">
            <a:off x="7004844" y="5415756"/>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64" name="Oval 63"/>
          <p:cNvSpPr/>
          <p:nvPr/>
        </p:nvSpPr>
        <p:spPr>
          <a:xfrm>
            <a:off x="2057400" y="2286000"/>
            <a:ext cx="2133600" cy="2514600"/>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65" name="Oval 64"/>
          <p:cNvSpPr/>
          <p:nvPr/>
        </p:nvSpPr>
        <p:spPr>
          <a:xfrm>
            <a:off x="4953000" y="1295400"/>
            <a:ext cx="5257800" cy="5029200"/>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cxnSp>
        <p:nvCxnSpPr>
          <p:cNvPr id="66" name="Straight Connector 65"/>
          <p:cNvCxnSpPr>
            <a:stCxn id="64" idx="0"/>
            <a:endCxn id="65" idx="1"/>
          </p:cNvCxnSpPr>
          <p:nvPr/>
        </p:nvCxnSpPr>
        <p:spPr>
          <a:xfrm rot="5400000" flipH="1" flipV="1">
            <a:off x="4296569" y="859631"/>
            <a:ext cx="254000" cy="2598738"/>
          </a:xfrm>
          <a:prstGeom prst="line">
            <a:avLst/>
          </a:prstGeom>
          <a:ln w="6350"/>
        </p:spPr>
        <p:style>
          <a:lnRef idx="1">
            <a:schemeClr val="dk1"/>
          </a:lnRef>
          <a:fillRef idx="0">
            <a:schemeClr val="dk1"/>
          </a:fillRef>
          <a:effectRef idx="0">
            <a:schemeClr val="dk1"/>
          </a:effectRef>
          <a:fontRef idx="minor">
            <a:schemeClr val="tx1"/>
          </a:fontRef>
        </p:style>
      </p:cxnSp>
      <p:cxnSp>
        <p:nvCxnSpPr>
          <p:cNvPr id="69" name="Straight Connector 68"/>
          <p:cNvCxnSpPr>
            <a:stCxn id="64" idx="4"/>
            <a:endCxn id="65" idx="3"/>
          </p:cNvCxnSpPr>
          <p:nvPr/>
        </p:nvCxnSpPr>
        <p:spPr>
          <a:xfrm rot="16200000" flipH="1">
            <a:off x="4029869" y="3894931"/>
            <a:ext cx="787400" cy="2598738"/>
          </a:xfrm>
          <a:prstGeom prst="line">
            <a:avLst/>
          </a:prstGeom>
          <a:ln w="6350"/>
        </p:spPr>
        <p:style>
          <a:lnRef idx="1">
            <a:schemeClr val="dk1"/>
          </a:lnRef>
          <a:fillRef idx="0">
            <a:schemeClr val="dk1"/>
          </a:fillRef>
          <a:effectRef idx="0">
            <a:schemeClr val="dk1"/>
          </a:effectRef>
          <a:fontRef idx="minor">
            <a:schemeClr val="tx1"/>
          </a:fontRef>
        </p:style>
      </p:cxn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33" name="TextBox 32"/>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7505956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2" name="Shape 9"/>
          <p:cNvCxnSpPr>
            <a:cxnSpLocks noChangeShapeType="1"/>
          </p:cNvCxnSpPr>
          <p:nvPr/>
        </p:nvCxnSpPr>
        <p:spPr bwMode="auto">
          <a:xfrm rot="5400000" flipH="1" flipV="1">
            <a:off x="7721600" y="4116388"/>
            <a:ext cx="990600" cy="990600"/>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4690" name="Title 1"/>
          <p:cNvSpPr>
            <a:spLocks noGrp="1"/>
          </p:cNvSpPr>
          <p:nvPr>
            <p:ph type="title"/>
          </p:nvPr>
        </p:nvSpPr>
        <p:spPr>
          <a:xfrm>
            <a:off x="1981200" y="-11112"/>
            <a:ext cx="8229600" cy="867241"/>
          </a:xfrm>
        </p:spPr>
        <p:txBody>
          <a:bodyPr/>
          <a:lstStyle/>
          <a:p>
            <a:r>
              <a:rPr lang="en-US" dirty="0">
                <a:latin typeface="Arial" panose="020B0604020202020204" pitchFamily="34" charset="0"/>
                <a:cs typeface="Arial" panose="020B0604020202020204" pitchFamily="34" charset="0"/>
              </a:rPr>
              <a:t>Breaking Down a Bank</a:t>
            </a:r>
          </a:p>
        </p:txBody>
      </p:sp>
      <p:sp>
        <p:nvSpPr>
          <p:cNvPr id="8" name="Rectangle 7"/>
          <p:cNvSpPr/>
          <p:nvPr/>
        </p:nvSpPr>
        <p:spPr>
          <a:xfrm>
            <a:off x="2311400" y="2133600"/>
            <a:ext cx="1295400" cy="1219200"/>
          </a:xfrm>
          <a:prstGeom prst="rect">
            <a:avLst/>
          </a:prstGeom>
          <a:ln w="38100"/>
        </p:spPr>
        <p:style>
          <a:lnRef idx="2">
            <a:schemeClr val="accent3">
              <a:shade val="50000"/>
            </a:schemeClr>
          </a:lnRef>
          <a:fillRef idx="1">
            <a:schemeClr val="accent3"/>
          </a:fillRef>
          <a:effectRef idx="0">
            <a:schemeClr val="accent3"/>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alibri"/>
                <a:ea typeface="+mn-ea"/>
                <a:cs typeface="+mn-cs"/>
              </a:rPr>
              <a:t>Bank 0</a:t>
            </a:r>
          </a:p>
        </p:txBody>
      </p:sp>
      <p:cxnSp>
        <p:nvCxnSpPr>
          <p:cNvPr id="10" name="Shape 9"/>
          <p:cNvCxnSpPr>
            <a:cxnSpLocks noChangeShapeType="1"/>
          </p:cNvCxnSpPr>
          <p:nvPr/>
        </p:nvCxnSpPr>
        <p:spPr bwMode="auto">
          <a:xfrm rot="5400000" flipH="1" flipV="1">
            <a:off x="2453482" y="3885407"/>
            <a:ext cx="1066800" cy="1587"/>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4693" name="TextBox 10"/>
          <p:cNvSpPr txBox="1">
            <a:spLocks noChangeArrowheads="1"/>
          </p:cNvSpPr>
          <p:nvPr/>
        </p:nvSpPr>
        <p:spPr bwMode="auto">
          <a:xfrm rot="-5400000">
            <a:off x="2305844" y="3663156"/>
            <a:ext cx="9906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114694" name="TextBox 11"/>
          <p:cNvSpPr txBox="1">
            <a:spLocks noChangeArrowheads="1"/>
          </p:cNvSpPr>
          <p:nvPr/>
        </p:nvSpPr>
        <p:spPr bwMode="auto">
          <a:xfrm>
            <a:off x="9017000" y="3278189"/>
            <a:ext cx="685800" cy="33813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4F81BD"/>
                </a:solidFill>
                <a:effectLst/>
                <a:uLnTx/>
                <a:uFillTx/>
                <a:latin typeface="Calibri" charset="0"/>
                <a:ea typeface="ＭＳ Ｐゴシック" charset="0"/>
                <a:cs typeface="Arial" charset="0"/>
              </a:rPr>
              <a:t>row 0</a:t>
            </a:r>
          </a:p>
        </p:txBody>
      </p:sp>
      <p:sp>
        <p:nvSpPr>
          <p:cNvPr id="114695" name="TextBox 13"/>
          <p:cNvSpPr txBox="1">
            <a:spLocks noChangeArrowheads="1"/>
          </p:cNvSpPr>
          <p:nvPr/>
        </p:nvSpPr>
        <p:spPr bwMode="auto">
          <a:xfrm>
            <a:off x="9017000" y="17526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l"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4F81BD"/>
                </a:solidFill>
                <a:effectLst/>
                <a:uLnTx/>
                <a:uFillTx/>
                <a:latin typeface="Calibri" charset="0"/>
                <a:ea typeface="ＭＳ Ｐゴシック" charset="0"/>
                <a:cs typeface="Arial" charset="0"/>
              </a:rPr>
              <a:t>row 16k-1</a:t>
            </a:r>
          </a:p>
        </p:txBody>
      </p:sp>
      <p:sp>
        <p:nvSpPr>
          <p:cNvPr id="114696" name="TextBox 17"/>
          <p:cNvSpPr txBox="1">
            <a:spLocks noChangeArrowheads="1"/>
          </p:cNvSpPr>
          <p:nvPr/>
        </p:nvSpPr>
        <p:spPr bwMode="auto">
          <a:xfrm rot="5400000">
            <a:off x="8928100" y="2376488"/>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4F81BD"/>
                </a:solidFill>
                <a:effectLst/>
                <a:uLnTx/>
                <a:uFillTx/>
                <a:latin typeface="Calibri" charset="0"/>
                <a:ea typeface="ＭＳ Ｐゴシック" charset="0"/>
                <a:cs typeface="Arial" charset="0"/>
              </a:rPr>
              <a:t>...</a:t>
            </a:r>
          </a:p>
        </p:txBody>
      </p:sp>
      <p:cxnSp>
        <p:nvCxnSpPr>
          <p:cNvPr id="20" name="Straight Arrow Connector 19"/>
          <p:cNvCxnSpPr/>
          <p:nvPr/>
        </p:nvCxnSpPr>
        <p:spPr>
          <a:xfrm>
            <a:off x="5588000" y="1176339"/>
            <a:ext cx="3276600" cy="1587"/>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114698" name="TextBox 20"/>
          <p:cNvSpPr txBox="1">
            <a:spLocks noChangeArrowheads="1"/>
          </p:cNvSpPr>
          <p:nvPr/>
        </p:nvSpPr>
        <p:spPr bwMode="auto">
          <a:xfrm>
            <a:off x="6731000" y="838200"/>
            <a:ext cx="914400" cy="33813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4F81BD"/>
                </a:solidFill>
                <a:effectLst/>
                <a:uLnTx/>
                <a:uFillTx/>
                <a:latin typeface="Calibri" charset="0"/>
                <a:ea typeface="ＭＳ Ｐゴシック" charset="0"/>
                <a:cs typeface="Arial" charset="0"/>
              </a:rPr>
              <a:t>2kB</a:t>
            </a:r>
          </a:p>
        </p:txBody>
      </p:sp>
      <p:cxnSp>
        <p:nvCxnSpPr>
          <p:cNvPr id="22" name="Shape 9"/>
          <p:cNvCxnSpPr>
            <a:cxnSpLocks noChangeShapeType="1"/>
          </p:cNvCxnSpPr>
          <p:nvPr/>
        </p:nvCxnSpPr>
        <p:spPr bwMode="auto">
          <a:xfrm rot="16200000" flipV="1">
            <a:off x="5816600" y="4116388"/>
            <a:ext cx="990600" cy="990600"/>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4700" name="TextBox 22"/>
          <p:cNvSpPr txBox="1">
            <a:spLocks noChangeArrowheads="1"/>
          </p:cNvSpPr>
          <p:nvPr/>
        </p:nvSpPr>
        <p:spPr bwMode="auto">
          <a:xfrm>
            <a:off x="5359400" y="4203700"/>
            <a:ext cx="457200" cy="3698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1B</a:t>
            </a:r>
          </a:p>
        </p:txBody>
      </p:sp>
      <p:cxnSp>
        <p:nvCxnSpPr>
          <p:cNvPr id="24" name="Straight Arrow Connector 23"/>
          <p:cNvCxnSpPr/>
          <p:nvPr/>
        </p:nvCxnSpPr>
        <p:spPr>
          <a:xfrm>
            <a:off x="5610225" y="1587500"/>
            <a:ext cx="381000" cy="1588"/>
          </a:xfrm>
          <a:prstGeom prst="straightConnector1">
            <a:avLst/>
          </a:prstGeom>
          <a:ln w="31750">
            <a:headEnd type="arrow"/>
            <a:tailEnd type="arrow"/>
          </a:ln>
        </p:spPr>
        <p:style>
          <a:lnRef idx="1">
            <a:schemeClr val="accent1"/>
          </a:lnRef>
          <a:fillRef idx="0">
            <a:schemeClr val="accent1"/>
          </a:fillRef>
          <a:effectRef idx="0">
            <a:schemeClr val="accent1"/>
          </a:effectRef>
          <a:fontRef idx="minor">
            <a:schemeClr val="tx1"/>
          </a:fontRef>
        </p:style>
      </p:cxnSp>
      <p:sp>
        <p:nvSpPr>
          <p:cNvPr id="114702" name="TextBox 26"/>
          <p:cNvSpPr txBox="1">
            <a:spLocks noChangeArrowheads="1"/>
          </p:cNvSpPr>
          <p:nvPr/>
        </p:nvSpPr>
        <p:spPr bwMode="auto">
          <a:xfrm>
            <a:off x="5229225" y="1220789"/>
            <a:ext cx="1106488" cy="339725"/>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lIns="0" rIns="0">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600" b="0" i="0" u="none" strike="noStrike" kern="1200" cap="none" spc="0" normalizeH="0" baseline="0" noProof="0">
                <a:ln>
                  <a:noFill/>
                </a:ln>
                <a:solidFill>
                  <a:srgbClr val="4F81BD"/>
                </a:solidFill>
                <a:effectLst/>
                <a:uLnTx/>
                <a:uFillTx/>
                <a:latin typeface="Calibri" charset="0"/>
                <a:ea typeface="ＭＳ Ｐゴシック" charset="0"/>
                <a:cs typeface="Arial" charset="0"/>
              </a:rPr>
              <a:t>1B (column)</a:t>
            </a:r>
          </a:p>
        </p:txBody>
      </p:sp>
      <p:cxnSp>
        <p:nvCxnSpPr>
          <p:cNvPr id="35" name="Shape 9"/>
          <p:cNvCxnSpPr>
            <a:cxnSpLocks noChangeShapeType="1"/>
          </p:cNvCxnSpPr>
          <p:nvPr/>
        </p:nvCxnSpPr>
        <p:spPr bwMode="auto">
          <a:xfrm rot="16200000" flipV="1">
            <a:off x="6083300" y="4230688"/>
            <a:ext cx="990600" cy="762000"/>
          </a:xfrm>
          <a:prstGeom prst="bentConnector3">
            <a:avLst>
              <a:gd name="adj1" fmla="val 65759"/>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graphicFrame>
        <p:nvGraphicFramePr>
          <p:cNvPr id="9" name="Table 8"/>
          <p:cNvGraphicFramePr>
            <a:graphicFrameLocks noGrp="1"/>
          </p:cNvGraphicFramePr>
          <p:nvPr/>
        </p:nvGraphicFramePr>
        <p:xfrm>
          <a:off x="5588000" y="1709738"/>
          <a:ext cx="3332160" cy="2449510"/>
        </p:xfrm>
        <a:graphic>
          <a:graphicData uri="http://schemas.openxmlformats.org/drawingml/2006/table">
            <a:tbl>
              <a:tblPr>
                <a:tableStyleId>{616DA210-FB5B-4158-B5E0-FEB733F419BA}</a:tableStyleId>
              </a:tblPr>
              <a:tblGrid>
                <a:gridCol w="416520">
                  <a:extLst>
                    <a:ext uri="{9D8B030D-6E8A-4147-A177-3AD203B41FA5}">
                      <a16:colId xmlns:a16="http://schemas.microsoft.com/office/drawing/2014/main" val="20000"/>
                    </a:ext>
                  </a:extLst>
                </a:gridCol>
                <a:gridCol w="416520">
                  <a:extLst>
                    <a:ext uri="{9D8B030D-6E8A-4147-A177-3AD203B41FA5}">
                      <a16:colId xmlns:a16="http://schemas.microsoft.com/office/drawing/2014/main" val="20001"/>
                    </a:ext>
                  </a:extLst>
                </a:gridCol>
                <a:gridCol w="416520">
                  <a:extLst>
                    <a:ext uri="{9D8B030D-6E8A-4147-A177-3AD203B41FA5}">
                      <a16:colId xmlns:a16="http://schemas.microsoft.com/office/drawing/2014/main" val="20002"/>
                    </a:ext>
                  </a:extLst>
                </a:gridCol>
                <a:gridCol w="416520">
                  <a:extLst>
                    <a:ext uri="{9D8B030D-6E8A-4147-A177-3AD203B41FA5}">
                      <a16:colId xmlns:a16="http://schemas.microsoft.com/office/drawing/2014/main" val="20003"/>
                    </a:ext>
                  </a:extLst>
                </a:gridCol>
                <a:gridCol w="416520">
                  <a:extLst>
                    <a:ext uri="{9D8B030D-6E8A-4147-A177-3AD203B41FA5}">
                      <a16:colId xmlns:a16="http://schemas.microsoft.com/office/drawing/2014/main" val="20004"/>
                    </a:ext>
                  </a:extLst>
                </a:gridCol>
                <a:gridCol w="416520">
                  <a:extLst>
                    <a:ext uri="{9D8B030D-6E8A-4147-A177-3AD203B41FA5}">
                      <a16:colId xmlns:a16="http://schemas.microsoft.com/office/drawing/2014/main" val="20005"/>
                    </a:ext>
                  </a:extLst>
                </a:gridCol>
                <a:gridCol w="416520">
                  <a:extLst>
                    <a:ext uri="{9D8B030D-6E8A-4147-A177-3AD203B41FA5}">
                      <a16:colId xmlns:a16="http://schemas.microsoft.com/office/drawing/2014/main" val="20006"/>
                    </a:ext>
                  </a:extLst>
                </a:gridCol>
                <a:gridCol w="416520">
                  <a:extLst>
                    <a:ext uri="{9D8B030D-6E8A-4147-A177-3AD203B41FA5}">
                      <a16:colId xmlns:a16="http://schemas.microsoft.com/office/drawing/2014/main" val="20007"/>
                    </a:ext>
                  </a:extLst>
                </a:gridCol>
              </a:tblGrid>
              <a:tr h="489902">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extLst>
                  <a:ext uri="{0D108BD9-81ED-4DB2-BD59-A6C34878D82A}">
                    <a16:rowId xmlns:a16="http://schemas.microsoft.com/office/drawing/2014/main" val="10000"/>
                  </a:ext>
                </a:extLst>
              </a:tr>
              <a:tr h="489902">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extLst>
                  <a:ext uri="{0D108BD9-81ED-4DB2-BD59-A6C34878D82A}">
                    <a16:rowId xmlns:a16="http://schemas.microsoft.com/office/drawing/2014/main" val="10001"/>
                  </a:ext>
                </a:extLst>
              </a:tr>
              <a:tr h="489902">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extLst>
                  <a:ext uri="{0D108BD9-81ED-4DB2-BD59-A6C34878D82A}">
                    <a16:rowId xmlns:a16="http://schemas.microsoft.com/office/drawing/2014/main" val="10002"/>
                  </a:ext>
                </a:extLst>
              </a:tr>
              <a:tr h="489902">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tc>
                  <a:txBody>
                    <a:bodyPr/>
                    <a:lstStyle/>
                    <a:p>
                      <a:endParaRPr lang="en-US" sz="200" dirty="0"/>
                    </a:p>
                  </a:txBody>
                  <a:tcPr marL="91431" marR="91431" marT="45724" marB="45724">
                    <a:solidFill>
                      <a:schemeClr val="bg1"/>
                    </a:solidFill>
                  </a:tcPr>
                </a:tc>
                <a:extLst>
                  <a:ext uri="{0D108BD9-81ED-4DB2-BD59-A6C34878D82A}">
                    <a16:rowId xmlns:a16="http://schemas.microsoft.com/office/drawing/2014/main" val="10003"/>
                  </a:ext>
                </a:extLst>
              </a:tr>
              <a:tr h="489902">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tc>
                  <a:txBody>
                    <a:bodyPr/>
                    <a:lstStyle/>
                    <a:p>
                      <a:pPr algn="ctr"/>
                      <a:endParaRPr lang="en-US" sz="1800" dirty="0">
                        <a:solidFill>
                          <a:schemeClr val="bg1"/>
                        </a:solidFill>
                      </a:endParaRPr>
                    </a:p>
                  </a:txBody>
                  <a:tcPr marL="91431" marR="91431" marT="45724" marB="45724" anchor="ctr">
                    <a:solidFill>
                      <a:schemeClr val="accent5"/>
                    </a:solidFill>
                  </a:tcPr>
                </a:tc>
                <a:extLst>
                  <a:ext uri="{0D108BD9-81ED-4DB2-BD59-A6C34878D82A}">
                    <a16:rowId xmlns:a16="http://schemas.microsoft.com/office/drawing/2014/main" val="10004"/>
                  </a:ext>
                </a:extLst>
              </a:tr>
            </a:tbl>
          </a:graphicData>
        </a:graphic>
      </p:graphicFrame>
      <p:sp>
        <p:nvSpPr>
          <p:cNvPr id="114760" name="TextBox 40"/>
          <p:cNvSpPr txBox="1">
            <a:spLocks noChangeArrowheads="1"/>
          </p:cNvSpPr>
          <p:nvPr/>
        </p:nvSpPr>
        <p:spPr bwMode="auto">
          <a:xfrm>
            <a:off x="6350000" y="4116388"/>
            <a:ext cx="45720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1B</a:t>
            </a:r>
          </a:p>
        </p:txBody>
      </p:sp>
      <p:sp>
        <p:nvSpPr>
          <p:cNvPr id="114761" name="Rectangle 43"/>
          <p:cNvSpPr>
            <a:spLocks noChangeArrowheads="1"/>
          </p:cNvSpPr>
          <p:nvPr/>
        </p:nvSpPr>
        <p:spPr bwMode="auto">
          <a:xfrm>
            <a:off x="6502400" y="3684588"/>
            <a:ext cx="1506538" cy="431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wrap="none">
            <a:spAutoFit/>
          </a:body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2200" b="1" i="0" u="none" strike="noStrike" kern="1200" cap="none" spc="0" normalizeH="0" baseline="0" noProof="0">
                <a:ln>
                  <a:noFill/>
                </a:ln>
                <a:solidFill>
                  <a:srgbClr val="000000"/>
                </a:solidFill>
                <a:effectLst/>
                <a:uLnTx/>
                <a:uFillTx/>
                <a:latin typeface="Calibri" charset="0"/>
                <a:ea typeface="ＭＳ Ｐゴシック" charset="0"/>
                <a:cs typeface="Arial" charset="0"/>
              </a:rPr>
              <a:t>Row-buffer</a:t>
            </a:r>
          </a:p>
        </p:txBody>
      </p:sp>
      <p:sp>
        <p:nvSpPr>
          <p:cNvPr id="114762" name="TextBox 46"/>
          <p:cNvSpPr txBox="1">
            <a:spLocks noChangeArrowheads="1"/>
          </p:cNvSpPr>
          <p:nvPr/>
        </p:nvSpPr>
        <p:spPr bwMode="auto">
          <a:xfrm>
            <a:off x="8712200" y="4192588"/>
            <a:ext cx="457200" cy="3683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1B</a:t>
            </a:r>
          </a:p>
        </p:txBody>
      </p:sp>
      <p:sp>
        <p:nvSpPr>
          <p:cNvPr id="114763" name="TextBox 48"/>
          <p:cNvSpPr txBox="1">
            <a:spLocks noChangeArrowheads="1"/>
          </p:cNvSpPr>
          <p:nvPr/>
        </p:nvSpPr>
        <p:spPr bwMode="auto">
          <a:xfrm>
            <a:off x="6959600" y="4421188"/>
            <a:ext cx="762000" cy="5842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3200" b="1" i="0" u="none" strike="noStrike" kern="1200" cap="none" spc="0" normalizeH="0" baseline="0" noProof="0">
                <a:ln>
                  <a:noFill/>
                </a:ln>
                <a:solidFill>
                  <a:srgbClr val="C0504D"/>
                </a:solidFill>
                <a:effectLst/>
                <a:uLnTx/>
                <a:uFillTx/>
                <a:latin typeface="Calibri" charset="0"/>
                <a:ea typeface="ＭＳ Ｐゴシック" charset="0"/>
                <a:cs typeface="Arial" charset="0"/>
              </a:rPr>
              <a:t>...</a:t>
            </a:r>
          </a:p>
        </p:txBody>
      </p:sp>
      <p:cxnSp>
        <p:nvCxnSpPr>
          <p:cNvPr id="50" name="Shape 9"/>
          <p:cNvCxnSpPr>
            <a:cxnSpLocks noChangeShapeType="1"/>
          </p:cNvCxnSpPr>
          <p:nvPr/>
        </p:nvCxnSpPr>
        <p:spPr bwMode="auto">
          <a:xfrm rot="5400000" flipH="1" flipV="1">
            <a:off x="6868319" y="5753894"/>
            <a:ext cx="838200" cy="1588"/>
          </a:xfrm>
          <a:prstGeom prst="bentConnector3">
            <a:avLst>
              <a:gd name="adj1" fmla="val 50000"/>
            </a:avLst>
          </a:prstGeom>
          <a:noFill/>
          <a:ln w="50800">
            <a:solidFill>
              <a:schemeClr val="accent2"/>
            </a:solidFill>
            <a:miter lim="800000"/>
            <a:headEnd type="triangle" w="med" len="med"/>
            <a:tailEnd type="triangle" w="med" len="med"/>
          </a:ln>
          <a:effectLst>
            <a:outerShdw blurRad="40000" dist="23000" dir="5400000" rotWithShape="0">
              <a:srgbClr val="000000">
                <a:alpha val="34999"/>
              </a:srgbClr>
            </a:outerShdw>
          </a:effectLst>
          <a:extLst>
            <a:ext uri="{909E8E84-426E-40dd-AFC4-6F175D3DCCD1}">
              <a14:hiddenFill xmlns="" xmlns:a14="http://schemas.microsoft.com/office/drawing/2010/main">
                <a:noFill/>
              </a14:hiddenFill>
            </a:ext>
          </a:extLst>
        </p:spPr>
      </p:cxnSp>
      <p:sp>
        <p:nvSpPr>
          <p:cNvPr id="114765" name="TextBox 50"/>
          <p:cNvSpPr txBox="1">
            <a:spLocks noChangeArrowheads="1"/>
          </p:cNvSpPr>
          <p:nvPr/>
        </p:nvSpPr>
        <p:spPr bwMode="auto">
          <a:xfrm rot="-5400000">
            <a:off x="6660357" y="5569745"/>
            <a:ext cx="838200" cy="3698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sz="2400">
                <a:solidFill>
                  <a:schemeClr val="tx1"/>
                </a:solidFill>
                <a:latin typeface="Arial" charset="0"/>
                <a:ea typeface="ＭＳ Ｐゴシック" charset="0"/>
                <a:cs typeface="ＭＳ Ｐゴシック" charset="0"/>
              </a:defRPr>
            </a:lvl1pPr>
            <a:lvl2pPr marL="742950" indent="-285750" eaLnBrk="0" hangingPunct="0">
              <a:defRPr sz="2400">
                <a:solidFill>
                  <a:schemeClr val="tx1"/>
                </a:solidFill>
                <a:latin typeface="Arial" charset="0"/>
                <a:ea typeface="ＭＳ Ｐゴシック" charset="0"/>
              </a:defRPr>
            </a:lvl2pPr>
            <a:lvl3pPr marL="1143000" indent="-228600" eaLnBrk="0" hangingPunct="0">
              <a:defRPr sz="2400">
                <a:solidFill>
                  <a:schemeClr val="tx1"/>
                </a:solidFill>
                <a:latin typeface="Arial" charset="0"/>
                <a:ea typeface="ＭＳ Ｐゴシック" charset="0"/>
              </a:defRPr>
            </a:lvl3pPr>
            <a:lvl4pPr marL="1600200" indent="-228600" eaLnBrk="0" hangingPunct="0">
              <a:defRPr sz="2400">
                <a:solidFill>
                  <a:schemeClr val="tx1"/>
                </a:solidFill>
                <a:latin typeface="Arial" charset="0"/>
                <a:ea typeface="ＭＳ Ｐゴシック" charset="0"/>
              </a:defRPr>
            </a:lvl4pPr>
            <a:lvl5pPr marL="2057400" indent="-228600" eaLnBrk="0" hangingPunct="0">
              <a:defRPr sz="2400">
                <a:solidFill>
                  <a:schemeClr val="tx1"/>
                </a:solidFill>
                <a:latin typeface="Arial" charset="0"/>
                <a:ea typeface="ＭＳ Ｐゴシック" charset="0"/>
              </a:defRPr>
            </a:lvl5pPr>
            <a:lvl6pPr marL="2514600" indent="-228600" eaLnBrk="0" fontAlgn="base" hangingPunct="0">
              <a:spcBef>
                <a:spcPct val="0"/>
              </a:spcBef>
              <a:spcAft>
                <a:spcPct val="0"/>
              </a:spcAft>
              <a:defRPr sz="2400">
                <a:solidFill>
                  <a:schemeClr val="tx1"/>
                </a:solidFill>
                <a:latin typeface="Arial" charset="0"/>
                <a:ea typeface="ＭＳ Ｐゴシック" charset="0"/>
              </a:defRPr>
            </a:lvl6pPr>
            <a:lvl7pPr marL="2971800" indent="-228600" eaLnBrk="0" fontAlgn="base" hangingPunct="0">
              <a:spcBef>
                <a:spcPct val="0"/>
              </a:spcBef>
              <a:spcAft>
                <a:spcPct val="0"/>
              </a:spcAft>
              <a:defRPr sz="2400">
                <a:solidFill>
                  <a:schemeClr val="tx1"/>
                </a:solidFill>
                <a:latin typeface="Arial" charset="0"/>
                <a:ea typeface="ＭＳ Ｐゴシック" charset="0"/>
              </a:defRPr>
            </a:lvl7pPr>
            <a:lvl8pPr marL="3429000" indent="-228600" eaLnBrk="0" fontAlgn="base" hangingPunct="0">
              <a:spcBef>
                <a:spcPct val="0"/>
              </a:spcBef>
              <a:spcAft>
                <a:spcPct val="0"/>
              </a:spcAft>
              <a:defRPr sz="2400">
                <a:solidFill>
                  <a:schemeClr val="tx1"/>
                </a:solidFill>
                <a:latin typeface="Arial" charset="0"/>
                <a:ea typeface="ＭＳ Ｐゴシック" charset="0"/>
              </a:defRPr>
            </a:lvl8pPr>
            <a:lvl9pPr marL="3886200" indent="-228600" eaLnBrk="0" fontAlgn="base" hangingPunct="0">
              <a:spcBef>
                <a:spcPct val="0"/>
              </a:spcBef>
              <a:spcAft>
                <a:spcPct val="0"/>
              </a:spcAft>
              <a:defRPr sz="2400">
                <a:solidFill>
                  <a:schemeClr val="tx1"/>
                </a:solidFill>
                <a:latin typeface="Arial" charset="0"/>
                <a:ea typeface="ＭＳ Ｐゴシック" charset="0"/>
              </a:defRPr>
            </a:lvl9pPr>
          </a:lstStyle>
          <a:p>
            <a:pPr marL="0" marR="0" lvl="0" indent="0" algn="ctr" defTabSz="457200" rtl="0" eaLnBrk="1" fontAlgn="base" latinLnBrk="0" hangingPunct="1">
              <a:lnSpc>
                <a:spcPct val="100000"/>
              </a:lnSpc>
              <a:spcBef>
                <a:spcPct val="0"/>
              </a:spcBef>
              <a:spcAft>
                <a:spcPct val="0"/>
              </a:spcAft>
              <a:buClrTx/>
              <a:buSzTx/>
              <a:buFontTx/>
              <a:buNone/>
              <a:tabLst/>
              <a:defRPr/>
            </a:pPr>
            <a:r>
              <a:rPr kumimoji="0" lang="en-US" sz="1800" b="1" i="0" u="none" strike="noStrike" kern="1200" cap="none" spc="0" normalizeH="0" baseline="0" noProof="0">
                <a:ln>
                  <a:noFill/>
                </a:ln>
                <a:solidFill>
                  <a:srgbClr val="C0504D"/>
                </a:solidFill>
                <a:effectLst/>
                <a:uLnTx/>
                <a:uFillTx/>
                <a:latin typeface="Calibri" charset="0"/>
                <a:ea typeface="ＭＳ Ｐゴシック" charset="0"/>
                <a:cs typeface="Arial" charset="0"/>
              </a:rPr>
              <a:t>&lt;0:7&gt;</a:t>
            </a:r>
          </a:p>
        </p:txBody>
      </p:sp>
      <p:sp>
        <p:nvSpPr>
          <p:cNvPr id="28" name="Diagonal Stripe 27"/>
          <p:cNvSpPr/>
          <p:nvPr/>
        </p:nvSpPr>
        <p:spPr>
          <a:xfrm rot="13500000">
            <a:off x="6843713" y="4610100"/>
            <a:ext cx="914400" cy="914400"/>
          </a:xfrm>
          <a:prstGeom prst="diagStripe">
            <a:avLst/>
          </a:prstGeom>
        </p:spPr>
        <p:style>
          <a:lnRef idx="2">
            <a:schemeClr val="dk1">
              <a:shade val="50000"/>
            </a:schemeClr>
          </a:lnRef>
          <a:fillRef idx="1">
            <a:schemeClr val="dk1"/>
          </a:fillRef>
          <a:effectRef idx="0">
            <a:schemeClr val="dk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alibri"/>
              <a:ea typeface="+mn-ea"/>
              <a:cs typeface="+mn-cs"/>
            </a:endParaRPr>
          </a:p>
        </p:txBody>
      </p:sp>
      <p:sp>
        <p:nvSpPr>
          <p:cNvPr id="56" name="Oval 55"/>
          <p:cNvSpPr/>
          <p:nvPr/>
        </p:nvSpPr>
        <p:spPr>
          <a:xfrm>
            <a:off x="1854200" y="1676400"/>
            <a:ext cx="2286000" cy="2895600"/>
          </a:xfrm>
          <a:prstGeom prst="ellipse">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
        <p:nvSpPr>
          <p:cNvPr id="57" name="Rounded Rectangle 56"/>
          <p:cNvSpPr/>
          <p:nvPr/>
        </p:nvSpPr>
        <p:spPr>
          <a:xfrm>
            <a:off x="4673600" y="838200"/>
            <a:ext cx="5410200" cy="5410200"/>
          </a:xfrm>
          <a:prstGeom prst="round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cxnSp>
        <p:nvCxnSpPr>
          <p:cNvPr id="58" name="Straight Connector 57"/>
          <p:cNvCxnSpPr>
            <a:stCxn id="56" idx="0"/>
          </p:cNvCxnSpPr>
          <p:nvPr/>
        </p:nvCxnSpPr>
        <p:spPr>
          <a:xfrm rot="5400000" flipH="1" flipV="1">
            <a:off x="3683000" y="381000"/>
            <a:ext cx="609600" cy="1981200"/>
          </a:xfrm>
          <a:prstGeom prst="line">
            <a:avLst/>
          </a:prstGeom>
          <a:ln w="6350"/>
        </p:spPr>
        <p:style>
          <a:lnRef idx="1">
            <a:schemeClr val="dk1"/>
          </a:lnRef>
          <a:fillRef idx="0">
            <a:schemeClr val="dk1"/>
          </a:fillRef>
          <a:effectRef idx="0">
            <a:schemeClr val="dk1"/>
          </a:effectRef>
          <a:fontRef idx="minor">
            <a:schemeClr val="tx1"/>
          </a:fontRef>
        </p:style>
      </p:cxnSp>
      <p:cxnSp>
        <p:nvCxnSpPr>
          <p:cNvPr id="61" name="Straight Connector 60"/>
          <p:cNvCxnSpPr>
            <a:stCxn id="56" idx="4"/>
          </p:cNvCxnSpPr>
          <p:nvPr/>
        </p:nvCxnSpPr>
        <p:spPr>
          <a:xfrm rot="16200000" flipH="1">
            <a:off x="3263900" y="4305300"/>
            <a:ext cx="1295400" cy="1828800"/>
          </a:xfrm>
          <a:prstGeom prst="line">
            <a:avLst/>
          </a:prstGeom>
          <a:ln w="6350"/>
        </p:spPr>
        <p:style>
          <a:lnRef idx="1">
            <a:schemeClr val="dk1"/>
          </a:lnRef>
          <a:fillRef idx="0">
            <a:schemeClr val="dk1"/>
          </a:fillRef>
          <a:effectRef idx="0">
            <a:schemeClr val="dk1"/>
          </a:effectRef>
          <a:fontRef idx="minor">
            <a:schemeClr val="tx1"/>
          </a:fontRef>
        </p:style>
      </p:cxnSp>
      <p:sp>
        <p:nvSpPr>
          <p:cNvPr id="2" name="Slide Number Placeholder 1"/>
          <p:cNvSpPr>
            <a:spLocks noGrp="1"/>
          </p:cNvSpPr>
          <p:nvPr>
            <p:ph type="sldNum" sz="quarter" idx="12"/>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a:ln>
                  <a:noFill/>
                </a:ln>
                <a:solidFill>
                  <a:prstClr val="white"/>
                </a:solidFill>
                <a:effectLst/>
                <a:uLnTx/>
                <a:uFillTx/>
                <a:latin typeface="Arial"/>
                <a:ea typeface="+mn-ea"/>
                <a:cs typeface="Arial"/>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30" name="TextBox 29"/>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87299599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09"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Accessing DRAM</a:t>
            </a:r>
          </a:p>
        </p:txBody>
      </p:sp>
      <p:sp>
        <p:nvSpPr>
          <p:cNvPr id="94210" name="Content Placeholder 2"/>
          <p:cNvSpPr>
            <a:spLocks noGrp="1"/>
          </p:cNvSpPr>
          <p:nvPr>
            <p:ph idx="1"/>
          </p:nvPr>
        </p:nvSpPr>
        <p:spPr>
          <a:xfrm>
            <a:off x="609600" y="1417637"/>
            <a:ext cx="11277600" cy="5303839"/>
          </a:xfrm>
        </p:spPr>
        <p:txBody>
          <a:bodyPr>
            <a:normAutofit fontScale="92500" lnSpcReduction="20000"/>
          </a:bodyPr>
          <a:lstStyle/>
          <a:p>
            <a:r>
              <a:rPr lang="en-US" sz="3500" dirty="0">
                <a:latin typeface="Arial" panose="020B0604020202020204" pitchFamily="34" charset="0"/>
                <a:cs typeface="Arial" panose="020B0604020202020204" pitchFamily="34" charset="0"/>
              </a:rPr>
              <a:t>Memory controller decodes each address into a &lt;</a:t>
            </a:r>
            <a:r>
              <a:rPr lang="en-US" sz="3500" dirty="0" err="1">
                <a:latin typeface="Arial" panose="020B0604020202020204" pitchFamily="34" charset="0"/>
                <a:cs typeface="Arial" panose="020B0604020202020204" pitchFamily="34" charset="0"/>
              </a:rPr>
              <a:t>row,column</a:t>
            </a:r>
            <a:r>
              <a:rPr lang="en-US" sz="3500" dirty="0">
                <a:latin typeface="Arial" panose="020B0604020202020204" pitchFamily="34" charset="0"/>
                <a:cs typeface="Arial" panose="020B0604020202020204" pitchFamily="34" charset="0"/>
              </a:rPr>
              <a:t>&gt; pair</a:t>
            </a:r>
          </a:p>
          <a:p>
            <a:r>
              <a:rPr lang="en-US" sz="3500" dirty="0">
                <a:latin typeface="Arial" panose="020B0604020202020204" pitchFamily="34" charset="0"/>
                <a:cs typeface="Arial" panose="020B0604020202020204" pitchFamily="34" charset="0"/>
              </a:rPr>
              <a:t>Open row policy:</a:t>
            </a:r>
          </a:p>
          <a:p>
            <a:pPr lvl="1"/>
            <a:r>
              <a:rPr lang="en-US" sz="3000" dirty="0">
                <a:latin typeface="Arial" panose="020B0604020202020204" pitchFamily="34" charset="0"/>
                <a:cs typeface="Arial" panose="020B0604020202020204" pitchFamily="34" charset="0"/>
              </a:rPr>
              <a:t>If the row buffer does not contain the proper row</a:t>
            </a:r>
          </a:p>
          <a:p>
            <a:pPr lvl="2"/>
            <a:r>
              <a:rPr lang="en-US" sz="3000" dirty="0" err="1">
                <a:solidFill>
                  <a:srgbClr val="FF0000"/>
                </a:solidFill>
                <a:latin typeface="Arial" panose="020B0604020202020204" pitchFamily="34" charset="0"/>
                <a:ea typeface="ＭＳ Ｐゴシック" charset="0"/>
                <a:cs typeface="Arial" panose="020B0604020202020204" pitchFamily="34" charset="0"/>
              </a:rPr>
              <a:t>Precharge</a:t>
            </a:r>
            <a:r>
              <a:rPr lang="en-US" sz="3000" dirty="0">
                <a:solidFill>
                  <a:srgbClr val="FF0000"/>
                </a:solidFill>
                <a:latin typeface="Arial" panose="020B0604020202020204" pitchFamily="34" charset="0"/>
                <a:ea typeface="ＭＳ Ｐゴシック" charset="0"/>
                <a:cs typeface="Arial" panose="020B0604020202020204" pitchFamily="34" charset="0"/>
              </a:rPr>
              <a:t> </a:t>
            </a:r>
            <a:r>
              <a:rPr lang="en-US" sz="3000" dirty="0">
                <a:solidFill>
                  <a:schemeClr val="tx1"/>
                </a:solidFill>
                <a:latin typeface="Arial" panose="020B0604020202020204" pitchFamily="34" charset="0"/>
                <a:ea typeface="ＭＳ Ｐゴシック" charset="0"/>
                <a:cs typeface="Arial" panose="020B0604020202020204" pitchFamily="34" charset="0"/>
              </a:rPr>
              <a:t>the row buffer to prepare to load the row </a:t>
            </a:r>
          </a:p>
          <a:p>
            <a:pPr lvl="2"/>
            <a:r>
              <a:rPr lang="en-US" sz="3000" dirty="0">
                <a:solidFill>
                  <a:srgbClr val="FF0000"/>
                </a:solidFill>
                <a:latin typeface="Arial" panose="020B0604020202020204" pitchFamily="34" charset="0"/>
                <a:ea typeface="ＭＳ Ｐゴシック" charset="0"/>
                <a:cs typeface="Arial" panose="020B0604020202020204" pitchFamily="34" charset="0"/>
              </a:rPr>
              <a:t>Activate</a:t>
            </a:r>
            <a:r>
              <a:rPr lang="en-US" sz="3000" dirty="0">
                <a:latin typeface="Arial" panose="020B0604020202020204" pitchFamily="34" charset="0"/>
                <a:ea typeface="ＭＳ Ｐゴシック" charset="0"/>
                <a:cs typeface="Arial" panose="020B0604020202020204" pitchFamily="34" charset="0"/>
              </a:rPr>
              <a:t> (RAS) opens row (places it into the row buffer)</a:t>
            </a:r>
          </a:p>
          <a:p>
            <a:pPr lvl="1"/>
            <a:r>
              <a:rPr lang="en-US" sz="3000" dirty="0">
                <a:solidFill>
                  <a:srgbClr val="FF0000"/>
                </a:solidFill>
                <a:latin typeface="Arial" panose="020B0604020202020204" pitchFamily="34" charset="0"/>
                <a:ea typeface="ＭＳ Ｐゴシック" charset="0"/>
                <a:cs typeface="Arial" panose="020B0604020202020204" pitchFamily="34" charset="0"/>
              </a:rPr>
              <a:t>Read/write</a:t>
            </a:r>
            <a:r>
              <a:rPr lang="en-US" sz="3000" dirty="0">
                <a:latin typeface="Arial" panose="020B0604020202020204" pitchFamily="34" charset="0"/>
                <a:ea typeface="ＭＳ Ｐゴシック" charset="0"/>
                <a:cs typeface="Arial" panose="020B0604020202020204" pitchFamily="34" charset="0"/>
              </a:rPr>
              <a:t> (CAS) reads/writes column in the row buffer</a:t>
            </a:r>
            <a:endParaRPr lang="en-US" sz="3000" dirty="0">
              <a:latin typeface="Arial" panose="020B0604020202020204" pitchFamily="34" charset="0"/>
              <a:cs typeface="Arial" panose="020B0604020202020204" pitchFamily="34" charset="0"/>
            </a:endParaRPr>
          </a:p>
          <a:p>
            <a:r>
              <a:rPr lang="en-US" altLang="ja-JP" sz="3500" dirty="0">
                <a:latin typeface="Arial" panose="020B0604020202020204" pitchFamily="34" charset="0"/>
                <a:cs typeface="Arial" panose="020B0604020202020204" pitchFamily="34" charset="0"/>
              </a:rPr>
              <a:t>Closed row policy:</a:t>
            </a:r>
          </a:p>
          <a:p>
            <a:pPr lvl="1"/>
            <a:r>
              <a:rPr lang="en-US" sz="3000" dirty="0">
                <a:solidFill>
                  <a:srgbClr val="FF0000"/>
                </a:solidFill>
                <a:latin typeface="Arial" panose="020B0604020202020204" pitchFamily="34" charset="0"/>
                <a:ea typeface="ＭＳ Ｐゴシック" charset="0"/>
                <a:cs typeface="Arial" panose="020B0604020202020204" pitchFamily="34" charset="0"/>
              </a:rPr>
              <a:t>Activate</a:t>
            </a:r>
            <a:r>
              <a:rPr lang="en-US" sz="3000" dirty="0">
                <a:latin typeface="Arial" panose="020B0604020202020204" pitchFamily="34" charset="0"/>
                <a:ea typeface="ＭＳ Ｐゴシック" charset="0"/>
                <a:cs typeface="Arial" panose="020B0604020202020204" pitchFamily="34" charset="0"/>
              </a:rPr>
              <a:t> (RAS) opens row (places it into the row buffer)</a:t>
            </a:r>
          </a:p>
          <a:p>
            <a:pPr lvl="1"/>
            <a:r>
              <a:rPr lang="en-US" sz="3000" dirty="0">
                <a:solidFill>
                  <a:srgbClr val="FF0000"/>
                </a:solidFill>
                <a:latin typeface="Arial" panose="020B0604020202020204" pitchFamily="34" charset="0"/>
                <a:ea typeface="ＭＳ Ｐゴシック" charset="0"/>
                <a:cs typeface="Arial" panose="020B0604020202020204" pitchFamily="34" charset="0"/>
              </a:rPr>
              <a:t>Read/write</a:t>
            </a:r>
            <a:r>
              <a:rPr lang="en-US" sz="3000" dirty="0">
                <a:latin typeface="Arial" panose="020B0604020202020204" pitchFamily="34" charset="0"/>
                <a:ea typeface="ＭＳ Ｐゴシック" charset="0"/>
                <a:cs typeface="Arial" panose="020B0604020202020204" pitchFamily="34" charset="0"/>
              </a:rPr>
              <a:t> (CAS) reads/writes column in the row buffer</a:t>
            </a:r>
          </a:p>
          <a:p>
            <a:pPr lvl="1"/>
            <a:r>
              <a:rPr lang="en-US" sz="3000" dirty="0" err="1">
                <a:solidFill>
                  <a:srgbClr val="FF0000"/>
                </a:solidFill>
                <a:latin typeface="Arial" panose="020B0604020202020204" pitchFamily="34" charset="0"/>
                <a:ea typeface="ＭＳ Ｐゴシック" charset="0"/>
                <a:cs typeface="Arial" panose="020B0604020202020204" pitchFamily="34" charset="0"/>
              </a:rPr>
              <a:t>Precharge</a:t>
            </a:r>
            <a:r>
              <a:rPr lang="en-US" sz="3000" dirty="0">
                <a:solidFill>
                  <a:srgbClr val="FF0000"/>
                </a:solidFill>
                <a:latin typeface="Arial" panose="020B0604020202020204" pitchFamily="34" charset="0"/>
                <a:ea typeface="ＭＳ Ｐゴシック" charset="0"/>
                <a:cs typeface="Arial" panose="020B0604020202020204" pitchFamily="34" charset="0"/>
              </a:rPr>
              <a:t> </a:t>
            </a:r>
            <a:r>
              <a:rPr lang="en-US" sz="3000" dirty="0">
                <a:solidFill>
                  <a:schemeClr val="tx1"/>
                </a:solidFill>
                <a:latin typeface="Arial" panose="020B0604020202020204" pitchFamily="34" charset="0"/>
                <a:ea typeface="ＭＳ Ｐゴシック" charset="0"/>
                <a:cs typeface="Arial" panose="020B0604020202020204" pitchFamily="34" charset="0"/>
              </a:rPr>
              <a:t>after every read/write (overlap with read/write)</a:t>
            </a:r>
          </a:p>
          <a:p>
            <a:pPr lvl="1"/>
            <a:endParaRPr lang="en-US" dirty="0">
              <a:latin typeface="Tahoma" charset="0"/>
              <a:ea typeface="ＭＳ Ｐゴシック" charset="0"/>
            </a:endParaRPr>
          </a:p>
          <a:p>
            <a:pPr lvl="1"/>
            <a:endParaRPr lang="en-US" dirty="0">
              <a:latin typeface="Tahoma" charset="0"/>
              <a:ea typeface="ＭＳ Ｐゴシック" charset="0"/>
            </a:endParaRPr>
          </a:p>
          <a:p>
            <a:endParaRPr lang="en-US" dirty="0">
              <a:latin typeface="Tahoma" charset="0"/>
            </a:endParaRPr>
          </a:p>
        </p:txBody>
      </p:sp>
      <p:sp>
        <p:nvSpPr>
          <p:cNvPr id="2" name="Slide Number Placeholder 1"/>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51C7006-7120-F341-A188-F97DDD913081}" type="slidenum">
              <a:rPr kumimoji="0" lang="en-US" sz="1000" b="0" i="0" u="none" strike="noStrike" kern="1200" cap="none" spc="0" normalizeH="0" baseline="0" noProof="0" smtClean="0">
                <a:ln>
                  <a:noFill/>
                </a:ln>
                <a:solidFill>
                  <a:prstClr val="white"/>
                </a:solidFill>
                <a:effectLst/>
                <a:uLnTx/>
                <a:uFillTx/>
                <a:latin typeface="Arial"/>
                <a:ea typeface="+mn-ea"/>
                <a:cs typeface="Arial"/>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000" b="0" i="0" u="none" strike="noStrike" kern="1200" cap="none" spc="0" normalizeH="0" baseline="0" noProof="0" dirty="0">
              <a:ln>
                <a:noFill/>
              </a:ln>
              <a:solidFill>
                <a:prstClr val="white"/>
              </a:solidFill>
              <a:effectLst/>
              <a:uLnTx/>
              <a:uFillTx/>
              <a:latin typeface="Arial"/>
              <a:ea typeface="+mn-ea"/>
              <a:cs typeface="Arial"/>
            </a:endParaRPr>
          </a:p>
        </p:txBody>
      </p:sp>
      <p:sp>
        <p:nvSpPr>
          <p:cNvPr id="5" name="TextBox 4"/>
          <p:cNvSpPr txBox="1"/>
          <p:nvPr/>
        </p:nvSpPr>
        <p:spPr>
          <a:xfrm>
            <a:off x="266156" y="6374268"/>
            <a:ext cx="6702091" cy="430887"/>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200" b="0" i="0" u="none" strike="noStrike" kern="1200" cap="none" spc="0" normalizeH="0" baseline="0" noProof="0" dirty="0">
                <a:ln>
                  <a:noFill/>
                </a:ln>
                <a:solidFill>
                  <a:prstClr val="white"/>
                </a:solidFill>
                <a:effectLst/>
                <a:uLnTx/>
                <a:uFillTx/>
                <a:latin typeface="Calibri"/>
                <a:ea typeface="+mn-ea"/>
                <a:cs typeface="+mn-cs"/>
              </a:rPr>
              <a:t>Slide courtesy of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Onur</a:t>
            </a:r>
            <a:r>
              <a:rPr kumimoji="0" lang="en-US" sz="2200" b="0" i="0" u="none" strike="noStrike" kern="1200" cap="none" spc="0" normalizeH="0" baseline="0" noProof="0" dirty="0">
                <a:ln>
                  <a:noFill/>
                </a:ln>
                <a:solidFill>
                  <a:prstClr val="white"/>
                </a:solidFill>
                <a:effectLst/>
                <a:uLnTx/>
                <a:uFillTx/>
                <a:latin typeface="Calibri"/>
                <a:ea typeface="+mn-ea"/>
                <a:cs typeface="+mn-cs"/>
              </a:rPr>
              <a:t> </a:t>
            </a:r>
            <a:r>
              <a:rPr kumimoji="0" lang="en-US" sz="2200" b="0" i="0" u="none" strike="noStrike" kern="1200" cap="none" spc="0" normalizeH="0" baseline="0" noProof="0" dirty="0" err="1">
                <a:ln>
                  <a:noFill/>
                </a:ln>
                <a:solidFill>
                  <a:prstClr val="white"/>
                </a:solidFill>
                <a:effectLst/>
                <a:uLnTx/>
                <a:uFillTx/>
                <a:latin typeface="Calibri"/>
                <a:ea typeface="+mn-ea"/>
                <a:cs typeface="+mn-cs"/>
              </a:rPr>
              <a:t>Mutlu</a:t>
            </a:r>
            <a:r>
              <a:rPr kumimoji="0" lang="en-US" sz="2200" b="0" i="0" u="none" strike="noStrike" kern="1200" cap="none" spc="0" normalizeH="0" baseline="0" noProof="0" dirty="0">
                <a:ln>
                  <a:noFill/>
                </a:ln>
                <a:solidFill>
                  <a:prstClr val="white"/>
                </a:solidFill>
                <a:effectLst/>
                <a:uLnTx/>
                <a:uFillTx/>
                <a:latin typeface="Calibri"/>
                <a:ea typeface="+mn-ea"/>
                <a:cs typeface="+mn-cs"/>
              </a:rPr>
              <a:t>, Carnegie Mellon University</a:t>
            </a:r>
          </a:p>
        </p:txBody>
      </p:sp>
    </p:spTree>
    <p:extLst>
      <p:ext uri="{BB962C8B-B14F-4D97-AF65-F5344CB8AC3E}">
        <p14:creationId xmlns:p14="http://schemas.microsoft.com/office/powerpoint/2010/main" val="3275010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0">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0">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94210">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94210">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4210">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4210">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4210">
                                            <p:txEl>
                                              <p:pRg st="6" end="6"/>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94210">
                                            <p:txEl>
                                              <p:pRg st="7" end="7"/>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94210">
                                            <p:txEl>
                                              <p:pRg st="8" end="8"/>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94210">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0" grpId="0" build="p"/>
    </p:bldLst>
  </p:timing>
</p:sld>
</file>

<file path=ppt/theme/theme1.xml><?xml version="1.0" encoding="utf-8"?>
<a:theme xmlns:a="http://schemas.openxmlformats.org/drawingml/2006/main" name="Content: Meta Info">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2281</Words>
  <Application>Microsoft Macintosh PowerPoint</Application>
  <PresentationFormat>Widescreen</PresentationFormat>
  <Paragraphs>321</Paragraphs>
  <Slides>16</Slides>
  <Notes>16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Georgia</vt:lpstr>
      <vt:lpstr>Tahoma</vt:lpstr>
      <vt:lpstr>Content: Meta Info</vt:lpstr>
      <vt:lpstr>DRAM Subsystem Organization</vt:lpstr>
      <vt:lpstr>The DRAM Subsystem</vt:lpstr>
      <vt:lpstr>Breaking Down a DIMM</vt:lpstr>
      <vt:lpstr>Breaking Down a DIMM</vt:lpstr>
      <vt:lpstr>Rank Design</vt:lpstr>
      <vt:lpstr>Breaking Down a Rank</vt:lpstr>
      <vt:lpstr>Breaking Down a Chip</vt:lpstr>
      <vt:lpstr>Breaking Down a Bank</vt:lpstr>
      <vt:lpstr>Accessing DRAM</vt:lpstr>
      <vt:lpstr>Transferring a Cache Block</vt:lpstr>
      <vt:lpstr>Transferring a Cache Block</vt:lpstr>
      <vt:lpstr>Transferring a Cache Block</vt:lpstr>
      <vt:lpstr>Transferring a cache block</vt:lpstr>
      <vt:lpstr>Transferring a cache block</vt:lpstr>
      <vt:lpstr>Transferring a cache block</vt:lpstr>
      <vt:lpstr>Transferring a cache block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DRAM Subsystem Organization</dc:title>
  <dc:creator>Michael Jantz</dc:creator>
  <cp:lastModifiedBy>Michael Jantz</cp:lastModifiedBy>
  <cp:revision>1</cp:revision>
  <dcterms:created xsi:type="dcterms:W3CDTF">2022-11-22T21:05:39Z</dcterms:created>
  <dcterms:modified xsi:type="dcterms:W3CDTF">2022-11-22T21:06:31Z</dcterms:modified>
</cp:coreProperties>
</file>