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348" r:id="rId3"/>
    <p:sldId id="259" r:id="rId4"/>
    <p:sldId id="351" r:id="rId5"/>
    <p:sldId id="344" r:id="rId6"/>
    <p:sldId id="335" r:id="rId7"/>
    <p:sldId id="352" r:id="rId8"/>
    <p:sldId id="336" r:id="rId9"/>
    <p:sldId id="308" r:id="rId10"/>
    <p:sldId id="265" r:id="rId11"/>
    <p:sldId id="360" r:id="rId12"/>
    <p:sldId id="266" r:id="rId13"/>
    <p:sldId id="355" r:id="rId14"/>
    <p:sldId id="354" r:id="rId15"/>
    <p:sldId id="264" r:id="rId16"/>
    <p:sldId id="267" r:id="rId17"/>
    <p:sldId id="268" r:id="rId18"/>
    <p:sldId id="356" r:id="rId19"/>
    <p:sldId id="269" r:id="rId20"/>
    <p:sldId id="35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9" r:id="rId40"/>
    <p:sldId id="288" r:id="rId41"/>
    <p:sldId id="347" r:id="rId42"/>
    <p:sldId id="316" r:id="rId43"/>
    <p:sldId id="318" r:id="rId44"/>
    <p:sldId id="290" r:id="rId45"/>
    <p:sldId id="291" r:id="rId46"/>
    <p:sldId id="359" r:id="rId47"/>
    <p:sldId id="339" r:id="rId48"/>
    <p:sldId id="340" r:id="rId49"/>
    <p:sldId id="333" r:id="rId50"/>
    <p:sldId id="34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81" d="100"/>
          <a:sy n="81" d="100"/>
        </p:scale>
        <p:origin x="51" y="3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5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2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3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6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1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5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6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mlr.org/proceedings/papers/v37/jozefowicz15.pdf" TargetMode="External"/><Relationship Id="rId2" Type="http://schemas.openxmlformats.org/officeDocument/2006/relationships/hyperlink" Target="http://arxiv.org/pdf/1503.04069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TBqBnqhaQ" TargetMode="External"/><Relationship Id="rId2" Type="http://schemas.openxmlformats.org/officeDocument/2006/relationships/hyperlink" Target="https://www.youtube.com/watch?v=Khuj4ASldm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A4YEAWVpb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Introduction to RNNs for NLP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Shang Gao</a:t>
            </a:r>
          </a:p>
        </p:txBody>
      </p:sp>
    </p:spTree>
    <p:extLst>
      <p:ext uri="{BB962C8B-B14F-4D97-AF65-F5344CB8AC3E}">
        <p14:creationId xmlns:p14="http://schemas.microsoft.com/office/powerpoint/2010/main" val="33144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17" y="2401617"/>
            <a:ext cx="4030717" cy="2995447"/>
          </a:xfrm>
        </p:spPr>
        <p:txBody>
          <a:bodyPr>
            <a:normAutofit/>
          </a:bodyPr>
          <a:lstStyle/>
          <a:p>
            <a:r>
              <a:rPr lang="en-US" sz="1800" dirty="0"/>
              <a:t>Feedforward: </a:t>
            </a:r>
            <a:br>
              <a:rPr lang="en-US" sz="1800" dirty="0"/>
            </a:br>
            <a:r>
              <a:rPr lang="en-US" sz="1800" dirty="0"/>
              <a:t>output = sigmoid(weights * input + bias)</a:t>
            </a:r>
            <a:endParaRPr lang="en-US" sz="1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5E33B-081B-406C-B61F-D3958B6F1F98}"/>
              </a:ext>
            </a:extLst>
          </p:cNvPr>
          <p:cNvSpPr txBox="1">
            <a:spLocks/>
          </p:cNvSpPr>
          <p:nvPr/>
        </p:nvSpPr>
        <p:spPr>
          <a:xfrm>
            <a:off x="5969872" y="1951907"/>
            <a:ext cx="4582512" cy="11193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Recurrent:</a:t>
            </a:r>
            <a:br>
              <a:rPr lang="en-US" sz="1800" dirty="0"/>
            </a:br>
            <a:r>
              <a:rPr lang="en-US" sz="1800" dirty="0"/>
              <a:t>output = sigmoid(weights * </a:t>
            </a:r>
            <a:r>
              <a:rPr lang="en-US" sz="1800" dirty="0" err="1"/>
              <a:t>concat</a:t>
            </a:r>
            <a:r>
              <a:rPr lang="en-US" sz="1800" dirty="0"/>
              <a:t>(input, </a:t>
            </a:r>
            <a:r>
              <a:rPr lang="en-US" sz="1800" dirty="0" err="1"/>
              <a:t>previous_output</a:t>
            </a:r>
            <a:r>
              <a:rPr lang="en-US" sz="1800" dirty="0"/>
              <a:t>) + bias)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F8B11-4CF0-4133-B082-344A19AB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1" y="2808049"/>
            <a:ext cx="9593811" cy="34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75946"/>
            <a:ext cx="8946541" cy="2427890"/>
          </a:xfrm>
        </p:spPr>
        <p:txBody>
          <a:bodyPr>
            <a:normAutofit/>
          </a:bodyPr>
          <a:lstStyle/>
          <a:p>
            <a:r>
              <a:rPr lang="en-US" dirty="0"/>
              <a:t>Another way to think of RNNs is just a very deep feedforward neural network, where each timestep adds another layer of depth.</a:t>
            </a:r>
          </a:p>
          <a:p>
            <a:pPr lvl="1"/>
            <a:r>
              <a:rPr lang="en-US" dirty="0"/>
              <a:t>Every time there is another timestep, you concatenate the new input and then reapply the same set of weights</a:t>
            </a:r>
          </a:p>
          <a:p>
            <a:r>
              <a:rPr lang="en-US" dirty="0"/>
              <a:t>This is why with many timesteps, RNNs can become very slow to train.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79" y="4023943"/>
            <a:ext cx="8266073" cy="21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RNN Example</a:t>
            </a:r>
            <a:br>
              <a:rPr lang="en-US" dirty="0"/>
            </a:br>
            <a:r>
              <a:rPr lang="en-US" sz="2400" dirty="0"/>
              <a:t>Adding Binary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42" y="3322840"/>
            <a:ext cx="8421275" cy="26197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14248" y="1907628"/>
            <a:ext cx="10131973" cy="430924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 each timestep, RNN takes in two values representing binary input</a:t>
            </a:r>
          </a:p>
          <a:p>
            <a:r>
              <a:rPr lang="en-US" sz="1800" dirty="0"/>
              <a:t>At each timestep, RNN outputs the sum of the two binary values taking into account any carryover from previous timestep</a:t>
            </a:r>
          </a:p>
        </p:txBody>
      </p:sp>
    </p:spTree>
    <p:extLst>
      <p:ext uri="{BB962C8B-B14F-4D97-AF65-F5344CB8AC3E}">
        <p14:creationId xmlns:p14="http://schemas.microsoft.com/office/powerpoint/2010/main" val="97900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Basic RNNs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0" y="1902372"/>
            <a:ext cx="9075957" cy="2343807"/>
          </a:xfrm>
        </p:spPr>
        <p:txBody>
          <a:bodyPr>
            <a:normAutofit/>
          </a:bodyPr>
          <a:lstStyle/>
          <a:p>
            <a:r>
              <a:rPr lang="en-US" dirty="0"/>
              <a:t>For illustrative purposes, let’s assume at any given timestep, decision depends 50-50 on current input and previous output</a:t>
            </a:r>
          </a:p>
          <a:p>
            <a:r>
              <a:rPr lang="en-US" dirty="0"/>
              <a:t>RNN reads in input data (x</a:t>
            </a:r>
            <a:r>
              <a:rPr lang="en-US" baseline="-25000" dirty="0"/>
              <a:t>0</a:t>
            </a:r>
            <a:r>
              <a:rPr lang="en-US" dirty="0"/>
              <a:t>) at the 1</a:t>
            </a:r>
            <a:r>
              <a:rPr lang="en-US" baseline="30000" dirty="0"/>
              <a:t>st</a:t>
            </a:r>
            <a:r>
              <a:rPr lang="en-US" dirty="0"/>
              <a:t> timestep. The output (h</a:t>
            </a:r>
            <a:r>
              <a:rPr lang="en-US" baseline="-25000" dirty="0"/>
              <a:t>0</a:t>
            </a:r>
            <a:r>
              <a:rPr lang="en-US" dirty="0"/>
              <a:t>) at the first timestep depends entirely on x</a:t>
            </a:r>
            <a:r>
              <a:rPr lang="en-US" baseline="-25000" dirty="0"/>
              <a:t>0</a:t>
            </a:r>
            <a:endParaRPr lang="en-US" dirty="0"/>
          </a:p>
          <a:p>
            <a:r>
              <a:rPr lang="en-US" dirty="0"/>
              <a:t>At the 2</a:t>
            </a:r>
            <a:r>
              <a:rPr lang="en-US" baseline="30000" dirty="0"/>
              <a:t>nd</a:t>
            </a:r>
            <a:r>
              <a:rPr lang="en-US" dirty="0"/>
              <a:t> timestep, the output h</a:t>
            </a:r>
            <a:r>
              <a:rPr lang="en-US" baseline="-25000" dirty="0"/>
              <a:t>1</a:t>
            </a:r>
            <a:r>
              <a:rPr lang="en-US" dirty="0"/>
              <a:t> is influenced 50% by x</a:t>
            </a:r>
            <a:r>
              <a:rPr lang="en-US" baseline="-25000" dirty="0"/>
              <a:t>0</a:t>
            </a:r>
            <a:r>
              <a:rPr lang="en-US" dirty="0"/>
              <a:t> and 50% by x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27" y="4080592"/>
            <a:ext cx="6561121" cy="22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Basic RNNs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0" y="2033752"/>
            <a:ext cx="9075957" cy="2212427"/>
          </a:xfrm>
        </p:spPr>
        <p:txBody>
          <a:bodyPr>
            <a:normAutofit/>
          </a:bodyPr>
          <a:lstStyle/>
          <a:p>
            <a:r>
              <a:rPr lang="en-US" dirty="0"/>
              <a:t>At the 3</a:t>
            </a:r>
            <a:r>
              <a:rPr lang="en-US" baseline="30000" dirty="0"/>
              <a:t>rd</a:t>
            </a:r>
            <a:r>
              <a:rPr lang="en-US" dirty="0"/>
              <a:t> timestep, the output h</a:t>
            </a:r>
            <a:r>
              <a:rPr lang="en-US" baseline="-25000" dirty="0"/>
              <a:t>2</a:t>
            </a:r>
            <a:r>
              <a:rPr lang="en-US" dirty="0"/>
              <a:t> is influenced 25% by x</a:t>
            </a:r>
            <a:r>
              <a:rPr lang="en-US" baseline="-25000" dirty="0"/>
              <a:t>0</a:t>
            </a:r>
            <a:r>
              <a:rPr lang="en-US" dirty="0"/>
              <a:t>, 25% by x</a:t>
            </a:r>
            <a:r>
              <a:rPr lang="en-US" baseline="-25000" dirty="0"/>
              <a:t>1</a:t>
            </a:r>
            <a:r>
              <a:rPr lang="en-US" dirty="0"/>
              <a:t>, and 50% by x</a:t>
            </a:r>
            <a:r>
              <a:rPr lang="en-US" baseline="-25000" dirty="0"/>
              <a:t>2 </a:t>
            </a:r>
          </a:p>
          <a:p>
            <a:r>
              <a:rPr lang="en-US" dirty="0"/>
              <a:t>The influence of x</a:t>
            </a:r>
            <a:r>
              <a:rPr lang="en-US" baseline="-25000" dirty="0"/>
              <a:t>0 </a:t>
            </a:r>
            <a:r>
              <a:rPr lang="en-US" dirty="0"/>
              <a:t>decreases by half every additional timestep</a:t>
            </a:r>
          </a:p>
          <a:p>
            <a:r>
              <a:rPr lang="en-US" dirty="0"/>
              <a:t>By the end of the RNN, the data from the first timestep has very little impact on the output of the RNN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27" y="4080592"/>
            <a:ext cx="6561121" cy="22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Basic RNNs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0" y="1828800"/>
            <a:ext cx="9075957" cy="2522484"/>
          </a:xfrm>
        </p:spPr>
        <p:txBody>
          <a:bodyPr>
            <a:normAutofit/>
          </a:bodyPr>
          <a:lstStyle/>
          <a:p>
            <a:r>
              <a:rPr lang="en-US" dirty="0"/>
              <a:t>Basic RNN cells can’t retain information across a large number of timesteps</a:t>
            </a:r>
          </a:p>
          <a:p>
            <a:r>
              <a:rPr lang="en-US" dirty="0"/>
              <a:t>In practice, RNNs can lose data in as few as 4-5 timesteps</a:t>
            </a:r>
          </a:p>
          <a:p>
            <a:r>
              <a:rPr lang="en-US" dirty="0"/>
              <a:t>This is causes problems on tasks where information needs to be retained over a long time</a:t>
            </a:r>
          </a:p>
          <a:p>
            <a:r>
              <a:rPr lang="en-US" dirty="0"/>
              <a:t>For example, in natural language processing, the meaning of a pronoun may depend on what was stated in a previous sentence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27" y="4080592"/>
            <a:ext cx="6561121" cy="22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44566"/>
            <a:ext cx="9075957" cy="4403833"/>
          </a:xfrm>
        </p:spPr>
        <p:txBody>
          <a:bodyPr>
            <a:normAutofit/>
          </a:bodyPr>
          <a:lstStyle/>
          <a:p>
            <a:r>
              <a:rPr lang="en-US" dirty="0"/>
              <a:t>Long Short Term Memory cells are advanced RNN cells that address the problem of long-term dependencies </a:t>
            </a:r>
          </a:p>
          <a:p>
            <a:r>
              <a:rPr lang="en-US" dirty="0"/>
              <a:t>Instead of always writing to each cell at every time step, each unit has an internal ‘memory’ that can be written to selectively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69" y="3335336"/>
            <a:ext cx="7437944" cy="27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45" y="3669786"/>
            <a:ext cx="8348489" cy="2578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91709"/>
            <a:ext cx="9075957" cy="4256689"/>
          </a:xfrm>
        </p:spPr>
        <p:txBody>
          <a:bodyPr>
            <a:normAutofit/>
          </a:bodyPr>
          <a:lstStyle/>
          <a:p>
            <a:r>
              <a:rPr lang="en-US" dirty="0"/>
              <a:t>Terminology:</a:t>
            </a:r>
          </a:p>
          <a:p>
            <a:pPr lvl="1"/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– input data at timestep t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t</a:t>
            </a:r>
            <a:r>
              <a:rPr lang="en-US" dirty="0"/>
              <a:t> – internal memory of LSTM at timestep t</a:t>
            </a:r>
          </a:p>
          <a:p>
            <a:pPr lvl="1"/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192859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45" y="3669786"/>
            <a:ext cx="8348489" cy="2578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07779"/>
            <a:ext cx="9075957" cy="4440620"/>
          </a:xfrm>
        </p:spPr>
        <p:txBody>
          <a:bodyPr>
            <a:normAutofit/>
          </a:bodyPr>
          <a:lstStyle/>
          <a:p>
            <a:r>
              <a:rPr lang="en-US" dirty="0"/>
              <a:t>Input from the current timestep is written to the internal memory based on how relevant it is to the problem (relevance is learned during training through backpropagation)</a:t>
            </a:r>
          </a:p>
          <a:p>
            <a:r>
              <a:rPr lang="en-US" dirty="0"/>
              <a:t>If the input isn’t relevant, no data is written into the cell</a:t>
            </a:r>
          </a:p>
          <a:p>
            <a:r>
              <a:rPr lang="en-US" dirty="0"/>
              <a:t>This way data can be preserved over many timesteps and be retrieved when it is needed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240ECA-CFED-4C48-B69E-CF5E3B193AD4}"/>
              </a:ext>
            </a:extLst>
          </p:cNvPr>
          <p:cNvSpPr txBox="1">
            <a:spLocks/>
          </p:cNvSpPr>
          <p:nvPr/>
        </p:nvSpPr>
        <p:spPr>
          <a:xfrm>
            <a:off x="8171520" y="476478"/>
            <a:ext cx="3773487" cy="1260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err="1"/>
              <a:t>x</a:t>
            </a:r>
            <a:r>
              <a:rPr lang="en-US" sz="1400" baseline="-25000" dirty="0" err="1"/>
              <a:t>t</a:t>
            </a:r>
            <a:r>
              <a:rPr lang="en-US" sz="1400" dirty="0"/>
              <a:t> – input data at timestep t</a:t>
            </a:r>
          </a:p>
          <a:p>
            <a:pPr lvl="1"/>
            <a:r>
              <a:rPr lang="en-US" sz="1400" dirty="0"/>
              <a:t>C</a:t>
            </a:r>
            <a:r>
              <a:rPr lang="en-US" sz="1400" baseline="-25000" dirty="0"/>
              <a:t>t</a:t>
            </a:r>
            <a:r>
              <a:rPr lang="en-US" sz="1400" dirty="0"/>
              <a:t> – internal memory of LSTM at timestep t</a:t>
            </a:r>
          </a:p>
          <a:p>
            <a:pPr lvl="1"/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155479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39310"/>
            <a:ext cx="9075957" cy="4409089"/>
          </a:xfrm>
        </p:spPr>
        <p:txBody>
          <a:bodyPr>
            <a:normAutofit/>
          </a:bodyPr>
          <a:lstStyle/>
          <a:p>
            <a:r>
              <a:rPr lang="en-US" dirty="0"/>
              <a:t>Movement of data into and out of an LSTM cell is controlled by “gates”</a:t>
            </a:r>
          </a:p>
          <a:p>
            <a:r>
              <a:rPr lang="en-US" dirty="0"/>
              <a:t>A gate is a sigmoid function that controls the flow of information through the LSTM</a:t>
            </a:r>
          </a:p>
          <a:p>
            <a:pPr lvl="1"/>
            <a:r>
              <a:rPr lang="en-US" dirty="0"/>
              <a:t>Outputs a value between 0 (no flow) and 1 (let everything through)</a:t>
            </a:r>
          </a:p>
          <a:p>
            <a:pPr lvl="1"/>
            <a:r>
              <a:rPr lang="en-US" dirty="0"/>
              <a:t>Each gate examines the input data and previous output to determine how information should flow through the LSTM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5" y="3736431"/>
            <a:ext cx="8348489" cy="25786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1A0DB1-1047-409F-9E88-8A941836F623}"/>
              </a:ext>
            </a:extLst>
          </p:cNvPr>
          <p:cNvSpPr txBox="1">
            <a:spLocks/>
          </p:cNvSpPr>
          <p:nvPr/>
        </p:nvSpPr>
        <p:spPr>
          <a:xfrm>
            <a:off x="8171520" y="476478"/>
            <a:ext cx="3773487" cy="1260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err="1"/>
              <a:t>x</a:t>
            </a:r>
            <a:r>
              <a:rPr lang="en-US" sz="1400" baseline="-25000" dirty="0" err="1"/>
              <a:t>t</a:t>
            </a:r>
            <a:r>
              <a:rPr lang="en-US" sz="1400" dirty="0"/>
              <a:t> – input data at timestep t</a:t>
            </a:r>
          </a:p>
          <a:p>
            <a:pPr lvl="1"/>
            <a:r>
              <a:rPr lang="en-US" sz="1400" dirty="0"/>
              <a:t>C</a:t>
            </a:r>
            <a:r>
              <a:rPr lang="en-US" sz="1400" baseline="-25000" dirty="0"/>
              <a:t>t</a:t>
            </a:r>
            <a:r>
              <a:rPr lang="en-US" sz="1400" dirty="0"/>
              <a:t> – internal memory of LSTM at timestep t</a:t>
            </a:r>
          </a:p>
          <a:p>
            <a:pPr lvl="1"/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3396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07628"/>
            <a:ext cx="8946541" cy="434077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PhD student in the Data Science and Engineering program</a:t>
            </a:r>
          </a:p>
          <a:p>
            <a:pPr lvl="1"/>
            <a:r>
              <a:rPr lang="en-US" dirty="0"/>
              <a:t>Took Deep Learning last year</a:t>
            </a:r>
          </a:p>
          <a:p>
            <a:pPr lvl="1"/>
            <a:r>
              <a:rPr lang="en-US" dirty="0"/>
              <a:t>Work in the Biomedical Sciences, Engineering, and Computing group at ORNL </a:t>
            </a:r>
          </a:p>
          <a:p>
            <a:pPr lvl="1"/>
            <a:r>
              <a:rPr lang="en-US" dirty="0"/>
              <a:t>Research interests revolve around deep learning for NLP</a:t>
            </a:r>
          </a:p>
          <a:p>
            <a:pPr lvl="1"/>
            <a:r>
              <a:rPr lang="en-US" dirty="0"/>
              <a:t>Main project: information extraction from cancer pathology reports for NCI</a:t>
            </a:r>
          </a:p>
        </p:txBody>
      </p:sp>
    </p:spTree>
    <p:extLst>
      <p:ext uri="{BB962C8B-B14F-4D97-AF65-F5344CB8AC3E}">
        <p14:creationId xmlns:p14="http://schemas.microsoft.com/office/powerpoint/2010/main" val="313028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38855"/>
            <a:ext cx="9075957" cy="4109544"/>
          </a:xfrm>
        </p:spPr>
        <p:txBody>
          <a:bodyPr>
            <a:normAutofit/>
          </a:bodyPr>
          <a:lstStyle/>
          <a:p>
            <a:r>
              <a:rPr lang="en-US" dirty="0"/>
              <a:t>The “forget gate” outputs a value between 0 (delete) and 1 (keep) and controls how much of the internal memory to keep from the previous timestep</a:t>
            </a:r>
          </a:p>
          <a:p>
            <a:r>
              <a:rPr lang="en-US" dirty="0"/>
              <a:t>For example, at the end of a sentence, when a ‘.’ is encountered, we may want to reset the internal memory of the cell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5" y="3736431"/>
            <a:ext cx="8348489" cy="25786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1A0DB1-1047-409F-9E88-8A941836F623}"/>
              </a:ext>
            </a:extLst>
          </p:cNvPr>
          <p:cNvSpPr txBox="1">
            <a:spLocks/>
          </p:cNvSpPr>
          <p:nvPr/>
        </p:nvSpPr>
        <p:spPr>
          <a:xfrm>
            <a:off x="8171520" y="476478"/>
            <a:ext cx="3773487" cy="1260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err="1"/>
              <a:t>x</a:t>
            </a:r>
            <a:r>
              <a:rPr lang="en-US" sz="1400" baseline="-25000" dirty="0" err="1"/>
              <a:t>t</a:t>
            </a:r>
            <a:r>
              <a:rPr lang="en-US" sz="1400" dirty="0"/>
              <a:t> – input data at timestep t</a:t>
            </a:r>
          </a:p>
          <a:p>
            <a:pPr lvl="1"/>
            <a:r>
              <a:rPr lang="en-US" sz="1400" dirty="0"/>
              <a:t>C</a:t>
            </a:r>
            <a:r>
              <a:rPr lang="en-US" sz="1400" baseline="-25000" dirty="0"/>
              <a:t>t</a:t>
            </a:r>
            <a:r>
              <a:rPr lang="en-US" sz="1400" dirty="0"/>
              <a:t> – internal memory of LSTM at timestep t</a:t>
            </a:r>
          </a:p>
          <a:p>
            <a:pPr lvl="1"/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17218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60331"/>
            <a:ext cx="9075957" cy="4388068"/>
          </a:xfrm>
        </p:spPr>
        <p:txBody>
          <a:bodyPr>
            <a:normAutofit/>
          </a:bodyPr>
          <a:lstStyle/>
          <a:p>
            <a:r>
              <a:rPr lang="en-US" dirty="0"/>
              <a:t>The “candidate value” is the processed input value from the current timestep that may be added to memory</a:t>
            </a:r>
          </a:p>
          <a:p>
            <a:pPr lvl="1"/>
            <a:r>
              <a:rPr lang="en-US" dirty="0"/>
              <a:t>Note that </a:t>
            </a:r>
            <a:r>
              <a:rPr lang="en-US" b="1" dirty="0"/>
              <a:t>tanh</a:t>
            </a:r>
            <a:r>
              <a:rPr lang="en-US" dirty="0"/>
              <a:t> activation is used for the “candidate value” to allow for negative values to subtract from memory</a:t>
            </a:r>
          </a:p>
          <a:p>
            <a:r>
              <a:rPr lang="en-US" dirty="0"/>
              <a:t>The “input gate” outputs a value between 0 (delete) and 1 (keep) and controls how much of the candidate value add to 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5" y="3721505"/>
            <a:ext cx="8348489" cy="25786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59A92A-041A-421B-B9D4-0BE5728F71ED}"/>
              </a:ext>
            </a:extLst>
          </p:cNvPr>
          <p:cNvSpPr txBox="1">
            <a:spLocks/>
          </p:cNvSpPr>
          <p:nvPr/>
        </p:nvSpPr>
        <p:spPr>
          <a:xfrm>
            <a:off x="8171520" y="476478"/>
            <a:ext cx="3773487" cy="1260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err="1"/>
              <a:t>x</a:t>
            </a:r>
            <a:r>
              <a:rPr lang="en-US" sz="1400" baseline="-25000" dirty="0" err="1"/>
              <a:t>t</a:t>
            </a:r>
            <a:r>
              <a:rPr lang="en-US" sz="1400" dirty="0"/>
              <a:t> – input data at timestep t</a:t>
            </a:r>
          </a:p>
          <a:p>
            <a:pPr lvl="1"/>
            <a:r>
              <a:rPr lang="en-US" sz="1400" dirty="0"/>
              <a:t>C</a:t>
            </a:r>
            <a:r>
              <a:rPr lang="en-US" sz="1400" baseline="-25000" dirty="0"/>
              <a:t>t</a:t>
            </a:r>
            <a:r>
              <a:rPr lang="en-US" sz="1400" dirty="0"/>
              <a:t> – internal memory of LSTM at timestep t</a:t>
            </a:r>
          </a:p>
          <a:p>
            <a:pPr lvl="1"/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4588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60331"/>
            <a:ext cx="9075957" cy="4388067"/>
          </a:xfrm>
        </p:spPr>
        <p:txBody>
          <a:bodyPr>
            <a:normAutofit/>
          </a:bodyPr>
          <a:lstStyle/>
          <a:p>
            <a:r>
              <a:rPr lang="en-US" dirty="0"/>
              <a:t>Combined, the “input gate” and “candidate value” determine what new data gets written into memory</a:t>
            </a:r>
          </a:p>
          <a:p>
            <a:r>
              <a:rPr lang="en-US" dirty="0"/>
              <a:t>The “forget gate” determines how much of the previous memory to retain</a:t>
            </a:r>
          </a:p>
          <a:p>
            <a:r>
              <a:rPr lang="en-US" dirty="0"/>
              <a:t>The new memory of the LSTM cell is the “forget gate” * the previous memory state + the “input gate” * the “candidate value” from the current timestep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5" y="3715411"/>
            <a:ext cx="8348489" cy="25786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A89966-BD77-45C4-80DA-2F4707542970}"/>
              </a:ext>
            </a:extLst>
          </p:cNvPr>
          <p:cNvSpPr txBox="1">
            <a:spLocks/>
          </p:cNvSpPr>
          <p:nvPr/>
        </p:nvSpPr>
        <p:spPr>
          <a:xfrm>
            <a:off x="8171520" y="481733"/>
            <a:ext cx="3773487" cy="1260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err="1"/>
              <a:t>x</a:t>
            </a:r>
            <a:r>
              <a:rPr lang="en-US" sz="1400" baseline="-25000" dirty="0" err="1"/>
              <a:t>t</a:t>
            </a:r>
            <a:r>
              <a:rPr lang="en-US" sz="1400" dirty="0"/>
              <a:t> – input data at timestep t</a:t>
            </a:r>
          </a:p>
          <a:p>
            <a:pPr lvl="1"/>
            <a:r>
              <a:rPr lang="en-US" sz="1400" dirty="0"/>
              <a:t>C</a:t>
            </a:r>
            <a:r>
              <a:rPr lang="en-US" sz="1400" baseline="-25000" dirty="0"/>
              <a:t>t</a:t>
            </a:r>
            <a:r>
              <a:rPr lang="en-US" sz="1400" dirty="0"/>
              <a:t> – internal memory of LSTM at timestep t</a:t>
            </a:r>
          </a:p>
          <a:p>
            <a:pPr lvl="1"/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57430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07779"/>
            <a:ext cx="9075957" cy="2091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LSTM cell does not output the contents of its memory to the next layer</a:t>
            </a:r>
          </a:p>
          <a:p>
            <a:pPr lvl="1"/>
            <a:r>
              <a:rPr lang="en-US" dirty="0"/>
              <a:t>Stored data in memory might not be relevant for current timestep, e.g., a cell can store a pronoun reference and only output when the pronoun appears</a:t>
            </a:r>
          </a:p>
          <a:p>
            <a:r>
              <a:rPr lang="en-US" dirty="0"/>
              <a:t>Instead, an “output” gate outputs a value between 0 and 1 that determines how much of the memory to output</a:t>
            </a:r>
          </a:p>
          <a:p>
            <a:r>
              <a:rPr lang="en-US" dirty="0"/>
              <a:t>The output goes through a final </a:t>
            </a:r>
            <a:r>
              <a:rPr lang="en-US" b="1" dirty="0"/>
              <a:t>tanh</a:t>
            </a:r>
            <a:r>
              <a:rPr lang="en-US" dirty="0"/>
              <a:t> activation before being passed to the next layer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5" y="3707527"/>
            <a:ext cx="8348489" cy="25786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A80AFB-06EB-4613-9794-0CFD32F86F65}"/>
              </a:ext>
            </a:extLst>
          </p:cNvPr>
          <p:cNvSpPr txBox="1">
            <a:spLocks/>
          </p:cNvSpPr>
          <p:nvPr/>
        </p:nvSpPr>
        <p:spPr>
          <a:xfrm>
            <a:off x="8171520" y="476478"/>
            <a:ext cx="3773487" cy="1260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err="1"/>
              <a:t>x</a:t>
            </a:r>
            <a:r>
              <a:rPr lang="en-US" sz="1400" baseline="-25000" dirty="0" err="1"/>
              <a:t>t</a:t>
            </a:r>
            <a:r>
              <a:rPr lang="en-US" sz="1400" dirty="0"/>
              <a:t> – input data at timestep t</a:t>
            </a:r>
          </a:p>
          <a:p>
            <a:pPr lvl="1"/>
            <a:r>
              <a:rPr lang="en-US" sz="1400" dirty="0"/>
              <a:t>C</a:t>
            </a:r>
            <a:r>
              <a:rPr lang="en-US" sz="1400" baseline="-25000" dirty="0"/>
              <a:t>t</a:t>
            </a:r>
            <a:r>
              <a:rPr lang="en-US" sz="1400" dirty="0"/>
              <a:t> – internal memory of LSTM at timestep t</a:t>
            </a:r>
          </a:p>
          <a:p>
            <a:pPr lvl="1"/>
            <a:r>
              <a:rPr lang="en-US" sz="1400" dirty="0" err="1"/>
              <a:t>h</a:t>
            </a:r>
            <a:r>
              <a:rPr lang="en-US" sz="1400" baseline="-25000" dirty="0" err="1"/>
              <a:t>t</a:t>
            </a:r>
            <a:r>
              <a:rPr lang="en-US" sz="1400" dirty="0"/>
              <a:t> – output of LSTM at timestep t</a:t>
            </a:r>
          </a:p>
        </p:txBody>
      </p:sp>
    </p:spTree>
    <p:extLst>
      <p:ext uri="{BB962C8B-B14F-4D97-AF65-F5344CB8AC3E}">
        <p14:creationId xmlns:p14="http://schemas.microsoft.com/office/powerpoint/2010/main" val="395539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23545"/>
            <a:ext cx="9433309" cy="4424853"/>
          </a:xfrm>
        </p:spPr>
        <p:txBody>
          <a:bodyPr>
            <a:normAutofit/>
          </a:bodyPr>
          <a:lstStyle/>
          <a:p>
            <a:r>
              <a:rPr lang="en-US" sz="1800" dirty="0"/>
              <a:t>Gated Recurrent Units are very similar to LSTMs but use two gates instead of three</a:t>
            </a:r>
          </a:p>
          <a:p>
            <a:r>
              <a:rPr lang="en-US" sz="1800" dirty="0"/>
              <a:t>The “update gate” determines how much of the previous memory to keep</a:t>
            </a:r>
          </a:p>
          <a:p>
            <a:r>
              <a:rPr lang="en-US" sz="1800" dirty="0"/>
              <a:t>The “reset gate” determines how to combine the new input with the previous memory</a:t>
            </a:r>
          </a:p>
          <a:p>
            <a:r>
              <a:rPr lang="en-US" sz="1800" dirty="0"/>
              <a:t>The entire internal memory is output without an additional activation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65" y="3726756"/>
            <a:ext cx="8348489" cy="25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0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vs GRUs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91862"/>
            <a:ext cx="9075957" cy="4356536"/>
          </a:xfrm>
        </p:spPr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Greff</a:t>
            </a:r>
            <a:r>
              <a:rPr lang="en-US" dirty="0">
                <a:hlinkClick r:id="rId2"/>
              </a:rPr>
              <a:t>, et al. (2015)</a:t>
            </a:r>
            <a:r>
              <a:rPr lang="en-US" dirty="0"/>
              <a:t> compared LSTMs and GRUs and found they perform about the same</a:t>
            </a:r>
          </a:p>
          <a:p>
            <a:r>
              <a:rPr lang="en-US" dirty="0" err="1">
                <a:hlinkClick r:id="rId3"/>
              </a:rPr>
              <a:t>Jozefowicz</a:t>
            </a:r>
            <a:r>
              <a:rPr lang="en-US" dirty="0">
                <a:hlinkClick r:id="rId3"/>
              </a:rPr>
              <a:t>, et al. (2015)</a:t>
            </a:r>
            <a:r>
              <a:rPr lang="en-US" dirty="0"/>
              <a:t> generated more than ten thousand variants of RNNs and determined that depending on the task, some may perform better than LSTMs</a:t>
            </a:r>
          </a:p>
          <a:p>
            <a:r>
              <a:rPr lang="en-US" dirty="0"/>
              <a:t>GRUs train slightly faster than LSTMs because they are less complex</a:t>
            </a:r>
          </a:p>
          <a:p>
            <a:r>
              <a:rPr lang="en-US" dirty="0"/>
              <a:t>Generally speaking, tuning hyperparameters (e.g. number of units, size of weights) will probably affect performance more than picking between GRU and LSTM</a:t>
            </a:r>
          </a:p>
        </p:txBody>
      </p:sp>
    </p:spTree>
    <p:extLst>
      <p:ext uri="{BB962C8B-B14F-4D97-AF65-F5344CB8AC3E}">
        <p14:creationId xmlns:p14="http://schemas.microsoft.com/office/powerpoint/2010/main" val="257825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RNNs for Natural Language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28801"/>
            <a:ext cx="10052368" cy="1939120"/>
          </a:xfrm>
        </p:spPr>
        <p:txBody>
          <a:bodyPr>
            <a:normAutofit/>
          </a:bodyPr>
          <a:lstStyle/>
          <a:p>
            <a:r>
              <a:rPr lang="en-US" dirty="0"/>
              <a:t>The natural input for a neural network is a vector of numeric values (e.g. pixel densities for imaging or audio frequency for speech recognition)</a:t>
            </a:r>
          </a:p>
          <a:p>
            <a:r>
              <a:rPr lang="en-US" dirty="0"/>
              <a:t>How do you feed language as input into a neural network?</a:t>
            </a:r>
          </a:p>
          <a:p>
            <a:r>
              <a:rPr lang="en-US" dirty="0"/>
              <a:t>The most basic solution is </a:t>
            </a:r>
            <a:r>
              <a:rPr lang="en-US" b="1" dirty="0"/>
              <a:t>one hot encoding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CFBB9-B17E-4505-B8E7-8F2FCD04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37" y="3613279"/>
            <a:ext cx="4399325" cy="2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07" y="4204353"/>
            <a:ext cx="6886236" cy="2075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One Hot Encoding LSTM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97269"/>
            <a:ext cx="9781256" cy="246467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Trained LSTM to predict the next character given a sequence of characters</a:t>
            </a:r>
          </a:p>
          <a:p>
            <a:r>
              <a:rPr lang="en-US" sz="1800" dirty="0"/>
              <a:t>Training corpus: All books in Hitchhiker’s Guide to the Galaxy series</a:t>
            </a:r>
          </a:p>
          <a:p>
            <a:r>
              <a:rPr lang="en-US" sz="1800" dirty="0"/>
              <a:t>One-hot encoding used to convert each character into a vector</a:t>
            </a:r>
          </a:p>
          <a:p>
            <a:r>
              <a:rPr lang="en-US" sz="1800" dirty="0"/>
              <a:t>72 possible characters – lowercase letters, uppercase letters, numbers, and punctuation</a:t>
            </a:r>
          </a:p>
          <a:p>
            <a:r>
              <a:rPr lang="en-US" sz="1800" dirty="0"/>
              <a:t>Input vector is fed into a layer of 256 LSTM nodes</a:t>
            </a:r>
          </a:p>
          <a:p>
            <a:r>
              <a:rPr lang="en-US" sz="1800" dirty="0"/>
              <a:t>LSTM output fed into a </a:t>
            </a:r>
            <a:r>
              <a:rPr lang="en-US" sz="1800" dirty="0" err="1"/>
              <a:t>softmax</a:t>
            </a:r>
            <a:r>
              <a:rPr lang="en-US" sz="1800" dirty="0"/>
              <a:t> layer that predicts the following character</a:t>
            </a:r>
          </a:p>
          <a:p>
            <a:r>
              <a:rPr lang="en-US" sz="1800" dirty="0"/>
              <a:t>The character with the highest </a:t>
            </a:r>
            <a:r>
              <a:rPr lang="en-US" sz="1800" dirty="0" err="1"/>
              <a:t>softmax</a:t>
            </a:r>
            <a:r>
              <a:rPr lang="en-US" sz="1800" dirty="0"/>
              <a:t> probability is chosen as the next character</a:t>
            </a:r>
          </a:p>
        </p:txBody>
      </p:sp>
    </p:spTree>
    <p:extLst>
      <p:ext uri="{BB962C8B-B14F-4D97-AF65-F5344CB8AC3E}">
        <p14:creationId xmlns:p14="http://schemas.microsoft.com/office/powerpoint/2010/main" val="156863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Generated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23545"/>
            <a:ext cx="9075957" cy="4424853"/>
          </a:xfrm>
        </p:spPr>
        <p:txBody>
          <a:bodyPr>
            <a:normAutofit/>
          </a:bodyPr>
          <a:lstStyle/>
          <a:p>
            <a:r>
              <a:rPr lang="en-US" b="1" dirty="0"/>
              <a:t>700 iterations: </a:t>
            </a:r>
            <a:r>
              <a:rPr lang="en-US" dirty="0"/>
              <a:t>ae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r>
              <a:rPr lang="en-US" dirty="0"/>
              <a:t> </a:t>
            </a:r>
            <a:r>
              <a:rPr lang="en-US" dirty="0" err="1"/>
              <a:t>ae</a:t>
            </a:r>
            <a:endParaRPr lang="en-US" dirty="0"/>
          </a:p>
          <a:p>
            <a:r>
              <a:rPr lang="en-US" b="1" dirty="0"/>
              <a:t>4200 iterations: </a:t>
            </a:r>
            <a:r>
              <a:rPr lang="en-US" dirty="0"/>
              <a:t>the sand and the said the sand and the said the sand and the said the sand and the said the sand and the said the</a:t>
            </a:r>
          </a:p>
          <a:p>
            <a:r>
              <a:rPr lang="en-US" b="1" dirty="0"/>
              <a:t>36000 iterations: </a:t>
            </a:r>
            <a:r>
              <a:rPr lang="en-US" dirty="0"/>
              <a:t>seared to be a little was a small beach of the ship was a small beach of the ship was a small beach of the ship</a:t>
            </a:r>
          </a:p>
          <a:p>
            <a:r>
              <a:rPr lang="en-US" b="1" dirty="0"/>
              <a:t>100000 iterations: </a:t>
            </a:r>
            <a:r>
              <a:rPr lang="en-US" dirty="0"/>
              <a:t>the second the stars is the stars to the stars in the stars that he had been so the ship had been so the ship had been</a:t>
            </a:r>
          </a:p>
          <a:p>
            <a:r>
              <a:rPr lang="en-US" b="1" dirty="0"/>
              <a:t>290000 iterations: </a:t>
            </a:r>
            <a:r>
              <a:rPr lang="en-US" dirty="0"/>
              <a:t>started to run a computer to the computer to take a bit of a problem off the ship and the sun and the air was the sound</a:t>
            </a:r>
          </a:p>
          <a:p>
            <a:r>
              <a:rPr lang="en-US" b="1" dirty="0"/>
              <a:t>500000 iterations: </a:t>
            </a:r>
            <a:r>
              <a:rPr lang="en-US" dirty="0"/>
              <a:t>"I think the Galaxy will be a lot of things that the second man who could not be continually and the sound of the stars</a:t>
            </a:r>
          </a:p>
        </p:txBody>
      </p:sp>
    </p:spTree>
    <p:extLst>
      <p:ext uri="{BB962C8B-B14F-4D97-AF65-F5344CB8AC3E}">
        <p14:creationId xmlns:p14="http://schemas.microsoft.com/office/powerpoint/2010/main" val="344469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One Hot Encoding Shortcomings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97117"/>
            <a:ext cx="9075957" cy="4351281"/>
          </a:xfrm>
        </p:spPr>
        <p:txBody>
          <a:bodyPr>
            <a:normAutofit/>
          </a:bodyPr>
          <a:lstStyle/>
          <a:p>
            <a:r>
              <a:rPr lang="en-US" dirty="0"/>
              <a:t>One-hot encoding is lacking because it fails to capture semantic similarity between words, i.e., the inherent meaning of word</a:t>
            </a:r>
          </a:p>
          <a:p>
            <a:r>
              <a:rPr lang="en-US" dirty="0"/>
              <a:t>For example, the words “happy”, “joyful”, and “pleased” all have similar meanings, but under one-hot encoding they are three distinct and unrelated entities</a:t>
            </a:r>
          </a:p>
          <a:p>
            <a:r>
              <a:rPr lang="en-US" dirty="0"/>
              <a:t>What if we could capture the meaning of words within a numerical context?</a:t>
            </a:r>
          </a:p>
        </p:txBody>
      </p:sp>
    </p:spTree>
    <p:extLst>
      <p:ext uri="{BB962C8B-B14F-4D97-AF65-F5344CB8AC3E}">
        <p14:creationId xmlns:p14="http://schemas.microsoft.com/office/powerpoint/2010/main" val="46890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07628"/>
            <a:ext cx="8946541" cy="434077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Super Quick Review of Neural Networks</a:t>
            </a:r>
          </a:p>
          <a:p>
            <a:pPr lvl="1"/>
            <a:r>
              <a:rPr lang="en-US" dirty="0"/>
              <a:t>Recurrent Neural Networks</a:t>
            </a:r>
          </a:p>
          <a:p>
            <a:pPr lvl="1"/>
            <a:r>
              <a:rPr lang="en-US" dirty="0"/>
              <a:t>Advanced RNN Architectures</a:t>
            </a:r>
          </a:p>
          <a:p>
            <a:pPr lvl="2"/>
            <a:r>
              <a:rPr lang="en-US" dirty="0"/>
              <a:t>Long-Short-Term-Memory</a:t>
            </a:r>
          </a:p>
          <a:p>
            <a:pPr lvl="2"/>
            <a:r>
              <a:rPr lang="en-US" dirty="0"/>
              <a:t>Gated Recurrent Units</a:t>
            </a:r>
          </a:p>
          <a:p>
            <a:pPr lvl="1"/>
            <a:r>
              <a:rPr lang="en-US" dirty="0"/>
              <a:t>RNNs for Natural Language Processing</a:t>
            </a:r>
          </a:p>
          <a:p>
            <a:pPr lvl="2"/>
            <a:r>
              <a:rPr lang="en-US" dirty="0"/>
              <a:t>Word Embeddings</a:t>
            </a:r>
          </a:p>
          <a:p>
            <a:pPr lvl="2"/>
            <a:r>
              <a:rPr lang="en-US" dirty="0"/>
              <a:t>NLP Applications</a:t>
            </a:r>
          </a:p>
          <a:p>
            <a:pPr lvl="1"/>
            <a:r>
              <a:rPr lang="en-US" dirty="0"/>
              <a:t>Attention Mechanisms and CNNs for Text</a:t>
            </a:r>
          </a:p>
        </p:txBody>
      </p:sp>
    </p:spTree>
    <p:extLst>
      <p:ext uri="{BB962C8B-B14F-4D97-AF65-F5344CB8AC3E}">
        <p14:creationId xmlns:p14="http://schemas.microsoft.com/office/powerpoint/2010/main" val="1910066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Word Embeddings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5588"/>
            <a:ext cx="9075957" cy="20284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Word embeddings are vector representations of words that attempt to capture semantic meaning</a:t>
            </a:r>
          </a:p>
          <a:p>
            <a:r>
              <a:rPr lang="en-US" dirty="0"/>
              <a:t>Each word is represented as a vector of numerical values</a:t>
            </a:r>
          </a:p>
          <a:p>
            <a:r>
              <a:rPr lang="en-US" dirty="0"/>
              <a:t>Each index in the vector represents some abstract “concept”</a:t>
            </a:r>
          </a:p>
          <a:p>
            <a:pPr lvl="1"/>
            <a:r>
              <a:rPr lang="en-US" dirty="0"/>
              <a:t>These concepts are unlabeled and learned during training</a:t>
            </a:r>
          </a:p>
          <a:p>
            <a:r>
              <a:rPr lang="en-US" dirty="0"/>
              <a:t>Words that are similar will have similar vectors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47366"/>
              </p:ext>
            </p:extLst>
          </p:nvPr>
        </p:nvGraphicFramePr>
        <p:xfrm>
          <a:off x="2416327" y="3835224"/>
          <a:ext cx="742030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61">
                  <a:extLst>
                    <a:ext uri="{9D8B030D-6E8A-4147-A177-3AD203B41FA5}">
                      <a16:colId xmlns:a16="http://schemas.microsoft.com/office/drawing/2014/main" val="3365821284"/>
                    </a:ext>
                  </a:extLst>
                </a:gridCol>
                <a:gridCol w="1484061">
                  <a:extLst>
                    <a:ext uri="{9D8B030D-6E8A-4147-A177-3AD203B41FA5}">
                      <a16:colId xmlns:a16="http://schemas.microsoft.com/office/drawing/2014/main" val="3273631859"/>
                    </a:ext>
                  </a:extLst>
                </a:gridCol>
                <a:gridCol w="1484061">
                  <a:extLst>
                    <a:ext uri="{9D8B030D-6E8A-4147-A177-3AD203B41FA5}">
                      <a16:colId xmlns:a16="http://schemas.microsoft.com/office/drawing/2014/main" val="1613037714"/>
                    </a:ext>
                  </a:extLst>
                </a:gridCol>
                <a:gridCol w="1484061">
                  <a:extLst>
                    <a:ext uri="{9D8B030D-6E8A-4147-A177-3AD203B41FA5}">
                      <a16:colId xmlns:a16="http://schemas.microsoft.com/office/drawing/2014/main" val="779355048"/>
                    </a:ext>
                  </a:extLst>
                </a:gridCol>
                <a:gridCol w="1484061">
                  <a:extLst>
                    <a:ext uri="{9D8B030D-6E8A-4147-A177-3AD203B41FA5}">
                      <a16:colId xmlns:a16="http://schemas.microsoft.com/office/drawing/2014/main" val="118443723"/>
                    </a:ext>
                  </a:extLst>
                </a:gridCol>
              </a:tblGrid>
              <a:tr h="3180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Masculinity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Royality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135918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US" sz="1600" dirty="0"/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23507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US" sz="1600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28926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US" sz="1600" dirty="0"/>
                        <a:t>Prince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14817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US" sz="1600" dirty="0"/>
                        <a:t>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81536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US" sz="1600" dirty="0"/>
                        <a:t>Peasant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56731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US" sz="1600" dirty="0"/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7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2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94" y="2073966"/>
            <a:ext cx="4926313" cy="3620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6698"/>
            <a:ext cx="5325703" cy="4395151"/>
          </a:xfrm>
        </p:spPr>
        <p:txBody>
          <a:bodyPr>
            <a:normAutofit/>
          </a:bodyPr>
          <a:lstStyle/>
          <a:p>
            <a:r>
              <a:rPr lang="en-US" dirty="0"/>
              <a:t>Words that appear in the same context are more likely to have the same meaning</a:t>
            </a:r>
          </a:p>
          <a:p>
            <a:pPr lvl="1"/>
            <a:r>
              <a:rPr lang="en-US" dirty="0"/>
              <a:t>I am </a:t>
            </a:r>
            <a:r>
              <a:rPr lang="en-US" b="1" dirty="0"/>
              <a:t>excited</a:t>
            </a:r>
            <a:r>
              <a:rPr lang="en-US" dirty="0"/>
              <a:t> to see you today!</a:t>
            </a:r>
          </a:p>
          <a:p>
            <a:pPr lvl="1"/>
            <a:r>
              <a:rPr lang="en-US" dirty="0"/>
              <a:t>I am </a:t>
            </a:r>
            <a:r>
              <a:rPr lang="en-US" b="1" dirty="0"/>
              <a:t>ecstatic</a:t>
            </a:r>
            <a:r>
              <a:rPr lang="en-US" dirty="0"/>
              <a:t> to see you today! </a:t>
            </a:r>
          </a:p>
          <a:p>
            <a:r>
              <a:rPr lang="en-US" dirty="0"/>
              <a:t>Word2Vec is an algorithm that uses a funnel-shaped single hidden layer neural network to create word embeddings</a:t>
            </a:r>
          </a:p>
          <a:p>
            <a:r>
              <a:rPr lang="en-US" dirty="0"/>
              <a:t>Given a word (in one-hot encoded format), it tries to predict the neighbors of that word (also in one-hot encoded format), or vice versa</a:t>
            </a:r>
          </a:p>
          <a:p>
            <a:r>
              <a:rPr lang="en-US" dirty="0"/>
              <a:t>Words that appear in the same context will have similar embeddings</a:t>
            </a:r>
          </a:p>
        </p:txBody>
      </p:sp>
    </p:spTree>
    <p:extLst>
      <p:ext uri="{BB962C8B-B14F-4D97-AF65-F5344CB8AC3E}">
        <p14:creationId xmlns:p14="http://schemas.microsoft.com/office/powerpoint/2010/main" val="78690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Word2Vec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97280" y="1923392"/>
            <a:ext cx="4838299" cy="4325005"/>
          </a:xfrm>
        </p:spPr>
        <p:txBody>
          <a:bodyPr>
            <a:normAutofit/>
          </a:bodyPr>
          <a:lstStyle/>
          <a:p>
            <a:r>
              <a:rPr lang="en-US" dirty="0"/>
              <a:t>The model is trained on a large corpus of text using regular backpropagation</a:t>
            </a:r>
          </a:p>
          <a:p>
            <a:r>
              <a:rPr lang="en-US" dirty="0"/>
              <a:t>For each word in the corpus, predict the 5 words to the left and right (or vice versa)</a:t>
            </a:r>
          </a:p>
          <a:p>
            <a:r>
              <a:rPr lang="en-US" dirty="0"/>
              <a:t>Once the model is trained, the embedding for a particular word is the row of the weight matrix associated with that word</a:t>
            </a:r>
          </a:p>
          <a:p>
            <a:r>
              <a:rPr lang="en-US" dirty="0"/>
              <a:t>Many pretrained vectors (e.g. Google) can be downloaded online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972" y="202871"/>
            <a:ext cx="5554082" cy="60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9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" y="139903"/>
            <a:ext cx="12160462" cy="6021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53" y="6379779"/>
            <a:ext cx="5219437" cy="50206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Word2Vec on 20 Newsgroups</a:t>
            </a:r>
          </a:p>
        </p:txBody>
      </p:sp>
    </p:spTree>
    <p:extLst>
      <p:ext uri="{BB962C8B-B14F-4D97-AF65-F5344CB8AC3E}">
        <p14:creationId xmlns:p14="http://schemas.microsoft.com/office/powerpoint/2010/main" val="3361464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Basic Deep Learning NLP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5076"/>
            <a:ext cx="9075957" cy="4393322"/>
          </a:xfrm>
        </p:spPr>
        <p:txBody>
          <a:bodyPr>
            <a:normAutofit/>
          </a:bodyPr>
          <a:lstStyle/>
          <a:p>
            <a:r>
              <a:rPr lang="en-US" dirty="0"/>
              <a:t>Generate Word Embeddings</a:t>
            </a:r>
          </a:p>
          <a:p>
            <a:pPr lvl="1"/>
            <a:r>
              <a:rPr lang="en-US" dirty="0"/>
              <a:t>Python </a:t>
            </a:r>
            <a:r>
              <a:rPr lang="en-US" dirty="0" err="1"/>
              <a:t>gensim</a:t>
            </a:r>
            <a:r>
              <a:rPr lang="en-US" dirty="0"/>
              <a:t> package</a:t>
            </a:r>
          </a:p>
          <a:p>
            <a:r>
              <a:rPr lang="en-US" dirty="0"/>
              <a:t>Feed word embeddings into LSTM or GRU layer</a:t>
            </a:r>
          </a:p>
          <a:p>
            <a:r>
              <a:rPr lang="en-US" dirty="0"/>
              <a:t>Feed output of LSTM or GRU layer into </a:t>
            </a:r>
            <a:r>
              <a:rPr lang="en-US" dirty="0" err="1"/>
              <a:t>softmax</a:t>
            </a:r>
            <a:r>
              <a:rPr lang="en-US" dirty="0"/>
              <a:t> classifier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96" y="3488628"/>
            <a:ext cx="6887767" cy="2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63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5076"/>
            <a:ext cx="9075957" cy="4393322"/>
          </a:xfrm>
        </p:spPr>
        <p:txBody>
          <a:bodyPr>
            <a:normAutofit/>
          </a:bodyPr>
          <a:lstStyle/>
          <a:p>
            <a:r>
              <a:rPr lang="en-US" dirty="0"/>
              <a:t>Language Models</a:t>
            </a:r>
          </a:p>
          <a:p>
            <a:pPr lvl="1"/>
            <a:r>
              <a:rPr lang="en-US" dirty="0"/>
              <a:t>Given a series of words, predict the next word</a:t>
            </a:r>
          </a:p>
          <a:p>
            <a:pPr lvl="1"/>
            <a:r>
              <a:rPr lang="en-US" dirty="0"/>
              <a:t>Understand the inherent patterns in a given language</a:t>
            </a:r>
          </a:p>
          <a:p>
            <a:pPr lvl="1"/>
            <a:r>
              <a:rPr lang="en-US" dirty="0"/>
              <a:t>Useful for autocompletion and machine translation</a:t>
            </a:r>
          </a:p>
          <a:p>
            <a:r>
              <a:rPr lang="en-US" dirty="0"/>
              <a:t>Sentiment Analysis</a:t>
            </a:r>
          </a:p>
          <a:p>
            <a:pPr lvl="1"/>
            <a:r>
              <a:rPr lang="en-US" dirty="0"/>
              <a:t>Given a sentence or document, classify if it is positive or negative</a:t>
            </a:r>
          </a:p>
          <a:p>
            <a:pPr lvl="1"/>
            <a:r>
              <a:rPr lang="en-US" dirty="0"/>
              <a:t>Useful for analyzing the success of a product launch or automated stock trading based off news</a:t>
            </a:r>
          </a:p>
          <a:p>
            <a:r>
              <a:rPr lang="en-US" dirty="0"/>
              <a:t>Other forms text classification</a:t>
            </a:r>
          </a:p>
          <a:p>
            <a:pPr lvl="1"/>
            <a:r>
              <a:rPr lang="en-US" dirty="0"/>
              <a:t>Cancer pathology report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88735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Advanced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70841"/>
            <a:ext cx="4772748" cy="4361517"/>
          </a:xfrm>
        </p:spPr>
        <p:txBody>
          <a:bodyPr>
            <a:normAutofit/>
          </a:bodyPr>
          <a:lstStyle/>
          <a:p>
            <a:r>
              <a:rPr lang="en-US" dirty="0"/>
              <a:t>Question Answering</a:t>
            </a:r>
          </a:p>
          <a:p>
            <a:pPr lvl="1"/>
            <a:r>
              <a:rPr lang="en-US" dirty="0"/>
              <a:t>Read a document and then answer questions</a:t>
            </a:r>
          </a:p>
          <a:p>
            <a:pPr lvl="1"/>
            <a:r>
              <a:rPr lang="en-US" dirty="0"/>
              <a:t>Many models use RNNs as their foundation</a:t>
            </a:r>
          </a:p>
          <a:p>
            <a:r>
              <a:rPr lang="en-US" dirty="0"/>
              <a:t>Automated Image Captioning</a:t>
            </a:r>
          </a:p>
          <a:p>
            <a:pPr lvl="1"/>
            <a:r>
              <a:rPr lang="en-US" dirty="0"/>
              <a:t>Given an image, automatically generate a caption</a:t>
            </a:r>
          </a:p>
          <a:p>
            <a:pPr lvl="1"/>
            <a:r>
              <a:rPr lang="en-US" dirty="0"/>
              <a:t>Many models use both CNNs and RNNs</a:t>
            </a:r>
          </a:p>
          <a:p>
            <a:r>
              <a:rPr lang="en-US" dirty="0"/>
              <a:t>Machine Translation</a:t>
            </a:r>
          </a:p>
          <a:p>
            <a:pPr lvl="1"/>
            <a:r>
              <a:rPr lang="en-US" dirty="0"/>
              <a:t>Automatically translate text from one language to another</a:t>
            </a:r>
          </a:p>
          <a:p>
            <a:pPr lvl="1"/>
            <a:r>
              <a:rPr lang="en-US" dirty="0"/>
              <a:t>Many models (including Google Translate) use RNNs as their foundation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72" y="877612"/>
            <a:ext cx="5140048" cy="46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04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Bi-directional LSTMs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39310"/>
            <a:ext cx="9764385" cy="4409089"/>
          </a:xfrm>
        </p:spPr>
        <p:txBody>
          <a:bodyPr>
            <a:normAutofit/>
          </a:bodyPr>
          <a:lstStyle/>
          <a:p>
            <a:r>
              <a:rPr lang="en-US" dirty="0"/>
              <a:t>Sometimes, important context for a word comes after the word (especially important translation)</a:t>
            </a:r>
          </a:p>
          <a:p>
            <a:pPr lvl="1"/>
            <a:r>
              <a:rPr lang="en-US" dirty="0"/>
              <a:t>I saw a </a:t>
            </a:r>
            <a:r>
              <a:rPr lang="en-US" b="1" dirty="0"/>
              <a:t>crane</a:t>
            </a:r>
            <a:r>
              <a:rPr lang="en-US" dirty="0"/>
              <a:t> flying across the sky</a:t>
            </a:r>
          </a:p>
          <a:p>
            <a:pPr lvl="1"/>
            <a:r>
              <a:rPr lang="en-US" dirty="0"/>
              <a:t>I saw a </a:t>
            </a:r>
            <a:r>
              <a:rPr lang="en-US" b="1" dirty="0"/>
              <a:t>crane</a:t>
            </a:r>
            <a:r>
              <a:rPr lang="en-US" dirty="0"/>
              <a:t> lifting a large boulder</a:t>
            </a:r>
          </a:p>
          <a:p>
            <a:r>
              <a:rPr lang="en-US" dirty="0"/>
              <a:t>Solution - use two LSTM layers, one that reads the input forward and one that reads the input backwards, and concatenate their outputs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55" y="3935803"/>
            <a:ext cx="6439695" cy="22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76097"/>
            <a:ext cx="9764385" cy="4372301"/>
          </a:xfrm>
        </p:spPr>
        <p:txBody>
          <a:bodyPr>
            <a:normAutofit/>
          </a:bodyPr>
          <a:lstStyle/>
          <a:p>
            <a:r>
              <a:rPr lang="en-US" dirty="0"/>
              <a:t>Sometimes only a few words in a sentence or document are important and the rest do not contribute as much meaning</a:t>
            </a:r>
          </a:p>
          <a:p>
            <a:pPr lvl="1"/>
            <a:r>
              <a:rPr lang="en-US" dirty="0"/>
              <a:t>For example, when classifying cancer location from cancer pathology reports, we may only care about certain keywords like “right upper lung” or “ovarian”</a:t>
            </a:r>
          </a:p>
          <a:p>
            <a:r>
              <a:rPr lang="en-US" dirty="0"/>
              <a:t>In a traditional RNN, we usually take the output at the last timestep</a:t>
            </a:r>
          </a:p>
          <a:p>
            <a:r>
              <a:rPr lang="en-US" dirty="0"/>
              <a:t>By the last timestep, information from the important words may have been diluted, even with LSTMs and GRUs units</a:t>
            </a:r>
          </a:p>
          <a:p>
            <a:r>
              <a:rPr lang="en-US" dirty="0"/>
              <a:t>How can we capture the information at the most important words?</a:t>
            </a:r>
          </a:p>
        </p:txBody>
      </p:sp>
    </p:spTree>
    <p:extLst>
      <p:ext uri="{BB962C8B-B14F-4D97-AF65-F5344CB8AC3E}">
        <p14:creationId xmlns:p14="http://schemas.microsoft.com/office/powerpoint/2010/main" val="3045661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25" y="3223974"/>
            <a:ext cx="7568379" cy="30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60331"/>
            <a:ext cx="9764385" cy="1476703"/>
          </a:xfrm>
        </p:spPr>
        <p:txBody>
          <a:bodyPr>
            <a:normAutofit/>
          </a:bodyPr>
          <a:lstStyle/>
          <a:p>
            <a:r>
              <a:rPr lang="en-US" dirty="0"/>
              <a:t>Naïve solution: to prevent information loss, instead of using the LSTM output at the last timestep, take the LSTM output at every timestep and use the average</a:t>
            </a:r>
          </a:p>
          <a:p>
            <a:r>
              <a:rPr lang="en-US" dirty="0"/>
              <a:t>Better solution: find the important timesteps, and weight the output at those timesteps much higher when doing the average</a:t>
            </a:r>
          </a:p>
        </p:txBody>
      </p:sp>
    </p:spTree>
    <p:extLst>
      <p:ext uri="{BB962C8B-B14F-4D97-AF65-F5344CB8AC3E}">
        <p14:creationId xmlns:p14="http://schemas.microsoft.com/office/powerpoint/2010/main" val="68521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103624"/>
            <a:ext cx="4860458" cy="3955589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Neural networks are organized into </a:t>
            </a:r>
            <a:r>
              <a:rPr lang="en-US" b="1" dirty="0"/>
              <a:t>layers</a:t>
            </a:r>
            <a:endParaRPr lang="en-US" dirty="0"/>
          </a:p>
          <a:p>
            <a:pPr fontAlgn="base"/>
            <a:r>
              <a:rPr lang="en-US" dirty="0"/>
              <a:t>Each neuron receives signal from all neurons in the previous layer</a:t>
            </a:r>
          </a:p>
          <a:p>
            <a:pPr fontAlgn="base"/>
            <a:r>
              <a:rPr lang="en-US" dirty="0"/>
              <a:t>Each signal connection has a weight associated with it based on how important it is; the more important the signal the higher the weight</a:t>
            </a:r>
          </a:p>
          <a:p>
            <a:r>
              <a:rPr lang="en-US" dirty="0"/>
              <a:t>These weights are the </a:t>
            </a:r>
            <a:r>
              <a:rPr lang="en-US" b="1" dirty="0"/>
              <a:t>model parameters</a:t>
            </a:r>
            <a:endParaRPr lang="en-US" dirty="0"/>
          </a:p>
        </p:txBody>
      </p:sp>
      <p:pic>
        <p:nvPicPr>
          <p:cNvPr id="2053" name="Picture 5" descr="https://lh3.googleusercontent.com/yMBKsepS4-orT3CR4uVz-BNPgTkB0W9Ph46fAulxpmFOcOmc2rItXIfFNrpkWrdCKnoSlREDCpPN9_TJPvrFqojYqgqViuY-lJtcRrihq_f54yRjw7BrVYvA57YQwoEBYsGuJMOAO5s">
            <a:extLst>
              <a:ext uri="{FF2B5EF4-FFF2-40B4-BE49-F238E27FC236}">
                <a16:creationId xmlns:a16="http://schemas.microsoft.com/office/drawing/2014/main" id="{A00BB778-A973-43A6-9FC6-E7703312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53" y="2103624"/>
            <a:ext cx="51816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h6.googleusercontent.com/r-O8Y0g4Pmd8Ll9FNPgDduSf0mess3Yj-OkBKp2VMMhYHAt6STIjlvywK8uuH-HMDiLKFa08VJm4r-g6cT4oLlQtmurDkT-zXIA8LvQMnL-IrYSxHGiHVkqCRSJSZXSO3vAx0qAP-5w">
            <a:extLst>
              <a:ext uri="{FF2B5EF4-FFF2-40B4-BE49-F238E27FC236}">
                <a16:creationId xmlns:a16="http://schemas.microsoft.com/office/drawing/2014/main" id="{AB826A35-3C67-4A9C-9046-5888E94D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13063"/>
            <a:ext cx="5676900" cy="8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96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2474258"/>
            <a:ext cx="4181890" cy="3774139"/>
          </a:xfrm>
        </p:spPr>
        <p:txBody>
          <a:bodyPr>
            <a:normAutofit/>
          </a:bodyPr>
          <a:lstStyle/>
          <a:p>
            <a:r>
              <a:rPr lang="en-US" dirty="0"/>
              <a:t>An attention mechanism calculates how important the LSTM output at each timestep is</a:t>
            </a:r>
          </a:p>
          <a:p>
            <a:r>
              <a:rPr lang="en-US" dirty="0"/>
              <a:t>At each timestep, feed the output from the LSTM/GRU into the attention mechanism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70" y="1090069"/>
            <a:ext cx="6584896" cy="4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33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916206"/>
            <a:ext cx="4181890" cy="4332192"/>
          </a:xfrm>
        </p:spPr>
        <p:txBody>
          <a:bodyPr>
            <a:normAutofit/>
          </a:bodyPr>
          <a:lstStyle/>
          <a:p>
            <a:r>
              <a:rPr lang="en-US" dirty="0"/>
              <a:t>There are many different implementations, but the basic idea is the same:</a:t>
            </a:r>
          </a:p>
          <a:p>
            <a:pPr lvl="1"/>
            <a:r>
              <a:rPr lang="en-US" dirty="0"/>
              <a:t>Compare the input vector to some ‘context’ target vector</a:t>
            </a:r>
          </a:p>
          <a:p>
            <a:pPr lvl="1"/>
            <a:r>
              <a:rPr lang="en-US" dirty="0"/>
              <a:t>The more similar the input is to the target vector, the more important it is</a:t>
            </a:r>
          </a:p>
          <a:p>
            <a:pPr lvl="1"/>
            <a:r>
              <a:rPr lang="en-US" dirty="0"/>
              <a:t>For each input, output a single scalar value indicating it’s importance</a:t>
            </a:r>
          </a:p>
          <a:p>
            <a:r>
              <a:rPr lang="en-US" dirty="0"/>
              <a:t>Common implementations:</a:t>
            </a:r>
          </a:p>
          <a:p>
            <a:pPr lvl="1"/>
            <a:r>
              <a:rPr lang="en-US" dirty="0"/>
              <a:t>Additive: Single hidden layer neural network</a:t>
            </a:r>
          </a:p>
          <a:p>
            <a:pPr lvl="1"/>
            <a:r>
              <a:rPr lang="en-US" dirty="0"/>
              <a:t>Dot product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70" y="1090069"/>
            <a:ext cx="6584896" cy="4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8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5945"/>
            <a:ext cx="4181890" cy="4272453"/>
          </a:xfrm>
        </p:spPr>
        <p:txBody>
          <a:bodyPr>
            <a:normAutofit/>
          </a:bodyPr>
          <a:lstStyle/>
          <a:p>
            <a:r>
              <a:rPr lang="en-US" dirty="0"/>
              <a:t>Once we have the importance values from the attention mechanism, we apply </a:t>
            </a:r>
            <a:r>
              <a:rPr lang="en-US" dirty="0" err="1"/>
              <a:t>softmax</a:t>
            </a:r>
            <a:r>
              <a:rPr lang="en-US" dirty="0"/>
              <a:t> to normalize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always adds to 1</a:t>
            </a:r>
          </a:p>
          <a:p>
            <a:r>
              <a:rPr lang="en-US" dirty="0"/>
              <a:t>The </a:t>
            </a:r>
            <a:r>
              <a:rPr lang="en-US" dirty="0" err="1"/>
              <a:t>softmax</a:t>
            </a:r>
            <a:r>
              <a:rPr lang="en-US" dirty="0"/>
              <a:t> </a:t>
            </a:r>
            <a:r>
              <a:rPr lang="en-US" dirty="0" err="1"/>
              <a:t>ouput</a:t>
            </a:r>
            <a:r>
              <a:rPr lang="en-US" dirty="0"/>
              <a:t> tells us how to weight the output at each timestep, i.e., how important each timestep is</a:t>
            </a:r>
          </a:p>
          <a:p>
            <a:r>
              <a:rPr lang="en-US" dirty="0"/>
              <a:t>Multiply the output at each timestep with its corresponding </a:t>
            </a:r>
            <a:r>
              <a:rPr lang="en-US" dirty="0" err="1"/>
              <a:t>softmax</a:t>
            </a:r>
            <a:r>
              <a:rPr lang="en-US" dirty="0"/>
              <a:t> weight and add to create a weighted average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70" y="1090069"/>
            <a:ext cx="6584896" cy="4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0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9062"/>
            <a:ext cx="4147382" cy="3899336"/>
          </a:xfrm>
        </p:spPr>
        <p:txBody>
          <a:bodyPr>
            <a:normAutofit/>
          </a:bodyPr>
          <a:lstStyle/>
          <a:p>
            <a:r>
              <a:rPr lang="en-US" dirty="0"/>
              <a:t>We initialize the “context” target vector based off the NLP application:</a:t>
            </a:r>
          </a:p>
          <a:p>
            <a:pPr lvl="1"/>
            <a:r>
              <a:rPr lang="en-US" dirty="0"/>
              <a:t>For question answering, can represent a question being asked</a:t>
            </a:r>
          </a:p>
          <a:p>
            <a:pPr lvl="1"/>
            <a:r>
              <a:rPr lang="en-US" dirty="0"/>
              <a:t>For machine translation, can represent the previous word or sentence</a:t>
            </a:r>
          </a:p>
          <a:p>
            <a:pPr lvl="1"/>
            <a:r>
              <a:rPr lang="en-US" dirty="0"/>
              <a:t>For classification, can be initialized randomly and learned during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81" y="1102373"/>
            <a:ext cx="6414207" cy="42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37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996966"/>
            <a:ext cx="9764385" cy="4251432"/>
          </a:xfrm>
        </p:spPr>
        <p:txBody>
          <a:bodyPr>
            <a:normAutofit/>
          </a:bodyPr>
          <a:lstStyle/>
          <a:p>
            <a:r>
              <a:rPr lang="en-US" dirty="0"/>
              <a:t>With attention, you can visualize how important each timestep is for a particular task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7" y="2827283"/>
            <a:ext cx="10993905" cy="28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7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LSTM Improvements</a:t>
            </a:r>
            <a:br>
              <a:rPr lang="en-US" sz="3800" dirty="0"/>
            </a:br>
            <a:r>
              <a:rPr lang="en-US" sz="2800" dirty="0"/>
              <a:t>Attention Mechanisms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8" y="2648606"/>
            <a:ext cx="11226380" cy="333703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1" y="1996966"/>
            <a:ext cx="9764385" cy="4251432"/>
          </a:xfrm>
        </p:spPr>
        <p:txBody>
          <a:bodyPr>
            <a:normAutofit/>
          </a:bodyPr>
          <a:lstStyle/>
          <a:p>
            <a:r>
              <a:rPr lang="en-US" dirty="0"/>
              <a:t>With attention, you can visualize how important each timestep is for a particular task</a:t>
            </a:r>
          </a:p>
        </p:txBody>
      </p:sp>
    </p:spTree>
    <p:extLst>
      <p:ext uri="{BB962C8B-B14F-4D97-AF65-F5344CB8AC3E}">
        <p14:creationId xmlns:p14="http://schemas.microsoft.com/office/powerpoint/2010/main" val="679943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A0F9-926B-4141-9002-4FDAC577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FD0F-B8D4-4A22-AAD2-55C2A4F2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7324"/>
            <a:ext cx="4537263" cy="3761769"/>
          </a:xfrm>
        </p:spPr>
        <p:txBody>
          <a:bodyPr>
            <a:normAutofit/>
          </a:bodyPr>
          <a:lstStyle/>
          <a:p>
            <a:r>
              <a:rPr lang="en-US" dirty="0"/>
              <a:t>Self attention is a form of neural attention in which a sequence of words is compared against itself</a:t>
            </a:r>
          </a:p>
          <a:p>
            <a:r>
              <a:rPr lang="en-US" dirty="0"/>
              <a:t>This allows the network to learn important relationships between words in the same sequence, especially across long distances</a:t>
            </a:r>
          </a:p>
          <a:p>
            <a:r>
              <a:rPr lang="en-US" dirty="0"/>
              <a:t>Self-attention is becoming popular in NLP because it can find long distance relationships like RNNs but is up to 10x faster to run.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CA1D2E-5D6C-48EB-9E6D-FDE192F5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89" y="7325"/>
            <a:ext cx="5603994" cy="61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5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CNNs for Text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5076"/>
            <a:ext cx="3948359" cy="4156841"/>
          </a:xfrm>
        </p:spPr>
        <p:txBody>
          <a:bodyPr>
            <a:normAutofit/>
          </a:bodyPr>
          <a:lstStyle/>
          <a:p>
            <a:r>
              <a:rPr lang="en-US" dirty="0"/>
              <a:t>Start with Word Embeddings</a:t>
            </a:r>
          </a:p>
          <a:p>
            <a:pPr lvl="1"/>
            <a:r>
              <a:rPr lang="en-US" dirty="0"/>
              <a:t>If you have 10 words, and your embedding size is 300, you’ll have a 10x300 matrix</a:t>
            </a:r>
          </a:p>
          <a:p>
            <a:r>
              <a:rPr lang="en-US" dirty="0"/>
              <a:t>3 Parallel Convolution Layers</a:t>
            </a:r>
          </a:p>
          <a:p>
            <a:pPr lvl="1"/>
            <a:r>
              <a:rPr lang="en-US" dirty="0"/>
              <a:t>Take in word embeddings</a:t>
            </a:r>
          </a:p>
          <a:p>
            <a:pPr lvl="1"/>
            <a:r>
              <a:rPr lang="en-US" dirty="0"/>
              <a:t>Sliding window that processes 3, 4, and 5 words at a time (1D conv)</a:t>
            </a:r>
          </a:p>
          <a:p>
            <a:pPr lvl="1"/>
            <a:r>
              <a:rPr lang="en-US" dirty="0"/>
              <a:t>Filter sizes are 3x300x100, 4x300x100, and 5x300x100 (width, in-channels, out-channels)</a:t>
            </a:r>
          </a:p>
          <a:p>
            <a:pPr lvl="1"/>
            <a:r>
              <a:rPr lang="en-US" dirty="0"/>
              <a:t>Each conv layer outputs 10x100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AFDBB-5E25-4CA0-9689-EFF3F5D3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71" y="2316680"/>
            <a:ext cx="7043957" cy="28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34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CNNs for Text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5076"/>
            <a:ext cx="3948359" cy="4393322"/>
          </a:xfrm>
        </p:spPr>
        <p:txBody>
          <a:bodyPr>
            <a:normAutofit/>
          </a:bodyPr>
          <a:lstStyle/>
          <a:p>
            <a:r>
              <a:rPr lang="en-US" dirty="0" err="1"/>
              <a:t>Maxpool</a:t>
            </a:r>
            <a:r>
              <a:rPr lang="en-US" dirty="0"/>
              <a:t> and Concatenate</a:t>
            </a:r>
          </a:p>
          <a:p>
            <a:pPr lvl="1"/>
            <a:r>
              <a:rPr lang="en-US" dirty="0"/>
              <a:t>For each filter channel, </a:t>
            </a:r>
            <a:r>
              <a:rPr lang="en-US" dirty="0" err="1"/>
              <a:t>maxpool</a:t>
            </a:r>
            <a:r>
              <a:rPr lang="en-US" dirty="0"/>
              <a:t> across the entire width of sentence</a:t>
            </a:r>
          </a:p>
          <a:p>
            <a:pPr lvl="1"/>
            <a:r>
              <a:rPr lang="en-US" dirty="0"/>
              <a:t>This is like picking the ‘most important’ word in the sentence for each channel</a:t>
            </a:r>
          </a:p>
          <a:p>
            <a:pPr lvl="1"/>
            <a:r>
              <a:rPr lang="en-US" dirty="0"/>
              <a:t>Also ensures every sentence, no matter how long, is represented by same length vector</a:t>
            </a:r>
          </a:p>
          <a:p>
            <a:pPr lvl="1"/>
            <a:r>
              <a:rPr lang="en-US" dirty="0"/>
              <a:t>For each of the three 10x100 matrices, returns 1x100 matrix</a:t>
            </a:r>
          </a:p>
          <a:p>
            <a:pPr lvl="1"/>
            <a:r>
              <a:rPr lang="en-US" dirty="0"/>
              <a:t>Concatenate the three 1x100 matrices into a 1x300 matrix</a:t>
            </a:r>
          </a:p>
          <a:p>
            <a:r>
              <a:rPr lang="en-US" dirty="0"/>
              <a:t>Dense and </a:t>
            </a:r>
            <a:r>
              <a:rPr lang="en-US" dirty="0" err="1"/>
              <a:t>Softmax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AFDBB-5E25-4CA0-9689-EFF3F5D3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71" y="2316680"/>
            <a:ext cx="7043957" cy="28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0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934" y="2065282"/>
            <a:ext cx="8825658" cy="2711822"/>
          </a:xfrm>
        </p:spPr>
        <p:txBody>
          <a:bodyPr/>
          <a:lstStyle/>
          <a:p>
            <a:r>
              <a:rPr lang="en-US" sz="5400" dirty="0"/>
              <a:t>Questions?</a:t>
            </a:r>
            <a:br>
              <a:rPr lang="en-US" sz="5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20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375338"/>
            <a:ext cx="4860458" cy="3683875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Each neuron gets the weighted sum of signals from the previous layer</a:t>
            </a:r>
          </a:p>
          <a:p>
            <a:pPr fontAlgn="base"/>
            <a:r>
              <a:rPr lang="en-US" dirty="0"/>
              <a:t>The weighted sum is passed through the </a:t>
            </a:r>
            <a:r>
              <a:rPr lang="en-US" b="1" dirty="0"/>
              <a:t>activation function</a:t>
            </a:r>
            <a:r>
              <a:rPr lang="en-US" dirty="0"/>
              <a:t> to determine how much signal is passed to the next layer</a:t>
            </a:r>
          </a:p>
          <a:p>
            <a:pPr fontAlgn="base"/>
            <a:r>
              <a:rPr lang="en-US" dirty="0"/>
              <a:t>The neurons at the very end determine the outcome or decision</a:t>
            </a:r>
          </a:p>
        </p:txBody>
      </p:sp>
      <p:pic>
        <p:nvPicPr>
          <p:cNvPr id="2053" name="Picture 5" descr="https://lh3.googleusercontent.com/yMBKsepS4-orT3CR4uVz-BNPgTkB0W9Ph46fAulxpmFOcOmc2rItXIfFNrpkWrdCKnoSlREDCpPN9_TJPvrFqojYqgqViuY-lJtcRrihq_f54yRjw7BrVYvA57YQwoEBYsGuJMOAO5s">
            <a:extLst>
              <a:ext uri="{FF2B5EF4-FFF2-40B4-BE49-F238E27FC236}">
                <a16:creationId xmlns:a16="http://schemas.microsoft.com/office/drawing/2014/main" id="{A00BB778-A973-43A6-9FC6-E7703312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53" y="2103624"/>
            <a:ext cx="51816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h6.googleusercontent.com/r-O8Y0g4Pmd8Ll9FNPgDduSf0mess3Yj-OkBKp2VMMhYHAt6STIjlvywK8uuH-HMDiLKFa08VJm4r-g6cT4oLlQtmurDkT-zXIA8LvQMnL-IrYSxHGiHVkqCRSJSZXSO3vAx0qAP-5w">
            <a:extLst>
              <a:ext uri="{FF2B5EF4-FFF2-40B4-BE49-F238E27FC236}">
                <a16:creationId xmlns:a16="http://schemas.microsoft.com/office/drawing/2014/main" id="{AB826A35-3C67-4A9C-9046-5888E94D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13063"/>
            <a:ext cx="5676900" cy="8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8C707E-1EE6-4840-9F15-6572B951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Review</a:t>
            </a:r>
          </a:p>
        </p:txBody>
      </p:sp>
    </p:spTree>
    <p:extLst>
      <p:ext uri="{BB962C8B-B14F-4D97-AF65-F5344CB8AC3E}">
        <p14:creationId xmlns:p14="http://schemas.microsoft.com/office/powerpoint/2010/main" val="1829382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Cool Deep Learning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5076"/>
            <a:ext cx="9075957" cy="4393322"/>
          </a:xfrm>
        </p:spPr>
        <p:txBody>
          <a:bodyPr>
            <a:normAutofit/>
          </a:bodyPr>
          <a:lstStyle/>
          <a:p>
            <a:r>
              <a:rPr lang="en-US" dirty="0"/>
              <a:t>Style Transfer - </a:t>
            </a:r>
            <a:r>
              <a:rPr lang="en-US" dirty="0">
                <a:hlinkClick r:id="rId2"/>
              </a:rPr>
              <a:t>https://www.youtube.com/watch?v=Khuj4ASldmU</a:t>
            </a:r>
            <a:endParaRPr lang="en-US" dirty="0"/>
          </a:p>
          <a:p>
            <a:r>
              <a:rPr lang="en-US" dirty="0"/>
              <a:t>4 experiments where AI outsmarted its creators - </a:t>
            </a:r>
            <a:r>
              <a:rPr lang="en-US" dirty="0">
                <a:hlinkClick r:id="rId3"/>
              </a:rPr>
              <a:t>https://www.youtube.com/watch?v=GdTBqBnqhaQ</a:t>
            </a:r>
            <a:endParaRPr lang="en-US" dirty="0"/>
          </a:p>
          <a:p>
            <a:r>
              <a:rPr lang="en-US" dirty="0"/>
              <a:t>One Pixel Attack - </a:t>
            </a:r>
            <a:r>
              <a:rPr lang="en-US" dirty="0">
                <a:hlinkClick r:id="rId4"/>
              </a:rPr>
              <a:t>https://www.youtube.com/watch?v=SA4YEAWVpbk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Feedforward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23393"/>
            <a:ext cx="8946541" cy="2291254"/>
          </a:xfrm>
        </p:spPr>
        <p:txBody>
          <a:bodyPr>
            <a:normAutofit/>
          </a:bodyPr>
          <a:lstStyle/>
          <a:p>
            <a:r>
              <a:rPr lang="en-US" dirty="0"/>
              <a:t>In a regular feedforward network, each neuron takes in inputs from the neurons in the previous layer, and then pass its output to the neurons in the next layer</a:t>
            </a:r>
          </a:p>
          <a:p>
            <a:r>
              <a:rPr lang="en-US" dirty="0"/>
              <a:t>The neurons at the end make a classification based only on the data from the current input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018ED-BD5E-4081-9AE4-92AF17A2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33" y="3297819"/>
            <a:ext cx="3907364" cy="26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7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Time Series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28041"/>
            <a:ext cx="4656357" cy="3358056"/>
          </a:xfrm>
        </p:spPr>
        <p:txBody>
          <a:bodyPr>
            <a:normAutofit/>
          </a:bodyPr>
          <a:lstStyle/>
          <a:p>
            <a:r>
              <a:rPr lang="en-US" dirty="0"/>
              <a:t>In time series data, you have to consider patterns over time to effectively interpret the data: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Weather data</a:t>
            </a:r>
          </a:p>
          <a:p>
            <a:pPr lvl="1"/>
            <a:r>
              <a:rPr lang="en-US" dirty="0"/>
              <a:t>Stock market</a:t>
            </a:r>
          </a:p>
          <a:p>
            <a:pPr lvl="1"/>
            <a:r>
              <a:rPr lang="en-US" dirty="0"/>
              <a:t>Speech audio</a:t>
            </a:r>
          </a:p>
          <a:p>
            <a:pPr lvl="1"/>
            <a:r>
              <a:rPr lang="en-US" dirty="0"/>
              <a:t>Text and natural language</a:t>
            </a:r>
          </a:p>
          <a:p>
            <a:pPr lvl="1"/>
            <a:r>
              <a:rPr lang="en-US" dirty="0"/>
              <a:t>Imaging and LIDAR for self-driving cars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EE71C-D810-4143-8EDE-0C4BAF23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589" y="2207173"/>
            <a:ext cx="5482467" cy="36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33904"/>
            <a:ext cx="8946541" cy="2090040"/>
          </a:xfrm>
        </p:spPr>
        <p:txBody>
          <a:bodyPr>
            <a:normAutofit/>
          </a:bodyPr>
          <a:lstStyle/>
          <a:p>
            <a:r>
              <a:rPr lang="en-US" dirty="0"/>
              <a:t>In a recurrent neural network, each neuron takes in data from the previous layer </a:t>
            </a:r>
            <a:r>
              <a:rPr lang="en-US" b="1" dirty="0"/>
              <a:t>AND </a:t>
            </a:r>
            <a:r>
              <a:rPr lang="en-US" dirty="0"/>
              <a:t>its own output from the previous timestep</a:t>
            </a:r>
          </a:p>
          <a:p>
            <a:r>
              <a:rPr lang="en-US" dirty="0"/>
              <a:t>The neurons at the end make a classification decision based on </a:t>
            </a:r>
            <a:r>
              <a:rPr lang="en-US" b="1" dirty="0"/>
              <a:t>NOT ONLY </a:t>
            </a:r>
            <a:r>
              <a:rPr lang="en-US" dirty="0"/>
              <a:t>the input at the current timestep </a:t>
            </a:r>
            <a:r>
              <a:rPr lang="en-US" b="1" dirty="0"/>
              <a:t>BUT ALSO </a:t>
            </a:r>
            <a:r>
              <a:rPr lang="en-US" dirty="0"/>
              <a:t>the input from all timesteps before it</a:t>
            </a:r>
          </a:p>
          <a:p>
            <a:r>
              <a:rPr lang="en-US" dirty="0"/>
              <a:t>Recurrent neural networks can thus capture patterns over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79" y="4023943"/>
            <a:ext cx="8266073" cy="21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39310"/>
            <a:ext cx="8946541" cy="2291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example below, the neuron at the first timestep takes in an input and generates an output</a:t>
            </a:r>
          </a:p>
          <a:p>
            <a:r>
              <a:rPr lang="en-US" dirty="0"/>
              <a:t>The neuron at the second timestep takes in an input </a:t>
            </a:r>
            <a:r>
              <a:rPr lang="en-US" b="1" dirty="0"/>
              <a:t>AND ALSO</a:t>
            </a:r>
            <a:r>
              <a:rPr lang="en-US" dirty="0"/>
              <a:t> the output from the first timestep to make its decision</a:t>
            </a:r>
          </a:p>
          <a:p>
            <a:r>
              <a:rPr lang="en-US" dirty="0"/>
              <a:t>The neuron at the third timestep takes in an input and also the output from the second timestep (</a:t>
            </a:r>
            <a:r>
              <a:rPr lang="en-US" b="1" dirty="0"/>
              <a:t>which accounted for data from the first timestep</a:t>
            </a:r>
            <a:r>
              <a:rPr lang="en-US" dirty="0"/>
              <a:t>), so its output is affected by data from both the first and second timestep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79" y="4023943"/>
            <a:ext cx="8266073" cy="21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76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6900</TotalTime>
  <Words>2963</Words>
  <Application>Microsoft Office PowerPoint</Application>
  <PresentationFormat>Widescreen</PresentationFormat>
  <Paragraphs>294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Calibri</vt:lpstr>
      <vt:lpstr>Calibri Light</vt:lpstr>
      <vt:lpstr>Retrospect</vt:lpstr>
      <vt:lpstr>Introduction to RNNs for NLP</vt:lpstr>
      <vt:lpstr>About Me</vt:lpstr>
      <vt:lpstr>Overview</vt:lpstr>
      <vt:lpstr>Neural Network Review</vt:lpstr>
      <vt:lpstr>Neural Network Review</vt:lpstr>
      <vt:lpstr>Feedforward Neural Networks</vt:lpstr>
      <vt:lpstr>What About Time Series Data?</vt:lpstr>
      <vt:lpstr>Recurrent Neural Networks</vt:lpstr>
      <vt:lpstr>Recurrent Neural Networks</vt:lpstr>
      <vt:lpstr>Recurrent Neural Networks</vt:lpstr>
      <vt:lpstr>Recurrent Neural Networks</vt:lpstr>
      <vt:lpstr>Toy RNN Example Adding Binary</vt:lpstr>
      <vt:lpstr>Problems with Basic RNNs</vt:lpstr>
      <vt:lpstr>Problems with Basic RNNs</vt:lpstr>
      <vt:lpstr>Problems with Basic RNNs</vt:lpstr>
      <vt:lpstr>Long Short Term Memory</vt:lpstr>
      <vt:lpstr>Long Short Term Memory</vt:lpstr>
      <vt:lpstr>Long Short Term Memory</vt:lpstr>
      <vt:lpstr>Long Short Term Memory</vt:lpstr>
      <vt:lpstr>Long Short Term Memory</vt:lpstr>
      <vt:lpstr>Long Short Term Memory</vt:lpstr>
      <vt:lpstr>Long Short Term Memory</vt:lpstr>
      <vt:lpstr>Long Short Term Memory</vt:lpstr>
      <vt:lpstr>Gated Recurrent Units</vt:lpstr>
      <vt:lpstr>LSTMs vs GRUs</vt:lpstr>
      <vt:lpstr>RNNs for Natural Language Processing</vt:lpstr>
      <vt:lpstr>One Hot Encoding LSTM Example</vt:lpstr>
      <vt:lpstr>Generated Samples</vt:lpstr>
      <vt:lpstr>One Hot Encoding Shortcomings</vt:lpstr>
      <vt:lpstr>Word Embeddings</vt:lpstr>
      <vt:lpstr>Word2Vec</vt:lpstr>
      <vt:lpstr>Word2Vec</vt:lpstr>
      <vt:lpstr>Word2Vec on 20 Newsgroups</vt:lpstr>
      <vt:lpstr>Basic Deep Learning NLP Pipeline</vt:lpstr>
      <vt:lpstr>Applications</vt:lpstr>
      <vt:lpstr>Advanced Applications</vt:lpstr>
      <vt:lpstr>LSTM Improvements Bi-directional LSTMs</vt:lpstr>
      <vt:lpstr>LSTM Improvements Attention Mechanisms</vt:lpstr>
      <vt:lpstr>LSTM Improvements Attention Mechanisms</vt:lpstr>
      <vt:lpstr>LSTM Improvements Attention Mechanisms</vt:lpstr>
      <vt:lpstr>LSTM Improvements Attention Mechanisms</vt:lpstr>
      <vt:lpstr>LSTM Improvements Attention Mechanisms</vt:lpstr>
      <vt:lpstr>LSTM Improvements Attention Mechanisms</vt:lpstr>
      <vt:lpstr>LSTM Improvements Attention Mechanisms</vt:lpstr>
      <vt:lpstr>LSTM Improvements Attention Mechanisms</vt:lpstr>
      <vt:lpstr>Self Attention</vt:lpstr>
      <vt:lpstr>CNNs for Text Classification</vt:lpstr>
      <vt:lpstr>CNNs for Text Classification</vt:lpstr>
      <vt:lpstr>Questions? </vt:lpstr>
      <vt:lpstr>Cool Deep Learning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Attention Networks From Scratch</dc:title>
  <dc:creator>Shang Gao</dc:creator>
  <cp:lastModifiedBy>Shang Gao</cp:lastModifiedBy>
  <cp:revision>436</cp:revision>
  <dcterms:created xsi:type="dcterms:W3CDTF">2017-04-05T23:11:45Z</dcterms:created>
  <dcterms:modified xsi:type="dcterms:W3CDTF">2018-11-11T20:58:08Z</dcterms:modified>
</cp:coreProperties>
</file>