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26" r:id="rId1"/>
    <p:sldMasterId id="2147485018" r:id="rId2"/>
  </p:sldMasterIdLst>
  <p:notesMasterIdLst>
    <p:notesMasterId r:id="rId42"/>
  </p:notesMasterIdLst>
  <p:handoutMasterIdLst>
    <p:handoutMasterId r:id="rId43"/>
  </p:handoutMasterIdLst>
  <p:sldIdLst>
    <p:sldId id="281" r:id="rId3"/>
    <p:sldId id="326" r:id="rId4"/>
    <p:sldId id="347" r:id="rId5"/>
    <p:sldId id="340" r:id="rId6"/>
    <p:sldId id="329" r:id="rId7"/>
    <p:sldId id="348" r:id="rId8"/>
    <p:sldId id="344" r:id="rId9"/>
    <p:sldId id="359" r:id="rId10"/>
    <p:sldId id="264" r:id="rId11"/>
    <p:sldId id="265" r:id="rId12"/>
    <p:sldId id="346" r:id="rId13"/>
    <p:sldId id="261" r:id="rId14"/>
    <p:sldId id="260" r:id="rId15"/>
    <p:sldId id="345" r:id="rId16"/>
    <p:sldId id="349" r:id="rId17"/>
    <p:sldId id="257" r:id="rId18"/>
    <p:sldId id="351" r:id="rId19"/>
    <p:sldId id="350" r:id="rId20"/>
    <p:sldId id="352" r:id="rId21"/>
    <p:sldId id="266" r:id="rId22"/>
    <p:sldId id="267" r:id="rId23"/>
    <p:sldId id="353" r:id="rId24"/>
    <p:sldId id="354" r:id="rId25"/>
    <p:sldId id="308" r:id="rId26"/>
    <p:sldId id="355" r:id="rId27"/>
    <p:sldId id="356" r:id="rId28"/>
    <p:sldId id="357" r:id="rId29"/>
    <p:sldId id="358" r:id="rId30"/>
    <p:sldId id="278" r:id="rId31"/>
    <p:sldId id="277" r:id="rId32"/>
    <p:sldId id="342" r:id="rId33"/>
    <p:sldId id="332" r:id="rId34"/>
    <p:sldId id="333" r:id="rId35"/>
    <p:sldId id="334" r:id="rId36"/>
    <p:sldId id="335" r:id="rId37"/>
    <p:sldId id="336" r:id="rId38"/>
    <p:sldId id="337" r:id="rId39"/>
    <p:sldId id="338" r:id="rId40"/>
    <p:sldId id="339" r:id="rId41"/>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00"/>
    <a:srgbClr val="8B9A00"/>
    <a:srgbClr val="CCFF99"/>
    <a:srgbClr val="AFD5BF"/>
    <a:srgbClr val="99FF33"/>
    <a:srgbClr val="FF9900"/>
    <a:srgbClr val="33CC33"/>
    <a:srgbClr val="006C3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9" autoAdjust="0"/>
    <p:restoredTop sz="74928" autoAdjust="0"/>
  </p:normalViewPr>
  <p:slideViewPr>
    <p:cSldViewPr>
      <p:cViewPr>
        <p:scale>
          <a:sx n="75" d="100"/>
          <a:sy n="75" d="100"/>
        </p:scale>
        <p:origin x="-1044" y="66"/>
      </p:cViewPr>
      <p:guideLst>
        <p:guide orient="horz" pos="4176"/>
        <p:guide pos="5616"/>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00" d="100"/>
          <a:sy n="100" d="100"/>
        </p:scale>
        <p:origin x="-3504" y="-90"/>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591" cy="465138"/>
          </a:xfrm>
          <a:prstGeom prst="rect">
            <a:avLst/>
          </a:prstGeom>
        </p:spPr>
        <p:txBody>
          <a:bodyPr vert="horz" lIns="91431" tIns="45716" rIns="91431" bIns="45716"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883827" y="0"/>
            <a:ext cx="2972590" cy="465138"/>
          </a:xfrm>
          <a:prstGeom prst="rect">
            <a:avLst/>
          </a:prstGeom>
        </p:spPr>
        <p:txBody>
          <a:bodyPr vert="horz" lIns="91431" tIns="45716" rIns="91431" bIns="45716" rtlCol="0"/>
          <a:lstStyle>
            <a:lvl1pPr algn="r">
              <a:defRPr sz="1200">
                <a:latin typeface="Arial" charset="0"/>
                <a:cs typeface="Arial" charset="0"/>
              </a:defRPr>
            </a:lvl1pPr>
          </a:lstStyle>
          <a:p>
            <a:pPr>
              <a:defRPr/>
            </a:pPr>
            <a:fld id="{B0773FBE-F32C-4AA7-AB48-DE2DE364A9C2}" type="datetimeFigureOut">
              <a:rPr lang="en-US"/>
              <a:pPr>
                <a:defRPr/>
              </a:pPr>
              <a:t>8/2/2012</a:t>
            </a:fld>
            <a:endParaRPr lang="en-US"/>
          </a:p>
        </p:txBody>
      </p:sp>
      <p:sp>
        <p:nvSpPr>
          <p:cNvPr id="4" name="Footer Placeholder 3"/>
          <p:cNvSpPr>
            <a:spLocks noGrp="1"/>
          </p:cNvSpPr>
          <p:nvPr>
            <p:ph type="ftr" sz="quarter" idx="2"/>
          </p:nvPr>
        </p:nvSpPr>
        <p:spPr>
          <a:xfrm>
            <a:off x="1" y="8829675"/>
            <a:ext cx="2972591" cy="465138"/>
          </a:xfrm>
          <a:prstGeom prst="rect">
            <a:avLst/>
          </a:prstGeom>
        </p:spPr>
        <p:txBody>
          <a:bodyPr vert="horz" lIns="91431" tIns="45716" rIns="91431" bIns="45716"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883827" y="8829675"/>
            <a:ext cx="2972590" cy="465138"/>
          </a:xfrm>
          <a:prstGeom prst="rect">
            <a:avLst/>
          </a:prstGeom>
        </p:spPr>
        <p:txBody>
          <a:bodyPr vert="horz" lIns="91431" tIns="45716" rIns="91431" bIns="45716" rtlCol="0" anchor="b"/>
          <a:lstStyle>
            <a:lvl1pPr algn="r">
              <a:defRPr sz="1200">
                <a:latin typeface="Arial" charset="0"/>
                <a:cs typeface="Arial" charset="0"/>
              </a:defRPr>
            </a:lvl1pPr>
          </a:lstStyle>
          <a:p>
            <a:pPr>
              <a:defRPr/>
            </a:pPr>
            <a:fld id="{AB016768-E921-45E7-B8BA-5524EDF306D2}" type="slidenum">
              <a:rPr lang="en-US"/>
              <a:pPr>
                <a:defRPr/>
              </a:pPr>
              <a:t>‹#›</a:t>
            </a:fld>
            <a:endParaRPr lang="en-US"/>
          </a:p>
        </p:txBody>
      </p:sp>
    </p:spTree>
    <p:extLst>
      <p:ext uri="{BB962C8B-B14F-4D97-AF65-F5344CB8AC3E}">
        <p14:creationId xmlns="" xmlns:p14="http://schemas.microsoft.com/office/powerpoint/2010/main" val="1791765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591" cy="465138"/>
          </a:xfrm>
          <a:prstGeom prst="rect">
            <a:avLst/>
          </a:prstGeom>
        </p:spPr>
        <p:txBody>
          <a:bodyPr vert="horz" lIns="91431" tIns="45716" rIns="91431" bIns="45716"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3827" y="0"/>
            <a:ext cx="2972590" cy="465138"/>
          </a:xfrm>
          <a:prstGeom prst="rect">
            <a:avLst/>
          </a:prstGeom>
        </p:spPr>
        <p:txBody>
          <a:bodyPr vert="horz" lIns="91431" tIns="45716" rIns="91431" bIns="45716" rtlCol="0"/>
          <a:lstStyle>
            <a:lvl1pPr algn="r">
              <a:defRPr sz="1200">
                <a:latin typeface="Arial" charset="0"/>
                <a:cs typeface="Arial" charset="0"/>
              </a:defRPr>
            </a:lvl1pPr>
          </a:lstStyle>
          <a:p>
            <a:pPr>
              <a:defRPr/>
            </a:pPr>
            <a:fld id="{357861B9-5129-4B1B-B454-418AD7B66828}" type="datetimeFigureOut">
              <a:rPr lang="en-US"/>
              <a:pPr>
                <a:defRPr/>
              </a:pPr>
              <a:t>8/2/2012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31" tIns="45716" rIns="91431" bIns="45716" rtlCol="0" anchor="ctr"/>
          <a:lstStyle/>
          <a:p>
            <a:pPr lvl="0"/>
            <a:endParaRPr lang="en-US" noProof="0" smtClean="0"/>
          </a:p>
        </p:txBody>
      </p:sp>
      <p:sp>
        <p:nvSpPr>
          <p:cNvPr id="5" name="Notes Placeholder 4"/>
          <p:cNvSpPr>
            <a:spLocks noGrp="1"/>
          </p:cNvSpPr>
          <p:nvPr>
            <p:ph type="body" sz="quarter" idx="3"/>
          </p:nvPr>
        </p:nvSpPr>
        <p:spPr>
          <a:xfrm>
            <a:off x="686591" y="4416426"/>
            <a:ext cx="5484818" cy="4183063"/>
          </a:xfrm>
          <a:prstGeom prst="rect">
            <a:avLst/>
          </a:prstGeom>
        </p:spPr>
        <p:txBody>
          <a:bodyPr vert="horz" lIns="91431" tIns="45716" rIns="91431" bIns="4571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8829675"/>
            <a:ext cx="2972591" cy="465138"/>
          </a:xfrm>
          <a:prstGeom prst="rect">
            <a:avLst/>
          </a:prstGeom>
        </p:spPr>
        <p:txBody>
          <a:bodyPr vert="horz" lIns="91431" tIns="45716" rIns="91431" bIns="45716"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3827" y="8829675"/>
            <a:ext cx="2972590" cy="465138"/>
          </a:xfrm>
          <a:prstGeom prst="rect">
            <a:avLst/>
          </a:prstGeom>
        </p:spPr>
        <p:txBody>
          <a:bodyPr vert="horz" lIns="91431" tIns="45716" rIns="91431" bIns="45716" rtlCol="0" anchor="b"/>
          <a:lstStyle>
            <a:lvl1pPr algn="r">
              <a:defRPr sz="1200">
                <a:latin typeface="Arial" charset="0"/>
                <a:cs typeface="Arial" charset="0"/>
              </a:defRPr>
            </a:lvl1pPr>
          </a:lstStyle>
          <a:p>
            <a:pPr>
              <a:defRPr/>
            </a:pPr>
            <a:fld id="{0E0F5CF5-8C57-47A5-8A0E-92290211DEBD}" type="slidenum">
              <a:rPr lang="en-US"/>
              <a:pPr>
                <a:defRPr/>
              </a:pPr>
              <a:t>‹#›</a:t>
            </a:fld>
            <a:endParaRPr lang="en-US"/>
          </a:p>
        </p:txBody>
      </p:sp>
    </p:spTree>
    <p:extLst>
      <p:ext uri="{BB962C8B-B14F-4D97-AF65-F5344CB8AC3E}">
        <p14:creationId xmlns="" xmlns:p14="http://schemas.microsoft.com/office/powerpoint/2010/main" val="38152252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I’m</a:t>
            </a:r>
            <a:r>
              <a:rPr lang="en-US" baseline="0" dirty="0" smtClean="0"/>
              <a:t> Joshua New and will be presenting on the Autotune project and how it might be useful for your research</a:t>
            </a:r>
            <a:endParaRPr lang="en-US" dirty="0"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40108A-FC01-42AC-8F74-853F777B3E7E}"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p:spPr>
        <p:txBody>
          <a:bodyPr/>
          <a:lstStyle/>
          <a:p>
            <a:r>
              <a:rPr lang="en-US" dirty="0" smtClean="0">
                <a:ea typeface="ＭＳ Ｐゴシック" pitchFamily="34" charset="-128"/>
              </a:rPr>
              <a:t>The problem is that E+ input files have thousands of parameters (think back to the lines in your *.inp or</a:t>
            </a:r>
            <a:r>
              <a:rPr lang="en-US" baseline="0" dirty="0" smtClean="0">
                <a:ea typeface="ＭＳ Ｐゴシック" pitchFamily="34" charset="-128"/>
              </a:rPr>
              <a:t> *.idf files)</a:t>
            </a:r>
            <a:endParaRPr lang="en-US" dirty="0" smtClean="0">
              <a:ea typeface="ＭＳ Ｐゴシック" pitchFamily="34" charset="-128"/>
            </a:endParaRPr>
          </a:p>
          <a:p>
            <a:r>
              <a:rPr lang="en-US" dirty="0" smtClean="0">
                <a:ea typeface="ＭＳ Ｐゴシック" pitchFamily="34" charset="-128"/>
              </a:rPr>
              <a:t>*CLICK*</a:t>
            </a:r>
          </a:p>
          <a:p>
            <a:r>
              <a:rPr lang="en-US" dirty="0" smtClean="0">
                <a:ea typeface="ＭＳ Ｐゴシック" pitchFamily="34" charset="-128"/>
              </a:rPr>
              <a:t>We’ve identified ~156</a:t>
            </a:r>
            <a:r>
              <a:rPr lang="en-US" baseline="0" dirty="0" smtClean="0">
                <a:ea typeface="ＭＳ Ｐゴシック" pitchFamily="34" charset="-128"/>
              </a:rPr>
              <a:t> that need to be varied (humans rarely more than 6…primarily infiltration, equipment schedules, etc.)</a:t>
            </a:r>
          </a:p>
          <a:p>
            <a:r>
              <a:rPr lang="en-US" baseline="0" dirty="0" smtClean="0">
                <a:ea typeface="ＭＳ Ｐゴシック" pitchFamily="34" charset="-128"/>
              </a:rPr>
              <a:t>*CLICK*</a:t>
            </a:r>
          </a:p>
          <a:p>
            <a:r>
              <a:rPr lang="en-US" baseline="0" dirty="0" smtClean="0">
                <a:ea typeface="ＭＳ Ｐゴシック" pitchFamily="34" charset="-128"/>
              </a:rPr>
              <a:t>And the experts have defined a min, max, and step-size that they would like to permute…yielding combinatorial explosion of 5x10^52 simulations</a:t>
            </a:r>
          </a:p>
          <a:p>
            <a:r>
              <a:rPr lang="en-US" baseline="0" dirty="0" smtClean="0">
                <a:ea typeface="ＭＳ Ｐゴシック" pitchFamily="34" charset="-128"/>
              </a:rPr>
              <a:t>*CLICK*</a:t>
            </a:r>
          </a:p>
          <a:p>
            <a:r>
              <a:rPr lang="en-US" baseline="0" dirty="0" smtClean="0">
                <a:ea typeface="ＭＳ Ｐゴシック" pitchFamily="34" charset="-128"/>
              </a:rPr>
              <a:t>Thankfully we have Jaguar, but…</a:t>
            </a:r>
          </a:p>
          <a:p>
            <a:r>
              <a:rPr lang="en-US" baseline="0" dirty="0" smtClean="0">
                <a:ea typeface="ＭＳ Ｐゴシック" pitchFamily="34" charset="-128"/>
              </a:rPr>
              <a:t>*CLICK*</a:t>
            </a:r>
          </a:p>
          <a:p>
            <a:r>
              <a:rPr lang="en-US" baseline="0" dirty="0" smtClean="0">
                <a:ea typeface="ＭＳ Ｐゴシック" pitchFamily="34" charset="-128"/>
              </a:rPr>
              <a:t>It would take all 299k processors running full tilt 4.5x10^31 lifetimes of the universe to brute force it…this problem would bring the 6</a:t>
            </a:r>
            <a:r>
              <a:rPr lang="en-US" baseline="30000" dirty="0" smtClean="0">
                <a:ea typeface="ＭＳ Ｐゴシック" pitchFamily="34" charset="-128"/>
              </a:rPr>
              <a:t>th</a:t>
            </a:r>
            <a:r>
              <a:rPr lang="en-US" baseline="0" dirty="0" smtClean="0">
                <a:ea typeface="ＭＳ Ｐゴシック" pitchFamily="34" charset="-128"/>
              </a:rPr>
              <a:t> fastest supercomputer in the world to its knees…and this is just for 1 building</a:t>
            </a:r>
          </a:p>
        </p:txBody>
      </p:sp>
      <p:sp>
        <p:nvSpPr>
          <p:cNvPr id="19459" name="Slide Number Placeholder 3"/>
          <p:cNvSpPr>
            <a:spLocks noGrp="1"/>
          </p:cNvSpPr>
          <p:nvPr>
            <p:ph type="sldNum" sz="quarter" idx="5"/>
          </p:nvPr>
        </p:nvSpPr>
        <p:spPr>
          <a:noFill/>
        </p:spPr>
        <p:txBody>
          <a:bodyPr/>
          <a:lstStyle/>
          <a:p>
            <a:fld id="{74BA874C-D78D-4677-8AC4-7976CF1E9717}" type="slidenum">
              <a:rPr lang="en-US">
                <a:solidFill>
                  <a:srgbClr val="000000"/>
                </a:solidFill>
                <a:latin typeface="Times New Roman" pitchFamily="18" charset="0"/>
              </a:rPr>
              <a:pPr/>
              <a:t>10</a:t>
            </a:fld>
            <a:endParaRPr lang="en-US">
              <a:solidFill>
                <a:srgbClr val="000000"/>
              </a:solidFill>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p:spPr>
        <p:txBody>
          <a:bodyPr/>
          <a:lstStyle/>
          <a:p>
            <a:endParaRPr lang="en-US" dirty="0" smtClean="0">
              <a:ea typeface="ＭＳ Ｐゴシック" pitchFamily="34" charset="-128"/>
            </a:endParaRPr>
          </a:p>
        </p:txBody>
      </p:sp>
      <p:sp>
        <p:nvSpPr>
          <p:cNvPr id="19459" name="Slide Number Placeholder 3"/>
          <p:cNvSpPr>
            <a:spLocks noGrp="1"/>
          </p:cNvSpPr>
          <p:nvPr>
            <p:ph type="sldNum" sz="quarter" idx="5"/>
          </p:nvPr>
        </p:nvSpPr>
        <p:spPr>
          <a:noFill/>
        </p:spPr>
        <p:txBody>
          <a:bodyPr/>
          <a:lstStyle/>
          <a:p>
            <a:fld id="{74BA874C-D78D-4677-8AC4-7976CF1E9717}" type="slidenum">
              <a:rPr lang="en-US">
                <a:solidFill>
                  <a:srgbClr val="000000"/>
                </a:solidFill>
                <a:latin typeface="Times New Roman" pitchFamily="18" charset="0"/>
              </a:rPr>
              <a:pPr/>
              <a:t>11</a:t>
            </a:fld>
            <a:endParaRPr lang="en-US">
              <a:solidFill>
                <a:srgbClr val="000000"/>
              </a:solidFill>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simplest algorithm was able to very</a:t>
            </a:r>
            <a:r>
              <a:rPr lang="en-US" baseline="0" dirty="0" smtClean="0"/>
              <a:t> accurately predict current-hour whole building energy consumption for some buildings, but not for a house with advanced energy efficiency and generation capabilities</a:t>
            </a:r>
          </a:p>
          <a:p>
            <a:r>
              <a:rPr lang="en-US" baseline="0" dirty="0" smtClean="0"/>
              <a:t>We can even predict into the future what will happen next hour, perhaps to change HVAC control strategy and pre-heat or pre-cool the building…but as Yogi Berra said, “It’s difficult to make predictions, especially about the future.” He really meant accurate predictions.</a:t>
            </a:r>
          </a:p>
          <a:p>
            <a:r>
              <a:rPr lang="en-US" baseline="0" dirty="0" smtClean="0"/>
              <a:t>*CLICK*</a:t>
            </a:r>
          </a:p>
          <a:p>
            <a:r>
              <a:rPr lang="en-US" baseline="0" dirty="0" smtClean="0"/>
              <a:t>We have lots of metrics for determining accuracy. So while retrofitting an existing home with ~144 sensors is nowhere near cost-effective, we have identified the best 4 and best 10 sensors and the tradeoff in predictive accuracy.</a:t>
            </a:r>
            <a:endParaRPr lang="en-US" dirty="0"/>
          </a:p>
        </p:txBody>
      </p:sp>
      <p:sp>
        <p:nvSpPr>
          <p:cNvPr id="4" name="Slide Number Placeholder 3"/>
          <p:cNvSpPr>
            <a:spLocks noGrp="1"/>
          </p:cNvSpPr>
          <p:nvPr>
            <p:ph type="sldNum" sz="quarter" idx="10"/>
          </p:nvPr>
        </p:nvSpPr>
        <p:spPr/>
        <p:txBody>
          <a:bodyPr/>
          <a:lstStyle/>
          <a:p>
            <a:pPr>
              <a:defRPr/>
            </a:pPr>
            <a:fld id="{0E0F5CF5-8C57-47A5-8A0E-92290211DEBD}"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godfather</a:t>
            </a:r>
            <a:r>
              <a:rPr lang="en-US" baseline="0" dirty="0" smtClean="0"/>
              <a:t> of modern AI once said “the world is the best model of itself”</a:t>
            </a:r>
          </a:p>
          <a:p>
            <a:r>
              <a:rPr lang="en-US" baseline="0" dirty="0" smtClean="0"/>
              <a:t>In that spirit, I proposed that we use sensor data to quantify the state of the world, then use machine learning algorithms to predict building characteristics (such as whole building energy consumption)</a:t>
            </a:r>
          </a:p>
          <a:p>
            <a:r>
              <a:rPr lang="en-US" baseline="0" dirty="0" smtClean="0"/>
              <a:t>In partnership with UT, we have developed an XML-base </a:t>
            </a:r>
            <a:r>
              <a:rPr lang="en-US" baseline="0" dirty="0" err="1" smtClean="0"/>
              <a:t>ML_Suite</a:t>
            </a:r>
            <a:r>
              <a:rPr lang="en-US" baseline="0" dirty="0" smtClean="0"/>
              <a:t> with which we can easily define different AI tasks and run pattern recognition using UT’s Nautilus supercomputer</a:t>
            </a:r>
            <a:endParaRPr lang="en-US" dirty="0"/>
          </a:p>
        </p:txBody>
      </p:sp>
      <p:sp>
        <p:nvSpPr>
          <p:cNvPr id="4" name="Slide Number Placeholder 3"/>
          <p:cNvSpPr>
            <a:spLocks noGrp="1"/>
          </p:cNvSpPr>
          <p:nvPr>
            <p:ph type="sldNum" sz="quarter" idx="10"/>
          </p:nvPr>
        </p:nvSpPr>
        <p:spPr/>
        <p:txBody>
          <a:bodyPr/>
          <a:lstStyle/>
          <a:p>
            <a:pPr>
              <a:defRPr/>
            </a:pPr>
            <a:fld id="{0E0F5CF5-8C57-47A5-8A0E-92290211DEBD}"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p:spPr>
        <p:txBody>
          <a:bodyPr/>
          <a:lstStyle/>
          <a:p>
            <a:endParaRPr lang="en-US" dirty="0" smtClean="0">
              <a:ea typeface="ＭＳ Ｐゴシック" pitchFamily="34" charset="-128"/>
            </a:endParaRPr>
          </a:p>
        </p:txBody>
      </p:sp>
      <p:sp>
        <p:nvSpPr>
          <p:cNvPr id="19459" name="Slide Number Placeholder 3"/>
          <p:cNvSpPr>
            <a:spLocks noGrp="1"/>
          </p:cNvSpPr>
          <p:nvPr>
            <p:ph type="sldNum" sz="quarter" idx="5"/>
          </p:nvPr>
        </p:nvSpPr>
        <p:spPr>
          <a:noFill/>
        </p:spPr>
        <p:txBody>
          <a:bodyPr/>
          <a:lstStyle/>
          <a:p>
            <a:fld id="{74BA874C-D78D-4677-8AC4-7976CF1E9717}" type="slidenum">
              <a:rPr lang="en-US">
                <a:solidFill>
                  <a:srgbClr val="000000"/>
                </a:solidFill>
                <a:latin typeface="Times New Roman" pitchFamily="18" charset="0"/>
              </a:rPr>
              <a:pPr/>
              <a:t>14</a:t>
            </a:fld>
            <a:endParaRPr lang="en-US">
              <a:solidFill>
                <a:srgbClr val="000000"/>
              </a:solidFill>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0F5CF5-8C57-47A5-8A0E-92290211DEBD}"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several </a:t>
            </a:r>
            <a:r>
              <a:rPr lang="en-US" dirty="0" err="1" smtClean="0"/>
              <a:t>ZEBRAlliance</a:t>
            </a:r>
            <a:r>
              <a:rPr lang="en-US" dirty="0" smtClean="0"/>
              <a:t> “</a:t>
            </a:r>
            <a:r>
              <a:rPr lang="en-US" dirty="0" err="1" smtClean="0"/>
              <a:t>robo</a:t>
            </a:r>
            <a:r>
              <a:rPr lang="en-US" baseline="0" dirty="0" smtClean="0"/>
              <a:t> </a:t>
            </a:r>
            <a:r>
              <a:rPr lang="en-US" dirty="0" smtClean="0"/>
              <a:t>houses” which has </a:t>
            </a:r>
            <a:r>
              <a:rPr lang="en-US" baseline="0" dirty="0" smtClean="0"/>
              <a:t>emulated occupancy with several appliances</a:t>
            </a:r>
            <a:endParaRPr lang="en-US" dirty="0"/>
          </a:p>
        </p:txBody>
      </p:sp>
      <p:sp>
        <p:nvSpPr>
          <p:cNvPr id="4" name="Slide Number Placeholder 3"/>
          <p:cNvSpPr>
            <a:spLocks noGrp="1"/>
          </p:cNvSpPr>
          <p:nvPr>
            <p:ph type="sldNum" sz="quarter" idx="10"/>
          </p:nvPr>
        </p:nvSpPr>
        <p:spPr/>
        <p:txBody>
          <a:bodyPr/>
          <a:lstStyle/>
          <a:p>
            <a:pPr>
              <a:defRPr/>
            </a:pPr>
            <a:fld id="{0E0F5CF5-8C57-47A5-8A0E-92290211DEBD}"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0F5CF5-8C57-47A5-8A0E-92290211DEBD}"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p:spPr>
        <p:txBody>
          <a:bodyPr/>
          <a:lstStyle/>
          <a:p>
            <a:r>
              <a:rPr lang="en-US" dirty="0" smtClean="0">
                <a:ea typeface="ＭＳ Ｐゴシック" pitchFamily="34" charset="-128"/>
              </a:rPr>
              <a:t>But thankfully the future</a:t>
            </a:r>
            <a:r>
              <a:rPr lang="en-US" baseline="0" dirty="0" smtClean="0">
                <a:ea typeface="ＭＳ Ｐゴシック" pitchFamily="34" charset="-128"/>
              </a:rPr>
              <a:t> is not about brute force, but finesse…</a:t>
            </a:r>
          </a:p>
          <a:p>
            <a:r>
              <a:rPr lang="en-US" baseline="0" dirty="0" smtClean="0">
                <a:ea typeface="ＭＳ Ｐゴシック" pitchFamily="34" charset="-128"/>
              </a:rPr>
              <a:t>People that tour ORNL are constantly surprised with the research going on here, which is good, but also bad in that national labs are often accused of not sharing/disseminating the knowledge generated.</a:t>
            </a:r>
          </a:p>
          <a:p>
            <a:r>
              <a:rPr lang="en-US" baseline="0" dirty="0" smtClean="0">
                <a:ea typeface="ＭＳ Ｐゴシック" pitchFamily="34" charset="-128"/>
              </a:rPr>
              <a:t>In the spirit of open science, we are beginning to run millions of E+ simulations and storing those in a database that’s publicly accessible so that it can be mined by companies, universities, policy-makers, and other organizations.</a:t>
            </a:r>
          </a:p>
          <a:p>
            <a:r>
              <a:rPr lang="en-US" baseline="0" dirty="0" smtClean="0">
                <a:ea typeface="ＭＳ Ｐゴシック" pitchFamily="34" charset="-128"/>
              </a:rPr>
              <a:t>*CLICK advance*</a:t>
            </a:r>
          </a:p>
          <a:p>
            <a:r>
              <a:rPr lang="en-US" dirty="0" smtClean="0">
                <a:ea typeface="ＭＳ Ｐゴシック" pitchFamily="34" charset="-128"/>
              </a:rPr>
              <a:t>We will use the aforementioned</a:t>
            </a:r>
            <a:r>
              <a:rPr lang="en-US" baseline="0" dirty="0" smtClean="0">
                <a:ea typeface="ＭＳ Ｐゴシック" pitchFamily="34" charset="-128"/>
              </a:rPr>
              <a:t> </a:t>
            </a:r>
            <a:r>
              <a:rPr lang="en-US" baseline="0" dirty="0" err="1" smtClean="0">
                <a:ea typeface="ＭＳ Ｐゴシック" pitchFamily="34" charset="-128"/>
              </a:rPr>
              <a:t>MLSuite</a:t>
            </a:r>
            <a:r>
              <a:rPr lang="en-US" baseline="0" dirty="0" smtClean="0">
                <a:ea typeface="ＭＳ Ｐゴシック" pitchFamily="34" charset="-128"/>
              </a:rPr>
              <a:t> to mine this data and find the actionable information and knowledge necessary for tuning building models.</a:t>
            </a:r>
            <a:endParaRPr lang="en-US" dirty="0" smtClean="0">
              <a:ea typeface="ＭＳ Ｐゴシック" pitchFamily="34" charset="-128"/>
            </a:endParaRPr>
          </a:p>
        </p:txBody>
      </p:sp>
      <p:sp>
        <p:nvSpPr>
          <p:cNvPr id="19459" name="Slide Number Placeholder 3"/>
          <p:cNvSpPr>
            <a:spLocks noGrp="1"/>
          </p:cNvSpPr>
          <p:nvPr>
            <p:ph type="sldNum" sz="quarter" idx="5"/>
          </p:nvPr>
        </p:nvSpPr>
        <p:spPr>
          <a:noFill/>
        </p:spPr>
        <p:txBody>
          <a:bodyPr/>
          <a:lstStyle/>
          <a:p>
            <a:fld id="{74BA874C-D78D-4677-8AC4-7976CF1E9717}" type="slidenum">
              <a:rPr lang="en-US">
                <a:solidFill>
                  <a:srgbClr val="000000"/>
                </a:solidFill>
                <a:latin typeface="Times New Roman" pitchFamily="18" charset="0"/>
              </a:rPr>
              <a:pPr/>
              <a:t>20</a:t>
            </a:fld>
            <a:endParaRPr lang="en-US">
              <a:solidFill>
                <a:srgbClr val="000000"/>
              </a:solidFill>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p:spPr>
        <p:txBody>
          <a:bodyPr/>
          <a:lstStyle/>
          <a:p>
            <a:r>
              <a:rPr lang="en-US" dirty="0" smtClean="0">
                <a:ea typeface="ＭＳ Ｐゴシック" pitchFamily="34" charset="-128"/>
              </a:rPr>
              <a:t>Th</a:t>
            </a:r>
            <a:r>
              <a:rPr lang="en-US" baseline="0" dirty="0" smtClean="0">
                <a:ea typeface="ＭＳ Ｐゴシック" pitchFamily="34" charset="-128"/>
              </a:rPr>
              <a:t>e database and machine learning agents will help speed up E+ simulation runs from minutes to approximate solutions in seconds, or exact pre-computed solutions in milliseconds.</a:t>
            </a:r>
          </a:p>
          <a:p>
            <a:r>
              <a:rPr lang="en-US" baseline="0" dirty="0" smtClean="0">
                <a:ea typeface="ＭＳ Ｐゴシック" pitchFamily="34" charset="-128"/>
              </a:rPr>
              <a:t>*CLICK *</a:t>
            </a:r>
          </a:p>
          <a:p>
            <a:r>
              <a:rPr lang="en-US" baseline="0" dirty="0" smtClean="0">
                <a:ea typeface="ＭＳ Ｐゴシック" pitchFamily="34" charset="-128"/>
              </a:rPr>
              <a:t>Dr. Aaron Garrett at Jacksonville State University a dual-island genetic algorithm in which each E+ input file is an individual, “fit” individuals will become champions and transition to the smaller island to be processed by E+ rather than only the approximate E+. Through crossover, mutation, and other operators, successive generations of offspring from these files/individuals will constitute E+ input files that more closely match measured sensor data.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pitchFamily="34" charset="-128"/>
              </a:rPr>
              <a:t>Now I’ve mentioned runtime</a:t>
            </a:r>
            <a:r>
              <a:rPr lang="en-US" baseline="0" dirty="0" smtClean="0">
                <a:ea typeface="ＭＳ Ｐゴシック" pitchFamily="34" charset="-128"/>
              </a:rPr>
              <a:t> speedup of approximate solutions and evolving tuned input files</a:t>
            </a:r>
            <a:r>
              <a:rPr lang="en-US" dirty="0" smtClean="0">
                <a:ea typeface="ＭＳ Ｐゴシック" pitchFamily="34" charset="-128"/>
              </a:rPr>
              <a:t> in the context of E+, but it should be pointed out that this is</a:t>
            </a:r>
          </a:p>
          <a:p>
            <a:r>
              <a:rPr lang="en-US" dirty="0" smtClean="0">
                <a:ea typeface="ＭＳ Ｐゴシック" pitchFamily="34" charset="-128"/>
              </a:rPr>
              <a:t>*CLICK*</a:t>
            </a:r>
          </a:p>
          <a:p>
            <a:r>
              <a:rPr lang="en-US" dirty="0" smtClean="0">
                <a:ea typeface="ＭＳ Ｐゴシック" pitchFamily="34" charset="-128"/>
              </a:rPr>
              <a:t>software agnostic and can be applied to any software</a:t>
            </a:r>
            <a:r>
              <a:rPr lang="en-US" baseline="0" dirty="0" smtClean="0">
                <a:ea typeface="ＭＳ Ｐゴシック" pitchFamily="34" charset="-128"/>
              </a:rPr>
              <a:t> model for which there is measured data.</a:t>
            </a:r>
            <a:endParaRPr lang="en-US" dirty="0" smtClean="0">
              <a:ea typeface="ＭＳ Ｐゴシック" pitchFamily="34" charset="-128"/>
            </a:endParaRPr>
          </a:p>
        </p:txBody>
      </p:sp>
      <p:sp>
        <p:nvSpPr>
          <p:cNvPr id="19459" name="Slide Number Placeholder 3"/>
          <p:cNvSpPr>
            <a:spLocks noGrp="1"/>
          </p:cNvSpPr>
          <p:nvPr>
            <p:ph type="sldNum" sz="quarter" idx="5"/>
          </p:nvPr>
        </p:nvSpPr>
        <p:spPr>
          <a:noFill/>
        </p:spPr>
        <p:txBody>
          <a:bodyPr/>
          <a:lstStyle/>
          <a:p>
            <a:fld id="{74BA874C-D78D-4677-8AC4-7976CF1E9717}" type="slidenum">
              <a:rPr lang="en-US">
                <a:solidFill>
                  <a:srgbClr val="000000"/>
                </a:solidFill>
                <a:latin typeface="Times New Roman" pitchFamily="18" charset="0"/>
              </a:rPr>
              <a:pPr/>
              <a:t>21</a:t>
            </a:fld>
            <a:endParaRPr lang="en-US">
              <a:solidFill>
                <a:srgbClr val="000000"/>
              </a:solidFill>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0F5CF5-8C57-47A5-8A0E-92290211DEBD}"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0F5CF5-8C57-47A5-8A0E-92290211DEBD}" type="slidenum">
              <a:rPr lang="en-US" smtClean="0"/>
              <a:pPr>
                <a:defRPr/>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0F5CF5-8C57-47A5-8A0E-92290211DEBD}" type="slidenum">
              <a:rPr lang="en-US" smtClean="0"/>
              <a:pPr>
                <a:defRPr/>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Johney</a:t>
            </a:r>
            <a:r>
              <a:rPr lang="en-US" baseline="0" dirty="0" smtClean="0"/>
              <a:t> Greene recently pointed out a success with ORNL’s weatherization and intergovernmental program using the Weatherization Assistant to aid weatherization of 600,000 homes with ARRA funds. The Weatherization Assistant for residential buildings is the National Energy Audit Tool Neat.</a:t>
            </a:r>
            <a:endParaRPr lang="en-US" dirty="0"/>
          </a:p>
        </p:txBody>
      </p:sp>
      <p:sp>
        <p:nvSpPr>
          <p:cNvPr id="4" name="Slide Number Placeholder 3"/>
          <p:cNvSpPr>
            <a:spLocks noGrp="1"/>
          </p:cNvSpPr>
          <p:nvPr>
            <p:ph type="sldNum" sz="quarter" idx="10"/>
          </p:nvPr>
        </p:nvSpPr>
        <p:spPr/>
        <p:txBody>
          <a:bodyPr/>
          <a:lstStyle/>
          <a:p>
            <a:pPr>
              <a:defRPr/>
            </a:pPr>
            <a:fld id="{0E0F5CF5-8C57-47A5-8A0E-92290211DEBD}" type="slidenum">
              <a:rPr lang="en-US" smtClean="0"/>
              <a:pPr>
                <a:defRPr/>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Femi, myself, and the</a:t>
            </a:r>
            <a:r>
              <a:rPr lang="en-US" baseline="0" dirty="0" smtClean="0"/>
              <a:t> WIP team are working together to define a glue project that utilizes web services to leverage both utility data and simulation data to </a:t>
            </a:r>
            <a:r>
              <a:rPr lang="en-US" baseline="0" dirty="0" err="1" smtClean="0"/>
              <a:t>autotune</a:t>
            </a:r>
            <a:r>
              <a:rPr lang="en-US" baseline="0" dirty="0" smtClean="0"/>
              <a:t> simulations for complex simulation-based analysis displayed within </a:t>
            </a:r>
            <a:r>
              <a:rPr lang="en-US" baseline="0" dirty="0" err="1" smtClean="0"/>
              <a:t>CoNNECT</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0E0F5CF5-8C57-47A5-8A0E-92290211DEBD}" type="slidenum">
              <a:rPr lang="en-US" smtClean="0"/>
              <a:pPr>
                <a:defRPr/>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several fundamental and experimental technologies</a:t>
            </a:r>
            <a:r>
              <a:rPr lang="en-US" baseline="0" dirty="0" smtClean="0"/>
              <a:t> which feed into the 4</a:t>
            </a:r>
            <a:r>
              <a:rPr lang="en-US" baseline="30000" dirty="0" smtClean="0"/>
              <a:t>th</a:t>
            </a:r>
            <a:r>
              <a:rPr lang="en-US" baseline="0" dirty="0" smtClean="0"/>
              <a:t> paradigm </a:t>
            </a:r>
            <a:r>
              <a:rPr lang="en-US" baseline="0" dirty="0" err="1" smtClean="0"/>
              <a:t>eScience</a:t>
            </a:r>
            <a:r>
              <a:rPr lang="en-US" baseline="0" dirty="0" smtClean="0"/>
              <a:t> for visualization and analysis as well as for collaboration with industrial partners which can deploy new and cost-effective technologies at speed and scale</a:t>
            </a:r>
            <a:endParaRPr lang="en-US" dirty="0"/>
          </a:p>
        </p:txBody>
      </p:sp>
      <p:sp>
        <p:nvSpPr>
          <p:cNvPr id="4" name="Slide Number Placeholder 3"/>
          <p:cNvSpPr>
            <a:spLocks noGrp="1"/>
          </p:cNvSpPr>
          <p:nvPr>
            <p:ph type="sldNum" sz="quarter" idx="10"/>
          </p:nvPr>
        </p:nvSpPr>
        <p:spPr/>
        <p:txBody>
          <a:bodyPr/>
          <a:lstStyle/>
          <a:p>
            <a:pPr>
              <a:defRPr/>
            </a:pPr>
            <a:fld id="{0E0F5CF5-8C57-47A5-8A0E-92290211DEBD}" type="slidenum">
              <a:rPr lang="en-US" smtClean="0"/>
              <a:pPr>
                <a:defRPr/>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0F5CF5-8C57-47A5-8A0E-92290211DEBD}"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84414" y="8829125"/>
            <a:ext cx="2972098" cy="465743"/>
          </a:xfrm>
          <a:prstGeom prst="rect">
            <a:avLst/>
          </a:prstGeom>
          <a:noFill/>
          <a:ln w="9525">
            <a:noFill/>
            <a:miter lim="800000"/>
            <a:headEnd/>
            <a:tailEnd/>
          </a:ln>
        </p:spPr>
        <p:txBody>
          <a:bodyPr lIns="93155" tIns="46578" rIns="93155" bIns="46578" anchor="b"/>
          <a:lstStyle/>
          <a:p>
            <a:pPr algn="r" defTabSz="931801"/>
            <a:fld id="{61B430BC-911D-40FA-8D90-14F7C600A316}" type="slidenum">
              <a:rPr lang="en-US" sz="1200"/>
              <a:pPr algn="r" defTabSz="931801"/>
              <a:t>4</a:t>
            </a:fld>
            <a:endParaRPr lang="en-US" sz="1200" dirty="0"/>
          </a:p>
        </p:txBody>
      </p:sp>
      <p:sp>
        <p:nvSpPr>
          <p:cNvPr id="94211" name="Rectangle 7"/>
          <p:cNvSpPr txBox="1">
            <a:spLocks noGrp="1" noChangeArrowheads="1"/>
          </p:cNvSpPr>
          <p:nvPr/>
        </p:nvSpPr>
        <p:spPr bwMode="auto">
          <a:xfrm>
            <a:off x="3884414" y="8829125"/>
            <a:ext cx="2972098" cy="465743"/>
          </a:xfrm>
          <a:prstGeom prst="rect">
            <a:avLst/>
          </a:prstGeom>
          <a:noFill/>
          <a:ln w="9525">
            <a:noFill/>
            <a:miter lim="800000"/>
            <a:headEnd/>
            <a:tailEnd/>
          </a:ln>
        </p:spPr>
        <p:txBody>
          <a:bodyPr lIns="93155" tIns="46578" rIns="93155" bIns="46578" anchor="b"/>
          <a:lstStyle/>
          <a:p>
            <a:pPr algn="r" defTabSz="931801"/>
            <a:fld id="{D0A83282-F41D-4F8B-A381-7340FD52B1C9}" type="slidenum">
              <a:rPr lang="en-US" sz="1200"/>
              <a:pPr algn="r" defTabSz="931801"/>
              <a:t>4</a:t>
            </a:fld>
            <a:endParaRPr lang="en-US" sz="1200" dirty="0"/>
          </a:p>
        </p:txBody>
      </p:sp>
      <p:sp>
        <p:nvSpPr>
          <p:cNvPr id="94212" name="Rectangle 7"/>
          <p:cNvSpPr txBox="1">
            <a:spLocks noGrp="1" noChangeArrowheads="1"/>
          </p:cNvSpPr>
          <p:nvPr/>
        </p:nvSpPr>
        <p:spPr bwMode="auto">
          <a:xfrm>
            <a:off x="3884414" y="8829125"/>
            <a:ext cx="2972098" cy="465743"/>
          </a:xfrm>
          <a:prstGeom prst="rect">
            <a:avLst/>
          </a:prstGeom>
          <a:noFill/>
          <a:ln w="9525">
            <a:noFill/>
            <a:miter lim="800000"/>
            <a:headEnd/>
            <a:tailEnd/>
          </a:ln>
        </p:spPr>
        <p:txBody>
          <a:bodyPr lIns="92743" tIns="46372" rIns="92743" bIns="46372" anchor="b"/>
          <a:lstStyle/>
          <a:p>
            <a:pPr algn="r" defTabSz="927210"/>
            <a:fld id="{1A1BA752-217E-4184-85AE-77D9583296FB}" type="slidenum">
              <a:rPr lang="en-US" sz="1200"/>
              <a:pPr algn="r" defTabSz="927210"/>
              <a:t>4</a:t>
            </a:fld>
            <a:endParaRPr lang="en-US" sz="1200" dirty="0"/>
          </a:p>
        </p:txBody>
      </p:sp>
      <p:sp>
        <p:nvSpPr>
          <p:cNvPr id="94213" name="Rectangle 2"/>
          <p:cNvSpPr>
            <a:spLocks noGrp="1" noRot="1" noChangeAspect="1" noChangeArrowheads="1" noTextEdit="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p:spPr>
      </p:sp>
      <p:sp>
        <p:nvSpPr>
          <p:cNvPr id="94214" name="Rectangle 3"/>
          <p:cNvSpPr>
            <a:spLocks noGrp="1" noChangeArrowheads="1"/>
          </p:cNvSpPr>
          <p:nvPr>
            <p:ph type="body" idx="1"/>
          </p:nvPr>
        </p:nvSpPr>
        <p:spPr bwMode="auto">
          <a:xfrm>
            <a:off x="686101" y="4414562"/>
            <a:ext cx="5485805" cy="4185532"/>
          </a:xfrm>
          <a:prstGeom prst="rect">
            <a:avLst/>
          </a:prstGeom>
          <a:noFill/>
          <a:ln>
            <a:solidFill>
              <a:srgbClr val="000000"/>
            </a:solidFill>
            <a:miter lim="800000"/>
            <a:headEnd/>
            <a:tailEnd/>
          </a:ln>
        </p:spPr>
        <p:txBody>
          <a:bodyPr lIns="92743" tIns="46372" rIns="92743" bIns="46372"/>
          <a:lstStyle/>
          <a:p>
            <a:pPr eaLnBrk="1" hangingPunct="1"/>
            <a:r>
              <a:rPr lang="en-US" dirty="0" smtClean="0"/>
              <a:t>Why do I work</a:t>
            </a:r>
            <a:r>
              <a:rPr lang="en-US" baseline="0" dirty="0" smtClean="0"/>
              <a:t> in this area? I believe that energy is the defining challenge of our time: </a:t>
            </a:r>
            <a:r>
              <a:rPr lang="en-US" sz="1200" u="none" strike="noStrike" kern="1200" dirty="0" smtClean="0">
                <a:solidFill>
                  <a:schemeClr val="tx1"/>
                </a:solidFill>
                <a:latin typeface="+mn-lt"/>
                <a:ea typeface="+mn-ea"/>
                <a:cs typeface="+mn-cs"/>
              </a:rPr>
              <a:t>the one issue, more than any other, that will shape the fate of our planet, our economies and our nations. </a:t>
            </a:r>
            <a:r>
              <a:rPr lang="en-US" dirty="0" smtClean="0"/>
              <a:t>With only 5%</a:t>
            </a:r>
            <a:r>
              <a:rPr lang="en-US" baseline="0" dirty="0" smtClean="0"/>
              <a:t> of the world’s population, the US uses over 26% of the world’s primary energy. With near double-digit annual growth in important parts of the world, energy and its impact on the climate will increase in importance.</a:t>
            </a:r>
          </a:p>
          <a:p>
            <a:pPr eaLnBrk="1" hangingPunct="1"/>
            <a:endParaRPr lang="en-US" baseline="0" dirty="0" smtClean="0"/>
          </a:p>
          <a:p>
            <a:pPr eaLnBrk="1" hangingPunct="1"/>
            <a:r>
              <a:rPr lang="en-US" baseline="0" dirty="0" smtClean="0"/>
              <a:t>So what are we doing about it?</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 has some progressive legislation</a:t>
            </a:r>
            <a:r>
              <a:rPr lang="en-US" baseline="0" dirty="0" smtClean="0"/>
              <a:t> that requires energy modeling and utility usage data anytime commercial property changes hands.</a:t>
            </a:r>
          </a:p>
          <a:p>
            <a:r>
              <a:rPr lang="en-US" baseline="0" dirty="0" smtClean="0"/>
              <a:t>While this starts to mandate energy modeling penetration for a small fraction of the largest of the ~4.7 million commercial buildings in the US, the ~114 million residential buildings is a tougher nut to crack.</a:t>
            </a:r>
            <a:endParaRPr lang="en-US" dirty="0" smtClean="0"/>
          </a:p>
          <a:p>
            <a:r>
              <a:rPr lang="en-US" dirty="0" smtClean="0"/>
              <a:t>As for cost-effective technologies and retrofit</a:t>
            </a:r>
            <a:r>
              <a:rPr lang="en-US" baseline="0" dirty="0" smtClean="0"/>
              <a:t> measures, LEED-style accreditation, etc., the development cost as a percentage of project investment goes up tremendously for smaller projects…meaning most small projects can’t bear the financial burden of energy simulation or calibration. </a:t>
            </a:r>
          </a:p>
          <a:p>
            <a:r>
              <a:rPr lang="en-US" baseline="0" dirty="0" smtClean="0"/>
              <a:t>More generally for energy simulation, there are a lot of great tools such as BE-Opt and Home Energy Saver which use well-known simulation engines to recommend retrofits or weatherization measures using return-on-investment metrics.</a:t>
            </a:r>
          </a:p>
          <a:p>
            <a:pPr rtl="0"/>
            <a:r>
              <a:rPr lang="en-US" sz="1200" kern="1200" baseline="0" dirty="0" smtClean="0">
                <a:solidFill>
                  <a:schemeClr val="tx1"/>
                </a:solidFill>
                <a:latin typeface="+mn-lt"/>
                <a:ea typeface="+mn-ea"/>
                <a:cs typeface="+mn-cs"/>
              </a:rPr>
              <a:t>However, all the aforementioned tools (and underlying simulation engines) hinge on this one thing: having an accurate virtual representation of a real-world building (e.g. junk in junk out).</a:t>
            </a:r>
          </a:p>
          <a:p>
            <a:pPr rtl="0"/>
            <a:r>
              <a:rPr lang="en-US" sz="1200" kern="1200" baseline="0" dirty="0" smtClean="0">
                <a:solidFill>
                  <a:schemeClr val="tx1"/>
                </a:solidFill>
                <a:latin typeface="+mn-lt"/>
                <a:ea typeface="+mn-ea"/>
                <a:cs typeface="+mn-cs"/>
              </a:rPr>
              <a:t>Unfortunately, buildings are not like cars or airplanes…buildings are typically “manufactured” in the field based on one-off designs with operational lifetimes of 50-100 years.</a:t>
            </a:r>
          </a:p>
          <a:p>
            <a:endParaRPr lang="en-US" dirty="0"/>
          </a:p>
        </p:txBody>
      </p:sp>
      <p:sp>
        <p:nvSpPr>
          <p:cNvPr id="4" name="Slide Number Placeholder 3"/>
          <p:cNvSpPr>
            <a:spLocks noGrp="1"/>
          </p:cNvSpPr>
          <p:nvPr>
            <p:ph type="sldNum" sz="quarter" idx="10"/>
          </p:nvPr>
        </p:nvSpPr>
        <p:spPr/>
        <p:txBody>
          <a:bodyPr/>
          <a:lstStyle/>
          <a:p>
            <a:pPr>
              <a:defRPr/>
            </a:pPr>
            <a:fld id="{0E0F5CF5-8C57-47A5-8A0E-92290211DEBD}"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0F5CF5-8C57-47A5-8A0E-92290211DEBD}"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p:spPr>
        <p:txBody>
          <a:bodyPr/>
          <a:lstStyle/>
          <a:p>
            <a:endParaRPr lang="en-US" dirty="0" smtClean="0">
              <a:ea typeface="ＭＳ Ｐゴシック" pitchFamily="34" charset="-128"/>
            </a:endParaRPr>
          </a:p>
        </p:txBody>
      </p:sp>
      <p:sp>
        <p:nvSpPr>
          <p:cNvPr id="19459" name="Slide Number Placeholder 3"/>
          <p:cNvSpPr>
            <a:spLocks noGrp="1"/>
          </p:cNvSpPr>
          <p:nvPr>
            <p:ph type="sldNum" sz="quarter" idx="5"/>
          </p:nvPr>
        </p:nvSpPr>
        <p:spPr>
          <a:noFill/>
        </p:spPr>
        <p:txBody>
          <a:bodyPr/>
          <a:lstStyle/>
          <a:p>
            <a:fld id="{74BA874C-D78D-4677-8AC4-7976CF1E9717}" type="slidenum">
              <a:rPr lang="en-US">
                <a:solidFill>
                  <a:srgbClr val="000000"/>
                </a:solidFill>
                <a:latin typeface="Times New Roman" pitchFamily="18" charset="0"/>
              </a:rPr>
              <a:pPr/>
              <a:t>7</a:t>
            </a:fld>
            <a:endParaRPr lang="en-US">
              <a:solidFill>
                <a:srgbClr val="000000"/>
              </a:solidFill>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p:spPr>
        <p:txBody>
          <a:bodyPr/>
          <a:lstStyle/>
          <a:p>
            <a:pPr rtl="0"/>
            <a:r>
              <a:rPr lang="en-US" sz="1200" kern="1200" baseline="0" dirty="0" smtClean="0">
                <a:solidFill>
                  <a:schemeClr val="tx1"/>
                </a:solidFill>
                <a:latin typeface="+mn-lt"/>
                <a:ea typeface="+mn-ea"/>
                <a:cs typeface="+mn-cs"/>
              </a:rPr>
              <a:t>First, let’s briefly discuss the cost-prohibitive, business-as-usual approach to building energy modeling and how technology being developed aims to remove those barriers. A person builds an input file,</a:t>
            </a:r>
          </a:p>
          <a:p>
            <a:pPr rtl="0"/>
            <a:r>
              <a:rPr lang="en-US" sz="1200" kern="1200" baseline="0" dirty="0" smtClean="0">
                <a:solidFill>
                  <a:schemeClr val="tx1"/>
                </a:solidFill>
                <a:latin typeface="+mn-lt"/>
                <a:ea typeface="+mn-ea"/>
                <a:cs typeface="+mn-cs"/>
              </a:rPr>
              <a:t>*CLICK advance*</a:t>
            </a:r>
          </a:p>
          <a:p>
            <a:pPr rtl="0"/>
            <a:r>
              <a:rPr lang="en-US" sz="1200" kern="1200" baseline="0" dirty="0" smtClean="0">
                <a:solidFill>
                  <a:schemeClr val="tx1"/>
                </a:solidFill>
                <a:latin typeface="+mn-lt"/>
                <a:ea typeface="+mn-ea"/>
                <a:cs typeface="+mn-cs"/>
              </a:rPr>
              <a:t>runs it through a simulation engine, and compares it to sensor data.</a:t>
            </a:r>
          </a:p>
          <a:p>
            <a:pPr rtl="0"/>
            <a:r>
              <a:rPr lang="en-US" sz="1200" kern="1200" baseline="0" dirty="0" smtClean="0">
                <a:solidFill>
                  <a:schemeClr val="tx1"/>
                </a:solidFill>
                <a:latin typeface="+mn-lt"/>
                <a:ea typeface="+mn-ea"/>
                <a:cs typeface="+mn-cs"/>
              </a:rPr>
              <a:t>*CLICK advance*</a:t>
            </a:r>
          </a:p>
          <a:p>
            <a:pPr rtl="0"/>
            <a:r>
              <a:rPr lang="en-US" sz="1200" kern="1200" baseline="0" dirty="0" smtClean="0">
                <a:solidFill>
                  <a:schemeClr val="tx1"/>
                </a:solidFill>
                <a:latin typeface="+mn-lt"/>
                <a:ea typeface="+mn-ea"/>
                <a:cs typeface="+mn-cs"/>
              </a:rPr>
              <a:t>They never match.</a:t>
            </a:r>
          </a:p>
          <a:p>
            <a:pPr rtl="0"/>
            <a:r>
              <a:rPr lang="en-US" sz="1200" kern="1200" baseline="0" dirty="0" smtClean="0">
                <a:solidFill>
                  <a:schemeClr val="tx1"/>
                </a:solidFill>
                <a:latin typeface="+mn-lt"/>
                <a:ea typeface="+mn-ea"/>
                <a:cs typeface="+mn-cs"/>
              </a:rPr>
              <a:t>*CLICK advance*</a:t>
            </a:r>
          </a:p>
          <a:p>
            <a:pPr rtl="0"/>
            <a:r>
              <a:rPr lang="en-US" sz="1200" kern="1200" baseline="0" dirty="0" smtClean="0">
                <a:solidFill>
                  <a:schemeClr val="tx1"/>
                </a:solidFill>
                <a:latin typeface="+mn-lt"/>
                <a:ea typeface="+mn-ea"/>
                <a:cs typeface="+mn-cs"/>
              </a:rPr>
              <a:t>So you have this expensive feedback loop where an energy modeling expert tediously edits THOUSANDS of parameters - typically in a text file - for occupancy schedules, HVAC system configuration, material properties, etc. This is so expensive, validation of energy models is rarely performed. What everyone really wants is…</a:t>
            </a:r>
          </a:p>
          <a:p>
            <a:pPr rtl="0"/>
            <a:r>
              <a:rPr lang="en-US" sz="1200" kern="1200" baseline="0" dirty="0" smtClean="0">
                <a:solidFill>
                  <a:schemeClr val="tx1"/>
                </a:solidFill>
                <a:latin typeface="+mn-lt"/>
                <a:ea typeface="+mn-ea"/>
                <a:cs typeface="+mn-cs"/>
              </a:rPr>
              <a:t>*CLICK advance*</a:t>
            </a:r>
          </a:p>
          <a:p>
            <a:pPr rtl="0"/>
            <a:r>
              <a:rPr lang="en-US" sz="1200" kern="1200" baseline="0" dirty="0" smtClean="0">
                <a:solidFill>
                  <a:schemeClr val="tx1"/>
                </a:solidFill>
                <a:latin typeface="+mn-lt"/>
                <a:ea typeface="+mn-ea"/>
                <a:cs typeface="+mn-cs"/>
              </a:rPr>
              <a:t>An easy button</a:t>
            </a:r>
          </a:p>
          <a:p>
            <a:pPr rtl="0"/>
            <a:r>
              <a:rPr lang="en-US" sz="1200" kern="1200" baseline="0" dirty="0" smtClean="0">
                <a:solidFill>
                  <a:schemeClr val="tx1"/>
                </a:solidFill>
                <a:latin typeface="+mn-lt"/>
                <a:ea typeface="+mn-ea"/>
                <a:cs typeface="+mn-cs"/>
              </a:rPr>
              <a:t>*CLICK advance*</a:t>
            </a:r>
          </a:p>
          <a:p>
            <a:pPr rtl="0"/>
            <a:r>
              <a:rPr lang="en-US" sz="1200" kern="1200" baseline="0" dirty="0" smtClean="0">
                <a:solidFill>
                  <a:schemeClr val="tx1"/>
                </a:solidFill>
                <a:latin typeface="+mn-lt"/>
                <a:ea typeface="+mn-ea"/>
                <a:cs typeface="+mn-cs"/>
              </a:rPr>
              <a:t>Where instead maybe we spin this off, for a computer to solve for us.</a:t>
            </a:r>
          </a:p>
          <a:p>
            <a:pPr rtl="0"/>
            <a:r>
              <a:rPr lang="en-US" sz="1200" kern="1200" baseline="0" dirty="0" smtClean="0">
                <a:solidFill>
                  <a:schemeClr val="tx1"/>
                </a:solidFill>
                <a:latin typeface="+mn-lt"/>
                <a:ea typeface="+mn-ea"/>
                <a:cs typeface="+mn-cs"/>
              </a:rPr>
              <a:t>*CLICK advance*</a:t>
            </a:r>
          </a:p>
          <a:p>
            <a:pPr rtl="0"/>
            <a:r>
              <a:rPr lang="en-US" sz="1200" kern="1200" baseline="0" dirty="0" smtClean="0">
                <a:solidFill>
                  <a:schemeClr val="tx1"/>
                </a:solidFill>
                <a:latin typeface="+mn-lt"/>
                <a:ea typeface="+mn-ea"/>
                <a:cs typeface="+mn-cs"/>
              </a:rPr>
              <a:t>The base E+ input file won’t be accurate at first</a:t>
            </a:r>
          </a:p>
          <a:p>
            <a:pPr rtl="0"/>
            <a:r>
              <a:rPr lang="en-US" sz="1200" kern="1200" baseline="0" dirty="0" smtClean="0">
                <a:solidFill>
                  <a:schemeClr val="tx1"/>
                </a:solidFill>
                <a:latin typeface="+mn-lt"/>
                <a:ea typeface="+mn-ea"/>
                <a:cs typeface="+mn-cs"/>
              </a:rPr>
              <a:t>*CLICK advance*</a:t>
            </a:r>
          </a:p>
          <a:p>
            <a:pPr rtl="0"/>
            <a:r>
              <a:rPr lang="en-US" sz="1200" kern="1200" baseline="0" dirty="0" smtClean="0">
                <a:solidFill>
                  <a:schemeClr val="tx1"/>
                </a:solidFill>
                <a:latin typeface="+mn-lt"/>
                <a:ea typeface="+mn-ea"/>
                <a:cs typeface="+mn-cs"/>
              </a:rPr>
              <a:t>But our algorithms successively get better</a:t>
            </a:r>
          </a:p>
          <a:p>
            <a:pPr rtl="0"/>
            <a:r>
              <a:rPr lang="en-US" sz="1200" kern="1200" baseline="0" dirty="0" smtClean="0">
                <a:solidFill>
                  <a:schemeClr val="tx1"/>
                </a:solidFill>
                <a:latin typeface="+mn-lt"/>
                <a:ea typeface="+mn-ea"/>
                <a:cs typeface="+mn-cs"/>
              </a:rPr>
              <a:t>*CLICK advance*</a:t>
            </a:r>
          </a:p>
          <a:p>
            <a:pPr rtl="0"/>
            <a:r>
              <a:rPr lang="en-US" sz="1200" kern="1200" baseline="0" dirty="0" smtClean="0">
                <a:solidFill>
                  <a:schemeClr val="tx1"/>
                </a:solidFill>
                <a:latin typeface="+mn-lt"/>
                <a:ea typeface="+mn-ea"/>
                <a:cs typeface="+mn-cs"/>
              </a:rPr>
              <a:t>And better</a:t>
            </a:r>
          </a:p>
          <a:p>
            <a:pPr rtl="0"/>
            <a:r>
              <a:rPr lang="en-US" sz="1200" kern="1200" baseline="0" dirty="0" smtClean="0">
                <a:solidFill>
                  <a:schemeClr val="tx1"/>
                </a:solidFill>
                <a:latin typeface="+mn-lt"/>
                <a:ea typeface="+mn-ea"/>
                <a:cs typeface="+mn-cs"/>
              </a:rPr>
              <a:t>*CLICK advance*</a:t>
            </a:r>
          </a:p>
          <a:p>
            <a:pPr rtl="0"/>
            <a:r>
              <a:rPr lang="en-US" sz="1200" kern="1200" baseline="0" dirty="0" smtClean="0">
                <a:solidFill>
                  <a:schemeClr val="tx1"/>
                </a:solidFill>
                <a:latin typeface="+mn-lt"/>
                <a:ea typeface="+mn-ea"/>
                <a:cs typeface="+mn-cs"/>
              </a:rPr>
              <a:t>Until eventually</a:t>
            </a:r>
          </a:p>
          <a:p>
            <a:pPr rtl="0"/>
            <a:r>
              <a:rPr lang="en-US" sz="1200" kern="1200" baseline="0" dirty="0" smtClean="0">
                <a:solidFill>
                  <a:schemeClr val="tx1"/>
                </a:solidFill>
                <a:latin typeface="+mn-lt"/>
                <a:ea typeface="+mn-ea"/>
                <a:cs typeface="+mn-cs"/>
              </a:rPr>
              <a:t>*CLICK advance*</a:t>
            </a:r>
          </a:p>
          <a:p>
            <a:pPr rtl="0"/>
            <a:r>
              <a:rPr lang="en-US" sz="1200" kern="1200" baseline="0" dirty="0" smtClean="0">
                <a:solidFill>
                  <a:schemeClr val="tx1"/>
                </a:solidFill>
                <a:latin typeface="+mn-lt"/>
                <a:ea typeface="+mn-ea"/>
                <a:cs typeface="+mn-cs"/>
              </a:rPr>
              <a:t>It’s within an acceptable tolerance</a:t>
            </a:r>
          </a:p>
          <a:p>
            <a:pPr rtl="0"/>
            <a:r>
              <a:rPr lang="en-US" sz="1200" kern="1200" baseline="0" dirty="0" smtClean="0">
                <a:solidFill>
                  <a:schemeClr val="tx1"/>
                </a:solidFill>
                <a:latin typeface="+mn-lt"/>
                <a:ea typeface="+mn-ea"/>
                <a:cs typeface="+mn-cs"/>
              </a:rPr>
              <a:t>*CLICK advance*</a:t>
            </a:r>
          </a:p>
          <a:p>
            <a:pPr rtl="0"/>
            <a:r>
              <a:rPr lang="en-US" sz="1200" kern="1200" baseline="0" dirty="0" smtClean="0">
                <a:solidFill>
                  <a:schemeClr val="tx1"/>
                </a:solidFill>
                <a:latin typeface="+mn-lt"/>
                <a:ea typeface="+mn-ea"/>
                <a:cs typeface="+mn-cs"/>
              </a:rPr>
              <a:t>We then return that tuned model to the user.</a:t>
            </a:r>
          </a:p>
        </p:txBody>
      </p:sp>
      <p:sp>
        <p:nvSpPr>
          <p:cNvPr id="19459" name="Slide Number Placeholder 3"/>
          <p:cNvSpPr>
            <a:spLocks noGrp="1"/>
          </p:cNvSpPr>
          <p:nvPr>
            <p:ph type="sldNum" sz="quarter" idx="5"/>
          </p:nvPr>
        </p:nvSpPr>
        <p:spPr>
          <a:noFill/>
        </p:spPr>
        <p:txBody>
          <a:bodyPr/>
          <a:lstStyle/>
          <a:p>
            <a:fld id="{74BA874C-D78D-4677-8AC4-7976CF1E9717}" type="slidenum">
              <a:rPr lang="en-US">
                <a:solidFill>
                  <a:srgbClr val="000000"/>
                </a:solidFill>
                <a:latin typeface="Times New Roman" pitchFamily="18" charset="0"/>
              </a:rPr>
              <a:pPr/>
              <a:t>8</a:t>
            </a:fld>
            <a:endParaRPr lang="en-US">
              <a:solidFill>
                <a:srgbClr val="000000"/>
              </a:solidFill>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p:spPr>
        <p:txBody>
          <a:bodyPr/>
          <a:lstStyle/>
          <a:p>
            <a:r>
              <a:rPr lang="en-US" dirty="0" smtClean="0">
                <a:ea typeface="ＭＳ Ｐゴシック" pitchFamily="34" charset="-128"/>
              </a:rPr>
              <a:t>Simple idea,</a:t>
            </a:r>
            <a:r>
              <a:rPr lang="en-US" baseline="0" dirty="0" smtClean="0">
                <a:ea typeface="ＭＳ Ｐゴシック" pitchFamily="34" charset="-128"/>
              </a:rPr>
              <a:t> but how do you do it and what do I mean by “close enough”</a:t>
            </a:r>
          </a:p>
          <a:p>
            <a:r>
              <a:rPr lang="en-US" baseline="0" dirty="0" smtClean="0">
                <a:ea typeface="ＭＳ Ｐゴシック" pitchFamily="34" charset="-128"/>
              </a:rPr>
              <a:t>If you think as the internal variables of E+ as the software-state and sensor data as the sensor-state, they’re both a vector of numbers. We need to define a mapping between them. If you have a sensors and an internal variable of say</a:t>
            </a:r>
          </a:p>
          <a:p>
            <a:r>
              <a:rPr lang="en-US" baseline="0" dirty="0" smtClean="0">
                <a:ea typeface="ＭＳ Ｐゴシック" pitchFamily="34" charset="-128"/>
              </a:rPr>
              <a:t>*CLICK*</a:t>
            </a:r>
          </a:p>
          <a:p>
            <a:r>
              <a:rPr lang="en-US" baseline="0" dirty="0" smtClean="0">
                <a:ea typeface="ＭＳ Ｐゴシック" pitchFamily="34" charset="-128"/>
              </a:rPr>
              <a:t>“temperature north wall”, then it’s a 1-to-1 mapping. But we have temperature 3’, 5’, and 7’ above grade</a:t>
            </a:r>
          </a:p>
          <a:p>
            <a:r>
              <a:rPr lang="en-US" baseline="0" dirty="0" smtClean="0">
                <a:ea typeface="ＭＳ Ｐゴシック" pitchFamily="34" charset="-128"/>
              </a:rPr>
              <a:t>*CLICK*</a:t>
            </a:r>
          </a:p>
          <a:p>
            <a:r>
              <a:rPr lang="en-US" baseline="0" dirty="0" smtClean="0">
                <a:ea typeface="ＭＳ Ｐゴシック" pitchFamily="34" charset="-128"/>
              </a:rPr>
              <a:t>So maybe we need to average those. For HVAC…</a:t>
            </a:r>
          </a:p>
          <a:p>
            <a:r>
              <a:rPr lang="en-US" baseline="0" dirty="0" smtClean="0">
                <a:ea typeface="ＭＳ Ｐゴシック" pitchFamily="34" charset="-128"/>
              </a:rPr>
              <a:t>*CLICK*</a:t>
            </a:r>
          </a:p>
          <a:p>
            <a:r>
              <a:rPr lang="en-US" baseline="0" dirty="0" smtClean="0">
                <a:ea typeface="ＭＳ Ｐゴシック" pitchFamily="34" charset="-128"/>
              </a:rPr>
              <a:t>It can get really complicated. But luckily ORNL has the experts to help define these mappings</a:t>
            </a:r>
          </a:p>
          <a:p>
            <a:endParaRPr lang="en-US" baseline="0" dirty="0" smtClean="0">
              <a:ea typeface="ＭＳ Ｐゴシック" pitchFamily="34" charset="-128"/>
            </a:endParaRPr>
          </a:p>
          <a:p>
            <a:r>
              <a:rPr lang="en-US" baseline="0" dirty="0" smtClean="0">
                <a:ea typeface="ＭＳ Ｐゴシック" pitchFamily="34" charset="-128"/>
              </a:rPr>
              <a:t>Once you have a mapping, you can transfer from sensor-state to software-state and iterate on the E+ inputs until these two vectors are close.</a:t>
            </a:r>
          </a:p>
        </p:txBody>
      </p:sp>
      <p:sp>
        <p:nvSpPr>
          <p:cNvPr id="19459" name="Slide Number Placeholder 3"/>
          <p:cNvSpPr>
            <a:spLocks noGrp="1"/>
          </p:cNvSpPr>
          <p:nvPr>
            <p:ph type="sldNum" sz="quarter" idx="5"/>
          </p:nvPr>
        </p:nvSpPr>
        <p:spPr>
          <a:noFill/>
        </p:spPr>
        <p:txBody>
          <a:bodyPr/>
          <a:lstStyle/>
          <a:p>
            <a:fld id="{74BA874C-D78D-4677-8AC4-7976CF1E9717}" type="slidenum">
              <a:rPr lang="en-US">
                <a:solidFill>
                  <a:srgbClr val="000000"/>
                </a:solidFill>
                <a:latin typeface="Times New Roman" pitchFamily="18" charset="0"/>
              </a:rPr>
              <a:pPr/>
              <a:t>9</a:t>
            </a:fld>
            <a:endParaRPr lang="en-US">
              <a:solidFill>
                <a:srgbClr val="000000"/>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5427663" y="0"/>
            <a:ext cx="26987"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pic>
        <p:nvPicPr>
          <p:cNvPr id="5" name="Picture 8" descr="New_DOE_Logo_Color_042808.png"/>
          <p:cNvPicPr>
            <a:picLocks noChangeAspect="1"/>
          </p:cNvPicPr>
          <p:nvPr userDrawn="1"/>
        </p:nvPicPr>
        <p:blipFill>
          <a:blip r:embed="rId2" cstate="print"/>
          <a:srcRect/>
          <a:stretch>
            <a:fillRect/>
          </a:stretch>
        </p:blipFill>
        <p:spPr bwMode="auto">
          <a:xfrm>
            <a:off x="228600" y="6238875"/>
            <a:ext cx="1743075" cy="438150"/>
          </a:xfrm>
          <a:prstGeom prst="rect">
            <a:avLst/>
          </a:prstGeom>
          <a:noFill/>
          <a:ln w="9525">
            <a:noFill/>
            <a:miter lim="800000"/>
            <a:headEnd/>
            <a:tailEnd/>
          </a:ln>
        </p:spPr>
      </p:pic>
      <p:pic>
        <p:nvPicPr>
          <p:cNvPr id="6" name="Picture 10" descr="etsd_2_white"/>
          <p:cNvPicPr>
            <a:picLocks noChangeAspect="1" noChangeArrowheads="1"/>
          </p:cNvPicPr>
          <p:nvPr userDrawn="1"/>
        </p:nvPicPr>
        <p:blipFill>
          <a:blip r:embed="rId3" cstate="print"/>
          <a:srcRect/>
          <a:stretch>
            <a:fillRect/>
          </a:stretch>
        </p:blipFill>
        <p:spPr bwMode="auto">
          <a:xfrm>
            <a:off x="3857625" y="5978525"/>
            <a:ext cx="1439863" cy="879475"/>
          </a:xfrm>
          <a:prstGeom prst="rect">
            <a:avLst/>
          </a:prstGeom>
          <a:noFill/>
          <a:ln w="9525">
            <a:noFill/>
            <a:miter lim="800000"/>
            <a:headEnd/>
            <a:tailEnd/>
          </a:ln>
        </p:spPr>
      </p:pic>
      <p:pic>
        <p:nvPicPr>
          <p:cNvPr id="7" name="Picture 10" descr="ORNL_managed by.png"/>
          <p:cNvPicPr>
            <a:picLocks noChangeAspect="1"/>
          </p:cNvPicPr>
          <p:nvPr userDrawn="1"/>
        </p:nvPicPr>
        <p:blipFill>
          <a:blip r:embed="rId4" cstate="print"/>
          <a:srcRect/>
          <a:stretch>
            <a:fillRect/>
          </a:stretch>
        </p:blipFill>
        <p:spPr bwMode="auto">
          <a:xfrm>
            <a:off x="5486400" y="6248400"/>
            <a:ext cx="3505200" cy="452438"/>
          </a:xfrm>
          <a:prstGeom prst="rect">
            <a:avLst/>
          </a:prstGeom>
          <a:noFill/>
          <a:ln w="9525">
            <a:noFill/>
            <a:miter lim="800000"/>
            <a:headEnd/>
            <a:tailEnd/>
          </a:ln>
        </p:spPr>
      </p:pic>
      <p:sp>
        <p:nvSpPr>
          <p:cNvPr id="2" name="Title 1"/>
          <p:cNvSpPr>
            <a:spLocks noGrp="1"/>
          </p:cNvSpPr>
          <p:nvPr>
            <p:ph type="ctrTitle"/>
          </p:nvPr>
        </p:nvSpPr>
        <p:spPr>
          <a:xfrm>
            <a:off x="117378" y="1085334"/>
            <a:ext cx="4454622" cy="877163"/>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5" name="Picture 14"/>
          <p:cNvPicPr>
            <a:picLocks noChangeAspect="1"/>
          </p:cNvPicPr>
          <p:nvPr userDrawn="1"/>
        </p:nvPicPr>
        <p:blipFill>
          <a:blip r:embed="rId5" cstate="screen">
            <a:extLst>
              <a:ext uri="{28A0092B-C50C-407E-A947-70E740481C1C}">
                <a14:useLocalDpi xmlns="" xmlns:a14="http://schemas.microsoft.com/office/drawing/2010/main" val="0"/>
              </a:ext>
            </a:extLst>
          </a:blip>
          <a:stretch>
            <a:fillRect/>
          </a:stretch>
        </p:blipFill>
        <p:spPr>
          <a:xfrm>
            <a:off x="4163372" y="1371600"/>
            <a:ext cx="4752028" cy="4681997"/>
          </a:xfrm>
          <a:prstGeom prst="rect">
            <a:avLst/>
          </a:prstGeom>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FFDB0A-1D71-4196-B5A7-BAF89C7C4E8C}" type="datetimeFigureOut">
              <a:rPr lang="en-US" smtClean="0">
                <a:solidFill>
                  <a:prstClr val="black">
                    <a:tint val="75000"/>
                  </a:prstClr>
                </a:solidFill>
              </a:rPr>
              <a:pPr/>
              <a:t>8/2/2012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1E9A27-8920-4BDA-A739-4F68F8463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96821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FFDB0A-1D71-4196-B5A7-BAF89C7C4E8C}" type="datetimeFigureOut">
              <a:rPr lang="en-US" smtClean="0">
                <a:solidFill>
                  <a:prstClr val="black">
                    <a:tint val="75000"/>
                  </a:prstClr>
                </a:solidFill>
              </a:rPr>
              <a:pPr/>
              <a:t>8/2/2012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1E9A27-8920-4BDA-A739-4F68F8463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17937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FFDB0A-1D71-4196-B5A7-BAF89C7C4E8C}" type="datetimeFigureOut">
              <a:rPr lang="en-US" smtClean="0">
                <a:solidFill>
                  <a:prstClr val="black">
                    <a:tint val="75000"/>
                  </a:prstClr>
                </a:solidFill>
              </a:rPr>
              <a:pPr/>
              <a:t>8/2/2012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1E9A27-8920-4BDA-A739-4F68F8463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19046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FFDB0A-1D71-4196-B5A7-BAF89C7C4E8C}" type="datetimeFigureOut">
              <a:rPr lang="en-US" smtClean="0">
                <a:solidFill>
                  <a:prstClr val="black">
                    <a:tint val="75000"/>
                  </a:prstClr>
                </a:solidFill>
              </a:rPr>
              <a:pPr/>
              <a:t>8/2/2012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1E9A27-8920-4BDA-A739-4F68F8463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101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FFDB0A-1D71-4196-B5A7-BAF89C7C4E8C}" type="datetimeFigureOut">
              <a:rPr lang="en-US" smtClean="0">
                <a:solidFill>
                  <a:prstClr val="black">
                    <a:tint val="75000"/>
                  </a:prstClr>
                </a:solidFill>
              </a:rPr>
              <a:pPr/>
              <a:t>8/2/2012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1E9A27-8920-4BDA-A739-4F68F8463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94154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FFDB0A-1D71-4196-B5A7-BAF89C7C4E8C}" type="datetimeFigureOut">
              <a:rPr lang="en-US" smtClean="0">
                <a:solidFill>
                  <a:prstClr val="black">
                    <a:tint val="75000"/>
                  </a:prstClr>
                </a:solidFill>
              </a:rPr>
              <a:pPr/>
              <a:t>8/2/2012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1E9A27-8920-4BDA-A739-4F68F8463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96881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FFDB0A-1D71-4196-B5A7-BAF89C7C4E8C}" type="datetimeFigureOut">
              <a:rPr lang="en-US" smtClean="0">
                <a:solidFill>
                  <a:prstClr val="black">
                    <a:tint val="75000"/>
                  </a:prstClr>
                </a:solidFill>
              </a:rPr>
              <a:pPr/>
              <a:t>8/2/2012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1E9A27-8920-4BDA-A739-4F68F8463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12196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FFDB0A-1D71-4196-B5A7-BAF89C7C4E8C}" type="datetimeFigureOut">
              <a:rPr lang="en-US" smtClean="0">
                <a:solidFill>
                  <a:prstClr val="black">
                    <a:tint val="75000"/>
                  </a:prstClr>
                </a:solidFill>
              </a:rPr>
              <a:pPr/>
              <a:t>8/2/2012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1E9A27-8920-4BDA-A739-4F68F8463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903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FFDB0A-1D71-4196-B5A7-BAF89C7C4E8C}" type="datetimeFigureOut">
              <a:rPr lang="en-US" smtClean="0">
                <a:solidFill>
                  <a:prstClr val="black">
                    <a:tint val="75000"/>
                  </a:prstClr>
                </a:solidFill>
              </a:rPr>
              <a:pPr/>
              <a:t>8/2/2012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1E9A27-8920-4BDA-A739-4F68F8463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05805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FFDB0A-1D71-4196-B5A7-BAF89C7C4E8C}" type="datetimeFigureOut">
              <a:rPr lang="en-US" smtClean="0">
                <a:solidFill>
                  <a:prstClr val="black">
                    <a:tint val="75000"/>
                  </a:prstClr>
                </a:solidFill>
              </a:rPr>
              <a:pPr/>
              <a:t>8/2/2012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1E9A27-8920-4BDA-A739-4F68F8463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18916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8" descr="New_DOE_Logo_Color_042808.png"/>
          <p:cNvPicPr>
            <a:picLocks noChangeAspect="1"/>
          </p:cNvPicPr>
          <p:nvPr userDrawn="1"/>
        </p:nvPicPr>
        <p:blipFill>
          <a:blip r:embed="rId2" cstate="print"/>
          <a:srcRect/>
          <a:stretch>
            <a:fillRect/>
          </a:stretch>
        </p:blipFill>
        <p:spPr bwMode="auto">
          <a:xfrm>
            <a:off x="228600" y="6248400"/>
            <a:ext cx="1743075" cy="438150"/>
          </a:xfrm>
          <a:prstGeom prst="rect">
            <a:avLst/>
          </a:prstGeom>
          <a:noFill/>
          <a:ln w="9525">
            <a:noFill/>
            <a:miter lim="800000"/>
            <a:headEnd/>
            <a:tailEnd/>
          </a:ln>
        </p:spPr>
      </p:pic>
      <p:pic>
        <p:nvPicPr>
          <p:cNvPr id="3" name="Picture 10" descr="ORNL_managed by.png"/>
          <p:cNvPicPr>
            <a:picLocks noChangeAspect="1"/>
          </p:cNvPicPr>
          <p:nvPr userDrawn="1"/>
        </p:nvPicPr>
        <p:blipFill>
          <a:blip r:embed="rId3" cstate="print"/>
          <a:srcRect/>
          <a:stretch>
            <a:fillRect/>
          </a:stretch>
        </p:blipFill>
        <p:spPr bwMode="auto">
          <a:xfrm>
            <a:off x="5486400" y="6248400"/>
            <a:ext cx="3505200" cy="452438"/>
          </a:xfrm>
          <a:prstGeom prst="rect">
            <a:avLst/>
          </a:prstGeom>
          <a:noFill/>
          <a:ln w="9525">
            <a:noFill/>
            <a:miter lim="800000"/>
            <a:headEnd/>
            <a:tailEnd/>
          </a:ln>
        </p:spPr>
      </p:pic>
      <p:grpSp>
        <p:nvGrpSpPr>
          <p:cNvPr id="4" name="Group 8"/>
          <p:cNvGrpSpPr>
            <a:grpSpLocks noChangeAspect="1"/>
          </p:cNvGrpSpPr>
          <p:nvPr userDrawn="1"/>
        </p:nvGrpSpPr>
        <p:grpSpPr bwMode="auto">
          <a:xfrm>
            <a:off x="4062413" y="1479550"/>
            <a:ext cx="4889500" cy="4213225"/>
            <a:chOff x="1367625" y="2067338"/>
            <a:chExt cx="3920799" cy="3379308"/>
          </a:xfrm>
        </p:grpSpPr>
        <p:grpSp>
          <p:nvGrpSpPr>
            <p:cNvPr id="5" name="Group 10"/>
            <p:cNvGrpSpPr>
              <a:grpSpLocks/>
            </p:cNvGrpSpPr>
            <p:nvPr/>
          </p:nvGrpSpPr>
          <p:grpSpPr bwMode="auto">
            <a:xfrm>
              <a:off x="1367625" y="2067338"/>
              <a:ext cx="3919991" cy="3379308"/>
              <a:chOff x="1367625" y="2067338"/>
              <a:chExt cx="3919991" cy="3379308"/>
            </a:xfrm>
          </p:grpSpPr>
          <p:pic>
            <p:nvPicPr>
              <p:cNvPr id="9" name="Picture 1"/>
              <p:cNvPicPr>
                <a:picLocks noChangeAspect="1" noChangeArrowheads="1"/>
              </p:cNvPicPr>
              <p:nvPr/>
            </p:nvPicPr>
            <p:blipFill>
              <a:blip r:embed="rId4" cstate="print"/>
              <a:srcRect l="29956" t="4142" r="14098" b="3226"/>
              <a:stretch>
                <a:fillRect/>
              </a:stretch>
            </p:blipFill>
            <p:spPr bwMode="auto">
              <a:xfrm>
                <a:off x="1367625" y="2162756"/>
                <a:ext cx="2011680" cy="2011680"/>
              </a:xfrm>
              <a:prstGeom prst="ellipse">
                <a:avLst/>
              </a:prstGeom>
              <a:noFill/>
              <a:ln w="9525">
                <a:noFill/>
                <a:miter lim="800000"/>
                <a:headEnd/>
                <a:tailEnd/>
              </a:ln>
            </p:spPr>
          </p:pic>
          <p:pic>
            <p:nvPicPr>
              <p:cNvPr id="10" name="Picture 3"/>
              <p:cNvPicPr>
                <a:picLocks noChangeAspect="1" noChangeArrowheads="1"/>
              </p:cNvPicPr>
              <p:nvPr/>
            </p:nvPicPr>
            <p:blipFill>
              <a:blip r:embed="rId5" cstate="print"/>
              <a:srcRect l="10019" r="18166" b="11114"/>
              <a:stretch>
                <a:fillRect/>
              </a:stretch>
            </p:blipFill>
            <p:spPr bwMode="auto">
              <a:xfrm>
                <a:off x="2289977" y="3434966"/>
                <a:ext cx="2011680" cy="2011680"/>
              </a:xfrm>
              <a:prstGeom prst="ellipse">
                <a:avLst/>
              </a:prstGeom>
              <a:noFill/>
              <a:ln w="9525">
                <a:noFill/>
                <a:miter lim="800000"/>
                <a:headEnd/>
                <a:tailEnd/>
              </a:ln>
            </p:spPr>
          </p:pic>
          <p:pic>
            <p:nvPicPr>
              <p:cNvPr id="11" name="Picture 1"/>
              <p:cNvPicPr>
                <a:picLocks noChangeAspect="1" noChangeArrowheads="1"/>
              </p:cNvPicPr>
              <p:nvPr/>
            </p:nvPicPr>
            <p:blipFill>
              <a:blip r:embed="rId6" cstate="print"/>
              <a:srcRect l="16705" t="39075" r="42601" b="15440"/>
              <a:stretch>
                <a:fillRect/>
              </a:stretch>
            </p:blipFill>
            <p:spPr bwMode="auto">
              <a:xfrm>
                <a:off x="3275936" y="2067338"/>
                <a:ext cx="2011680" cy="2011680"/>
              </a:xfrm>
              <a:prstGeom prst="ellipse">
                <a:avLst/>
              </a:prstGeom>
              <a:noFill/>
              <a:ln w="9525">
                <a:noFill/>
                <a:miter lim="800000"/>
                <a:headEnd/>
                <a:tailEnd/>
              </a:ln>
            </p:spPr>
          </p:pic>
        </p:grpSp>
        <p:sp>
          <p:nvSpPr>
            <p:cNvPr id="6" name="Oval 5"/>
            <p:cNvSpPr>
              <a:spLocks noChangeAspect="1"/>
            </p:cNvSpPr>
            <p:nvPr/>
          </p:nvSpPr>
          <p:spPr>
            <a:xfrm>
              <a:off x="3277105" y="2078798"/>
              <a:ext cx="2011319" cy="2011796"/>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prstClr val="white"/>
                </a:solidFill>
              </a:endParaRPr>
            </a:p>
          </p:txBody>
        </p:sp>
        <p:sp>
          <p:nvSpPr>
            <p:cNvPr id="7" name="Oval 6"/>
            <p:cNvSpPr>
              <a:spLocks noChangeAspect="1"/>
            </p:cNvSpPr>
            <p:nvPr/>
          </p:nvSpPr>
          <p:spPr>
            <a:xfrm>
              <a:off x="2291813" y="3432303"/>
              <a:ext cx="2012592" cy="2011796"/>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prstClr val="white"/>
                </a:solidFill>
              </a:endParaRPr>
            </a:p>
          </p:txBody>
        </p:sp>
        <p:sp>
          <p:nvSpPr>
            <p:cNvPr id="8" name="Oval 7"/>
            <p:cNvSpPr>
              <a:spLocks noChangeAspect="1"/>
            </p:cNvSpPr>
            <p:nvPr/>
          </p:nvSpPr>
          <p:spPr>
            <a:xfrm>
              <a:off x="1379081" y="2161561"/>
              <a:ext cx="2011319" cy="2011796"/>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prstClr val="white"/>
                </a:solidFil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FFDB0A-1D71-4196-B5A7-BAF89C7C4E8C}" type="datetimeFigureOut">
              <a:rPr lang="en-US" smtClean="0">
                <a:solidFill>
                  <a:prstClr val="black">
                    <a:tint val="75000"/>
                  </a:prstClr>
                </a:solidFill>
              </a:rPr>
              <a:pPr/>
              <a:t>8/2/2012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1E9A27-8920-4BDA-A739-4F68F8463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78105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11125" y="177800"/>
            <a:ext cx="8229600" cy="484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2051" name="Text Placeholder 2"/>
          <p:cNvSpPr>
            <a:spLocks noGrp="1"/>
          </p:cNvSpPr>
          <p:nvPr>
            <p:ph type="body" idx="1"/>
          </p:nvPr>
        </p:nvSpPr>
        <p:spPr bwMode="auto">
          <a:xfrm>
            <a:off x="111125" y="1344613"/>
            <a:ext cx="8229600" cy="195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6"/>
          <p:cNvSpPr>
            <a:spLocks noChangeArrowheads="1"/>
          </p:cNvSpPr>
          <p:nvPr/>
        </p:nvSpPr>
        <p:spPr bwMode="auto">
          <a:xfrm flipH="1">
            <a:off x="228600" y="6402388"/>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ED9B5663-0A3D-42DA-BA35-40E331EC97EE}" type="slidenum">
              <a:rPr lang="en-US" sz="90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a:solidFill>
                  <a:prstClr val="white">
                    <a:lumMod val="75000"/>
                  </a:prstClr>
                </a:solidFill>
                <a:latin typeface="Times New Roman" pitchFamily="18" charset="0"/>
                <a:cs typeface="Times New Roman" pitchFamily="18" charset="0"/>
              </a:rPr>
              <a:t>	Managed by UT-Battelle</a:t>
            </a:r>
            <a:br>
              <a:rPr lang="en-US" sz="900" dirty="0">
                <a:solidFill>
                  <a:prstClr val="white">
                    <a:lumMod val="75000"/>
                  </a:prstClr>
                </a:solidFill>
                <a:latin typeface="Times New Roman" pitchFamily="18" charset="0"/>
                <a:cs typeface="Times New Roman" pitchFamily="18" charset="0"/>
              </a:rPr>
            </a:br>
            <a:r>
              <a:rPr lang="en-US" sz="900" dirty="0">
                <a:solidFill>
                  <a:prstClr val="white">
                    <a:lumMod val="75000"/>
                  </a:prstClr>
                </a:solidFill>
                <a:latin typeface="Times New Roman" pitchFamily="18" charset="0"/>
                <a:cs typeface="Times New Roman" pitchFamily="18" charset="0"/>
              </a:rPr>
              <a:t>	for the U.S. Department of Energy</a:t>
            </a:r>
          </a:p>
        </p:txBody>
      </p:sp>
      <p:pic>
        <p:nvPicPr>
          <p:cNvPr id="2053" name="Content Placeholder 10" descr="ORNL emboss_2.png"/>
          <p:cNvPicPr>
            <a:picLocks noChangeAspect="1"/>
          </p:cNvPicPr>
          <p:nvPr userDrawn="1"/>
        </p:nvPicPr>
        <p:blipFill>
          <a:blip r:embed="rId10" cstate="print"/>
          <a:srcRect/>
          <a:stretch>
            <a:fillRect/>
          </a:stretch>
        </p:blipFill>
        <p:spPr bwMode="auto">
          <a:xfrm>
            <a:off x="8077200" y="6216650"/>
            <a:ext cx="890588"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016" r:id="rId1"/>
    <p:sldLayoutId id="2147485008" r:id="rId2"/>
    <p:sldLayoutId id="2147485009" r:id="rId3"/>
    <p:sldLayoutId id="2147485010" r:id="rId4"/>
    <p:sldLayoutId id="2147485011" r:id="rId5"/>
    <p:sldLayoutId id="2147485012" r:id="rId6"/>
    <p:sldLayoutId id="2147485013" r:id="rId7"/>
    <p:sldLayoutId id="2147485017" r:id="rId8"/>
  </p:sldLayoutIdLst>
  <p:timing>
    <p:tnLst>
      <p:par>
        <p:cTn id="1" dur="indefinite" restart="never" nodeType="tmRoot"/>
      </p:par>
    </p:tnLst>
  </p:timing>
  <p:hf sldNum="0" hdr="0" ftr="0"/>
  <p:txStyles>
    <p:titleStyle>
      <a:lvl1pPr algn="l" rtl="0" eaLnBrk="0" fontAlgn="base" hangingPunct="0">
        <a:lnSpc>
          <a:spcPct val="85000"/>
        </a:lnSpc>
        <a:spcBef>
          <a:spcPct val="0"/>
        </a:spcBef>
        <a:spcAft>
          <a:spcPct val="0"/>
        </a:spcAft>
        <a:defRPr sz="3000" kern="1200">
          <a:solidFill>
            <a:srgbClr val="006C3A"/>
          </a:solidFill>
          <a:latin typeface="Arial Black" pitchFamily="34" charset="0"/>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0" fontAlgn="base" hangingPunct="0">
        <a:lnSpc>
          <a:spcPct val="90000"/>
        </a:lnSpc>
        <a:spcBef>
          <a:spcPts val="1400"/>
        </a:spcBef>
        <a:spcAft>
          <a:spcPct val="0"/>
        </a:spcAft>
        <a:buClr>
          <a:srgbClr val="006C3A"/>
        </a:buClr>
        <a:buFont typeface="Arial" charset="0"/>
        <a:buChar char="•"/>
        <a:defRPr sz="2800" kern="1200">
          <a:solidFill>
            <a:schemeClr val="tx1"/>
          </a:solidFill>
          <a:latin typeface="Arial Narrow" pitchFamily="34" charset="0"/>
          <a:ea typeface="+mn-ea"/>
          <a:cs typeface="+mn-cs"/>
        </a:defRPr>
      </a:lvl1pPr>
      <a:lvl2pPr marL="625475" indent="-279400" algn="l" rtl="0" eaLnBrk="0" fontAlgn="base" hangingPunct="0">
        <a:lnSpc>
          <a:spcPct val="90000"/>
        </a:lnSpc>
        <a:spcBef>
          <a:spcPts val="800"/>
        </a:spcBef>
        <a:spcAft>
          <a:spcPct val="0"/>
        </a:spcAft>
        <a:buClr>
          <a:srgbClr val="006C3A"/>
        </a:buClr>
        <a:buFont typeface="Arial" charset="0"/>
        <a:buChar char="–"/>
        <a:defRPr sz="2400" kern="1200">
          <a:solidFill>
            <a:schemeClr val="tx1"/>
          </a:solidFill>
          <a:latin typeface="Arial Narrow" pitchFamily="34" charset="0"/>
          <a:ea typeface="+mn-ea"/>
          <a:cs typeface="+mn-cs"/>
        </a:defRPr>
      </a:lvl2pPr>
      <a:lvl3pPr marL="914400" indent="-230188" algn="l" rtl="0" eaLnBrk="0" fontAlgn="base" hangingPunct="0">
        <a:lnSpc>
          <a:spcPct val="90000"/>
        </a:lnSpc>
        <a:spcBef>
          <a:spcPts val="800"/>
        </a:spcBef>
        <a:spcAft>
          <a:spcPct val="0"/>
        </a:spcAft>
        <a:buClr>
          <a:srgbClr val="006C3A"/>
        </a:buClr>
        <a:buFont typeface="Arial" charset="0"/>
        <a:buChar char="•"/>
        <a:defRPr sz="2000" kern="1200">
          <a:solidFill>
            <a:schemeClr val="tx1"/>
          </a:solidFill>
          <a:latin typeface="Arial Narrow" pitchFamily="34" charset="0"/>
          <a:ea typeface="+mn-ea"/>
          <a:cs typeface="+mn-cs"/>
        </a:defRPr>
      </a:lvl3pPr>
      <a:lvl4pPr marL="1144588" indent="-173038" algn="l" rtl="0" eaLnBrk="0" fontAlgn="base" hangingPunct="0">
        <a:lnSpc>
          <a:spcPct val="90000"/>
        </a:lnSpc>
        <a:spcBef>
          <a:spcPts val="800"/>
        </a:spcBef>
        <a:spcAft>
          <a:spcPct val="0"/>
        </a:spcAft>
        <a:buClr>
          <a:srgbClr val="006C3A"/>
        </a:buClr>
        <a:buFont typeface="Arial" charset="0"/>
        <a:buChar char="–"/>
        <a:defRPr kern="1200">
          <a:solidFill>
            <a:schemeClr val="tx1"/>
          </a:solidFill>
          <a:latin typeface="Arial Narrow" pitchFamily="34" charset="0"/>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3FFDB0A-1D71-4196-B5A7-BAF89C7C4E8C}" type="datetimeFigureOut">
              <a:rPr lang="en-US" smtClean="0">
                <a:solidFill>
                  <a:prstClr val="black">
                    <a:tint val="75000"/>
                  </a:prstClr>
                </a:solidFill>
                <a:latin typeface="Calibri"/>
                <a:cs typeface="+mn-cs"/>
              </a:rPr>
              <a:pPr fontAlgn="auto">
                <a:spcBef>
                  <a:spcPts val="0"/>
                </a:spcBef>
                <a:spcAft>
                  <a:spcPts val="0"/>
                </a:spcAft>
              </a:pPr>
              <a:t>8/2/2012</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31E9A27-8920-4BDA-A739-4F68F84633BE}"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xmlns="" val="1834712577"/>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4.jpeg"/><Relationship Id="rId3" Type="http://schemas.openxmlformats.org/officeDocument/2006/relationships/image" Target="../media/image56.png"/><Relationship Id="rId7" Type="http://schemas.openxmlformats.org/officeDocument/2006/relationships/image" Target="../media/image59.jpeg"/><Relationship Id="rId12"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www.millennium.berkeley.edu/wiki/_detail/images:citris_small.jpg?id=citris" TargetMode="External"/><Relationship Id="rId11" Type="http://schemas.openxmlformats.org/officeDocument/2006/relationships/image" Target="../media/image63.png"/><Relationship Id="rId5" Type="http://schemas.openxmlformats.org/officeDocument/2006/relationships/image" Target="../media/image58.png"/><Relationship Id="rId15" Type="http://schemas.openxmlformats.org/officeDocument/2006/relationships/image" Target="../media/image66.png"/><Relationship Id="rId10" Type="http://schemas.openxmlformats.org/officeDocument/2006/relationships/image" Target="../media/image62.jpeg"/><Relationship Id="rId4" Type="http://schemas.openxmlformats.org/officeDocument/2006/relationships/image" Target="../media/image57.jpeg"/><Relationship Id="rId9" Type="http://schemas.openxmlformats.org/officeDocument/2006/relationships/image" Target="../media/image61.jpeg"/><Relationship Id="rId14" Type="http://schemas.openxmlformats.org/officeDocument/2006/relationships/image" Target="../media/image65.jpe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1.png"/><Relationship Id="rId3" Type="http://schemas.openxmlformats.org/officeDocument/2006/relationships/image" Target="../media/image50.jpeg"/><Relationship Id="rId7" Type="http://schemas.openxmlformats.org/officeDocument/2006/relationships/image" Target="../media/image24.png"/><Relationship Id="rId12"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6.wmf"/><Relationship Id="rId5" Type="http://schemas.openxmlformats.org/officeDocument/2006/relationships/image" Target="../media/image68.png"/><Relationship Id="rId10" Type="http://schemas.openxmlformats.org/officeDocument/2006/relationships/image" Target="../media/image65.jpeg"/><Relationship Id="rId4" Type="http://schemas.openxmlformats.org/officeDocument/2006/relationships/image" Target="../media/image67.png"/><Relationship Id="rId9" Type="http://schemas.openxmlformats.org/officeDocument/2006/relationships/image" Target="../media/image64.jpe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upload.wikimedia.org/wikipedia/commons/1/1f/Overfitting_svg.svg" TargetMode="External"/><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hyperlink" Target="http://www.zebralliance.com/zebra_house_1-2.shtml" TargetMode="External"/><Relationship Id="rId18" Type="http://schemas.openxmlformats.org/officeDocument/2006/relationships/image" Target="../media/image99.jpeg"/><Relationship Id="rId3" Type="http://schemas.openxmlformats.org/officeDocument/2006/relationships/image" Target="../media/image85.jpeg"/><Relationship Id="rId21" Type="http://schemas.openxmlformats.org/officeDocument/2006/relationships/image" Target="../media/image102.jpe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8.jpeg"/><Relationship Id="rId2" Type="http://schemas.openxmlformats.org/officeDocument/2006/relationships/notesSlide" Target="../notesSlides/notesSlide24.xml"/><Relationship Id="rId16" Type="http://schemas.openxmlformats.org/officeDocument/2006/relationships/image" Target="../media/image97.png"/><Relationship Id="rId20"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6.jpeg"/><Relationship Id="rId23" Type="http://schemas.openxmlformats.org/officeDocument/2006/relationships/image" Target="../media/image104.jpeg"/><Relationship Id="rId10" Type="http://schemas.openxmlformats.org/officeDocument/2006/relationships/image" Target="../media/image92.jpeg"/><Relationship Id="rId19" Type="http://schemas.openxmlformats.org/officeDocument/2006/relationships/image" Target="../media/image100.jpe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5.jpeg"/><Relationship Id="rId22" Type="http://schemas.openxmlformats.org/officeDocument/2006/relationships/image" Target="../media/image103.jpeg"/></Relationships>
</file>

<file path=ppt/slides/_rels/slide32.xml.rels><?xml version="1.0" encoding="UTF-8" standalone="yes"?>
<Relationships xmlns="http://schemas.openxmlformats.org/package/2006/relationships"><Relationship Id="rId3" Type="http://schemas.openxmlformats.org/officeDocument/2006/relationships/hyperlink" Target="http://upload.wikimedia.org/wikipedia/commons/e/e9/Kepler_Mars_retrograde.jpg" TargetMode="External"/><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gif"/><Relationship Id="rId4" Type="http://schemas.openxmlformats.org/officeDocument/2006/relationships/image" Target="../media/image106.jpeg"/></Relationships>
</file>

<file path=ppt/slides/_rels/slide33.xml.rels><?xml version="1.0" encoding="UTF-8" standalone="yes"?>
<Relationships xmlns="http://schemas.openxmlformats.org/package/2006/relationships"><Relationship Id="rId3" Type="http://schemas.openxmlformats.org/officeDocument/2006/relationships/image" Target="../media/image110.gif"/><Relationship Id="rId7" Type="http://schemas.openxmlformats.org/officeDocument/2006/relationships/image" Target="../media/image112.pn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hyperlink" Target="http://upload.wikimedia.org/wikipedia/commons/e/e9/Kepler_Mars_retrograde.jpg" TargetMode="External"/><Relationship Id="rId4" Type="http://schemas.openxmlformats.org/officeDocument/2006/relationships/image" Target="../media/image111.jpeg"/></Relationships>
</file>

<file path=ppt/slides/_rels/slide34.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image" Target="../media/image107.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gif"/><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pn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www.youtube.com/watch?v=QzRZWpeofic" TargetMode="External"/><Relationship Id="rId5" Type="http://schemas.openxmlformats.org/officeDocument/2006/relationships/hyperlink" Target="http://www.youtube.com/watch?v=EzNhaLUT520" TargetMode="Externa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wmf"/><Relationship Id="rId2" Type="http://schemas.openxmlformats.org/officeDocument/2006/relationships/notesSlide" Target="../notesSlides/notesSlide8.xml"/><Relationship Id="rId16"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152400" y="514852"/>
            <a:ext cx="5791200" cy="929485"/>
          </a:xfrm>
        </p:spPr>
        <p:txBody>
          <a:bodyPr/>
          <a:lstStyle/>
          <a:p>
            <a:r>
              <a:rPr lang="en-US" sz="3200" dirty="0" smtClean="0">
                <a:solidFill>
                  <a:schemeClr val="bg1"/>
                </a:solidFill>
                <a:effectLst>
                  <a:glow rad="127000">
                    <a:srgbClr val="00B0F0"/>
                  </a:glow>
                </a:effectLst>
              </a:rPr>
              <a:t>Autotune </a:t>
            </a:r>
            <a:r>
              <a:rPr lang="en-US" sz="3200" dirty="0" smtClean="0"/>
              <a:t>E+ Building Energy Models</a:t>
            </a:r>
          </a:p>
        </p:txBody>
      </p:sp>
      <p:sp>
        <p:nvSpPr>
          <p:cNvPr id="6147" name="Subtitle 2"/>
          <p:cNvSpPr>
            <a:spLocks noGrp="1"/>
          </p:cNvSpPr>
          <p:nvPr>
            <p:ph type="subTitle" idx="1"/>
          </p:nvPr>
        </p:nvSpPr>
        <p:spPr>
          <a:xfrm>
            <a:off x="152400" y="2259616"/>
            <a:ext cx="4572000" cy="3717941"/>
          </a:xfrm>
        </p:spPr>
        <p:txBody>
          <a:bodyPr/>
          <a:lstStyle/>
          <a:p>
            <a:pPr>
              <a:spcBef>
                <a:spcPct val="20000"/>
              </a:spcBef>
            </a:pPr>
            <a:r>
              <a:rPr lang="en-US" b="1" dirty="0" smtClean="0">
                <a:solidFill>
                  <a:srgbClr val="000000"/>
                </a:solidFill>
              </a:rPr>
              <a:t>Joshua New, Ph.D.</a:t>
            </a:r>
            <a:br>
              <a:rPr lang="en-US" b="1" dirty="0" smtClean="0">
                <a:solidFill>
                  <a:srgbClr val="000000"/>
                </a:solidFill>
              </a:rPr>
            </a:br>
            <a:r>
              <a:rPr lang="en-US" sz="1600" b="1" dirty="0" smtClean="0">
                <a:solidFill>
                  <a:srgbClr val="000000"/>
                </a:solidFill>
              </a:rPr>
              <a:t>Building Technologies Research &amp;</a:t>
            </a:r>
          </a:p>
          <a:p>
            <a:pPr>
              <a:spcBef>
                <a:spcPct val="20000"/>
              </a:spcBef>
            </a:pPr>
            <a:r>
              <a:rPr lang="en-US" sz="1600" b="1" dirty="0" smtClean="0">
                <a:solidFill>
                  <a:srgbClr val="000000"/>
                </a:solidFill>
              </a:rPr>
              <a:t>                 Integration Center (BTRIC)</a:t>
            </a:r>
          </a:p>
          <a:p>
            <a:pPr lvl="0">
              <a:spcBef>
                <a:spcPct val="20000"/>
              </a:spcBef>
            </a:pPr>
            <a:r>
              <a:rPr lang="en-US" sz="1600" b="1" dirty="0" smtClean="0">
                <a:solidFill>
                  <a:srgbClr val="000000"/>
                </a:solidFill>
              </a:rPr>
              <a:t>Whole Building and Community Integration</a:t>
            </a:r>
          </a:p>
          <a:p>
            <a:pPr>
              <a:spcBef>
                <a:spcPct val="20000"/>
              </a:spcBef>
            </a:pPr>
            <a:endParaRPr lang="en-US" sz="1400" b="1" dirty="0" smtClean="0">
              <a:solidFill>
                <a:srgbClr val="000000"/>
              </a:solidFill>
            </a:endParaRPr>
          </a:p>
          <a:p>
            <a:pPr>
              <a:spcBef>
                <a:spcPct val="20000"/>
              </a:spcBef>
            </a:pPr>
            <a:r>
              <a:rPr lang="en-US" sz="2000" b="1" dirty="0" smtClean="0">
                <a:solidFill>
                  <a:srgbClr val="000000"/>
                </a:solidFill>
              </a:rPr>
              <a:t>for</a:t>
            </a:r>
            <a:br>
              <a:rPr lang="en-US" sz="2000" b="1" dirty="0" smtClean="0">
                <a:solidFill>
                  <a:srgbClr val="000000"/>
                </a:solidFill>
              </a:rPr>
            </a:br>
            <a:endParaRPr lang="en-US" sz="1400" b="1" dirty="0" smtClean="0">
              <a:solidFill>
                <a:srgbClr val="000000"/>
              </a:solidFill>
            </a:endParaRPr>
          </a:p>
          <a:p>
            <a:pPr>
              <a:spcBef>
                <a:spcPct val="20000"/>
              </a:spcBef>
            </a:pPr>
            <a:r>
              <a:rPr lang="en-US" b="1" dirty="0" err="1" smtClean="0"/>
              <a:t>SimBuild</a:t>
            </a:r>
            <a:r>
              <a:rPr lang="en-US" b="1" dirty="0" smtClean="0"/>
              <a:t> 2012</a:t>
            </a:r>
          </a:p>
          <a:p>
            <a:pPr>
              <a:spcBef>
                <a:spcPct val="20000"/>
              </a:spcBef>
            </a:pPr>
            <a:r>
              <a:rPr lang="en-US" b="1" dirty="0" smtClean="0"/>
              <a:t>5</a:t>
            </a:r>
            <a:r>
              <a:rPr lang="en-US" b="1" baseline="30000" dirty="0" smtClean="0"/>
              <a:t>th</a:t>
            </a:r>
            <a:r>
              <a:rPr lang="en-US" b="1" dirty="0" smtClean="0"/>
              <a:t> Nat’l Conf. IBPSA-USA</a:t>
            </a:r>
            <a:endParaRPr lang="sv-SE" sz="2000" b="1" dirty="0" smtClean="0"/>
          </a:p>
          <a:p>
            <a:pPr>
              <a:spcBef>
                <a:spcPct val="20000"/>
              </a:spcBef>
            </a:pPr>
            <a:endParaRPr lang="en-US" sz="1600" b="1" dirty="0" smtClean="0">
              <a:solidFill>
                <a:srgbClr val="000000"/>
              </a:solidFill>
            </a:endParaRPr>
          </a:p>
          <a:p>
            <a:pPr>
              <a:spcBef>
                <a:spcPct val="20000"/>
              </a:spcBef>
            </a:pPr>
            <a:r>
              <a:rPr lang="sv-SE" sz="2000" b="1" dirty="0" smtClean="0"/>
              <a:t>August 2, 2012</a:t>
            </a:r>
          </a:p>
          <a:p>
            <a:pPr>
              <a:spcBef>
                <a:spcPct val="20000"/>
              </a:spcBef>
            </a:pPr>
            <a:endParaRPr lang="en-US" sz="2000" b="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206375" y="157163"/>
            <a:ext cx="8664575" cy="484748"/>
          </a:xfrm>
        </p:spPr>
        <p:txBody>
          <a:bodyPr/>
          <a:lstStyle/>
          <a:p>
            <a:pPr eaLnBrk="1" hangingPunct="1"/>
            <a:r>
              <a:rPr lang="en-US" dirty="0" smtClean="0">
                <a:ea typeface="ＭＳ Ｐゴシック" pitchFamily="34" charset="-128"/>
              </a:rPr>
              <a:t>Computational Complexity</a:t>
            </a:r>
          </a:p>
        </p:txBody>
      </p:sp>
      <p:grpSp>
        <p:nvGrpSpPr>
          <p:cNvPr id="2" name="Group 7"/>
          <p:cNvGrpSpPr/>
          <p:nvPr/>
        </p:nvGrpSpPr>
        <p:grpSpPr>
          <a:xfrm>
            <a:off x="304800" y="1333500"/>
            <a:ext cx="3143588" cy="2133600"/>
            <a:chOff x="381001" y="1066800"/>
            <a:chExt cx="3143588" cy="2133600"/>
          </a:xfrm>
        </p:grpSpPr>
        <p:pic>
          <p:nvPicPr>
            <p:cNvPr id="9" name="Picture 3"/>
            <p:cNvPicPr>
              <a:picLocks noChangeAspect="1" noChangeArrowheads="1"/>
            </p:cNvPicPr>
            <p:nvPr/>
          </p:nvPicPr>
          <p:blipFill>
            <a:blip r:embed="rId3" cstate="print"/>
            <a:srcRect/>
            <a:stretch>
              <a:fillRect/>
            </a:stretch>
          </p:blipFill>
          <p:spPr bwMode="auto">
            <a:xfrm>
              <a:off x="381001" y="1066800"/>
              <a:ext cx="3143588" cy="2133600"/>
            </a:xfrm>
            <a:prstGeom prst="ellipse">
              <a:avLst/>
            </a:prstGeom>
            <a:ln>
              <a:noFill/>
            </a:ln>
            <a:effectLst>
              <a:softEdge rad="112500"/>
            </a:effectLst>
          </p:spPr>
        </p:pic>
        <p:sp>
          <p:nvSpPr>
            <p:cNvPr id="10" name="TextBox 9"/>
            <p:cNvSpPr txBox="1"/>
            <p:nvPr/>
          </p:nvSpPr>
          <p:spPr>
            <a:xfrm>
              <a:off x="1244124" y="1346676"/>
              <a:ext cx="1219200" cy="646331"/>
            </a:xfrm>
            <a:prstGeom prst="rect">
              <a:avLst/>
            </a:prstGeom>
            <a:noFill/>
          </p:spPr>
          <p:txBody>
            <a:bodyPr wrap="square" rtlCol="0">
              <a:spAutoFit/>
            </a:bodyPr>
            <a:lstStyle/>
            <a:p>
              <a:pPr algn="ctr" fontAlgn="base">
                <a:spcBef>
                  <a:spcPct val="0"/>
                </a:spcBef>
                <a:spcAft>
                  <a:spcPct val="0"/>
                </a:spcAft>
              </a:pPr>
              <a:r>
                <a:rPr lang="en-US" dirty="0" smtClean="0">
                  <a:solidFill>
                    <a:prstClr val="white"/>
                  </a:solidFill>
                  <a:latin typeface="Arial" charset="0"/>
                  <a:cs typeface="Arial" charset="0"/>
                </a:rPr>
                <a:t>E+ Input Model</a:t>
              </a:r>
              <a:endParaRPr lang="en-US" dirty="0">
                <a:solidFill>
                  <a:prstClr val="white"/>
                </a:solidFill>
                <a:latin typeface="Arial" charset="0"/>
                <a:cs typeface="Arial" charset="0"/>
              </a:endParaRPr>
            </a:p>
          </p:txBody>
        </p:sp>
      </p:grpSp>
      <p:sp>
        <p:nvSpPr>
          <p:cNvPr id="11" name="TextBox 10"/>
          <p:cNvSpPr txBox="1"/>
          <p:nvPr/>
        </p:nvSpPr>
        <p:spPr>
          <a:xfrm>
            <a:off x="3200400" y="685800"/>
            <a:ext cx="5181600" cy="1323439"/>
          </a:xfrm>
          <a:prstGeom prst="rect">
            <a:avLst/>
          </a:prstGeom>
          <a:noFill/>
        </p:spPr>
        <p:txBody>
          <a:bodyPr wrap="square" rtlCol="0">
            <a:spAutoFit/>
          </a:bodyPr>
          <a:lstStyle/>
          <a:p>
            <a:pPr fontAlgn="base">
              <a:spcBef>
                <a:spcPct val="0"/>
              </a:spcBef>
              <a:spcAft>
                <a:spcPct val="0"/>
              </a:spcAft>
            </a:pPr>
            <a:r>
              <a:rPr lang="en-US" sz="2000" dirty="0" smtClean="0">
                <a:solidFill>
                  <a:prstClr val="black"/>
                </a:solidFill>
                <a:latin typeface="Arial Narrow" pitchFamily="34" charset="0"/>
              </a:rPr>
              <a:t>Problems/Opportunities:</a:t>
            </a:r>
          </a:p>
          <a:p>
            <a:pPr fontAlgn="base">
              <a:spcBef>
                <a:spcPct val="0"/>
              </a:spcBef>
              <a:spcAft>
                <a:spcPct val="0"/>
              </a:spcAft>
            </a:pPr>
            <a:r>
              <a:rPr lang="en-US" sz="2000" dirty="0" smtClean="0">
                <a:solidFill>
                  <a:prstClr val="black"/>
                </a:solidFill>
                <a:latin typeface="Arial Narrow" pitchFamily="34" charset="0"/>
              </a:rPr>
              <a:t>	Thousands of parameters per E+ input file</a:t>
            </a:r>
          </a:p>
          <a:p>
            <a:pPr fontAlgn="base">
              <a:spcBef>
                <a:spcPct val="0"/>
              </a:spcBef>
              <a:spcAft>
                <a:spcPct val="0"/>
              </a:spcAft>
            </a:pPr>
            <a:r>
              <a:rPr lang="en-US" sz="2000" dirty="0" smtClean="0">
                <a:solidFill>
                  <a:prstClr val="black"/>
                </a:solidFill>
                <a:latin typeface="Arial Narrow" pitchFamily="34" charset="0"/>
              </a:rPr>
              <a:t>	We chose to vary 156</a:t>
            </a:r>
          </a:p>
          <a:p>
            <a:pPr fontAlgn="base">
              <a:spcBef>
                <a:spcPct val="0"/>
              </a:spcBef>
              <a:spcAft>
                <a:spcPct val="0"/>
              </a:spcAft>
            </a:pPr>
            <a:r>
              <a:rPr lang="en-US" sz="2000" dirty="0" smtClean="0">
                <a:solidFill>
                  <a:prstClr val="black"/>
                </a:solidFill>
                <a:latin typeface="Arial Narrow" pitchFamily="34" charset="0"/>
              </a:rPr>
              <a:t>	Brute-force = 5x10</a:t>
            </a:r>
            <a:r>
              <a:rPr lang="en-US" sz="2000" baseline="30000" dirty="0" smtClean="0">
                <a:solidFill>
                  <a:prstClr val="black"/>
                </a:solidFill>
                <a:latin typeface="Arial Narrow" pitchFamily="34" charset="0"/>
              </a:rPr>
              <a:t>52</a:t>
            </a:r>
            <a:r>
              <a:rPr lang="en-US" sz="2000" dirty="0" smtClean="0">
                <a:solidFill>
                  <a:prstClr val="black"/>
                </a:solidFill>
                <a:latin typeface="Arial Narrow" pitchFamily="34" charset="0"/>
              </a:rPr>
              <a:t> simulations</a:t>
            </a:r>
            <a:endParaRPr lang="en-US" sz="2000" dirty="0">
              <a:solidFill>
                <a:prstClr val="black"/>
              </a:solidFill>
              <a:latin typeface="Arial Narrow" pitchFamily="34" charset="0"/>
            </a:endParaRPr>
          </a:p>
        </p:txBody>
      </p:sp>
      <p:graphicFrame>
        <p:nvGraphicFramePr>
          <p:cNvPr id="21" name="Table 20"/>
          <p:cNvGraphicFramePr>
            <a:graphicFrameLocks noGrp="1"/>
          </p:cNvGraphicFramePr>
          <p:nvPr/>
        </p:nvGraphicFramePr>
        <p:xfrm>
          <a:off x="2438400" y="3009900"/>
          <a:ext cx="6096000" cy="414337"/>
        </p:xfrm>
        <a:graphic>
          <a:graphicData uri="http://schemas.openxmlformats.org/drawingml/2006/table">
            <a:tbl>
              <a:tblPr/>
              <a:tblGrid>
                <a:gridCol w="508000"/>
                <a:gridCol w="508000"/>
                <a:gridCol w="508000"/>
                <a:gridCol w="508000"/>
                <a:gridCol w="508000"/>
                <a:gridCol w="508000"/>
                <a:gridCol w="508000"/>
                <a:gridCol w="508000"/>
                <a:gridCol w="508000"/>
                <a:gridCol w="508000"/>
                <a:gridCol w="508000"/>
                <a:gridCol w="508000"/>
              </a:tblGrid>
              <a:tr h="279400">
                <a:tc>
                  <a:txBody>
                    <a:bodyPr/>
                    <a:lstStyle/>
                    <a:p>
                      <a:pPr algn="ctr" fontAlgn="b"/>
                      <a:r>
                        <a:rPr lang="en-US" sz="900" b="0" i="0" u="none" strike="noStrike" dirty="0" err="1">
                          <a:solidFill>
                            <a:srgbClr val="000000"/>
                          </a:solidFill>
                          <a:latin typeface="Calibri"/>
                        </a:rPr>
                        <a:t>main_Tot</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err="1">
                          <a:solidFill>
                            <a:srgbClr val="000000"/>
                          </a:solidFill>
                          <a:latin typeface="Calibri"/>
                        </a:rPr>
                        <a:t>None_Tot</a:t>
                      </a:r>
                      <a:r>
                        <a:rPr lang="en-US"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err="1">
                          <a:solidFill>
                            <a:srgbClr val="000000"/>
                          </a:solidFill>
                          <a:latin typeface="Calibri"/>
                        </a:rPr>
                        <a:t>None_Tot</a:t>
                      </a:r>
                      <a:r>
                        <a:rPr lang="en-US"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HP1_in_Tot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a:solidFill>
                            <a:srgbClr val="000000"/>
                          </a:solidFill>
                          <a:latin typeface="Calibri"/>
                        </a:rPr>
                        <a:t>HP1_out_Tot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a:solidFill>
                            <a:srgbClr val="000000"/>
                          </a:solidFill>
                          <a:latin typeface="Calibri"/>
                        </a:rPr>
                        <a:t>HP1_back_Tot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HP1_in_fan_Tot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HP1_comp_Tot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HP2_in_Tot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HP2_out_Tot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HP2_back_Tot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HP2_in_fan_Tot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34937">
                <a:tc>
                  <a:txBody>
                    <a:bodyPr/>
                    <a:lstStyle/>
                    <a:p>
                      <a:pPr algn="r" fontAlgn="b"/>
                      <a:r>
                        <a:rPr lang="en-US" sz="800" b="0" i="0" u="none" strike="noStrike">
                          <a:latin typeface="Arial"/>
                        </a:rPr>
                        <a:t>1172.5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dirty="0">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6.75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18.75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dirty="0">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6.75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18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dirty="0">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sp>
        <p:nvSpPr>
          <p:cNvPr id="22" name="TextBox 21"/>
          <p:cNvSpPr txBox="1"/>
          <p:nvPr/>
        </p:nvSpPr>
        <p:spPr>
          <a:xfrm>
            <a:off x="4114800" y="2324100"/>
            <a:ext cx="3581400" cy="369332"/>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charset="0"/>
                <a:cs typeface="Arial" charset="0"/>
              </a:rPr>
              <a:t>E+ parameters</a:t>
            </a:r>
            <a:endParaRPr lang="en-US" dirty="0">
              <a:solidFill>
                <a:prstClr val="black"/>
              </a:solidFill>
              <a:latin typeface="Arial" charset="0"/>
              <a:cs typeface="Arial" charset="0"/>
            </a:endParaRPr>
          </a:p>
        </p:txBody>
      </p:sp>
      <p:pic>
        <p:nvPicPr>
          <p:cNvPr id="25" name="Picture 6" descr="C:\Users\nri\AppData\Local\Microsoft\Windows\Temporary Internet Files\Content.IE5\JLK1WT0K\MC900432537[1].png"/>
          <p:cNvPicPr>
            <a:picLocks noChangeAspect="1" noChangeArrowheads="1"/>
          </p:cNvPicPr>
          <p:nvPr/>
        </p:nvPicPr>
        <p:blipFill>
          <a:blip r:embed="rId4" cstate="print"/>
          <a:srcRect/>
          <a:stretch>
            <a:fillRect/>
          </a:stretch>
        </p:blipFill>
        <p:spPr bwMode="auto">
          <a:xfrm>
            <a:off x="3048000" y="3009900"/>
            <a:ext cx="304800" cy="304800"/>
          </a:xfrm>
          <a:prstGeom prst="rect">
            <a:avLst/>
          </a:prstGeom>
          <a:noFill/>
        </p:spPr>
      </p:pic>
      <p:pic>
        <p:nvPicPr>
          <p:cNvPr id="26" name="Picture 6" descr="C:\Users\nri\AppData\Local\Microsoft\Windows\Temporary Internet Files\Content.IE5\JLK1WT0K\MC900432537[1].png"/>
          <p:cNvPicPr>
            <a:picLocks noChangeAspect="1" noChangeArrowheads="1"/>
          </p:cNvPicPr>
          <p:nvPr/>
        </p:nvPicPr>
        <p:blipFill>
          <a:blip r:embed="rId4" cstate="print"/>
          <a:srcRect/>
          <a:stretch>
            <a:fillRect/>
          </a:stretch>
        </p:blipFill>
        <p:spPr bwMode="auto">
          <a:xfrm>
            <a:off x="7086600" y="3009900"/>
            <a:ext cx="304800" cy="304800"/>
          </a:xfrm>
          <a:prstGeom prst="rect">
            <a:avLst/>
          </a:prstGeom>
          <a:noFill/>
        </p:spPr>
      </p:pic>
      <p:pic>
        <p:nvPicPr>
          <p:cNvPr id="27" name="Picture 6" descr="C:\Users\nri\AppData\Local\Microsoft\Windows\Temporary Internet Files\Content.IE5\JLK1WT0K\MC900432537[1].png"/>
          <p:cNvPicPr>
            <a:picLocks noChangeAspect="1" noChangeArrowheads="1"/>
          </p:cNvPicPr>
          <p:nvPr/>
        </p:nvPicPr>
        <p:blipFill>
          <a:blip r:embed="rId4" cstate="print"/>
          <a:srcRect/>
          <a:stretch>
            <a:fillRect/>
          </a:stretch>
        </p:blipFill>
        <p:spPr bwMode="auto">
          <a:xfrm>
            <a:off x="7620000" y="3009900"/>
            <a:ext cx="304800" cy="304800"/>
          </a:xfrm>
          <a:prstGeom prst="rect">
            <a:avLst/>
          </a:prstGeom>
          <a:noFill/>
        </p:spPr>
      </p:pic>
      <p:pic>
        <p:nvPicPr>
          <p:cNvPr id="28" name="Picture 6" descr="C:\Users\nri\AppData\Local\Microsoft\Windows\Temporary Internet Files\Content.IE5\JLK1WT0K\MC900432537[1].png"/>
          <p:cNvPicPr>
            <a:picLocks noChangeAspect="1" noChangeArrowheads="1"/>
          </p:cNvPicPr>
          <p:nvPr/>
        </p:nvPicPr>
        <p:blipFill>
          <a:blip r:embed="rId4" cstate="print"/>
          <a:srcRect/>
          <a:stretch>
            <a:fillRect/>
          </a:stretch>
        </p:blipFill>
        <p:spPr bwMode="auto">
          <a:xfrm>
            <a:off x="8153400" y="3009900"/>
            <a:ext cx="304800" cy="304800"/>
          </a:xfrm>
          <a:prstGeom prst="rect">
            <a:avLst/>
          </a:prstGeom>
          <a:noFill/>
        </p:spPr>
      </p:pic>
      <p:pic>
        <p:nvPicPr>
          <p:cNvPr id="29" name="Picture 6" descr="C:\Users\nri\AppData\Local\Microsoft\Windows\Temporary Internet Files\Content.IE5\JLK1WT0K\MC900432537[1].png"/>
          <p:cNvPicPr>
            <a:picLocks noChangeAspect="1" noChangeArrowheads="1"/>
          </p:cNvPicPr>
          <p:nvPr/>
        </p:nvPicPr>
        <p:blipFill>
          <a:blip r:embed="rId4" cstate="print"/>
          <a:srcRect/>
          <a:stretch>
            <a:fillRect/>
          </a:stretch>
        </p:blipFill>
        <p:spPr bwMode="auto">
          <a:xfrm>
            <a:off x="6629400" y="3009900"/>
            <a:ext cx="304800" cy="304800"/>
          </a:xfrm>
          <a:prstGeom prst="rect">
            <a:avLst/>
          </a:prstGeom>
          <a:noFill/>
        </p:spPr>
      </p:pic>
      <p:pic>
        <p:nvPicPr>
          <p:cNvPr id="30" name="Picture 6" descr="C:\Users\nri\AppData\Local\Microsoft\Windows\Temporary Internet Files\Content.IE5\JLK1WT0K\MC900432537[1].png"/>
          <p:cNvPicPr>
            <a:picLocks noChangeAspect="1" noChangeArrowheads="1"/>
          </p:cNvPicPr>
          <p:nvPr/>
        </p:nvPicPr>
        <p:blipFill>
          <a:blip r:embed="rId4" cstate="print"/>
          <a:srcRect/>
          <a:stretch>
            <a:fillRect/>
          </a:stretch>
        </p:blipFill>
        <p:spPr bwMode="auto">
          <a:xfrm>
            <a:off x="6096000" y="3009900"/>
            <a:ext cx="304800" cy="304800"/>
          </a:xfrm>
          <a:prstGeom prst="rect">
            <a:avLst/>
          </a:prstGeom>
          <a:noFill/>
        </p:spPr>
      </p:pic>
      <p:pic>
        <p:nvPicPr>
          <p:cNvPr id="31" name="Picture 6" descr="C:\Users\nri\AppData\Local\Microsoft\Windows\Temporary Internet Files\Content.IE5\JLK1WT0K\MC900432537[1].png"/>
          <p:cNvPicPr>
            <a:picLocks noChangeAspect="1" noChangeArrowheads="1"/>
          </p:cNvPicPr>
          <p:nvPr/>
        </p:nvPicPr>
        <p:blipFill>
          <a:blip r:embed="rId4" cstate="print"/>
          <a:srcRect/>
          <a:stretch>
            <a:fillRect/>
          </a:stretch>
        </p:blipFill>
        <p:spPr bwMode="auto">
          <a:xfrm>
            <a:off x="5562600" y="3009900"/>
            <a:ext cx="304800" cy="304800"/>
          </a:xfrm>
          <a:prstGeom prst="rect">
            <a:avLst/>
          </a:prstGeom>
          <a:noFill/>
        </p:spPr>
      </p:pic>
      <p:pic>
        <p:nvPicPr>
          <p:cNvPr id="32" name="Picture 6" descr="C:\Users\nri\AppData\Local\Microsoft\Windows\Temporary Internet Files\Content.IE5\JLK1WT0K\MC900432537[1].png"/>
          <p:cNvPicPr>
            <a:picLocks noChangeAspect="1" noChangeArrowheads="1"/>
          </p:cNvPicPr>
          <p:nvPr/>
        </p:nvPicPr>
        <p:blipFill>
          <a:blip r:embed="rId4" cstate="print"/>
          <a:srcRect/>
          <a:stretch>
            <a:fillRect/>
          </a:stretch>
        </p:blipFill>
        <p:spPr bwMode="auto">
          <a:xfrm>
            <a:off x="5105400" y="3009900"/>
            <a:ext cx="304800" cy="304800"/>
          </a:xfrm>
          <a:prstGeom prst="rect">
            <a:avLst/>
          </a:prstGeom>
          <a:noFill/>
        </p:spPr>
      </p:pic>
      <p:grpSp>
        <p:nvGrpSpPr>
          <p:cNvPr id="3" name="Group 39"/>
          <p:cNvGrpSpPr/>
          <p:nvPr/>
        </p:nvGrpSpPr>
        <p:grpSpPr>
          <a:xfrm>
            <a:off x="2362200" y="2628900"/>
            <a:ext cx="694346" cy="1028700"/>
            <a:chOff x="4572000" y="1177184"/>
            <a:chExt cx="694346" cy="1028700"/>
          </a:xfrm>
        </p:grpSpPr>
        <p:sp>
          <p:nvSpPr>
            <p:cNvPr id="33" name="Minus 32"/>
            <p:cNvSpPr/>
            <p:nvPr/>
          </p:nvSpPr>
          <p:spPr>
            <a:xfrm rot="5400000">
              <a:off x="4210050" y="1539134"/>
              <a:ext cx="10287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4" name="Minus 33"/>
            <p:cNvSpPr/>
            <p:nvPr/>
          </p:nvSpPr>
          <p:spPr>
            <a:xfrm>
              <a:off x="4580546" y="1854438"/>
              <a:ext cx="6858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5" name="Minus 34"/>
            <p:cNvSpPr/>
            <p:nvPr/>
          </p:nvSpPr>
          <p:spPr>
            <a:xfrm>
              <a:off x="4572000" y="1219200"/>
              <a:ext cx="6858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6" name="Minus 35"/>
            <p:cNvSpPr/>
            <p:nvPr/>
          </p:nvSpPr>
          <p:spPr>
            <a:xfrm>
              <a:off x="4648200" y="17105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7" name="Minus 36"/>
            <p:cNvSpPr/>
            <p:nvPr/>
          </p:nvSpPr>
          <p:spPr>
            <a:xfrm>
              <a:off x="4648200" y="15581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8" name="Minus 37"/>
            <p:cNvSpPr/>
            <p:nvPr/>
          </p:nvSpPr>
          <p:spPr>
            <a:xfrm>
              <a:off x="4648200" y="14057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grpSp>
        <p:nvGrpSpPr>
          <p:cNvPr id="4" name="Group 40"/>
          <p:cNvGrpSpPr/>
          <p:nvPr/>
        </p:nvGrpSpPr>
        <p:grpSpPr>
          <a:xfrm>
            <a:off x="3352800" y="2628900"/>
            <a:ext cx="694346" cy="1028700"/>
            <a:chOff x="4572000" y="1177184"/>
            <a:chExt cx="694346" cy="1028700"/>
          </a:xfrm>
        </p:grpSpPr>
        <p:sp>
          <p:nvSpPr>
            <p:cNvPr id="42" name="Minus 41"/>
            <p:cNvSpPr/>
            <p:nvPr/>
          </p:nvSpPr>
          <p:spPr>
            <a:xfrm rot="5400000">
              <a:off x="4210050" y="1539134"/>
              <a:ext cx="10287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3" name="Minus 42"/>
            <p:cNvSpPr/>
            <p:nvPr/>
          </p:nvSpPr>
          <p:spPr>
            <a:xfrm>
              <a:off x="4580546" y="1854438"/>
              <a:ext cx="6858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4" name="Minus 43"/>
            <p:cNvSpPr/>
            <p:nvPr/>
          </p:nvSpPr>
          <p:spPr>
            <a:xfrm>
              <a:off x="4572000" y="1219200"/>
              <a:ext cx="6858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5" name="Minus 44"/>
            <p:cNvSpPr/>
            <p:nvPr/>
          </p:nvSpPr>
          <p:spPr>
            <a:xfrm>
              <a:off x="4648200" y="17105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6" name="Minus 45"/>
            <p:cNvSpPr/>
            <p:nvPr/>
          </p:nvSpPr>
          <p:spPr>
            <a:xfrm>
              <a:off x="4648200" y="15581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7" name="Minus 46"/>
            <p:cNvSpPr/>
            <p:nvPr/>
          </p:nvSpPr>
          <p:spPr>
            <a:xfrm>
              <a:off x="4648200" y="14057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grpSp>
        <p:nvGrpSpPr>
          <p:cNvPr id="5" name="Group 47"/>
          <p:cNvGrpSpPr/>
          <p:nvPr/>
        </p:nvGrpSpPr>
        <p:grpSpPr>
          <a:xfrm>
            <a:off x="3886200" y="2628900"/>
            <a:ext cx="694346" cy="1028700"/>
            <a:chOff x="4572000" y="1177184"/>
            <a:chExt cx="694346" cy="1028700"/>
          </a:xfrm>
        </p:grpSpPr>
        <p:sp>
          <p:nvSpPr>
            <p:cNvPr id="49" name="Minus 48"/>
            <p:cNvSpPr/>
            <p:nvPr/>
          </p:nvSpPr>
          <p:spPr>
            <a:xfrm rot="5400000">
              <a:off x="4210050" y="1539134"/>
              <a:ext cx="10287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0" name="Minus 49"/>
            <p:cNvSpPr/>
            <p:nvPr/>
          </p:nvSpPr>
          <p:spPr>
            <a:xfrm>
              <a:off x="4580546" y="1854438"/>
              <a:ext cx="6858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1" name="Minus 50"/>
            <p:cNvSpPr/>
            <p:nvPr/>
          </p:nvSpPr>
          <p:spPr>
            <a:xfrm>
              <a:off x="4572000" y="1219200"/>
              <a:ext cx="6858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2" name="Minus 51"/>
            <p:cNvSpPr/>
            <p:nvPr/>
          </p:nvSpPr>
          <p:spPr>
            <a:xfrm>
              <a:off x="4648200" y="17105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3" name="Minus 52"/>
            <p:cNvSpPr/>
            <p:nvPr/>
          </p:nvSpPr>
          <p:spPr>
            <a:xfrm>
              <a:off x="4648200" y="15581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4" name="Minus 53"/>
            <p:cNvSpPr/>
            <p:nvPr/>
          </p:nvSpPr>
          <p:spPr>
            <a:xfrm>
              <a:off x="4648200" y="14057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grpSp>
        <p:nvGrpSpPr>
          <p:cNvPr id="6" name="Group 54"/>
          <p:cNvGrpSpPr/>
          <p:nvPr/>
        </p:nvGrpSpPr>
        <p:grpSpPr>
          <a:xfrm>
            <a:off x="4419600" y="2628900"/>
            <a:ext cx="694346" cy="1028700"/>
            <a:chOff x="4572000" y="1177184"/>
            <a:chExt cx="694346" cy="1028700"/>
          </a:xfrm>
        </p:grpSpPr>
        <p:sp>
          <p:nvSpPr>
            <p:cNvPr id="56" name="Minus 55"/>
            <p:cNvSpPr/>
            <p:nvPr/>
          </p:nvSpPr>
          <p:spPr>
            <a:xfrm rot="5400000">
              <a:off x="4210050" y="1539134"/>
              <a:ext cx="10287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7" name="Minus 56"/>
            <p:cNvSpPr/>
            <p:nvPr/>
          </p:nvSpPr>
          <p:spPr>
            <a:xfrm>
              <a:off x="4580546" y="1854438"/>
              <a:ext cx="6858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8" name="Minus 57"/>
            <p:cNvSpPr/>
            <p:nvPr/>
          </p:nvSpPr>
          <p:spPr>
            <a:xfrm>
              <a:off x="4572000" y="1219200"/>
              <a:ext cx="6858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9" name="Minus 58"/>
            <p:cNvSpPr/>
            <p:nvPr/>
          </p:nvSpPr>
          <p:spPr>
            <a:xfrm>
              <a:off x="4648200" y="17105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0" name="Minus 59"/>
            <p:cNvSpPr/>
            <p:nvPr/>
          </p:nvSpPr>
          <p:spPr>
            <a:xfrm>
              <a:off x="4648200" y="15581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1" name="Minus 60"/>
            <p:cNvSpPr/>
            <p:nvPr/>
          </p:nvSpPr>
          <p:spPr>
            <a:xfrm>
              <a:off x="4648200" y="14057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pic>
        <p:nvPicPr>
          <p:cNvPr id="2050" name="Picture 2"/>
          <p:cNvPicPr>
            <a:picLocks noChangeAspect="1" noChangeArrowheads="1"/>
          </p:cNvPicPr>
          <p:nvPr/>
        </p:nvPicPr>
        <p:blipFill>
          <a:blip r:embed="rId5" cstate="print"/>
          <a:srcRect/>
          <a:stretch>
            <a:fillRect/>
          </a:stretch>
        </p:blipFill>
        <p:spPr bwMode="auto">
          <a:xfrm>
            <a:off x="2667000" y="3757910"/>
            <a:ext cx="3962400" cy="2642890"/>
          </a:xfrm>
          <a:prstGeom prst="rect">
            <a:avLst/>
          </a:prstGeom>
          <a:noFill/>
          <a:ln w="9525">
            <a:noFill/>
            <a:miter lim="800000"/>
            <a:headEnd/>
            <a:tailEnd/>
          </a:ln>
        </p:spPr>
      </p:pic>
      <p:pic>
        <p:nvPicPr>
          <p:cNvPr id="2051" name="Picture 3"/>
          <p:cNvPicPr>
            <a:picLocks noChangeAspect="1" noChangeArrowheads="1"/>
          </p:cNvPicPr>
          <p:nvPr/>
        </p:nvPicPr>
        <p:blipFill>
          <a:blip r:embed="rId6" cstate="print"/>
          <a:srcRect/>
          <a:stretch>
            <a:fillRect/>
          </a:stretch>
        </p:blipFill>
        <p:spPr bwMode="auto">
          <a:xfrm>
            <a:off x="5334000" y="5638800"/>
            <a:ext cx="1447800" cy="1085850"/>
          </a:xfrm>
          <a:prstGeom prst="rect">
            <a:avLst/>
          </a:prstGeom>
          <a:noFill/>
          <a:ln w="9525">
            <a:noFill/>
            <a:miter lim="800000"/>
            <a:headEnd/>
            <a:tailEnd/>
          </a:ln>
        </p:spPr>
      </p:pic>
      <p:sp>
        <p:nvSpPr>
          <p:cNvPr id="55" name="TextBox 54"/>
          <p:cNvSpPr txBox="1"/>
          <p:nvPr/>
        </p:nvSpPr>
        <p:spPr>
          <a:xfrm>
            <a:off x="5257800" y="5715000"/>
            <a:ext cx="1676400" cy="1015663"/>
          </a:xfrm>
          <a:prstGeom prst="rect">
            <a:avLst/>
          </a:prstGeom>
          <a:noFill/>
        </p:spPr>
        <p:txBody>
          <a:bodyPr wrap="square" rtlCol="0">
            <a:spAutoFit/>
          </a:bodyPr>
          <a:lstStyle/>
          <a:p>
            <a:r>
              <a:rPr lang="en-US" sz="1200" dirty="0" smtClean="0">
                <a:solidFill>
                  <a:schemeClr val="bg1"/>
                </a:solidFill>
              </a:rPr>
              <a:t>The Universe:</a:t>
            </a:r>
          </a:p>
          <a:p>
            <a:r>
              <a:rPr lang="en-US" sz="1200" dirty="0" smtClean="0">
                <a:solidFill>
                  <a:schemeClr val="bg1"/>
                </a:solidFill>
              </a:rPr>
              <a:t>13.75 billion years?</a:t>
            </a:r>
          </a:p>
          <a:p>
            <a:endParaRPr lang="en-US" sz="1200" dirty="0" smtClean="0">
              <a:solidFill>
                <a:schemeClr val="bg1"/>
              </a:solidFill>
            </a:endParaRPr>
          </a:p>
          <a:p>
            <a:pPr algn="ctr"/>
            <a:r>
              <a:rPr lang="en-US" sz="1200" dirty="0" smtClean="0">
                <a:solidFill>
                  <a:schemeClr val="bg1"/>
                </a:solidFill>
              </a:rPr>
              <a:t>Need 4.5x10</a:t>
            </a:r>
            <a:r>
              <a:rPr lang="en-US" sz="1200" baseline="30000" dirty="0" smtClean="0">
                <a:solidFill>
                  <a:schemeClr val="bg1"/>
                </a:solidFill>
              </a:rPr>
              <a:t>31</a:t>
            </a:r>
            <a:r>
              <a:rPr lang="en-US" sz="1200" dirty="0" smtClean="0">
                <a:solidFill>
                  <a:schemeClr val="bg1"/>
                </a:solidFill>
              </a:rPr>
              <a:t> of those</a:t>
            </a:r>
            <a:endParaRPr lang="en-US" sz="1200" dirty="0">
              <a:solidFill>
                <a:schemeClr val="bg1"/>
              </a:solidFill>
            </a:endParaRPr>
          </a:p>
        </p:txBody>
      </p:sp>
    </p:spTree>
    <p:extLst>
      <p:ext uri="{BB962C8B-B14F-4D97-AF65-F5344CB8AC3E}">
        <p14:creationId xmlns="" xmlns:p14="http://schemas.microsoft.com/office/powerpoint/2010/main" val="374905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iterate type="lt">
                                    <p:tmPct val="0"/>
                                  </p:iterate>
                                  <p:childTnLst>
                                    <p:set>
                                      <p:cBhvr>
                                        <p:cTn id="14" dur="1" fill="hold">
                                          <p:stCondLst>
                                            <p:cond delay="0"/>
                                          </p:stCondLst>
                                        </p:cTn>
                                        <p:tgtEl>
                                          <p:spTgt spid="25"/>
                                        </p:tgtEl>
                                        <p:attrNameLst>
                                          <p:attrName>style.visibility</p:attrName>
                                        </p:attrNameLst>
                                      </p:cBhvr>
                                      <p:to>
                                        <p:strVal val="visible"/>
                                      </p:to>
                                    </p:set>
                                    <p:animEffect transition="in" filter="wipe(down)">
                                      <p:cBhvr>
                                        <p:cTn id="15" dur="290">
                                          <p:stCondLst>
                                            <p:cond delay="0"/>
                                          </p:stCondLst>
                                        </p:cTn>
                                        <p:tgtEl>
                                          <p:spTgt spid="25"/>
                                        </p:tgtEl>
                                      </p:cBhvr>
                                    </p:animEffect>
                                    <p:anim calcmode="lin" valueType="num">
                                      <p:cBhvr>
                                        <p:cTn id="16" dur="911"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25"/>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25"/>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25"/>
                                        </p:tgtEl>
                                        <p:attrNameLst>
                                          <p:attrName>ppt_y</p:attrName>
                                        </p:attrNameLst>
                                      </p:cBhvr>
                                      <p:tavLst>
                                        <p:tav tm="0" fmla="#ppt_y-sin(pi*$)/81">
                                          <p:val>
                                            <p:fltVal val="0"/>
                                          </p:val>
                                        </p:tav>
                                        <p:tav tm="100000">
                                          <p:val>
                                            <p:fltVal val="1"/>
                                          </p:val>
                                        </p:tav>
                                      </p:tavLst>
                                    </p:anim>
                                    <p:animScale>
                                      <p:cBhvr>
                                        <p:cTn id="21" dur="13">
                                          <p:stCondLst>
                                            <p:cond delay="325"/>
                                          </p:stCondLst>
                                        </p:cTn>
                                        <p:tgtEl>
                                          <p:spTgt spid="25"/>
                                        </p:tgtEl>
                                      </p:cBhvr>
                                      <p:to x="100000" y="60000"/>
                                    </p:animScale>
                                    <p:animScale>
                                      <p:cBhvr>
                                        <p:cTn id="22" dur="83" decel="50000">
                                          <p:stCondLst>
                                            <p:cond delay="338"/>
                                          </p:stCondLst>
                                        </p:cTn>
                                        <p:tgtEl>
                                          <p:spTgt spid="25"/>
                                        </p:tgtEl>
                                      </p:cBhvr>
                                      <p:to x="100000" y="100000"/>
                                    </p:animScale>
                                    <p:animScale>
                                      <p:cBhvr>
                                        <p:cTn id="23" dur="13">
                                          <p:stCondLst>
                                            <p:cond delay="656"/>
                                          </p:stCondLst>
                                        </p:cTn>
                                        <p:tgtEl>
                                          <p:spTgt spid="25"/>
                                        </p:tgtEl>
                                      </p:cBhvr>
                                      <p:to x="100000" y="80000"/>
                                    </p:animScale>
                                    <p:animScale>
                                      <p:cBhvr>
                                        <p:cTn id="24" dur="83" decel="50000">
                                          <p:stCondLst>
                                            <p:cond delay="669"/>
                                          </p:stCondLst>
                                        </p:cTn>
                                        <p:tgtEl>
                                          <p:spTgt spid="25"/>
                                        </p:tgtEl>
                                      </p:cBhvr>
                                      <p:to x="100000" y="100000"/>
                                    </p:animScale>
                                    <p:animScale>
                                      <p:cBhvr>
                                        <p:cTn id="25" dur="13">
                                          <p:stCondLst>
                                            <p:cond delay="821"/>
                                          </p:stCondLst>
                                        </p:cTn>
                                        <p:tgtEl>
                                          <p:spTgt spid="25"/>
                                        </p:tgtEl>
                                      </p:cBhvr>
                                      <p:to x="100000" y="90000"/>
                                    </p:animScale>
                                    <p:animScale>
                                      <p:cBhvr>
                                        <p:cTn id="26" dur="83" decel="50000">
                                          <p:stCondLst>
                                            <p:cond delay="834"/>
                                          </p:stCondLst>
                                        </p:cTn>
                                        <p:tgtEl>
                                          <p:spTgt spid="25"/>
                                        </p:tgtEl>
                                      </p:cBhvr>
                                      <p:to x="100000" y="100000"/>
                                    </p:animScale>
                                    <p:animScale>
                                      <p:cBhvr>
                                        <p:cTn id="27" dur="13">
                                          <p:stCondLst>
                                            <p:cond delay="904"/>
                                          </p:stCondLst>
                                        </p:cTn>
                                        <p:tgtEl>
                                          <p:spTgt spid="25"/>
                                        </p:tgtEl>
                                      </p:cBhvr>
                                      <p:to x="100000" y="95000"/>
                                    </p:animScale>
                                    <p:animScale>
                                      <p:cBhvr>
                                        <p:cTn id="28" dur="83" decel="50000">
                                          <p:stCondLst>
                                            <p:cond delay="917"/>
                                          </p:stCondLst>
                                        </p:cTn>
                                        <p:tgtEl>
                                          <p:spTgt spid="25"/>
                                        </p:tgtEl>
                                      </p:cBhvr>
                                      <p:to x="100000" y="100000"/>
                                    </p:animScale>
                                  </p:childTnLst>
                                </p:cTn>
                              </p:par>
                              <p:par>
                                <p:cTn id="29" presetID="26" presetClass="entr" presetSubtype="0" fill="hold" nodeType="withEffect">
                                  <p:stCondLst>
                                    <p:cond delay="0"/>
                                  </p:stCondLst>
                                  <p:iterate type="lt">
                                    <p:tmPct val="0"/>
                                  </p:iterate>
                                  <p:childTnLst>
                                    <p:set>
                                      <p:cBhvr>
                                        <p:cTn id="30" dur="1" fill="hold">
                                          <p:stCondLst>
                                            <p:cond delay="0"/>
                                          </p:stCondLst>
                                        </p:cTn>
                                        <p:tgtEl>
                                          <p:spTgt spid="26"/>
                                        </p:tgtEl>
                                        <p:attrNameLst>
                                          <p:attrName>style.visibility</p:attrName>
                                        </p:attrNameLst>
                                      </p:cBhvr>
                                      <p:to>
                                        <p:strVal val="visible"/>
                                      </p:to>
                                    </p:set>
                                    <p:animEffect transition="in" filter="wipe(down)">
                                      <p:cBhvr>
                                        <p:cTn id="31" dur="290">
                                          <p:stCondLst>
                                            <p:cond delay="0"/>
                                          </p:stCondLst>
                                        </p:cTn>
                                        <p:tgtEl>
                                          <p:spTgt spid="26"/>
                                        </p:tgtEl>
                                      </p:cBhvr>
                                    </p:animEffect>
                                    <p:anim calcmode="lin" valueType="num">
                                      <p:cBhvr>
                                        <p:cTn id="32" dur="911"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3" dur="332"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4" dur="332" tmFilter="0, 0; 0.125,0.2665; 0.25,0.4; 0.375,0.465; 0.5,0.5;  0.625,0.535; 0.75,0.6; 0.875,0.7335; 1,1">
                                          <p:stCondLst>
                                            <p:cond delay="332"/>
                                          </p:stCondLst>
                                        </p:cTn>
                                        <p:tgtEl>
                                          <p:spTgt spid="26"/>
                                        </p:tgtEl>
                                        <p:attrNameLst>
                                          <p:attrName>ppt_y</p:attrName>
                                        </p:attrNameLst>
                                      </p:cBhvr>
                                      <p:tavLst>
                                        <p:tav tm="0" fmla="#ppt_y-sin(pi*$)/9">
                                          <p:val>
                                            <p:fltVal val="0"/>
                                          </p:val>
                                        </p:tav>
                                        <p:tav tm="100000">
                                          <p:val>
                                            <p:fltVal val="1"/>
                                          </p:val>
                                        </p:tav>
                                      </p:tavLst>
                                    </p:anim>
                                    <p:anim calcmode="lin" valueType="num">
                                      <p:cBhvr>
                                        <p:cTn id="35" dur="166" tmFilter="0, 0; 0.125,0.2665; 0.25,0.4; 0.375,0.465; 0.5,0.5;  0.625,0.535; 0.75,0.6; 0.875,0.7335; 1,1">
                                          <p:stCondLst>
                                            <p:cond delay="662"/>
                                          </p:stCondLst>
                                        </p:cTn>
                                        <p:tgtEl>
                                          <p:spTgt spid="26"/>
                                        </p:tgtEl>
                                        <p:attrNameLst>
                                          <p:attrName>ppt_y</p:attrName>
                                        </p:attrNameLst>
                                      </p:cBhvr>
                                      <p:tavLst>
                                        <p:tav tm="0" fmla="#ppt_y-sin(pi*$)/27">
                                          <p:val>
                                            <p:fltVal val="0"/>
                                          </p:val>
                                        </p:tav>
                                        <p:tav tm="100000">
                                          <p:val>
                                            <p:fltVal val="1"/>
                                          </p:val>
                                        </p:tav>
                                      </p:tavLst>
                                    </p:anim>
                                    <p:anim calcmode="lin" valueType="num">
                                      <p:cBhvr>
                                        <p:cTn id="36" dur="82" tmFilter="0, 0; 0.125,0.2665; 0.25,0.4; 0.375,0.465; 0.5,0.5;  0.625,0.535; 0.75,0.6; 0.875,0.7335; 1,1">
                                          <p:stCondLst>
                                            <p:cond delay="828"/>
                                          </p:stCondLst>
                                        </p:cTn>
                                        <p:tgtEl>
                                          <p:spTgt spid="26"/>
                                        </p:tgtEl>
                                        <p:attrNameLst>
                                          <p:attrName>ppt_y</p:attrName>
                                        </p:attrNameLst>
                                      </p:cBhvr>
                                      <p:tavLst>
                                        <p:tav tm="0" fmla="#ppt_y-sin(pi*$)/81">
                                          <p:val>
                                            <p:fltVal val="0"/>
                                          </p:val>
                                        </p:tav>
                                        <p:tav tm="100000">
                                          <p:val>
                                            <p:fltVal val="1"/>
                                          </p:val>
                                        </p:tav>
                                      </p:tavLst>
                                    </p:anim>
                                    <p:animScale>
                                      <p:cBhvr>
                                        <p:cTn id="37" dur="13">
                                          <p:stCondLst>
                                            <p:cond delay="325"/>
                                          </p:stCondLst>
                                        </p:cTn>
                                        <p:tgtEl>
                                          <p:spTgt spid="26"/>
                                        </p:tgtEl>
                                      </p:cBhvr>
                                      <p:to x="100000" y="60000"/>
                                    </p:animScale>
                                    <p:animScale>
                                      <p:cBhvr>
                                        <p:cTn id="38" dur="83" decel="50000">
                                          <p:stCondLst>
                                            <p:cond delay="338"/>
                                          </p:stCondLst>
                                        </p:cTn>
                                        <p:tgtEl>
                                          <p:spTgt spid="26"/>
                                        </p:tgtEl>
                                      </p:cBhvr>
                                      <p:to x="100000" y="100000"/>
                                    </p:animScale>
                                    <p:animScale>
                                      <p:cBhvr>
                                        <p:cTn id="39" dur="13">
                                          <p:stCondLst>
                                            <p:cond delay="656"/>
                                          </p:stCondLst>
                                        </p:cTn>
                                        <p:tgtEl>
                                          <p:spTgt spid="26"/>
                                        </p:tgtEl>
                                      </p:cBhvr>
                                      <p:to x="100000" y="80000"/>
                                    </p:animScale>
                                    <p:animScale>
                                      <p:cBhvr>
                                        <p:cTn id="40" dur="83" decel="50000">
                                          <p:stCondLst>
                                            <p:cond delay="669"/>
                                          </p:stCondLst>
                                        </p:cTn>
                                        <p:tgtEl>
                                          <p:spTgt spid="26"/>
                                        </p:tgtEl>
                                      </p:cBhvr>
                                      <p:to x="100000" y="100000"/>
                                    </p:animScale>
                                    <p:animScale>
                                      <p:cBhvr>
                                        <p:cTn id="41" dur="13">
                                          <p:stCondLst>
                                            <p:cond delay="821"/>
                                          </p:stCondLst>
                                        </p:cTn>
                                        <p:tgtEl>
                                          <p:spTgt spid="26"/>
                                        </p:tgtEl>
                                      </p:cBhvr>
                                      <p:to x="100000" y="90000"/>
                                    </p:animScale>
                                    <p:animScale>
                                      <p:cBhvr>
                                        <p:cTn id="42" dur="83" decel="50000">
                                          <p:stCondLst>
                                            <p:cond delay="834"/>
                                          </p:stCondLst>
                                        </p:cTn>
                                        <p:tgtEl>
                                          <p:spTgt spid="26"/>
                                        </p:tgtEl>
                                      </p:cBhvr>
                                      <p:to x="100000" y="100000"/>
                                    </p:animScale>
                                    <p:animScale>
                                      <p:cBhvr>
                                        <p:cTn id="43" dur="13">
                                          <p:stCondLst>
                                            <p:cond delay="904"/>
                                          </p:stCondLst>
                                        </p:cTn>
                                        <p:tgtEl>
                                          <p:spTgt spid="26"/>
                                        </p:tgtEl>
                                      </p:cBhvr>
                                      <p:to x="100000" y="95000"/>
                                    </p:animScale>
                                    <p:animScale>
                                      <p:cBhvr>
                                        <p:cTn id="44" dur="83" decel="50000">
                                          <p:stCondLst>
                                            <p:cond delay="917"/>
                                          </p:stCondLst>
                                        </p:cTn>
                                        <p:tgtEl>
                                          <p:spTgt spid="26"/>
                                        </p:tgtEl>
                                      </p:cBhvr>
                                      <p:to x="100000" y="100000"/>
                                    </p:animScale>
                                  </p:childTnLst>
                                </p:cTn>
                              </p:par>
                              <p:par>
                                <p:cTn id="45" presetID="26" presetClass="entr" presetSubtype="0" fill="hold" nodeType="withEffect">
                                  <p:stCondLst>
                                    <p:cond delay="0"/>
                                  </p:stCondLst>
                                  <p:iterate type="lt">
                                    <p:tmPct val="0"/>
                                  </p:iterate>
                                  <p:childTnLst>
                                    <p:set>
                                      <p:cBhvr>
                                        <p:cTn id="46" dur="1" fill="hold">
                                          <p:stCondLst>
                                            <p:cond delay="0"/>
                                          </p:stCondLst>
                                        </p:cTn>
                                        <p:tgtEl>
                                          <p:spTgt spid="27"/>
                                        </p:tgtEl>
                                        <p:attrNameLst>
                                          <p:attrName>style.visibility</p:attrName>
                                        </p:attrNameLst>
                                      </p:cBhvr>
                                      <p:to>
                                        <p:strVal val="visible"/>
                                      </p:to>
                                    </p:set>
                                    <p:animEffect transition="in" filter="wipe(down)">
                                      <p:cBhvr>
                                        <p:cTn id="47" dur="290">
                                          <p:stCondLst>
                                            <p:cond delay="0"/>
                                          </p:stCondLst>
                                        </p:cTn>
                                        <p:tgtEl>
                                          <p:spTgt spid="27"/>
                                        </p:tgtEl>
                                      </p:cBhvr>
                                    </p:animEffect>
                                    <p:anim calcmode="lin" valueType="num">
                                      <p:cBhvr>
                                        <p:cTn id="48"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9"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0"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51"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52"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53" dur="13">
                                          <p:stCondLst>
                                            <p:cond delay="325"/>
                                          </p:stCondLst>
                                        </p:cTn>
                                        <p:tgtEl>
                                          <p:spTgt spid="27"/>
                                        </p:tgtEl>
                                      </p:cBhvr>
                                      <p:to x="100000" y="60000"/>
                                    </p:animScale>
                                    <p:animScale>
                                      <p:cBhvr>
                                        <p:cTn id="54" dur="83" decel="50000">
                                          <p:stCondLst>
                                            <p:cond delay="338"/>
                                          </p:stCondLst>
                                        </p:cTn>
                                        <p:tgtEl>
                                          <p:spTgt spid="27"/>
                                        </p:tgtEl>
                                      </p:cBhvr>
                                      <p:to x="100000" y="100000"/>
                                    </p:animScale>
                                    <p:animScale>
                                      <p:cBhvr>
                                        <p:cTn id="55" dur="13">
                                          <p:stCondLst>
                                            <p:cond delay="656"/>
                                          </p:stCondLst>
                                        </p:cTn>
                                        <p:tgtEl>
                                          <p:spTgt spid="27"/>
                                        </p:tgtEl>
                                      </p:cBhvr>
                                      <p:to x="100000" y="80000"/>
                                    </p:animScale>
                                    <p:animScale>
                                      <p:cBhvr>
                                        <p:cTn id="56" dur="83" decel="50000">
                                          <p:stCondLst>
                                            <p:cond delay="669"/>
                                          </p:stCondLst>
                                        </p:cTn>
                                        <p:tgtEl>
                                          <p:spTgt spid="27"/>
                                        </p:tgtEl>
                                      </p:cBhvr>
                                      <p:to x="100000" y="100000"/>
                                    </p:animScale>
                                    <p:animScale>
                                      <p:cBhvr>
                                        <p:cTn id="57" dur="13">
                                          <p:stCondLst>
                                            <p:cond delay="821"/>
                                          </p:stCondLst>
                                        </p:cTn>
                                        <p:tgtEl>
                                          <p:spTgt spid="27"/>
                                        </p:tgtEl>
                                      </p:cBhvr>
                                      <p:to x="100000" y="90000"/>
                                    </p:animScale>
                                    <p:animScale>
                                      <p:cBhvr>
                                        <p:cTn id="58" dur="83" decel="50000">
                                          <p:stCondLst>
                                            <p:cond delay="834"/>
                                          </p:stCondLst>
                                        </p:cTn>
                                        <p:tgtEl>
                                          <p:spTgt spid="27"/>
                                        </p:tgtEl>
                                      </p:cBhvr>
                                      <p:to x="100000" y="100000"/>
                                    </p:animScale>
                                    <p:animScale>
                                      <p:cBhvr>
                                        <p:cTn id="59" dur="13">
                                          <p:stCondLst>
                                            <p:cond delay="904"/>
                                          </p:stCondLst>
                                        </p:cTn>
                                        <p:tgtEl>
                                          <p:spTgt spid="27"/>
                                        </p:tgtEl>
                                      </p:cBhvr>
                                      <p:to x="100000" y="95000"/>
                                    </p:animScale>
                                    <p:animScale>
                                      <p:cBhvr>
                                        <p:cTn id="60" dur="83" decel="50000">
                                          <p:stCondLst>
                                            <p:cond delay="917"/>
                                          </p:stCondLst>
                                        </p:cTn>
                                        <p:tgtEl>
                                          <p:spTgt spid="27"/>
                                        </p:tgtEl>
                                      </p:cBhvr>
                                      <p:to x="100000" y="100000"/>
                                    </p:animScale>
                                  </p:childTnLst>
                                </p:cTn>
                              </p:par>
                              <p:par>
                                <p:cTn id="61" presetID="26" presetClass="entr" presetSubtype="0" fill="hold" nodeType="withEffect">
                                  <p:stCondLst>
                                    <p:cond delay="0"/>
                                  </p:stCondLst>
                                  <p:iterate type="lt">
                                    <p:tmPct val="0"/>
                                  </p:iterate>
                                  <p:childTnLst>
                                    <p:set>
                                      <p:cBhvr>
                                        <p:cTn id="62" dur="1" fill="hold">
                                          <p:stCondLst>
                                            <p:cond delay="0"/>
                                          </p:stCondLst>
                                        </p:cTn>
                                        <p:tgtEl>
                                          <p:spTgt spid="28"/>
                                        </p:tgtEl>
                                        <p:attrNameLst>
                                          <p:attrName>style.visibility</p:attrName>
                                        </p:attrNameLst>
                                      </p:cBhvr>
                                      <p:to>
                                        <p:strVal val="visible"/>
                                      </p:to>
                                    </p:set>
                                    <p:animEffect transition="in" filter="wipe(down)">
                                      <p:cBhvr>
                                        <p:cTn id="63" dur="290">
                                          <p:stCondLst>
                                            <p:cond delay="0"/>
                                          </p:stCondLst>
                                        </p:cTn>
                                        <p:tgtEl>
                                          <p:spTgt spid="28"/>
                                        </p:tgtEl>
                                      </p:cBhvr>
                                    </p:animEffect>
                                    <p:anim calcmode="lin" valueType="num">
                                      <p:cBhvr>
                                        <p:cTn id="64" dur="911"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65" dur="332"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66" dur="332" tmFilter="0, 0; 0.125,0.2665; 0.25,0.4; 0.375,0.465; 0.5,0.5;  0.625,0.535; 0.75,0.6; 0.875,0.7335; 1,1">
                                          <p:stCondLst>
                                            <p:cond delay="332"/>
                                          </p:stCondLst>
                                        </p:cTn>
                                        <p:tgtEl>
                                          <p:spTgt spid="28"/>
                                        </p:tgtEl>
                                        <p:attrNameLst>
                                          <p:attrName>ppt_y</p:attrName>
                                        </p:attrNameLst>
                                      </p:cBhvr>
                                      <p:tavLst>
                                        <p:tav tm="0" fmla="#ppt_y-sin(pi*$)/9">
                                          <p:val>
                                            <p:fltVal val="0"/>
                                          </p:val>
                                        </p:tav>
                                        <p:tav tm="100000">
                                          <p:val>
                                            <p:fltVal val="1"/>
                                          </p:val>
                                        </p:tav>
                                      </p:tavLst>
                                    </p:anim>
                                    <p:anim calcmode="lin" valueType="num">
                                      <p:cBhvr>
                                        <p:cTn id="67" dur="166" tmFilter="0, 0; 0.125,0.2665; 0.25,0.4; 0.375,0.465; 0.5,0.5;  0.625,0.535; 0.75,0.6; 0.875,0.7335; 1,1">
                                          <p:stCondLst>
                                            <p:cond delay="662"/>
                                          </p:stCondLst>
                                        </p:cTn>
                                        <p:tgtEl>
                                          <p:spTgt spid="28"/>
                                        </p:tgtEl>
                                        <p:attrNameLst>
                                          <p:attrName>ppt_y</p:attrName>
                                        </p:attrNameLst>
                                      </p:cBhvr>
                                      <p:tavLst>
                                        <p:tav tm="0" fmla="#ppt_y-sin(pi*$)/27">
                                          <p:val>
                                            <p:fltVal val="0"/>
                                          </p:val>
                                        </p:tav>
                                        <p:tav tm="100000">
                                          <p:val>
                                            <p:fltVal val="1"/>
                                          </p:val>
                                        </p:tav>
                                      </p:tavLst>
                                    </p:anim>
                                    <p:anim calcmode="lin" valueType="num">
                                      <p:cBhvr>
                                        <p:cTn id="68" dur="82" tmFilter="0, 0; 0.125,0.2665; 0.25,0.4; 0.375,0.465; 0.5,0.5;  0.625,0.535; 0.75,0.6; 0.875,0.7335; 1,1">
                                          <p:stCondLst>
                                            <p:cond delay="828"/>
                                          </p:stCondLst>
                                        </p:cTn>
                                        <p:tgtEl>
                                          <p:spTgt spid="28"/>
                                        </p:tgtEl>
                                        <p:attrNameLst>
                                          <p:attrName>ppt_y</p:attrName>
                                        </p:attrNameLst>
                                      </p:cBhvr>
                                      <p:tavLst>
                                        <p:tav tm="0" fmla="#ppt_y-sin(pi*$)/81">
                                          <p:val>
                                            <p:fltVal val="0"/>
                                          </p:val>
                                        </p:tav>
                                        <p:tav tm="100000">
                                          <p:val>
                                            <p:fltVal val="1"/>
                                          </p:val>
                                        </p:tav>
                                      </p:tavLst>
                                    </p:anim>
                                    <p:animScale>
                                      <p:cBhvr>
                                        <p:cTn id="69" dur="13">
                                          <p:stCondLst>
                                            <p:cond delay="325"/>
                                          </p:stCondLst>
                                        </p:cTn>
                                        <p:tgtEl>
                                          <p:spTgt spid="28"/>
                                        </p:tgtEl>
                                      </p:cBhvr>
                                      <p:to x="100000" y="60000"/>
                                    </p:animScale>
                                    <p:animScale>
                                      <p:cBhvr>
                                        <p:cTn id="70" dur="83" decel="50000">
                                          <p:stCondLst>
                                            <p:cond delay="338"/>
                                          </p:stCondLst>
                                        </p:cTn>
                                        <p:tgtEl>
                                          <p:spTgt spid="28"/>
                                        </p:tgtEl>
                                      </p:cBhvr>
                                      <p:to x="100000" y="100000"/>
                                    </p:animScale>
                                    <p:animScale>
                                      <p:cBhvr>
                                        <p:cTn id="71" dur="13">
                                          <p:stCondLst>
                                            <p:cond delay="656"/>
                                          </p:stCondLst>
                                        </p:cTn>
                                        <p:tgtEl>
                                          <p:spTgt spid="28"/>
                                        </p:tgtEl>
                                      </p:cBhvr>
                                      <p:to x="100000" y="80000"/>
                                    </p:animScale>
                                    <p:animScale>
                                      <p:cBhvr>
                                        <p:cTn id="72" dur="83" decel="50000">
                                          <p:stCondLst>
                                            <p:cond delay="669"/>
                                          </p:stCondLst>
                                        </p:cTn>
                                        <p:tgtEl>
                                          <p:spTgt spid="28"/>
                                        </p:tgtEl>
                                      </p:cBhvr>
                                      <p:to x="100000" y="100000"/>
                                    </p:animScale>
                                    <p:animScale>
                                      <p:cBhvr>
                                        <p:cTn id="73" dur="13">
                                          <p:stCondLst>
                                            <p:cond delay="821"/>
                                          </p:stCondLst>
                                        </p:cTn>
                                        <p:tgtEl>
                                          <p:spTgt spid="28"/>
                                        </p:tgtEl>
                                      </p:cBhvr>
                                      <p:to x="100000" y="90000"/>
                                    </p:animScale>
                                    <p:animScale>
                                      <p:cBhvr>
                                        <p:cTn id="74" dur="83" decel="50000">
                                          <p:stCondLst>
                                            <p:cond delay="834"/>
                                          </p:stCondLst>
                                        </p:cTn>
                                        <p:tgtEl>
                                          <p:spTgt spid="28"/>
                                        </p:tgtEl>
                                      </p:cBhvr>
                                      <p:to x="100000" y="100000"/>
                                    </p:animScale>
                                    <p:animScale>
                                      <p:cBhvr>
                                        <p:cTn id="75" dur="13">
                                          <p:stCondLst>
                                            <p:cond delay="904"/>
                                          </p:stCondLst>
                                        </p:cTn>
                                        <p:tgtEl>
                                          <p:spTgt spid="28"/>
                                        </p:tgtEl>
                                      </p:cBhvr>
                                      <p:to x="100000" y="95000"/>
                                    </p:animScale>
                                    <p:animScale>
                                      <p:cBhvr>
                                        <p:cTn id="76" dur="83" decel="50000">
                                          <p:stCondLst>
                                            <p:cond delay="917"/>
                                          </p:stCondLst>
                                        </p:cTn>
                                        <p:tgtEl>
                                          <p:spTgt spid="28"/>
                                        </p:tgtEl>
                                      </p:cBhvr>
                                      <p:to x="100000" y="100000"/>
                                    </p:animScale>
                                  </p:childTnLst>
                                </p:cTn>
                              </p:par>
                              <p:par>
                                <p:cTn id="77" presetID="26" presetClass="entr" presetSubtype="0" fill="hold" nodeType="withEffect">
                                  <p:stCondLst>
                                    <p:cond delay="0"/>
                                  </p:stCondLst>
                                  <p:iterate type="lt">
                                    <p:tmPct val="0"/>
                                  </p:iterate>
                                  <p:childTnLst>
                                    <p:set>
                                      <p:cBhvr>
                                        <p:cTn id="78" dur="1" fill="hold">
                                          <p:stCondLst>
                                            <p:cond delay="0"/>
                                          </p:stCondLst>
                                        </p:cTn>
                                        <p:tgtEl>
                                          <p:spTgt spid="29"/>
                                        </p:tgtEl>
                                        <p:attrNameLst>
                                          <p:attrName>style.visibility</p:attrName>
                                        </p:attrNameLst>
                                      </p:cBhvr>
                                      <p:to>
                                        <p:strVal val="visible"/>
                                      </p:to>
                                    </p:set>
                                    <p:animEffect transition="in" filter="wipe(down)">
                                      <p:cBhvr>
                                        <p:cTn id="79" dur="290">
                                          <p:stCondLst>
                                            <p:cond delay="0"/>
                                          </p:stCondLst>
                                        </p:cTn>
                                        <p:tgtEl>
                                          <p:spTgt spid="29"/>
                                        </p:tgtEl>
                                      </p:cBhvr>
                                    </p:animEffect>
                                    <p:anim calcmode="lin" valueType="num">
                                      <p:cBhvr>
                                        <p:cTn id="80" dur="911"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29"/>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29"/>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29"/>
                                        </p:tgtEl>
                                        <p:attrNameLst>
                                          <p:attrName>ppt_y</p:attrName>
                                        </p:attrNameLst>
                                      </p:cBhvr>
                                      <p:tavLst>
                                        <p:tav tm="0" fmla="#ppt_y-sin(pi*$)/81">
                                          <p:val>
                                            <p:fltVal val="0"/>
                                          </p:val>
                                        </p:tav>
                                        <p:tav tm="100000">
                                          <p:val>
                                            <p:fltVal val="1"/>
                                          </p:val>
                                        </p:tav>
                                      </p:tavLst>
                                    </p:anim>
                                    <p:animScale>
                                      <p:cBhvr>
                                        <p:cTn id="85" dur="13">
                                          <p:stCondLst>
                                            <p:cond delay="325"/>
                                          </p:stCondLst>
                                        </p:cTn>
                                        <p:tgtEl>
                                          <p:spTgt spid="29"/>
                                        </p:tgtEl>
                                      </p:cBhvr>
                                      <p:to x="100000" y="60000"/>
                                    </p:animScale>
                                    <p:animScale>
                                      <p:cBhvr>
                                        <p:cTn id="86" dur="83" decel="50000">
                                          <p:stCondLst>
                                            <p:cond delay="338"/>
                                          </p:stCondLst>
                                        </p:cTn>
                                        <p:tgtEl>
                                          <p:spTgt spid="29"/>
                                        </p:tgtEl>
                                      </p:cBhvr>
                                      <p:to x="100000" y="100000"/>
                                    </p:animScale>
                                    <p:animScale>
                                      <p:cBhvr>
                                        <p:cTn id="87" dur="13">
                                          <p:stCondLst>
                                            <p:cond delay="656"/>
                                          </p:stCondLst>
                                        </p:cTn>
                                        <p:tgtEl>
                                          <p:spTgt spid="29"/>
                                        </p:tgtEl>
                                      </p:cBhvr>
                                      <p:to x="100000" y="80000"/>
                                    </p:animScale>
                                    <p:animScale>
                                      <p:cBhvr>
                                        <p:cTn id="88" dur="83" decel="50000">
                                          <p:stCondLst>
                                            <p:cond delay="669"/>
                                          </p:stCondLst>
                                        </p:cTn>
                                        <p:tgtEl>
                                          <p:spTgt spid="29"/>
                                        </p:tgtEl>
                                      </p:cBhvr>
                                      <p:to x="100000" y="100000"/>
                                    </p:animScale>
                                    <p:animScale>
                                      <p:cBhvr>
                                        <p:cTn id="89" dur="13">
                                          <p:stCondLst>
                                            <p:cond delay="821"/>
                                          </p:stCondLst>
                                        </p:cTn>
                                        <p:tgtEl>
                                          <p:spTgt spid="29"/>
                                        </p:tgtEl>
                                      </p:cBhvr>
                                      <p:to x="100000" y="90000"/>
                                    </p:animScale>
                                    <p:animScale>
                                      <p:cBhvr>
                                        <p:cTn id="90" dur="83" decel="50000">
                                          <p:stCondLst>
                                            <p:cond delay="834"/>
                                          </p:stCondLst>
                                        </p:cTn>
                                        <p:tgtEl>
                                          <p:spTgt spid="29"/>
                                        </p:tgtEl>
                                      </p:cBhvr>
                                      <p:to x="100000" y="100000"/>
                                    </p:animScale>
                                    <p:animScale>
                                      <p:cBhvr>
                                        <p:cTn id="91" dur="13">
                                          <p:stCondLst>
                                            <p:cond delay="904"/>
                                          </p:stCondLst>
                                        </p:cTn>
                                        <p:tgtEl>
                                          <p:spTgt spid="29"/>
                                        </p:tgtEl>
                                      </p:cBhvr>
                                      <p:to x="100000" y="95000"/>
                                    </p:animScale>
                                    <p:animScale>
                                      <p:cBhvr>
                                        <p:cTn id="92" dur="83" decel="50000">
                                          <p:stCondLst>
                                            <p:cond delay="917"/>
                                          </p:stCondLst>
                                        </p:cTn>
                                        <p:tgtEl>
                                          <p:spTgt spid="29"/>
                                        </p:tgtEl>
                                      </p:cBhvr>
                                      <p:to x="100000" y="100000"/>
                                    </p:animScale>
                                  </p:childTnLst>
                                </p:cTn>
                              </p:par>
                              <p:par>
                                <p:cTn id="93" presetID="26" presetClass="entr" presetSubtype="0" fill="hold" nodeType="withEffect">
                                  <p:stCondLst>
                                    <p:cond delay="0"/>
                                  </p:stCondLst>
                                  <p:iterate type="lt">
                                    <p:tmPct val="0"/>
                                  </p:iterate>
                                  <p:childTnLst>
                                    <p:set>
                                      <p:cBhvr>
                                        <p:cTn id="94" dur="1" fill="hold">
                                          <p:stCondLst>
                                            <p:cond delay="0"/>
                                          </p:stCondLst>
                                        </p:cTn>
                                        <p:tgtEl>
                                          <p:spTgt spid="30"/>
                                        </p:tgtEl>
                                        <p:attrNameLst>
                                          <p:attrName>style.visibility</p:attrName>
                                        </p:attrNameLst>
                                      </p:cBhvr>
                                      <p:to>
                                        <p:strVal val="visible"/>
                                      </p:to>
                                    </p:set>
                                    <p:animEffect transition="in" filter="wipe(down)">
                                      <p:cBhvr>
                                        <p:cTn id="95" dur="290">
                                          <p:stCondLst>
                                            <p:cond delay="0"/>
                                          </p:stCondLst>
                                        </p:cTn>
                                        <p:tgtEl>
                                          <p:spTgt spid="30"/>
                                        </p:tgtEl>
                                      </p:cBhvr>
                                    </p:animEffect>
                                    <p:anim calcmode="lin" valueType="num">
                                      <p:cBhvr>
                                        <p:cTn id="96"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7"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98"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99"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100"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101" dur="13">
                                          <p:stCondLst>
                                            <p:cond delay="325"/>
                                          </p:stCondLst>
                                        </p:cTn>
                                        <p:tgtEl>
                                          <p:spTgt spid="30"/>
                                        </p:tgtEl>
                                      </p:cBhvr>
                                      <p:to x="100000" y="60000"/>
                                    </p:animScale>
                                    <p:animScale>
                                      <p:cBhvr>
                                        <p:cTn id="102" dur="83" decel="50000">
                                          <p:stCondLst>
                                            <p:cond delay="338"/>
                                          </p:stCondLst>
                                        </p:cTn>
                                        <p:tgtEl>
                                          <p:spTgt spid="30"/>
                                        </p:tgtEl>
                                      </p:cBhvr>
                                      <p:to x="100000" y="100000"/>
                                    </p:animScale>
                                    <p:animScale>
                                      <p:cBhvr>
                                        <p:cTn id="103" dur="13">
                                          <p:stCondLst>
                                            <p:cond delay="656"/>
                                          </p:stCondLst>
                                        </p:cTn>
                                        <p:tgtEl>
                                          <p:spTgt spid="30"/>
                                        </p:tgtEl>
                                      </p:cBhvr>
                                      <p:to x="100000" y="80000"/>
                                    </p:animScale>
                                    <p:animScale>
                                      <p:cBhvr>
                                        <p:cTn id="104" dur="83" decel="50000">
                                          <p:stCondLst>
                                            <p:cond delay="669"/>
                                          </p:stCondLst>
                                        </p:cTn>
                                        <p:tgtEl>
                                          <p:spTgt spid="30"/>
                                        </p:tgtEl>
                                      </p:cBhvr>
                                      <p:to x="100000" y="100000"/>
                                    </p:animScale>
                                    <p:animScale>
                                      <p:cBhvr>
                                        <p:cTn id="105" dur="13">
                                          <p:stCondLst>
                                            <p:cond delay="821"/>
                                          </p:stCondLst>
                                        </p:cTn>
                                        <p:tgtEl>
                                          <p:spTgt spid="30"/>
                                        </p:tgtEl>
                                      </p:cBhvr>
                                      <p:to x="100000" y="90000"/>
                                    </p:animScale>
                                    <p:animScale>
                                      <p:cBhvr>
                                        <p:cTn id="106" dur="83" decel="50000">
                                          <p:stCondLst>
                                            <p:cond delay="834"/>
                                          </p:stCondLst>
                                        </p:cTn>
                                        <p:tgtEl>
                                          <p:spTgt spid="30"/>
                                        </p:tgtEl>
                                      </p:cBhvr>
                                      <p:to x="100000" y="100000"/>
                                    </p:animScale>
                                    <p:animScale>
                                      <p:cBhvr>
                                        <p:cTn id="107" dur="13">
                                          <p:stCondLst>
                                            <p:cond delay="904"/>
                                          </p:stCondLst>
                                        </p:cTn>
                                        <p:tgtEl>
                                          <p:spTgt spid="30"/>
                                        </p:tgtEl>
                                      </p:cBhvr>
                                      <p:to x="100000" y="95000"/>
                                    </p:animScale>
                                    <p:animScale>
                                      <p:cBhvr>
                                        <p:cTn id="108" dur="83" decel="50000">
                                          <p:stCondLst>
                                            <p:cond delay="917"/>
                                          </p:stCondLst>
                                        </p:cTn>
                                        <p:tgtEl>
                                          <p:spTgt spid="30"/>
                                        </p:tgtEl>
                                      </p:cBhvr>
                                      <p:to x="100000" y="100000"/>
                                    </p:animScale>
                                  </p:childTnLst>
                                </p:cTn>
                              </p:par>
                              <p:par>
                                <p:cTn id="109" presetID="26" presetClass="entr" presetSubtype="0" fill="hold" nodeType="withEffect">
                                  <p:stCondLst>
                                    <p:cond delay="0"/>
                                  </p:stCondLst>
                                  <p:iterate type="lt">
                                    <p:tmPct val="0"/>
                                  </p:iterate>
                                  <p:childTnLst>
                                    <p:set>
                                      <p:cBhvr>
                                        <p:cTn id="110" dur="1" fill="hold">
                                          <p:stCondLst>
                                            <p:cond delay="0"/>
                                          </p:stCondLst>
                                        </p:cTn>
                                        <p:tgtEl>
                                          <p:spTgt spid="31"/>
                                        </p:tgtEl>
                                        <p:attrNameLst>
                                          <p:attrName>style.visibility</p:attrName>
                                        </p:attrNameLst>
                                      </p:cBhvr>
                                      <p:to>
                                        <p:strVal val="visible"/>
                                      </p:to>
                                    </p:set>
                                    <p:animEffect transition="in" filter="wipe(down)">
                                      <p:cBhvr>
                                        <p:cTn id="111" dur="290">
                                          <p:stCondLst>
                                            <p:cond delay="0"/>
                                          </p:stCondLst>
                                        </p:cTn>
                                        <p:tgtEl>
                                          <p:spTgt spid="31"/>
                                        </p:tgtEl>
                                      </p:cBhvr>
                                    </p:animEffect>
                                    <p:anim calcmode="lin" valueType="num">
                                      <p:cBhvr>
                                        <p:cTn id="112" dur="911"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13" dur="332"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14" dur="332" tmFilter="0, 0; 0.125,0.2665; 0.25,0.4; 0.375,0.465; 0.5,0.5;  0.625,0.535; 0.75,0.6; 0.875,0.7335; 1,1">
                                          <p:stCondLst>
                                            <p:cond delay="332"/>
                                          </p:stCondLst>
                                        </p:cTn>
                                        <p:tgtEl>
                                          <p:spTgt spid="31"/>
                                        </p:tgtEl>
                                        <p:attrNameLst>
                                          <p:attrName>ppt_y</p:attrName>
                                        </p:attrNameLst>
                                      </p:cBhvr>
                                      <p:tavLst>
                                        <p:tav tm="0" fmla="#ppt_y-sin(pi*$)/9">
                                          <p:val>
                                            <p:fltVal val="0"/>
                                          </p:val>
                                        </p:tav>
                                        <p:tav tm="100000">
                                          <p:val>
                                            <p:fltVal val="1"/>
                                          </p:val>
                                        </p:tav>
                                      </p:tavLst>
                                    </p:anim>
                                    <p:anim calcmode="lin" valueType="num">
                                      <p:cBhvr>
                                        <p:cTn id="115" dur="166" tmFilter="0, 0; 0.125,0.2665; 0.25,0.4; 0.375,0.465; 0.5,0.5;  0.625,0.535; 0.75,0.6; 0.875,0.7335; 1,1">
                                          <p:stCondLst>
                                            <p:cond delay="662"/>
                                          </p:stCondLst>
                                        </p:cTn>
                                        <p:tgtEl>
                                          <p:spTgt spid="31"/>
                                        </p:tgtEl>
                                        <p:attrNameLst>
                                          <p:attrName>ppt_y</p:attrName>
                                        </p:attrNameLst>
                                      </p:cBhvr>
                                      <p:tavLst>
                                        <p:tav tm="0" fmla="#ppt_y-sin(pi*$)/27">
                                          <p:val>
                                            <p:fltVal val="0"/>
                                          </p:val>
                                        </p:tav>
                                        <p:tav tm="100000">
                                          <p:val>
                                            <p:fltVal val="1"/>
                                          </p:val>
                                        </p:tav>
                                      </p:tavLst>
                                    </p:anim>
                                    <p:anim calcmode="lin" valueType="num">
                                      <p:cBhvr>
                                        <p:cTn id="116" dur="82" tmFilter="0, 0; 0.125,0.2665; 0.25,0.4; 0.375,0.465; 0.5,0.5;  0.625,0.535; 0.75,0.6; 0.875,0.7335; 1,1">
                                          <p:stCondLst>
                                            <p:cond delay="828"/>
                                          </p:stCondLst>
                                        </p:cTn>
                                        <p:tgtEl>
                                          <p:spTgt spid="31"/>
                                        </p:tgtEl>
                                        <p:attrNameLst>
                                          <p:attrName>ppt_y</p:attrName>
                                        </p:attrNameLst>
                                      </p:cBhvr>
                                      <p:tavLst>
                                        <p:tav tm="0" fmla="#ppt_y-sin(pi*$)/81">
                                          <p:val>
                                            <p:fltVal val="0"/>
                                          </p:val>
                                        </p:tav>
                                        <p:tav tm="100000">
                                          <p:val>
                                            <p:fltVal val="1"/>
                                          </p:val>
                                        </p:tav>
                                      </p:tavLst>
                                    </p:anim>
                                    <p:animScale>
                                      <p:cBhvr>
                                        <p:cTn id="117" dur="13">
                                          <p:stCondLst>
                                            <p:cond delay="325"/>
                                          </p:stCondLst>
                                        </p:cTn>
                                        <p:tgtEl>
                                          <p:spTgt spid="31"/>
                                        </p:tgtEl>
                                      </p:cBhvr>
                                      <p:to x="100000" y="60000"/>
                                    </p:animScale>
                                    <p:animScale>
                                      <p:cBhvr>
                                        <p:cTn id="118" dur="83" decel="50000">
                                          <p:stCondLst>
                                            <p:cond delay="338"/>
                                          </p:stCondLst>
                                        </p:cTn>
                                        <p:tgtEl>
                                          <p:spTgt spid="31"/>
                                        </p:tgtEl>
                                      </p:cBhvr>
                                      <p:to x="100000" y="100000"/>
                                    </p:animScale>
                                    <p:animScale>
                                      <p:cBhvr>
                                        <p:cTn id="119" dur="13">
                                          <p:stCondLst>
                                            <p:cond delay="656"/>
                                          </p:stCondLst>
                                        </p:cTn>
                                        <p:tgtEl>
                                          <p:spTgt spid="31"/>
                                        </p:tgtEl>
                                      </p:cBhvr>
                                      <p:to x="100000" y="80000"/>
                                    </p:animScale>
                                    <p:animScale>
                                      <p:cBhvr>
                                        <p:cTn id="120" dur="83" decel="50000">
                                          <p:stCondLst>
                                            <p:cond delay="669"/>
                                          </p:stCondLst>
                                        </p:cTn>
                                        <p:tgtEl>
                                          <p:spTgt spid="31"/>
                                        </p:tgtEl>
                                      </p:cBhvr>
                                      <p:to x="100000" y="100000"/>
                                    </p:animScale>
                                    <p:animScale>
                                      <p:cBhvr>
                                        <p:cTn id="121" dur="13">
                                          <p:stCondLst>
                                            <p:cond delay="821"/>
                                          </p:stCondLst>
                                        </p:cTn>
                                        <p:tgtEl>
                                          <p:spTgt spid="31"/>
                                        </p:tgtEl>
                                      </p:cBhvr>
                                      <p:to x="100000" y="90000"/>
                                    </p:animScale>
                                    <p:animScale>
                                      <p:cBhvr>
                                        <p:cTn id="122" dur="83" decel="50000">
                                          <p:stCondLst>
                                            <p:cond delay="834"/>
                                          </p:stCondLst>
                                        </p:cTn>
                                        <p:tgtEl>
                                          <p:spTgt spid="31"/>
                                        </p:tgtEl>
                                      </p:cBhvr>
                                      <p:to x="100000" y="100000"/>
                                    </p:animScale>
                                    <p:animScale>
                                      <p:cBhvr>
                                        <p:cTn id="123" dur="13">
                                          <p:stCondLst>
                                            <p:cond delay="904"/>
                                          </p:stCondLst>
                                        </p:cTn>
                                        <p:tgtEl>
                                          <p:spTgt spid="31"/>
                                        </p:tgtEl>
                                      </p:cBhvr>
                                      <p:to x="100000" y="95000"/>
                                    </p:animScale>
                                    <p:animScale>
                                      <p:cBhvr>
                                        <p:cTn id="124" dur="83" decel="50000">
                                          <p:stCondLst>
                                            <p:cond delay="917"/>
                                          </p:stCondLst>
                                        </p:cTn>
                                        <p:tgtEl>
                                          <p:spTgt spid="31"/>
                                        </p:tgtEl>
                                      </p:cBhvr>
                                      <p:to x="100000" y="100000"/>
                                    </p:animScale>
                                  </p:childTnLst>
                                </p:cTn>
                              </p:par>
                              <p:par>
                                <p:cTn id="125" presetID="26" presetClass="entr" presetSubtype="0" fill="hold" nodeType="withEffect">
                                  <p:stCondLst>
                                    <p:cond delay="0"/>
                                  </p:stCondLst>
                                  <p:iterate type="lt">
                                    <p:tmPct val="0"/>
                                  </p:iterate>
                                  <p:childTnLst>
                                    <p:set>
                                      <p:cBhvr>
                                        <p:cTn id="126" dur="1" fill="hold">
                                          <p:stCondLst>
                                            <p:cond delay="0"/>
                                          </p:stCondLst>
                                        </p:cTn>
                                        <p:tgtEl>
                                          <p:spTgt spid="32"/>
                                        </p:tgtEl>
                                        <p:attrNameLst>
                                          <p:attrName>style.visibility</p:attrName>
                                        </p:attrNameLst>
                                      </p:cBhvr>
                                      <p:to>
                                        <p:strVal val="visible"/>
                                      </p:to>
                                    </p:set>
                                    <p:animEffect transition="in" filter="wipe(down)">
                                      <p:cBhvr>
                                        <p:cTn id="127" dur="290">
                                          <p:stCondLst>
                                            <p:cond delay="0"/>
                                          </p:stCondLst>
                                        </p:cTn>
                                        <p:tgtEl>
                                          <p:spTgt spid="32"/>
                                        </p:tgtEl>
                                      </p:cBhvr>
                                    </p:animEffect>
                                    <p:anim calcmode="lin" valueType="num">
                                      <p:cBhvr>
                                        <p:cTn id="128"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29"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30"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31"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32"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33" dur="13">
                                          <p:stCondLst>
                                            <p:cond delay="325"/>
                                          </p:stCondLst>
                                        </p:cTn>
                                        <p:tgtEl>
                                          <p:spTgt spid="32"/>
                                        </p:tgtEl>
                                      </p:cBhvr>
                                      <p:to x="100000" y="60000"/>
                                    </p:animScale>
                                    <p:animScale>
                                      <p:cBhvr>
                                        <p:cTn id="134" dur="83" decel="50000">
                                          <p:stCondLst>
                                            <p:cond delay="338"/>
                                          </p:stCondLst>
                                        </p:cTn>
                                        <p:tgtEl>
                                          <p:spTgt spid="32"/>
                                        </p:tgtEl>
                                      </p:cBhvr>
                                      <p:to x="100000" y="100000"/>
                                    </p:animScale>
                                    <p:animScale>
                                      <p:cBhvr>
                                        <p:cTn id="135" dur="13">
                                          <p:stCondLst>
                                            <p:cond delay="656"/>
                                          </p:stCondLst>
                                        </p:cTn>
                                        <p:tgtEl>
                                          <p:spTgt spid="32"/>
                                        </p:tgtEl>
                                      </p:cBhvr>
                                      <p:to x="100000" y="80000"/>
                                    </p:animScale>
                                    <p:animScale>
                                      <p:cBhvr>
                                        <p:cTn id="136" dur="83" decel="50000">
                                          <p:stCondLst>
                                            <p:cond delay="669"/>
                                          </p:stCondLst>
                                        </p:cTn>
                                        <p:tgtEl>
                                          <p:spTgt spid="32"/>
                                        </p:tgtEl>
                                      </p:cBhvr>
                                      <p:to x="100000" y="100000"/>
                                    </p:animScale>
                                    <p:animScale>
                                      <p:cBhvr>
                                        <p:cTn id="137" dur="13">
                                          <p:stCondLst>
                                            <p:cond delay="821"/>
                                          </p:stCondLst>
                                        </p:cTn>
                                        <p:tgtEl>
                                          <p:spTgt spid="32"/>
                                        </p:tgtEl>
                                      </p:cBhvr>
                                      <p:to x="100000" y="90000"/>
                                    </p:animScale>
                                    <p:animScale>
                                      <p:cBhvr>
                                        <p:cTn id="138" dur="83" decel="50000">
                                          <p:stCondLst>
                                            <p:cond delay="834"/>
                                          </p:stCondLst>
                                        </p:cTn>
                                        <p:tgtEl>
                                          <p:spTgt spid="32"/>
                                        </p:tgtEl>
                                      </p:cBhvr>
                                      <p:to x="100000" y="100000"/>
                                    </p:animScale>
                                    <p:animScale>
                                      <p:cBhvr>
                                        <p:cTn id="139" dur="13">
                                          <p:stCondLst>
                                            <p:cond delay="904"/>
                                          </p:stCondLst>
                                        </p:cTn>
                                        <p:tgtEl>
                                          <p:spTgt spid="32"/>
                                        </p:tgtEl>
                                      </p:cBhvr>
                                      <p:to x="100000" y="95000"/>
                                    </p:animScale>
                                    <p:animScale>
                                      <p:cBhvr>
                                        <p:cTn id="140" dur="83" decel="50000">
                                          <p:stCondLst>
                                            <p:cond delay="917"/>
                                          </p:stCondLst>
                                        </p:cTn>
                                        <p:tgtEl>
                                          <p:spTgt spid="32"/>
                                        </p:tgtEl>
                                      </p:cBhvr>
                                      <p:to x="100000" y="100000"/>
                                    </p:animScale>
                                  </p:childTnLst>
                                </p:cTn>
                              </p:par>
                            </p:childTnLst>
                          </p:cTn>
                        </p:par>
                      </p:childTnLst>
                    </p:cTn>
                  </p:par>
                  <p:par>
                    <p:cTn id="141" fill="hold">
                      <p:stCondLst>
                        <p:cond delay="indefinite"/>
                      </p:stCondLst>
                      <p:childTnLst>
                        <p:par>
                          <p:cTn id="142" fill="hold">
                            <p:stCondLst>
                              <p:cond delay="0"/>
                            </p:stCondLst>
                            <p:childTnLst>
                              <p:par>
                                <p:cTn id="143" presetID="3" presetClass="entr" presetSubtype="10" fill="hold" nodeType="clickEffect">
                                  <p:stCondLst>
                                    <p:cond delay="0"/>
                                  </p:stCondLst>
                                  <p:childTnLst>
                                    <p:set>
                                      <p:cBhvr>
                                        <p:cTn id="144" dur="1" fill="hold">
                                          <p:stCondLst>
                                            <p:cond delay="0"/>
                                          </p:stCondLst>
                                        </p:cTn>
                                        <p:tgtEl>
                                          <p:spTgt spid="3"/>
                                        </p:tgtEl>
                                        <p:attrNameLst>
                                          <p:attrName>style.visibility</p:attrName>
                                        </p:attrNameLst>
                                      </p:cBhvr>
                                      <p:to>
                                        <p:strVal val="visible"/>
                                      </p:to>
                                    </p:set>
                                    <p:animEffect transition="in" filter="blinds(horizontal)">
                                      <p:cBhvr>
                                        <p:cTn id="145" dur="500"/>
                                        <p:tgtEl>
                                          <p:spTgt spid="3"/>
                                        </p:tgtEl>
                                      </p:cBhvr>
                                    </p:animEffect>
                                  </p:childTnLst>
                                </p:cTn>
                              </p:par>
                              <p:par>
                                <p:cTn id="146" presetID="3" presetClass="entr" presetSubtype="10" fill="hold" nodeType="withEffect">
                                  <p:stCondLst>
                                    <p:cond delay="0"/>
                                  </p:stCondLst>
                                  <p:childTnLst>
                                    <p:set>
                                      <p:cBhvr>
                                        <p:cTn id="147" dur="1" fill="hold">
                                          <p:stCondLst>
                                            <p:cond delay="0"/>
                                          </p:stCondLst>
                                        </p:cTn>
                                        <p:tgtEl>
                                          <p:spTgt spid="4"/>
                                        </p:tgtEl>
                                        <p:attrNameLst>
                                          <p:attrName>style.visibility</p:attrName>
                                        </p:attrNameLst>
                                      </p:cBhvr>
                                      <p:to>
                                        <p:strVal val="visible"/>
                                      </p:to>
                                    </p:set>
                                    <p:animEffect transition="in" filter="blinds(horizontal)">
                                      <p:cBhvr>
                                        <p:cTn id="148" dur="500"/>
                                        <p:tgtEl>
                                          <p:spTgt spid="4"/>
                                        </p:tgtEl>
                                      </p:cBhvr>
                                    </p:animEffect>
                                  </p:childTnLst>
                                </p:cTn>
                              </p:par>
                              <p:par>
                                <p:cTn id="149" presetID="3" presetClass="entr" presetSubtype="10" fill="hold" nodeType="withEffect">
                                  <p:stCondLst>
                                    <p:cond delay="0"/>
                                  </p:stCondLst>
                                  <p:childTnLst>
                                    <p:set>
                                      <p:cBhvr>
                                        <p:cTn id="150" dur="1" fill="hold">
                                          <p:stCondLst>
                                            <p:cond delay="0"/>
                                          </p:stCondLst>
                                        </p:cTn>
                                        <p:tgtEl>
                                          <p:spTgt spid="5"/>
                                        </p:tgtEl>
                                        <p:attrNameLst>
                                          <p:attrName>style.visibility</p:attrName>
                                        </p:attrNameLst>
                                      </p:cBhvr>
                                      <p:to>
                                        <p:strVal val="visible"/>
                                      </p:to>
                                    </p:set>
                                    <p:animEffect transition="in" filter="blinds(horizontal)">
                                      <p:cBhvr>
                                        <p:cTn id="151" dur="500"/>
                                        <p:tgtEl>
                                          <p:spTgt spid="5"/>
                                        </p:tgtEl>
                                      </p:cBhvr>
                                    </p:animEffect>
                                  </p:childTnLst>
                                </p:cTn>
                              </p:par>
                              <p:par>
                                <p:cTn id="152" presetID="3" presetClass="entr" presetSubtype="10" fill="hold" nodeType="withEffect">
                                  <p:stCondLst>
                                    <p:cond delay="0"/>
                                  </p:stCondLst>
                                  <p:childTnLst>
                                    <p:set>
                                      <p:cBhvr>
                                        <p:cTn id="153" dur="1" fill="hold">
                                          <p:stCondLst>
                                            <p:cond delay="0"/>
                                          </p:stCondLst>
                                        </p:cTn>
                                        <p:tgtEl>
                                          <p:spTgt spid="6"/>
                                        </p:tgtEl>
                                        <p:attrNameLst>
                                          <p:attrName>style.visibility</p:attrName>
                                        </p:attrNameLst>
                                      </p:cBhvr>
                                      <p:to>
                                        <p:strVal val="visible"/>
                                      </p:to>
                                    </p:set>
                                    <p:animEffect transition="in" filter="blinds(horizontal)">
                                      <p:cBhvr>
                                        <p:cTn id="154" dur="500"/>
                                        <p:tgtEl>
                                          <p:spTgt spid="6"/>
                                        </p:tgtEl>
                                      </p:cBhvr>
                                    </p:animEffect>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nodeType="clickEffect">
                                  <p:stCondLst>
                                    <p:cond delay="0"/>
                                  </p:stCondLst>
                                  <p:childTnLst>
                                    <p:set>
                                      <p:cBhvr>
                                        <p:cTn id="158" dur="1" fill="hold">
                                          <p:stCondLst>
                                            <p:cond delay="0"/>
                                          </p:stCondLst>
                                        </p:cTn>
                                        <p:tgtEl>
                                          <p:spTgt spid="2050"/>
                                        </p:tgtEl>
                                        <p:attrNameLst>
                                          <p:attrName>style.visibility</p:attrName>
                                        </p:attrNameLst>
                                      </p:cBhvr>
                                      <p:to>
                                        <p:strVal val="visible"/>
                                      </p:to>
                                    </p:set>
                                    <p:anim calcmode="lin" valueType="num">
                                      <p:cBhvr additive="base">
                                        <p:cTn id="159" dur="500" fill="hold"/>
                                        <p:tgtEl>
                                          <p:spTgt spid="2050"/>
                                        </p:tgtEl>
                                        <p:attrNameLst>
                                          <p:attrName>ppt_x</p:attrName>
                                        </p:attrNameLst>
                                      </p:cBhvr>
                                      <p:tavLst>
                                        <p:tav tm="0">
                                          <p:val>
                                            <p:strVal val="#ppt_x"/>
                                          </p:val>
                                        </p:tav>
                                        <p:tav tm="100000">
                                          <p:val>
                                            <p:strVal val="#ppt_x"/>
                                          </p:val>
                                        </p:tav>
                                      </p:tavLst>
                                    </p:anim>
                                    <p:anim calcmode="lin" valueType="num">
                                      <p:cBhvr additive="base">
                                        <p:cTn id="16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 presetClass="entr" presetSubtype="4" fill="hold" nodeType="clickEffect">
                                  <p:stCondLst>
                                    <p:cond delay="0"/>
                                  </p:stCondLst>
                                  <p:childTnLst>
                                    <p:set>
                                      <p:cBhvr>
                                        <p:cTn id="164" dur="1" fill="hold">
                                          <p:stCondLst>
                                            <p:cond delay="0"/>
                                          </p:stCondLst>
                                        </p:cTn>
                                        <p:tgtEl>
                                          <p:spTgt spid="2051"/>
                                        </p:tgtEl>
                                        <p:attrNameLst>
                                          <p:attrName>style.visibility</p:attrName>
                                        </p:attrNameLst>
                                      </p:cBhvr>
                                      <p:to>
                                        <p:strVal val="visible"/>
                                      </p:to>
                                    </p:set>
                                    <p:anim calcmode="lin" valueType="num">
                                      <p:cBhvr additive="base">
                                        <p:cTn id="165" dur="500" fill="hold"/>
                                        <p:tgtEl>
                                          <p:spTgt spid="2051"/>
                                        </p:tgtEl>
                                        <p:attrNameLst>
                                          <p:attrName>ppt_x</p:attrName>
                                        </p:attrNameLst>
                                      </p:cBhvr>
                                      <p:tavLst>
                                        <p:tav tm="0">
                                          <p:val>
                                            <p:strVal val="#ppt_x"/>
                                          </p:val>
                                        </p:tav>
                                        <p:tav tm="100000">
                                          <p:val>
                                            <p:strVal val="#ppt_x"/>
                                          </p:val>
                                        </p:tav>
                                      </p:tavLst>
                                    </p:anim>
                                    <p:anim calcmode="lin" valueType="num">
                                      <p:cBhvr additive="base">
                                        <p:cTn id="166" dur="500" fill="hold"/>
                                        <p:tgtEl>
                                          <p:spTgt spid="2051"/>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55"/>
                                        </p:tgtEl>
                                        <p:attrNameLst>
                                          <p:attrName>style.visibility</p:attrName>
                                        </p:attrNameLst>
                                      </p:cBhvr>
                                      <p:to>
                                        <p:strVal val="visible"/>
                                      </p:to>
                                    </p:set>
                                    <p:anim calcmode="lin" valueType="num">
                                      <p:cBhvr additive="base">
                                        <p:cTn id="169" dur="500" fill="hold"/>
                                        <p:tgtEl>
                                          <p:spTgt spid="55"/>
                                        </p:tgtEl>
                                        <p:attrNameLst>
                                          <p:attrName>ppt_x</p:attrName>
                                        </p:attrNameLst>
                                      </p:cBhvr>
                                      <p:tavLst>
                                        <p:tav tm="0">
                                          <p:val>
                                            <p:strVal val="#ppt_x"/>
                                          </p:val>
                                        </p:tav>
                                        <p:tav tm="100000">
                                          <p:val>
                                            <p:strVal val="#ppt_x"/>
                                          </p:val>
                                        </p:tav>
                                      </p:tavLst>
                                    </p:anim>
                                    <p:anim calcmode="lin" valueType="num">
                                      <p:cBhvr additive="base">
                                        <p:cTn id="17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3"/>
          <p:cNvPicPr>
            <a:picLocks noChangeAspect="1" noChangeArrowheads="1"/>
          </p:cNvPicPr>
          <p:nvPr/>
        </p:nvPicPr>
        <p:blipFill>
          <a:blip r:embed="rId3" cstate="print"/>
          <a:srcRect/>
          <a:stretch>
            <a:fillRect/>
          </a:stretch>
        </p:blipFill>
        <p:spPr bwMode="auto">
          <a:xfrm>
            <a:off x="304800" y="3429000"/>
            <a:ext cx="2127817" cy="1143000"/>
          </a:xfrm>
          <a:prstGeom prst="rect">
            <a:avLst/>
          </a:prstGeom>
          <a:noFill/>
          <a:ln w="9525">
            <a:noFill/>
            <a:miter lim="800000"/>
            <a:headEnd/>
            <a:tailEnd/>
          </a:ln>
        </p:spPr>
      </p:pic>
      <p:grpSp>
        <p:nvGrpSpPr>
          <p:cNvPr id="2" name="Group 36"/>
          <p:cNvGrpSpPr/>
          <p:nvPr/>
        </p:nvGrpSpPr>
        <p:grpSpPr>
          <a:xfrm>
            <a:off x="762000" y="1905000"/>
            <a:ext cx="1447800" cy="1066800"/>
            <a:chOff x="381001" y="1066800"/>
            <a:chExt cx="3143588" cy="2133600"/>
          </a:xfrm>
        </p:grpSpPr>
        <p:pic>
          <p:nvPicPr>
            <p:cNvPr id="69" name="Picture 3"/>
            <p:cNvPicPr>
              <a:picLocks noChangeAspect="1" noChangeArrowheads="1"/>
            </p:cNvPicPr>
            <p:nvPr/>
          </p:nvPicPr>
          <p:blipFill>
            <a:blip r:embed="rId4" cstate="print"/>
            <a:srcRect/>
            <a:stretch>
              <a:fillRect/>
            </a:stretch>
          </p:blipFill>
          <p:spPr bwMode="auto">
            <a:xfrm>
              <a:off x="381001" y="1066800"/>
              <a:ext cx="3143588" cy="2133600"/>
            </a:xfrm>
            <a:prstGeom prst="ellipse">
              <a:avLst/>
            </a:prstGeom>
            <a:ln>
              <a:noFill/>
            </a:ln>
            <a:effectLst>
              <a:softEdge rad="112500"/>
            </a:effectLst>
          </p:spPr>
        </p:pic>
        <p:sp>
          <p:nvSpPr>
            <p:cNvPr id="70" name="TextBox 69"/>
            <p:cNvSpPr txBox="1"/>
            <p:nvPr/>
          </p:nvSpPr>
          <p:spPr>
            <a:xfrm>
              <a:off x="1244124" y="1346676"/>
              <a:ext cx="1219201" cy="738664"/>
            </a:xfrm>
            <a:prstGeom prst="rect">
              <a:avLst/>
            </a:prstGeom>
            <a:noFill/>
          </p:spPr>
          <p:txBody>
            <a:bodyPr wrap="square" rtlCol="0">
              <a:spAutoFit/>
            </a:bodyPr>
            <a:lstStyle/>
            <a:p>
              <a:pPr algn="ctr"/>
              <a:r>
                <a:rPr lang="en-US" dirty="0" smtClean="0">
                  <a:solidFill>
                    <a:schemeClr val="bg1"/>
                  </a:solidFill>
                </a:rPr>
                <a:t>E+</a:t>
              </a:r>
              <a:endParaRPr lang="en-US" dirty="0">
                <a:solidFill>
                  <a:schemeClr val="bg1"/>
                </a:solidFill>
              </a:endParaRPr>
            </a:p>
          </p:txBody>
        </p:sp>
      </p:grpSp>
      <p:sp>
        <p:nvSpPr>
          <p:cNvPr id="18433" name="Slide Number Placeholder 3"/>
          <p:cNvSpPr txBox="1">
            <a:spLocks noGrp="1"/>
          </p:cNvSpPr>
          <p:nvPr/>
        </p:nvSpPr>
        <p:spPr bwMode="auto">
          <a:xfrm>
            <a:off x="7124700" y="6619875"/>
            <a:ext cx="1905000" cy="457200"/>
          </a:xfrm>
          <a:prstGeom prst="rect">
            <a:avLst/>
          </a:prstGeom>
          <a:noFill/>
          <a:ln w="9525">
            <a:noFill/>
            <a:miter lim="800000"/>
            <a:headEnd/>
            <a:tailEnd/>
          </a:ln>
        </p:spPr>
        <p:txBody>
          <a:bodyPr/>
          <a:lstStyle/>
          <a:p>
            <a:pPr algn="r" eaLnBrk="0" hangingPunct="0"/>
            <a:fld id="{81D8A231-6FC8-42B6-85EE-1D20EAB8C4AF}" type="slidenum">
              <a:rPr lang="en-US" sz="1000">
                <a:solidFill>
                  <a:srgbClr val="01673E"/>
                </a:solidFill>
                <a:cs typeface="Arial" pitchFamily="34" charset="0"/>
              </a:rPr>
              <a:pPr algn="r" eaLnBrk="0" hangingPunct="0"/>
              <a:t>11</a:t>
            </a:fld>
            <a:endParaRPr lang="en-US" sz="1000">
              <a:solidFill>
                <a:srgbClr val="01673E"/>
              </a:solidFill>
              <a:cs typeface="Arial" pitchFamily="34" charset="0"/>
            </a:endParaRPr>
          </a:p>
        </p:txBody>
      </p:sp>
      <p:sp>
        <p:nvSpPr>
          <p:cNvPr id="18434" name="Rectangle 2"/>
          <p:cNvSpPr>
            <a:spLocks noGrp="1" noChangeArrowheads="1"/>
          </p:cNvSpPr>
          <p:nvPr>
            <p:ph type="title" idx="4294967295"/>
          </p:nvPr>
        </p:nvSpPr>
        <p:spPr>
          <a:xfrm>
            <a:off x="206375" y="157163"/>
            <a:ext cx="8664575" cy="853567"/>
          </a:xfrm>
        </p:spPr>
        <p:txBody>
          <a:bodyPr/>
          <a:lstStyle/>
          <a:p>
            <a:pPr algn="ctr" eaLnBrk="1" hangingPunct="1"/>
            <a:r>
              <a:rPr lang="en-US" sz="3400" dirty="0" smtClean="0">
                <a:ea typeface="ＭＳ Ｐゴシック" pitchFamily="34" charset="-128"/>
              </a:rPr>
              <a:t>Standard Sensitivity Analysis</a:t>
            </a:r>
            <a:br>
              <a:rPr lang="en-US" sz="3400" dirty="0" smtClean="0">
                <a:ea typeface="ＭＳ Ｐゴシック" pitchFamily="34" charset="-128"/>
              </a:rPr>
            </a:br>
            <a:r>
              <a:rPr lang="en-US" sz="2400" dirty="0" smtClean="0">
                <a:ea typeface="ＭＳ Ｐゴシック" pitchFamily="34" charset="-128"/>
              </a:rPr>
              <a:t>(but very large and systematic)</a:t>
            </a:r>
          </a:p>
        </p:txBody>
      </p:sp>
      <p:sp>
        <p:nvSpPr>
          <p:cNvPr id="10" name="TextBox 9"/>
          <p:cNvSpPr txBox="1"/>
          <p:nvPr/>
        </p:nvSpPr>
        <p:spPr>
          <a:xfrm>
            <a:off x="1548923" y="1803876"/>
            <a:ext cx="1219200" cy="646331"/>
          </a:xfrm>
          <a:prstGeom prst="rect">
            <a:avLst/>
          </a:prstGeom>
          <a:noFill/>
        </p:spPr>
        <p:txBody>
          <a:bodyPr wrap="square" rtlCol="0">
            <a:spAutoFit/>
          </a:bodyPr>
          <a:lstStyle/>
          <a:p>
            <a:pPr algn="ctr"/>
            <a:r>
              <a:rPr lang="en-US" dirty="0" smtClean="0">
                <a:solidFill>
                  <a:schemeClr val="bg1"/>
                </a:solidFill>
              </a:rPr>
              <a:t>E+ Input Model</a:t>
            </a:r>
            <a:endParaRPr lang="en-US" dirty="0">
              <a:solidFill>
                <a:schemeClr val="bg1"/>
              </a:solidFill>
            </a:endParaRPr>
          </a:p>
        </p:txBody>
      </p:sp>
      <p:graphicFrame>
        <p:nvGraphicFramePr>
          <p:cNvPr id="9" name="Table 8"/>
          <p:cNvGraphicFramePr>
            <a:graphicFrameLocks noGrp="1"/>
          </p:cNvGraphicFramePr>
          <p:nvPr/>
        </p:nvGraphicFramePr>
        <p:xfrm>
          <a:off x="1905000" y="2057400"/>
          <a:ext cx="6096000" cy="414337"/>
        </p:xfrm>
        <a:graphic>
          <a:graphicData uri="http://schemas.openxmlformats.org/drawingml/2006/table">
            <a:tbl>
              <a:tblPr/>
              <a:tblGrid>
                <a:gridCol w="508000"/>
                <a:gridCol w="508000"/>
                <a:gridCol w="508000"/>
                <a:gridCol w="508000"/>
                <a:gridCol w="508000"/>
                <a:gridCol w="508000"/>
                <a:gridCol w="508000"/>
                <a:gridCol w="508000"/>
                <a:gridCol w="508000"/>
                <a:gridCol w="508000"/>
                <a:gridCol w="508000"/>
                <a:gridCol w="508000"/>
              </a:tblGrid>
              <a:tr h="279400">
                <a:tc>
                  <a:txBody>
                    <a:bodyPr/>
                    <a:lstStyle/>
                    <a:p>
                      <a:pPr algn="ctr" fontAlgn="b"/>
                      <a:r>
                        <a:rPr lang="en-US" sz="900" b="0" i="0" u="none" strike="noStrike" dirty="0" err="1">
                          <a:solidFill>
                            <a:srgbClr val="000000"/>
                          </a:solidFill>
                          <a:latin typeface="Calibri"/>
                        </a:rPr>
                        <a:t>main_Tot</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err="1">
                          <a:solidFill>
                            <a:srgbClr val="000000"/>
                          </a:solidFill>
                          <a:latin typeface="Calibri"/>
                        </a:rPr>
                        <a:t>None_Tot</a:t>
                      </a:r>
                      <a:r>
                        <a:rPr lang="en-US"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err="1">
                          <a:solidFill>
                            <a:srgbClr val="000000"/>
                          </a:solidFill>
                          <a:latin typeface="Calibri"/>
                        </a:rPr>
                        <a:t>None_Tot</a:t>
                      </a:r>
                      <a:r>
                        <a:rPr lang="en-US"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HP1_in_Tot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a:solidFill>
                            <a:srgbClr val="000000"/>
                          </a:solidFill>
                          <a:latin typeface="Calibri"/>
                        </a:rPr>
                        <a:t>HP1_out_Tot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a:solidFill>
                            <a:srgbClr val="000000"/>
                          </a:solidFill>
                          <a:latin typeface="Calibri"/>
                        </a:rPr>
                        <a:t>HP1_back_Tot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HP1_in_fan_Tot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HP1_comp_Tot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HP2_in_Tot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HP2_out_Tot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HP2_back_Tot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HP2_in_fan_Tot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34937">
                <a:tc>
                  <a:txBody>
                    <a:bodyPr/>
                    <a:lstStyle/>
                    <a:p>
                      <a:pPr algn="r" fontAlgn="b"/>
                      <a:r>
                        <a:rPr lang="en-US" sz="800" b="0" i="0" u="none" strike="noStrike">
                          <a:latin typeface="Arial"/>
                        </a:rPr>
                        <a:t>1172.5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dirty="0">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6.75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18.75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dirty="0">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6.75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18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dirty="0">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pic>
        <p:nvPicPr>
          <p:cNvPr id="12" name="Picture 6" descr="C:\Users\nri\AppData\Local\Microsoft\Windows\Temporary Internet Files\Content.IE5\JLK1WT0K\MC900432537[1].png"/>
          <p:cNvPicPr>
            <a:picLocks noChangeAspect="1" noChangeArrowheads="1"/>
          </p:cNvPicPr>
          <p:nvPr/>
        </p:nvPicPr>
        <p:blipFill>
          <a:blip r:embed="rId5" cstate="print"/>
          <a:srcRect/>
          <a:stretch>
            <a:fillRect/>
          </a:stretch>
        </p:blipFill>
        <p:spPr bwMode="auto">
          <a:xfrm>
            <a:off x="2514600" y="2057400"/>
            <a:ext cx="304800" cy="304800"/>
          </a:xfrm>
          <a:prstGeom prst="rect">
            <a:avLst/>
          </a:prstGeom>
          <a:noFill/>
        </p:spPr>
      </p:pic>
      <p:pic>
        <p:nvPicPr>
          <p:cNvPr id="13" name="Picture 6" descr="C:\Users\nri\AppData\Local\Microsoft\Windows\Temporary Internet Files\Content.IE5\JLK1WT0K\MC900432537[1].png"/>
          <p:cNvPicPr>
            <a:picLocks noChangeAspect="1" noChangeArrowheads="1"/>
          </p:cNvPicPr>
          <p:nvPr/>
        </p:nvPicPr>
        <p:blipFill>
          <a:blip r:embed="rId5" cstate="print"/>
          <a:srcRect/>
          <a:stretch>
            <a:fillRect/>
          </a:stretch>
        </p:blipFill>
        <p:spPr bwMode="auto">
          <a:xfrm>
            <a:off x="6553200" y="2057400"/>
            <a:ext cx="304800" cy="304800"/>
          </a:xfrm>
          <a:prstGeom prst="rect">
            <a:avLst/>
          </a:prstGeom>
          <a:noFill/>
        </p:spPr>
      </p:pic>
      <p:pic>
        <p:nvPicPr>
          <p:cNvPr id="14" name="Picture 6" descr="C:\Users\nri\AppData\Local\Microsoft\Windows\Temporary Internet Files\Content.IE5\JLK1WT0K\MC900432537[1].png"/>
          <p:cNvPicPr>
            <a:picLocks noChangeAspect="1" noChangeArrowheads="1"/>
          </p:cNvPicPr>
          <p:nvPr/>
        </p:nvPicPr>
        <p:blipFill>
          <a:blip r:embed="rId5" cstate="print"/>
          <a:srcRect/>
          <a:stretch>
            <a:fillRect/>
          </a:stretch>
        </p:blipFill>
        <p:spPr bwMode="auto">
          <a:xfrm>
            <a:off x="7086600" y="2057400"/>
            <a:ext cx="304800" cy="304800"/>
          </a:xfrm>
          <a:prstGeom prst="rect">
            <a:avLst/>
          </a:prstGeom>
          <a:noFill/>
        </p:spPr>
      </p:pic>
      <p:pic>
        <p:nvPicPr>
          <p:cNvPr id="15" name="Picture 6" descr="C:\Users\nri\AppData\Local\Microsoft\Windows\Temporary Internet Files\Content.IE5\JLK1WT0K\MC900432537[1].png"/>
          <p:cNvPicPr>
            <a:picLocks noChangeAspect="1" noChangeArrowheads="1"/>
          </p:cNvPicPr>
          <p:nvPr/>
        </p:nvPicPr>
        <p:blipFill>
          <a:blip r:embed="rId5" cstate="print"/>
          <a:srcRect/>
          <a:stretch>
            <a:fillRect/>
          </a:stretch>
        </p:blipFill>
        <p:spPr bwMode="auto">
          <a:xfrm>
            <a:off x="7620000" y="2057400"/>
            <a:ext cx="304800" cy="304800"/>
          </a:xfrm>
          <a:prstGeom prst="rect">
            <a:avLst/>
          </a:prstGeom>
          <a:noFill/>
        </p:spPr>
      </p:pic>
      <p:pic>
        <p:nvPicPr>
          <p:cNvPr id="16" name="Picture 6" descr="C:\Users\nri\AppData\Local\Microsoft\Windows\Temporary Internet Files\Content.IE5\JLK1WT0K\MC900432537[1].png"/>
          <p:cNvPicPr>
            <a:picLocks noChangeAspect="1" noChangeArrowheads="1"/>
          </p:cNvPicPr>
          <p:nvPr/>
        </p:nvPicPr>
        <p:blipFill>
          <a:blip r:embed="rId5" cstate="print"/>
          <a:srcRect/>
          <a:stretch>
            <a:fillRect/>
          </a:stretch>
        </p:blipFill>
        <p:spPr bwMode="auto">
          <a:xfrm>
            <a:off x="6096000" y="2057400"/>
            <a:ext cx="304800" cy="304800"/>
          </a:xfrm>
          <a:prstGeom prst="rect">
            <a:avLst/>
          </a:prstGeom>
          <a:noFill/>
        </p:spPr>
      </p:pic>
      <p:pic>
        <p:nvPicPr>
          <p:cNvPr id="17" name="Picture 6" descr="C:\Users\nri\AppData\Local\Microsoft\Windows\Temporary Internet Files\Content.IE5\JLK1WT0K\MC900432537[1].png"/>
          <p:cNvPicPr>
            <a:picLocks noChangeAspect="1" noChangeArrowheads="1"/>
          </p:cNvPicPr>
          <p:nvPr/>
        </p:nvPicPr>
        <p:blipFill>
          <a:blip r:embed="rId5" cstate="print"/>
          <a:srcRect/>
          <a:stretch>
            <a:fillRect/>
          </a:stretch>
        </p:blipFill>
        <p:spPr bwMode="auto">
          <a:xfrm>
            <a:off x="5562600" y="2057400"/>
            <a:ext cx="304800" cy="304800"/>
          </a:xfrm>
          <a:prstGeom prst="rect">
            <a:avLst/>
          </a:prstGeom>
          <a:noFill/>
        </p:spPr>
      </p:pic>
      <p:pic>
        <p:nvPicPr>
          <p:cNvPr id="18" name="Picture 6" descr="C:\Users\nri\AppData\Local\Microsoft\Windows\Temporary Internet Files\Content.IE5\JLK1WT0K\MC900432537[1].png"/>
          <p:cNvPicPr>
            <a:picLocks noChangeAspect="1" noChangeArrowheads="1"/>
          </p:cNvPicPr>
          <p:nvPr/>
        </p:nvPicPr>
        <p:blipFill>
          <a:blip r:embed="rId5" cstate="print"/>
          <a:srcRect/>
          <a:stretch>
            <a:fillRect/>
          </a:stretch>
        </p:blipFill>
        <p:spPr bwMode="auto">
          <a:xfrm>
            <a:off x="5029200" y="2057400"/>
            <a:ext cx="304800" cy="304800"/>
          </a:xfrm>
          <a:prstGeom prst="rect">
            <a:avLst/>
          </a:prstGeom>
          <a:noFill/>
        </p:spPr>
      </p:pic>
      <p:pic>
        <p:nvPicPr>
          <p:cNvPr id="19" name="Picture 6" descr="C:\Users\nri\AppData\Local\Microsoft\Windows\Temporary Internet Files\Content.IE5\JLK1WT0K\MC900432537[1].png"/>
          <p:cNvPicPr>
            <a:picLocks noChangeAspect="1" noChangeArrowheads="1"/>
          </p:cNvPicPr>
          <p:nvPr/>
        </p:nvPicPr>
        <p:blipFill>
          <a:blip r:embed="rId5" cstate="print"/>
          <a:srcRect/>
          <a:stretch>
            <a:fillRect/>
          </a:stretch>
        </p:blipFill>
        <p:spPr bwMode="auto">
          <a:xfrm>
            <a:off x="4572000" y="2057400"/>
            <a:ext cx="304800" cy="304800"/>
          </a:xfrm>
          <a:prstGeom prst="rect">
            <a:avLst/>
          </a:prstGeom>
          <a:noFill/>
        </p:spPr>
      </p:pic>
      <p:grpSp>
        <p:nvGrpSpPr>
          <p:cNvPr id="3" name="Group 19"/>
          <p:cNvGrpSpPr/>
          <p:nvPr/>
        </p:nvGrpSpPr>
        <p:grpSpPr>
          <a:xfrm>
            <a:off x="1828800" y="1676400"/>
            <a:ext cx="694346" cy="1028700"/>
            <a:chOff x="4572000" y="1177184"/>
            <a:chExt cx="694346" cy="1028700"/>
          </a:xfrm>
        </p:grpSpPr>
        <p:sp>
          <p:nvSpPr>
            <p:cNvPr id="21" name="Minus 20"/>
            <p:cNvSpPr/>
            <p:nvPr/>
          </p:nvSpPr>
          <p:spPr>
            <a:xfrm rot="5400000">
              <a:off x="4210050" y="1539134"/>
              <a:ext cx="10287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inus 21"/>
            <p:cNvSpPr/>
            <p:nvPr/>
          </p:nvSpPr>
          <p:spPr>
            <a:xfrm>
              <a:off x="4580546" y="1854438"/>
              <a:ext cx="6858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inus 22"/>
            <p:cNvSpPr/>
            <p:nvPr/>
          </p:nvSpPr>
          <p:spPr>
            <a:xfrm>
              <a:off x="4572000" y="1219200"/>
              <a:ext cx="6858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inus 23"/>
            <p:cNvSpPr/>
            <p:nvPr/>
          </p:nvSpPr>
          <p:spPr>
            <a:xfrm>
              <a:off x="4648200" y="17105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inus 24"/>
            <p:cNvSpPr/>
            <p:nvPr/>
          </p:nvSpPr>
          <p:spPr>
            <a:xfrm>
              <a:off x="4648200" y="15581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inus 25"/>
            <p:cNvSpPr/>
            <p:nvPr/>
          </p:nvSpPr>
          <p:spPr>
            <a:xfrm>
              <a:off x="4648200" y="14057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6"/>
          <p:cNvGrpSpPr/>
          <p:nvPr/>
        </p:nvGrpSpPr>
        <p:grpSpPr>
          <a:xfrm>
            <a:off x="2819400" y="1676400"/>
            <a:ext cx="694346" cy="1028700"/>
            <a:chOff x="4572000" y="1177184"/>
            <a:chExt cx="694346" cy="1028700"/>
          </a:xfrm>
        </p:grpSpPr>
        <p:sp>
          <p:nvSpPr>
            <p:cNvPr id="28" name="Minus 27"/>
            <p:cNvSpPr/>
            <p:nvPr/>
          </p:nvSpPr>
          <p:spPr>
            <a:xfrm rot="5400000">
              <a:off x="4210050" y="1539134"/>
              <a:ext cx="10287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inus 28"/>
            <p:cNvSpPr/>
            <p:nvPr/>
          </p:nvSpPr>
          <p:spPr>
            <a:xfrm>
              <a:off x="4580546" y="1854438"/>
              <a:ext cx="6858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inus 29"/>
            <p:cNvSpPr/>
            <p:nvPr/>
          </p:nvSpPr>
          <p:spPr>
            <a:xfrm>
              <a:off x="4572000" y="1219200"/>
              <a:ext cx="6858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inus 30"/>
            <p:cNvSpPr/>
            <p:nvPr/>
          </p:nvSpPr>
          <p:spPr>
            <a:xfrm>
              <a:off x="4648200" y="17105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inus 31"/>
            <p:cNvSpPr/>
            <p:nvPr/>
          </p:nvSpPr>
          <p:spPr>
            <a:xfrm>
              <a:off x="4648200" y="15581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inus 32"/>
            <p:cNvSpPr/>
            <p:nvPr/>
          </p:nvSpPr>
          <p:spPr>
            <a:xfrm>
              <a:off x="4648200" y="14057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33"/>
          <p:cNvGrpSpPr/>
          <p:nvPr/>
        </p:nvGrpSpPr>
        <p:grpSpPr>
          <a:xfrm>
            <a:off x="3352800" y="1676400"/>
            <a:ext cx="694346" cy="1028700"/>
            <a:chOff x="4572000" y="1177184"/>
            <a:chExt cx="694346" cy="1028700"/>
          </a:xfrm>
        </p:grpSpPr>
        <p:sp>
          <p:nvSpPr>
            <p:cNvPr id="35" name="Minus 34"/>
            <p:cNvSpPr/>
            <p:nvPr/>
          </p:nvSpPr>
          <p:spPr>
            <a:xfrm rot="5400000">
              <a:off x="4210050" y="1539134"/>
              <a:ext cx="10287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inus 35"/>
            <p:cNvSpPr/>
            <p:nvPr/>
          </p:nvSpPr>
          <p:spPr>
            <a:xfrm>
              <a:off x="4580546" y="1854438"/>
              <a:ext cx="6858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inus 36"/>
            <p:cNvSpPr/>
            <p:nvPr/>
          </p:nvSpPr>
          <p:spPr>
            <a:xfrm>
              <a:off x="4572000" y="1219200"/>
              <a:ext cx="6858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inus 37"/>
            <p:cNvSpPr/>
            <p:nvPr/>
          </p:nvSpPr>
          <p:spPr>
            <a:xfrm>
              <a:off x="4648200" y="17105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inus 38"/>
            <p:cNvSpPr/>
            <p:nvPr/>
          </p:nvSpPr>
          <p:spPr>
            <a:xfrm>
              <a:off x="4648200" y="15581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inus 39"/>
            <p:cNvSpPr/>
            <p:nvPr/>
          </p:nvSpPr>
          <p:spPr>
            <a:xfrm>
              <a:off x="4648200" y="14057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40"/>
          <p:cNvGrpSpPr/>
          <p:nvPr/>
        </p:nvGrpSpPr>
        <p:grpSpPr>
          <a:xfrm>
            <a:off x="3886200" y="1676400"/>
            <a:ext cx="694346" cy="1028700"/>
            <a:chOff x="4572000" y="1177184"/>
            <a:chExt cx="694346" cy="1028700"/>
          </a:xfrm>
        </p:grpSpPr>
        <p:sp>
          <p:nvSpPr>
            <p:cNvPr id="42" name="Minus 41"/>
            <p:cNvSpPr/>
            <p:nvPr/>
          </p:nvSpPr>
          <p:spPr>
            <a:xfrm rot="5400000">
              <a:off x="4210050" y="1539134"/>
              <a:ext cx="10287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inus 42"/>
            <p:cNvSpPr/>
            <p:nvPr/>
          </p:nvSpPr>
          <p:spPr>
            <a:xfrm>
              <a:off x="4580546" y="1854438"/>
              <a:ext cx="6858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inus 43"/>
            <p:cNvSpPr/>
            <p:nvPr/>
          </p:nvSpPr>
          <p:spPr>
            <a:xfrm>
              <a:off x="4572000" y="1219200"/>
              <a:ext cx="6858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inus 44"/>
            <p:cNvSpPr/>
            <p:nvPr/>
          </p:nvSpPr>
          <p:spPr>
            <a:xfrm>
              <a:off x="4648200" y="17105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inus 45"/>
            <p:cNvSpPr/>
            <p:nvPr/>
          </p:nvSpPr>
          <p:spPr>
            <a:xfrm>
              <a:off x="4648200" y="15581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inus 46"/>
            <p:cNvSpPr/>
            <p:nvPr/>
          </p:nvSpPr>
          <p:spPr>
            <a:xfrm>
              <a:off x="4648200" y="1405784"/>
              <a:ext cx="228600" cy="304800"/>
            </a:xfrm>
            <a:prstGeom prst="mathMinus">
              <a:avLst/>
            </a:prstGeom>
            <a:solidFill>
              <a:schemeClr val="tx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8" name="Table 47"/>
          <p:cNvGraphicFramePr>
            <a:graphicFrameLocks noGrp="1"/>
          </p:cNvGraphicFramePr>
          <p:nvPr/>
        </p:nvGraphicFramePr>
        <p:xfrm>
          <a:off x="1905000" y="3276600"/>
          <a:ext cx="6096000" cy="414337"/>
        </p:xfrm>
        <a:graphic>
          <a:graphicData uri="http://schemas.openxmlformats.org/drawingml/2006/table">
            <a:tbl>
              <a:tblPr/>
              <a:tblGrid>
                <a:gridCol w="508000"/>
                <a:gridCol w="508000"/>
                <a:gridCol w="508000"/>
                <a:gridCol w="508000"/>
                <a:gridCol w="508000"/>
                <a:gridCol w="508000"/>
                <a:gridCol w="508000"/>
                <a:gridCol w="508000"/>
                <a:gridCol w="508000"/>
                <a:gridCol w="508000"/>
                <a:gridCol w="508000"/>
                <a:gridCol w="508000"/>
              </a:tblGrid>
              <a:tr h="279400">
                <a:tc>
                  <a:txBody>
                    <a:bodyPr/>
                    <a:lstStyle/>
                    <a:p>
                      <a:pPr algn="ctr" fontAlgn="b"/>
                      <a:r>
                        <a:rPr lang="en-US" sz="900" b="0" i="0" u="none" strike="noStrike" dirty="0" err="1">
                          <a:solidFill>
                            <a:srgbClr val="000000"/>
                          </a:solidFill>
                          <a:latin typeface="Calibri"/>
                        </a:rPr>
                        <a:t>main_Tot</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None_Tot(1)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err="1">
                          <a:solidFill>
                            <a:srgbClr val="000000"/>
                          </a:solidFill>
                          <a:latin typeface="Calibri"/>
                        </a:rPr>
                        <a:t>None_Tot</a:t>
                      </a:r>
                      <a:r>
                        <a:rPr lang="en-US"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HP1_in_Tot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a:solidFill>
                            <a:srgbClr val="000000"/>
                          </a:solidFill>
                          <a:latin typeface="Calibri"/>
                        </a:rPr>
                        <a:t>HP1_out_Tot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a:solidFill>
                            <a:srgbClr val="000000"/>
                          </a:solidFill>
                          <a:latin typeface="Calibri"/>
                        </a:rPr>
                        <a:t>HP1_back_Tot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HP1_in_fan_Tot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HP1_comp_Tot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HP2_in_Tot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HP2_out_Tot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HP2_back_Tot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HP2_in_fan_Tot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34937">
                <a:tc>
                  <a:txBody>
                    <a:bodyPr/>
                    <a:lstStyle/>
                    <a:p>
                      <a:pPr algn="r" fontAlgn="b"/>
                      <a:r>
                        <a:rPr lang="en-US" sz="800" b="0" i="0" u="none" strike="noStrike">
                          <a:latin typeface="Arial"/>
                        </a:rPr>
                        <a:t>1172.5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dirty="0">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6.75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18.75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dirty="0">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6.75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18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dirty="0">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sp>
        <p:nvSpPr>
          <p:cNvPr id="49" name="Minus 48"/>
          <p:cNvSpPr/>
          <p:nvPr/>
        </p:nvSpPr>
        <p:spPr>
          <a:xfrm>
            <a:off x="1905000" y="2209800"/>
            <a:ext cx="228600" cy="304800"/>
          </a:xfrm>
          <a:prstGeom prst="mathMinus">
            <a:avLst/>
          </a:prstGeom>
          <a:solidFill>
            <a:srgbClr val="FFC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inus 49"/>
          <p:cNvSpPr/>
          <p:nvPr/>
        </p:nvSpPr>
        <p:spPr>
          <a:xfrm>
            <a:off x="1905000" y="2057400"/>
            <a:ext cx="228600" cy="304800"/>
          </a:xfrm>
          <a:prstGeom prst="mathMinus">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wn Arrow 57"/>
          <p:cNvSpPr/>
          <p:nvPr/>
        </p:nvSpPr>
        <p:spPr>
          <a:xfrm flipV="1">
            <a:off x="2057400" y="2895600"/>
            <a:ext cx="152400" cy="381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own Arrow 58"/>
          <p:cNvSpPr/>
          <p:nvPr/>
        </p:nvSpPr>
        <p:spPr>
          <a:xfrm flipV="1">
            <a:off x="2514600" y="2895600"/>
            <a:ext cx="152400" cy="381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own Arrow 59"/>
          <p:cNvSpPr/>
          <p:nvPr/>
        </p:nvSpPr>
        <p:spPr>
          <a:xfrm flipV="1">
            <a:off x="2667000" y="2895600"/>
            <a:ext cx="152400" cy="381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own Arrow 60"/>
          <p:cNvSpPr/>
          <p:nvPr/>
        </p:nvSpPr>
        <p:spPr>
          <a:xfrm>
            <a:off x="4648200" y="3581400"/>
            <a:ext cx="152400" cy="38100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own Arrow 61"/>
          <p:cNvSpPr/>
          <p:nvPr/>
        </p:nvSpPr>
        <p:spPr>
          <a:xfrm>
            <a:off x="5562600" y="3581400"/>
            <a:ext cx="152400" cy="38100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wn Arrow 62"/>
          <p:cNvSpPr/>
          <p:nvPr/>
        </p:nvSpPr>
        <p:spPr>
          <a:xfrm>
            <a:off x="5715000" y="3581400"/>
            <a:ext cx="152400" cy="38100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own Arrow 63"/>
          <p:cNvSpPr/>
          <p:nvPr/>
        </p:nvSpPr>
        <p:spPr>
          <a:xfrm flipV="1">
            <a:off x="7010400" y="2895600"/>
            <a:ext cx="152400" cy="381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wn Arrow 64"/>
          <p:cNvSpPr/>
          <p:nvPr/>
        </p:nvSpPr>
        <p:spPr>
          <a:xfrm flipV="1">
            <a:off x="7162800" y="2895600"/>
            <a:ext cx="152400" cy="381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own Arrow 65"/>
          <p:cNvSpPr/>
          <p:nvPr/>
        </p:nvSpPr>
        <p:spPr>
          <a:xfrm flipV="1">
            <a:off x="7315200" y="2895600"/>
            <a:ext cx="152400" cy="381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7"/>
                                        </p:tgtEl>
                                        <p:attrNameLst>
                                          <p:attrName>style.visibility</p:attrName>
                                        </p:attrNameLst>
                                      </p:cBhvr>
                                      <p:to>
                                        <p:strVal val="visible"/>
                                      </p:to>
                                    </p:set>
                                    <p:anim calcmode="lin" valueType="num">
                                      <p:cBhvr additive="base">
                                        <p:cTn id="59" dur="500" fill="hold"/>
                                        <p:tgtEl>
                                          <p:spTgt spid="67"/>
                                        </p:tgtEl>
                                        <p:attrNameLst>
                                          <p:attrName>ppt_x</p:attrName>
                                        </p:attrNameLst>
                                      </p:cBhvr>
                                      <p:tavLst>
                                        <p:tav tm="0">
                                          <p:val>
                                            <p:strVal val="#ppt_x"/>
                                          </p:val>
                                        </p:tav>
                                        <p:tav tm="100000">
                                          <p:val>
                                            <p:strVal val="#ppt_x"/>
                                          </p:val>
                                        </p:tav>
                                      </p:tavLst>
                                    </p:anim>
                                    <p:anim calcmode="lin" valueType="num">
                                      <p:cBhvr additive="base">
                                        <p:cTn id="60" dur="500" fill="hold"/>
                                        <p:tgtEl>
                                          <p:spTgt spid="6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additive="base">
                                        <p:cTn id="63" dur="500" fill="hold"/>
                                        <p:tgtEl>
                                          <p:spTgt spid="48"/>
                                        </p:tgtEl>
                                        <p:attrNameLst>
                                          <p:attrName>ppt_x</p:attrName>
                                        </p:attrNameLst>
                                      </p:cBhvr>
                                      <p:tavLst>
                                        <p:tav tm="0">
                                          <p:val>
                                            <p:strVal val="#ppt_x"/>
                                          </p:val>
                                        </p:tav>
                                        <p:tav tm="100000">
                                          <p:val>
                                            <p:strVal val="#ppt_x"/>
                                          </p:val>
                                        </p:tav>
                                      </p:tavLst>
                                    </p:anim>
                                    <p:anim calcmode="lin" valueType="num">
                                      <p:cBhvr additive="base">
                                        <p:cTn id="64" dur="500" fill="hold"/>
                                        <p:tgtEl>
                                          <p:spTgt spid="48"/>
                                        </p:tgtEl>
                                        <p:attrNameLst>
                                          <p:attrName>ppt_y</p:attrName>
                                        </p:attrNameLst>
                                      </p:cBhvr>
                                      <p:tavLst>
                                        <p:tav tm="0">
                                          <p:val>
                                            <p:strVal val="1+#ppt_h/2"/>
                                          </p:val>
                                        </p:tav>
                                        <p:tav tm="100000">
                                          <p:val>
                                            <p:strVal val="#ppt_y"/>
                                          </p:val>
                                        </p:tav>
                                      </p:tavLst>
                                    </p:anim>
                                  </p:childTnLst>
                                </p:cTn>
                              </p:par>
                              <p:par>
                                <p:cTn id="65" presetID="6" presetClass="emph" presetSubtype="0" fill="hold" grpId="0" nodeType="withEffect">
                                  <p:stCondLst>
                                    <p:cond delay="0"/>
                                  </p:stCondLst>
                                  <p:childTnLst>
                                    <p:animScale>
                                      <p:cBhvr>
                                        <p:cTn id="66" dur="2000" fill="hold"/>
                                        <p:tgtEl>
                                          <p:spTgt spid="49"/>
                                        </p:tgtEl>
                                      </p:cBhvr>
                                      <p:by x="150000" y="150000"/>
                                    </p:animScale>
                                  </p:childTnLst>
                                </p:cTn>
                              </p:par>
                              <p:par>
                                <p:cTn id="67" presetID="6" presetClass="emph" presetSubtype="0" fill="hold" grpId="0" nodeType="withEffect">
                                  <p:stCondLst>
                                    <p:cond delay="0"/>
                                  </p:stCondLst>
                                  <p:childTnLst>
                                    <p:animScale>
                                      <p:cBhvr>
                                        <p:cTn id="68" dur="2000" fill="hold"/>
                                        <p:tgtEl>
                                          <p:spTgt spid="50"/>
                                        </p:tgtEl>
                                      </p:cBhvr>
                                      <p:by x="150000" y="150000"/>
                                    </p:animScale>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58"/>
                                        </p:tgtEl>
                                        <p:attrNameLst>
                                          <p:attrName>style.visibility</p:attrName>
                                        </p:attrNameLst>
                                      </p:cBhvr>
                                      <p:to>
                                        <p:strVal val="visible"/>
                                      </p:to>
                                    </p:set>
                                    <p:anim calcmode="lin" valueType="num">
                                      <p:cBhvr>
                                        <p:cTn id="73" dur="500" fill="hold"/>
                                        <p:tgtEl>
                                          <p:spTgt spid="58"/>
                                        </p:tgtEl>
                                        <p:attrNameLst>
                                          <p:attrName>ppt_w</p:attrName>
                                        </p:attrNameLst>
                                      </p:cBhvr>
                                      <p:tavLst>
                                        <p:tav tm="0">
                                          <p:val>
                                            <p:fltVal val="0"/>
                                          </p:val>
                                        </p:tav>
                                        <p:tav tm="100000">
                                          <p:val>
                                            <p:strVal val="#ppt_w"/>
                                          </p:val>
                                        </p:tav>
                                      </p:tavLst>
                                    </p:anim>
                                    <p:anim calcmode="lin" valueType="num">
                                      <p:cBhvr>
                                        <p:cTn id="74" dur="500" fill="hold"/>
                                        <p:tgtEl>
                                          <p:spTgt spid="58"/>
                                        </p:tgtEl>
                                        <p:attrNameLst>
                                          <p:attrName>ppt_h</p:attrName>
                                        </p:attrNameLst>
                                      </p:cBhvr>
                                      <p:tavLst>
                                        <p:tav tm="0">
                                          <p:val>
                                            <p:fltVal val="0"/>
                                          </p:val>
                                        </p:tav>
                                        <p:tav tm="100000">
                                          <p:val>
                                            <p:strVal val="#ppt_h"/>
                                          </p:val>
                                        </p:tav>
                                      </p:tavLst>
                                    </p:anim>
                                    <p:anim calcmode="lin" valueType="num">
                                      <p:cBhvr>
                                        <p:cTn id="75" dur="500" fill="hold"/>
                                        <p:tgtEl>
                                          <p:spTgt spid="58"/>
                                        </p:tgtEl>
                                        <p:attrNameLst>
                                          <p:attrName>style.rotation</p:attrName>
                                        </p:attrNameLst>
                                      </p:cBhvr>
                                      <p:tavLst>
                                        <p:tav tm="0">
                                          <p:val>
                                            <p:fltVal val="360"/>
                                          </p:val>
                                        </p:tav>
                                        <p:tav tm="100000">
                                          <p:val>
                                            <p:fltVal val="0"/>
                                          </p:val>
                                        </p:tav>
                                      </p:tavLst>
                                    </p:anim>
                                    <p:animEffect transition="in" filter="fade">
                                      <p:cBhvr>
                                        <p:cTn id="76" dur="500"/>
                                        <p:tgtEl>
                                          <p:spTgt spid="58"/>
                                        </p:tgtEl>
                                      </p:cBhvr>
                                    </p:animEffect>
                                  </p:childTnLst>
                                </p:cTn>
                              </p:par>
                              <p:par>
                                <p:cTn id="77" presetID="49" presetClass="entr" presetSubtype="0" decel="100000"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p:cTn id="79" dur="500" fill="hold"/>
                                        <p:tgtEl>
                                          <p:spTgt spid="59"/>
                                        </p:tgtEl>
                                        <p:attrNameLst>
                                          <p:attrName>ppt_w</p:attrName>
                                        </p:attrNameLst>
                                      </p:cBhvr>
                                      <p:tavLst>
                                        <p:tav tm="0">
                                          <p:val>
                                            <p:fltVal val="0"/>
                                          </p:val>
                                        </p:tav>
                                        <p:tav tm="100000">
                                          <p:val>
                                            <p:strVal val="#ppt_w"/>
                                          </p:val>
                                        </p:tav>
                                      </p:tavLst>
                                    </p:anim>
                                    <p:anim calcmode="lin" valueType="num">
                                      <p:cBhvr>
                                        <p:cTn id="80" dur="500" fill="hold"/>
                                        <p:tgtEl>
                                          <p:spTgt spid="59"/>
                                        </p:tgtEl>
                                        <p:attrNameLst>
                                          <p:attrName>ppt_h</p:attrName>
                                        </p:attrNameLst>
                                      </p:cBhvr>
                                      <p:tavLst>
                                        <p:tav tm="0">
                                          <p:val>
                                            <p:fltVal val="0"/>
                                          </p:val>
                                        </p:tav>
                                        <p:tav tm="100000">
                                          <p:val>
                                            <p:strVal val="#ppt_h"/>
                                          </p:val>
                                        </p:tav>
                                      </p:tavLst>
                                    </p:anim>
                                    <p:anim calcmode="lin" valueType="num">
                                      <p:cBhvr>
                                        <p:cTn id="81" dur="500" fill="hold"/>
                                        <p:tgtEl>
                                          <p:spTgt spid="59"/>
                                        </p:tgtEl>
                                        <p:attrNameLst>
                                          <p:attrName>style.rotation</p:attrName>
                                        </p:attrNameLst>
                                      </p:cBhvr>
                                      <p:tavLst>
                                        <p:tav tm="0">
                                          <p:val>
                                            <p:fltVal val="360"/>
                                          </p:val>
                                        </p:tav>
                                        <p:tav tm="100000">
                                          <p:val>
                                            <p:fltVal val="0"/>
                                          </p:val>
                                        </p:tav>
                                      </p:tavLst>
                                    </p:anim>
                                    <p:animEffect transition="in" filter="fade">
                                      <p:cBhvr>
                                        <p:cTn id="82" dur="500"/>
                                        <p:tgtEl>
                                          <p:spTgt spid="59"/>
                                        </p:tgtEl>
                                      </p:cBhvr>
                                    </p:animEffect>
                                  </p:childTnLst>
                                </p:cTn>
                              </p:par>
                              <p:par>
                                <p:cTn id="83" presetID="49" presetClass="entr" presetSubtype="0" decel="100000" fill="hold" grpId="0" nodeType="withEffect">
                                  <p:stCondLst>
                                    <p:cond delay="0"/>
                                  </p:stCondLst>
                                  <p:childTnLst>
                                    <p:set>
                                      <p:cBhvr>
                                        <p:cTn id="84" dur="1" fill="hold">
                                          <p:stCondLst>
                                            <p:cond delay="0"/>
                                          </p:stCondLst>
                                        </p:cTn>
                                        <p:tgtEl>
                                          <p:spTgt spid="60"/>
                                        </p:tgtEl>
                                        <p:attrNameLst>
                                          <p:attrName>style.visibility</p:attrName>
                                        </p:attrNameLst>
                                      </p:cBhvr>
                                      <p:to>
                                        <p:strVal val="visible"/>
                                      </p:to>
                                    </p:set>
                                    <p:anim calcmode="lin" valueType="num">
                                      <p:cBhvr>
                                        <p:cTn id="85" dur="500" fill="hold"/>
                                        <p:tgtEl>
                                          <p:spTgt spid="60"/>
                                        </p:tgtEl>
                                        <p:attrNameLst>
                                          <p:attrName>ppt_w</p:attrName>
                                        </p:attrNameLst>
                                      </p:cBhvr>
                                      <p:tavLst>
                                        <p:tav tm="0">
                                          <p:val>
                                            <p:fltVal val="0"/>
                                          </p:val>
                                        </p:tav>
                                        <p:tav tm="100000">
                                          <p:val>
                                            <p:strVal val="#ppt_w"/>
                                          </p:val>
                                        </p:tav>
                                      </p:tavLst>
                                    </p:anim>
                                    <p:anim calcmode="lin" valueType="num">
                                      <p:cBhvr>
                                        <p:cTn id="86" dur="500" fill="hold"/>
                                        <p:tgtEl>
                                          <p:spTgt spid="60"/>
                                        </p:tgtEl>
                                        <p:attrNameLst>
                                          <p:attrName>ppt_h</p:attrName>
                                        </p:attrNameLst>
                                      </p:cBhvr>
                                      <p:tavLst>
                                        <p:tav tm="0">
                                          <p:val>
                                            <p:fltVal val="0"/>
                                          </p:val>
                                        </p:tav>
                                        <p:tav tm="100000">
                                          <p:val>
                                            <p:strVal val="#ppt_h"/>
                                          </p:val>
                                        </p:tav>
                                      </p:tavLst>
                                    </p:anim>
                                    <p:anim calcmode="lin" valueType="num">
                                      <p:cBhvr>
                                        <p:cTn id="87" dur="500" fill="hold"/>
                                        <p:tgtEl>
                                          <p:spTgt spid="60"/>
                                        </p:tgtEl>
                                        <p:attrNameLst>
                                          <p:attrName>style.rotation</p:attrName>
                                        </p:attrNameLst>
                                      </p:cBhvr>
                                      <p:tavLst>
                                        <p:tav tm="0">
                                          <p:val>
                                            <p:fltVal val="360"/>
                                          </p:val>
                                        </p:tav>
                                        <p:tav tm="100000">
                                          <p:val>
                                            <p:fltVal val="0"/>
                                          </p:val>
                                        </p:tav>
                                      </p:tavLst>
                                    </p:anim>
                                    <p:animEffect transition="in" filter="fade">
                                      <p:cBhvr>
                                        <p:cTn id="88" dur="500"/>
                                        <p:tgtEl>
                                          <p:spTgt spid="60"/>
                                        </p:tgtEl>
                                      </p:cBhvr>
                                    </p:animEffect>
                                  </p:childTnLst>
                                </p:cTn>
                              </p:par>
                              <p:par>
                                <p:cTn id="89" presetID="49" presetClass="entr" presetSubtype="0" decel="100000" fill="hold" grpId="0" nodeType="withEffect">
                                  <p:stCondLst>
                                    <p:cond delay="0"/>
                                  </p:stCondLst>
                                  <p:childTnLst>
                                    <p:set>
                                      <p:cBhvr>
                                        <p:cTn id="90" dur="1" fill="hold">
                                          <p:stCondLst>
                                            <p:cond delay="0"/>
                                          </p:stCondLst>
                                        </p:cTn>
                                        <p:tgtEl>
                                          <p:spTgt spid="61"/>
                                        </p:tgtEl>
                                        <p:attrNameLst>
                                          <p:attrName>style.visibility</p:attrName>
                                        </p:attrNameLst>
                                      </p:cBhvr>
                                      <p:to>
                                        <p:strVal val="visible"/>
                                      </p:to>
                                    </p:set>
                                    <p:anim calcmode="lin" valueType="num">
                                      <p:cBhvr>
                                        <p:cTn id="91" dur="500" fill="hold"/>
                                        <p:tgtEl>
                                          <p:spTgt spid="61"/>
                                        </p:tgtEl>
                                        <p:attrNameLst>
                                          <p:attrName>ppt_w</p:attrName>
                                        </p:attrNameLst>
                                      </p:cBhvr>
                                      <p:tavLst>
                                        <p:tav tm="0">
                                          <p:val>
                                            <p:fltVal val="0"/>
                                          </p:val>
                                        </p:tav>
                                        <p:tav tm="100000">
                                          <p:val>
                                            <p:strVal val="#ppt_w"/>
                                          </p:val>
                                        </p:tav>
                                      </p:tavLst>
                                    </p:anim>
                                    <p:anim calcmode="lin" valueType="num">
                                      <p:cBhvr>
                                        <p:cTn id="92" dur="500" fill="hold"/>
                                        <p:tgtEl>
                                          <p:spTgt spid="61"/>
                                        </p:tgtEl>
                                        <p:attrNameLst>
                                          <p:attrName>ppt_h</p:attrName>
                                        </p:attrNameLst>
                                      </p:cBhvr>
                                      <p:tavLst>
                                        <p:tav tm="0">
                                          <p:val>
                                            <p:fltVal val="0"/>
                                          </p:val>
                                        </p:tav>
                                        <p:tav tm="100000">
                                          <p:val>
                                            <p:strVal val="#ppt_h"/>
                                          </p:val>
                                        </p:tav>
                                      </p:tavLst>
                                    </p:anim>
                                    <p:anim calcmode="lin" valueType="num">
                                      <p:cBhvr>
                                        <p:cTn id="93" dur="500" fill="hold"/>
                                        <p:tgtEl>
                                          <p:spTgt spid="61"/>
                                        </p:tgtEl>
                                        <p:attrNameLst>
                                          <p:attrName>style.rotation</p:attrName>
                                        </p:attrNameLst>
                                      </p:cBhvr>
                                      <p:tavLst>
                                        <p:tav tm="0">
                                          <p:val>
                                            <p:fltVal val="360"/>
                                          </p:val>
                                        </p:tav>
                                        <p:tav tm="100000">
                                          <p:val>
                                            <p:fltVal val="0"/>
                                          </p:val>
                                        </p:tav>
                                      </p:tavLst>
                                    </p:anim>
                                    <p:animEffect transition="in" filter="fade">
                                      <p:cBhvr>
                                        <p:cTn id="94" dur="500"/>
                                        <p:tgtEl>
                                          <p:spTgt spid="61"/>
                                        </p:tgtEl>
                                      </p:cBhvr>
                                    </p:animEffect>
                                  </p:childTnLst>
                                </p:cTn>
                              </p:par>
                              <p:par>
                                <p:cTn id="95" presetID="49" presetClass="entr" presetSubtype="0" decel="100000" fill="hold" grpId="0" nodeType="withEffect">
                                  <p:stCondLst>
                                    <p:cond delay="0"/>
                                  </p:stCondLst>
                                  <p:childTnLst>
                                    <p:set>
                                      <p:cBhvr>
                                        <p:cTn id="96" dur="1" fill="hold">
                                          <p:stCondLst>
                                            <p:cond delay="0"/>
                                          </p:stCondLst>
                                        </p:cTn>
                                        <p:tgtEl>
                                          <p:spTgt spid="62"/>
                                        </p:tgtEl>
                                        <p:attrNameLst>
                                          <p:attrName>style.visibility</p:attrName>
                                        </p:attrNameLst>
                                      </p:cBhvr>
                                      <p:to>
                                        <p:strVal val="visible"/>
                                      </p:to>
                                    </p:set>
                                    <p:anim calcmode="lin" valueType="num">
                                      <p:cBhvr>
                                        <p:cTn id="97" dur="500" fill="hold"/>
                                        <p:tgtEl>
                                          <p:spTgt spid="62"/>
                                        </p:tgtEl>
                                        <p:attrNameLst>
                                          <p:attrName>ppt_w</p:attrName>
                                        </p:attrNameLst>
                                      </p:cBhvr>
                                      <p:tavLst>
                                        <p:tav tm="0">
                                          <p:val>
                                            <p:fltVal val="0"/>
                                          </p:val>
                                        </p:tav>
                                        <p:tav tm="100000">
                                          <p:val>
                                            <p:strVal val="#ppt_w"/>
                                          </p:val>
                                        </p:tav>
                                      </p:tavLst>
                                    </p:anim>
                                    <p:anim calcmode="lin" valueType="num">
                                      <p:cBhvr>
                                        <p:cTn id="98" dur="500" fill="hold"/>
                                        <p:tgtEl>
                                          <p:spTgt spid="62"/>
                                        </p:tgtEl>
                                        <p:attrNameLst>
                                          <p:attrName>ppt_h</p:attrName>
                                        </p:attrNameLst>
                                      </p:cBhvr>
                                      <p:tavLst>
                                        <p:tav tm="0">
                                          <p:val>
                                            <p:fltVal val="0"/>
                                          </p:val>
                                        </p:tav>
                                        <p:tav tm="100000">
                                          <p:val>
                                            <p:strVal val="#ppt_h"/>
                                          </p:val>
                                        </p:tav>
                                      </p:tavLst>
                                    </p:anim>
                                    <p:anim calcmode="lin" valueType="num">
                                      <p:cBhvr>
                                        <p:cTn id="99" dur="500" fill="hold"/>
                                        <p:tgtEl>
                                          <p:spTgt spid="62"/>
                                        </p:tgtEl>
                                        <p:attrNameLst>
                                          <p:attrName>style.rotation</p:attrName>
                                        </p:attrNameLst>
                                      </p:cBhvr>
                                      <p:tavLst>
                                        <p:tav tm="0">
                                          <p:val>
                                            <p:fltVal val="360"/>
                                          </p:val>
                                        </p:tav>
                                        <p:tav tm="100000">
                                          <p:val>
                                            <p:fltVal val="0"/>
                                          </p:val>
                                        </p:tav>
                                      </p:tavLst>
                                    </p:anim>
                                    <p:animEffect transition="in" filter="fade">
                                      <p:cBhvr>
                                        <p:cTn id="100" dur="500"/>
                                        <p:tgtEl>
                                          <p:spTgt spid="62"/>
                                        </p:tgtEl>
                                      </p:cBhvr>
                                    </p:animEffect>
                                  </p:childTnLst>
                                </p:cTn>
                              </p:par>
                              <p:par>
                                <p:cTn id="101" presetID="49" presetClass="entr" presetSubtype="0" decel="100000" fill="hold" grpId="0" nodeType="withEffect">
                                  <p:stCondLst>
                                    <p:cond delay="0"/>
                                  </p:stCondLst>
                                  <p:childTnLst>
                                    <p:set>
                                      <p:cBhvr>
                                        <p:cTn id="102" dur="1" fill="hold">
                                          <p:stCondLst>
                                            <p:cond delay="0"/>
                                          </p:stCondLst>
                                        </p:cTn>
                                        <p:tgtEl>
                                          <p:spTgt spid="63"/>
                                        </p:tgtEl>
                                        <p:attrNameLst>
                                          <p:attrName>style.visibility</p:attrName>
                                        </p:attrNameLst>
                                      </p:cBhvr>
                                      <p:to>
                                        <p:strVal val="visible"/>
                                      </p:to>
                                    </p:set>
                                    <p:anim calcmode="lin" valueType="num">
                                      <p:cBhvr>
                                        <p:cTn id="103" dur="500" fill="hold"/>
                                        <p:tgtEl>
                                          <p:spTgt spid="63"/>
                                        </p:tgtEl>
                                        <p:attrNameLst>
                                          <p:attrName>ppt_w</p:attrName>
                                        </p:attrNameLst>
                                      </p:cBhvr>
                                      <p:tavLst>
                                        <p:tav tm="0">
                                          <p:val>
                                            <p:fltVal val="0"/>
                                          </p:val>
                                        </p:tav>
                                        <p:tav tm="100000">
                                          <p:val>
                                            <p:strVal val="#ppt_w"/>
                                          </p:val>
                                        </p:tav>
                                      </p:tavLst>
                                    </p:anim>
                                    <p:anim calcmode="lin" valueType="num">
                                      <p:cBhvr>
                                        <p:cTn id="104" dur="500" fill="hold"/>
                                        <p:tgtEl>
                                          <p:spTgt spid="63"/>
                                        </p:tgtEl>
                                        <p:attrNameLst>
                                          <p:attrName>ppt_h</p:attrName>
                                        </p:attrNameLst>
                                      </p:cBhvr>
                                      <p:tavLst>
                                        <p:tav tm="0">
                                          <p:val>
                                            <p:fltVal val="0"/>
                                          </p:val>
                                        </p:tav>
                                        <p:tav tm="100000">
                                          <p:val>
                                            <p:strVal val="#ppt_h"/>
                                          </p:val>
                                        </p:tav>
                                      </p:tavLst>
                                    </p:anim>
                                    <p:anim calcmode="lin" valueType="num">
                                      <p:cBhvr>
                                        <p:cTn id="105" dur="500" fill="hold"/>
                                        <p:tgtEl>
                                          <p:spTgt spid="63"/>
                                        </p:tgtEl>
                                        <p:attrNameLst>
                                          <p:attrName>style.rotation</p:attrName>
                                        </p:attrNameLst>
                                      </p:cBhvr>
                                      <p:tavLst>
                                        <p:tav tm="0">
                                          <p:val>
                                            <p:fltVal val="360"/>
                                          </p:val>
                                        </p:tav>
                                        <p:tav tm="100000">
                                          <p:val>
                                            <p:fltVal val="0"/>
                                          </p:val>
                                        </p:tav>
                                      </p:tavLst>
                                    </p:anim>
                                    <p:animEffect transition="in" filter="fade">
                                      <p:cBhvr>
                                        <p:cTn id="106" dur="500"/>
                                        <p:tgtEl>
                                          <p:spTgt spid="63"/>
                                        </p:tgtEl>
                                      </p:cBhvr>
                                    </p:animEffect>
                                  </p:childTnLst>
                                </p:cTn>
                              </p:par>
                              <p:par>
                                <p:cTn id="107" presetID="49" presetClass="entr" presetSubtype="0" decel="100000" fill="hold" grpId="0" nodeType="withEffect">
                                  <p:stCondLst>
                                    <p:cond delay="0"/>
                                  </p:stCondLst>
                                  <p:childTnLst>
                                    <p:set>
                                      <p:cBhvr>
                                        <p:cTn id="108" dur="1" fill="hold">
                                          <p:stCondLst>
                                            <p:cond delay="0"/>
                                          </p:stCondLst>
                                        </p:cTn>
                                        <p:tgtEl>
                                          <p:spTgt spid="64"/>
                                        </p:tgtEl>
                                        <p:attrNameLst>
                                          <p:attrName>style.visibility</p:attrName>
                                        </p:attrNameLst>
                                      </p:cBhvr>
                                      <p:to>
                                        <p:strVal val="visible"/>
                                      </p:to>
                                    </p:set>
                                    <p:anim calcmode="lin" valueType="num">
                                      <p:cBhvr>
                                        <p:cTn id="109" dur="500" fill="hold"/>
                                        <p:tgtEl>
                                          <p:spTgt spid="64"/>
                                        </p:tgtEl>
                                        <p:attrNameLst>
                                          <p:attrName>ppt_w</p:attrName>
                                        </p:attrNameLst>
                                      </p:cBhvr>
                                      <p:tavLst>
                                        <p:tav tm="0">
                                          <p:val>
                                            <p:fltVal val="0"/>
                                          </p:val>
                                        </p:tav>
                                        <p:tav tm="100000">
                                          <p:val>
                                            <p:strVal val="#ppt_w"/>
                                          </p:val>
                                        </p:tav>
                                      </p:tavLst>
                                    </p:anim>
                                    <p:anim calcmode="lin" valueType="num">
                                      <p:cBhvr>
                                        <p:cTn id="110" dur="500" fill="hold"/>
                                        <p:tgtEl>
                                          <p:spTgt spid="64"/>
                                        </p:tgtEl>
                                        <p:attrNameLst>
                                          <p:attrName>ppt_h</p:attrName>
                                        </p:attrNameLst>
                                      </p:cBhvr>
                                      <p:tavLst>
                                        <p:tav tm="0">
                                          <p:val>
                                            <p:fltVal val="0"/>
                                          </p:val>
                                        </p:tav>
                                        <p:tav tm="100000">
                                          <p:val>
                                            <p:strVal val="#ppt_h"/>
                                          </p:val>
                                        </p:tav>
                                      </p:tavLst>
                                    </p:anim>
                                    <p:anim calcmode="lin" valueType="num">
                                      <p:cBhvr>
                                        <p:cTn id="111" dur="500" fill="hold"/>
                                        <p:tgtEl>
                                          <p:spTgt spid="64"/>
                                        </p:tgtEl>
                                        <p:attrNameLst>
                                          <p:attrName>style.rotation</p:attrName>
                                        </p:attrNameLst>
                                      </p:cBhvr>
                                      <p:tavLst>
                                        <p:tav tm="0">
                                          <p:val>
                                            <p:fltVal val="360"/>
                                          </p:val>
                                        </p:tav>
                                        <p:tav tm="100000">
                                          <p:val>
                                            <p:fltVal val="0"/>
                                          </p:val>
                                        </p:tav>
                                      </p:tavLst>
                                    </p:anim>
                                    <p:animEffect transition="in" filter="fade">
                                      <p:cBhvr>
                                        <p:cTn id="112" dur="500"/>
                                        <p:tgtEl>
                                          <p:spTgt spid="64"/>
                                        </p:tgtEl>
                                      </p:cBhvr>
                                    </p:animEffect>
                                  </p:childTnLst>
                                </p:cTn>
                              </p:par>
                              <p:par>
                                <p:cTn id="113" presetID="49" presetClass="entr" presetSubtype="0" decel="100000" fill="hold" grpId="0" nodeType="withEffect">
                                  <p:stCondLst>
                                    <p:cond delay="0"/>
                                  </p:stCondLst>
                                  <p:childTnLst>
                                    <p:set>
                                      <p:cBhvr>
                                        <p:cTn id="114" dur="1" fill="hold">
                                          <p:stCondLst>
                                            <p:cond delay="0"/>
                                          </p:stCondLst>
                                        </p:cTn>
                                        <p:tgtEl>
                                          <p:spTgt spid="65"/>
                                        </p:tgtEl>
                                        <p:attrNameLst>
                                          <p:attrName>style.visibility</p:attrName>
                                        </p:attrNameLst>
                                      </p:cBhvr>
                                      <p:to>
                                        <p:strVal val="visible"/>
                                      </p:to>
                                    </p:set>
                                    <p:anim calcmode="lin" valueType="num">
                                      <p:cBhvr>
                                        <p:cTn id="115" dur="500" fill="hold"/>
                                        <p:tgtEl>
                                          <p:spTgt spid="65"/>
                                        </p:tgtEl>
                                        <p:attrNameLst>
                                          <p:attrName>ppt_w</p:attrName>
                                        </p:attrNameLst>
                                      </p:cBhvr>
                                      <p:tavLst>
                                        <p:tav tm="0">
                                          <p:val>
                                            <p:fltVal val="0"/>
                                          </p:val>
                                        </p:tav>
                                        <p:tav tm="100000">
                                          <p:val>
                                            <p:strVal val="#ppt_w"/>
                                          </p:val>
                                        </p:tav>
                                      </p:tavLst>
                                    </p:anim>
                                    <p:anim calcmode="lin" valueType="num">
                                      <p:cBhvr>
                                        <p:cTn id="116" dur="500" fill="hold"/>
                                        <p:tgtEl>
                                          <p:spTgt spid="65"/>
                                        </p:tgtEl>
                                        <p:attrNameLst>
                                          <p:attrName>ppt_h</p:attrName>
                                        </p:attrNameLst>
                                      </p:cBhvr>
                                      <p:tavLst>
                                        <p:tav tm="0">
                                          <p:val>
                                            <p:fltVal val="0"/>
                                          </p:val>
                                        </p:tav>
                                        <p:tav tm="100000">
                                          <p:val>
                                            <p:strVal val="#ppt_h"/>
                                          </p:val>
                                        </p:tav>
                                      </p:tavLst>
                                    </p:anim>
                                    <p:anim calcmode="lin" valueType="num">
                                      <p:cBhvr>
                                        <p:cTn id="117" dur="500" fill="hold"/>
                                        <p:tgtEl>
                                          <p:spTgt spid="65"/>
                                        </p:tgtEl>
                                        <p:attrNameLst>
                                          <p:attrName>style.rotation</p:attrName>
                                        </p:attrNameLst>
                                      </p:cBhvr>
                                      <p:tavLst>
                                        <p:tav tm="0">
                                          <p:val>
                                            <p:fltVal val="360"/>
                                          </p:val>
                                        </p:tav>
                                        <p:tav tm="100000">
                                          <p:val>
                                            <p:fltVal val="0"/>
                                          </p:val>
                                        </p:tav>
                                      </p:tavLst>
                                    </p:anim>
                                    <p:animEffect transition="in" filter="fade">
                                      <p:cBhvr>
                                        <p:cTn id="118" dur="500"/>
                                        <p:tgtEl>
                                          <p:spTgt spid="65"/>
                                        </p:tgtEl>
                                      </p:cBhvr>
                                    </p:animEffect>
                                  </p:childTnLst>
                                </p:cTn>
                              </p:par>
                              <p:par>
                                <p:cTn id="119" presetID="49" presetClass="entr" presetSubtype="0" decel="100000" fill="hold" grpId="0" nodeType="withEffect">
                                  <p:stCondLst>
                                    <p:cond delay="0"/>
                                  </p:stCondLst>
                                  <p:childTnLst>
                                    <p:set>
                                      <p:cBhvr>
                                        <p:cTn id="120" dur="1" fill="hold">
                                          <p:stCondLst>
                                            <p:cond delay="0"/>
                                          </p:stCondLst>
                                        </p:cTn>
                                        <p:tgtEl>
                                          <p:spTgt spid="66"/>
                                        </p:tgtEl>
                                        <p:attrNameLst>
                                          <p:attrName>style.visibility</p:attrName>
                                        </p:attrNameLst>
                                      </p:cBhvr>
                                      <p:to>
                                        <p:strVal val="visible"/>
                                      </p:to>
                                    </p:set>
                                    <p:anim calcmode="lin" valueType="num">
                                      <p:cBhvr>
                                        <p:cTn id="121" dur="500" fill="hold"/>
                                        <p:tgtEl>
                                          <p:spTgt spid="66"/>
                                        </p:tgtEl>
                                        <p:attrNameLst>
                                          <p:attrName>ppt_w</p:attrName>
                                        </p:attrNameLst>
                                      </p:cBhvr>
                                      <p:tavLst>
                                        <p:tav tm="0">
                                          <p:val>
                                            <p:fltVal val="0"/>
                                          </p:val>
                                        </p:tav>
                                        <p:tav tm="100000">
                                          <p:val>
                                            <p:strVal val="#ppt_w"/>
                                          </p:val>
                                        </p:tav>
                                      </p:tavLst>
                                    </p:anim>
                                    <p:anim calcmode="lin" valueType="num">
                                      <p:cBhvr>
                                        <p:cTn id="122" dur="500" fill="hold"/>
                                        <p:tgtEl>
                                          <p:spTgt spid="66"/>
                                        </p:tgtEl>
                                        <p:attrNameLst>
                                          <p:attrName>ppt_h</p:attrName>
                                        </p:attrNameLst>
                                      </p:cBhvr>
                                      <p:tavLst>
                                        <p:tav tm="0">
                                          <p:val>
                                            <p:fltVal val="0"/>
                                          </p:val>
                                        </p:tav>
                                        <p:tav tm="100000">
                                          <p:val>
                                            <p:strVal val="#ppt_h"/>
                                          </p:val>
                                        </p:tav>
                                      </p:tavLst>
                                    </p:anim>
                                    <p:anim calcmode="lin" valueType="num">
                                      <p:cBhvr>
                                        <p:cTn id="123" dur="500" fill="hold"/>
                                        <p:tgtEl>
                                          <p:spTgt spid="66"/>
                                        </p:tgtEl>
                                        <p:attrNameLst>
                                          <p:attrName>style.rotation</p:attrName>
                                        </p:attrNameLst>
                                      </p:cBhvr>
                                      <p:tavLst>
                                        <p:tav tm="0">
                                          <p:val>
                                            <p:fltVal val="360"/>
                                          </p:val>
                                        </p:tav>
                                        <p:tav tm="100000">
                                          <p:val>
                                            <p:fltVal val="0"/>
                                          </p:val>
                                        </p:tav>
                                      </p:tavLst>
                                    </p:anim>
                                    <p:animEffect transition="in" filter="fade">
                                      <p:cBhvr>
                                        <p:cTn id="12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Results</a:t>
            </a:r>
            <a:endParaRPr lang="en-US" dirty="0"/>
          </a:p>
        </p:txBody>
      </p:sp>
      <p:sp>
        <p:nvSpPr>
          <p:cNvPr id="3" name="Content Placeholder 2"/>
          <p:cNvSpPr>
            <a:spLocks noGrp="1"/>
          </p:cNvSpPr>
          <p:nvPr>
            <p:ph idx="1"/>
          </p:nvPr>
        </p:nvSpPr>
        <p:spPr>
          <a:xfrm>
            <a:off x="76200" y="685800"/>
            <a:ext cx="8229600" cy="2957733"/>
          </a:xfrm>
        </p:spPr>
        <p:txBody>
          <a:bodyPr/>
          <a:lstStyle/>
          <a:p>
            <a:r>
              <a:rPr lang="en-US" dirty="0" smtClean="0"/>
              <a:t>Linear Regression predicting whole building energy use</a:t>
            </a:r>
          </a:p>
          <a:p>
            <a:endParaRPr lang="en-US" dirty="0" smtClean="0"/>
          </a:p>
          <a:p>
            <a:pPr>
              <a:buNone/>
            </a:pPr>
            <a:r>
              <a:rPr lang="en-US" dirty="0" smtClean="0"/>
              <a:t/>
            </a:r>
            <a:br>
              <a:rPr lang="en-US" dirty="0" smtClean="0"/>
            </a:br>
            <a:r>
              <a:rPr lang="en-US" dirty="0" smtClean="0"/>
              <a:t/>
            </a:r>
            <a:br>
              <a:rPr lang="en-US" dirty="0" smtClean="0"/>
            </a:br>
            <a:endParaRPr lang="en-US" sz="2000" dirty="0" smtClean="0"/>
          </a:p>
          <a:p>
            <a:r>
              <a:rPr lang="en-US" dirty="0" smtClean="0"/>
              <a:t>Accuracy Metrics for best subset of sensors</a:t>
            </a:r>
            <a:endParaRPr lang="en-US" dirty="0"/>
          </a:p>
        </p:txBody>
      </p:sp>
      <p:pic>
        <p:nvPicPr>
          <p:cNvPr id="5" name="Picture 4" descr="FittingHouse3Robust-cropped.png"/>
          <p:cNvPicPr>
            <a:picLocks noChangeAspect="1"/>
          </p:cNvPicPr>
          <p:nvPr/>
        </p:nvPicPr>
        <p:blipFill>
          <a:blip r:embed="rId3" cstate="print"/>
          <a:stretch>
            <a:fillRect/>
          </a:stretch>
        </p:blipFill>
        <p:spPr>
          <a:xfrm>
            <a:off x="3048000" y="1296097"/>
            <a:ext cx="1994409" cy="1598487"/>
          </a:xfrm>
          <a:prstGeom prst="rect">
            <a:avLst/>
          </a:prstGeom>
        </p:spPr>
      </p:pic>
      <p:pic>
        <p:nvPicPr>
          <p:cNvPr id="6"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47800" y="4191000"/>
            <a:ext cx="6262213" cy="999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828800" y="5208399"/>
            <a:ext cx="5301750" cy="1192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3551227"/>
            <a:ext cx="9144000" cy="7159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10" descr="House1AllVariablesXtYt-cropped.png"/>
          <p:cNvPicPr>
            <a:picLocks noChangeAspect="1"/>
          </p:cNvPicPr>
          <p:nvPr/>
        </p:nvPicPr>
        <p:blipFill>
          <a:blip r:embed="rId7" cstate="print"/>
          <a:stretch>
            <a:fillRect/>
          </a:stretch>
        </p:blipFill>
        <p:spPr>
          <a:xfrm>
            <a:off x="838200" y="1178201"/>
            <a:ext cx="2209800" cy="1717399"/>
          </a:xfrm>
          <a:prstGeom prst="rect">
            <a:avLst/>
          </a:prstGeom>
        </p:spPr>
      </p:pic>
      <p:sp>
        <p:nvSpPr>
          <p:cNvPr id="9" name="TextBox 8"/>
          <p:cNvSpPr txBox="1"/>
          <p:nvPr/>
        </p:nvSpPr>
        <p:spPr>
          <a:xfrm>
            <a:off x="1371600" y="1422619"/>
            <a:ext cx="1066800" cy="923330"/>
          </a:xfrm>
          <a:prstGeom prst="rect">
            <a:avLst/>
          </a:prstGeom>
          <a:noFill/>
        </p:spPr>
        <p:txBody>
          <a:bodyPr wrap="square" rtlCol="0">
            <a:spAutoFit/>
          </a:bodyPr>
          <a:lstStyle/>
          <a:p>
            <a:r>
              <a:rPr lang="en-US" dirty="0" smtClean="0">
                <a:latin typeface="Arial Narrow" pitchFamily="34" charset="0"/>
              </a:rPr>
              <a:t>House 1 (House 2 is similar)</a:t>
            </a:r>
            <a:endParaRPr lang="en-US" dirty="0">
              <a:latin typeface="Arial Narrow" pitchFamily="34" charset="0"/>
            </a:endParaRPr>
          </a:p>
        </p:txBody>
      </p:sp>
      <p:sp>
        <p:nvSpPr>
          <p:cNvPr id="13" name="TextBox 12"/>
          <p:cNvSpPr txBox="1"/>
          <p:nvPr/>
        </p:nvSpPr>
        <p:spPr>
          <a:xfrm>
            <a:off x="3505200" y="1651219"/>
            <a:ext cx="1066800" cy="369332"/>
          </a:xfrm>
          <a:prstGeom prst="rect">
            <a:avLst/>
          </a:prstGeom>
          <a:noFill/>
        </p:spPr>
        <p:txBody>
          <a:bodyPr wrap="square" rtlCol="0">
            <a:spAutoFit/>
          </a:bodyPr>
          <a:lstStyle/>
          <a:p>
            <a:r>
              <a:rPr lang="en-US" dirty="0" smtClean="0">
                <a:latin typeface="Arial Narrow" pitchFamily="34" charset="0"/>
              </a:rPr>
              <a:t>House 3</a:t>
            </a:r>
            <a:endParaRPr lang="en-US" dirty="0">
              <a:latin typeface="Arial Narrow" pitchFamily="34" charset="0"/>
            </a:endParaRPr>
          </a:p>
        </p:txBody>
      </p:sp>
      <p:pic>
        <p:nvPicPr>
          <p:cNvPr id="15" name="Picture 14"/>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019800" y="1318788"/>
            <a:ext cx="1981200" cy="1551631"/>
          </a:xfrm>
          <a:prstGeom prst="rect">
            <a:avLst/>
          </a:prstGeom>
        </p:spPr>
      </p:pic>
      <p:sp>
        <p:nvSpPr>
          <p:cNvPr id="16" name="TextBox 15"/>
          <p:cNvSpPr txBox="1"/>
          <p:nvPr/>
        </p:nvSpPr>
        <p:spPr>
          <a:xfrm>
            <a:off x="6400800" y="1575019"/>
            <a:ext cx="1066800" cy="646331"/>
          </a:xfrm>
          <a:prstGeom prst="rect">
            <a:avLst/>
          </a:prstGeom>
          <a:noFill/>
        </p:spPr>
        <p:txBody>
          <a:bodyPr wrap="square" rtlCol="0">
            <a:spAutoFit/>
          </a:bodyPr>
          <a:lstStyle/>
          <a:p>
            <a:r>
              <a:rPr lang="en-US" dirty="0" smtClean="0">
                <a:latin typeface="Arial Narrow" pitchFamily="34" charset="0"/>
              </a:rPr>
              <a:t>House 3</a:t>
            </a:r>
          </a:p>
          <a:p>
            <a:r>
              <a:rPr lang="en-US" dirty="0" smtClean="0">
                <a:latin typeface="Arial Narrow" pitchFamily="34" charset="0"/>
              </a:rPr>
              <a:t>Next hour</a:t>
            </a:r>
            <a:endParaRPr lang="en-US"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4" y="177800"/>
            <a:ext cx="8804275" cy="484748"/>
          </a:xfrm>
        </p:spPr>
        <p:txBody>
          <a:bodyPr/>
          <a:lstStyle/>
          <a:p>
            <a:r>
              <a:rPr lang="en-US" dirty="0" smtClean="0"/>
              <a:t>Machine Learning on Supercomputers</a:t>
            </a:r>
            <a:endParaRPr lang="en-US" dirty="0"/>
          </a:p>
        </p:txBody>
      </p:sp>
      <p:sp>
        <p:nvSpPr>
          <p:cNvPr id="4" name="Rounded Rectangle 3"/>
          <p:cNvSpPr/>
          <p:nvPr/>
        </p:nvSpPr>
        <p:spPr>
          <a:xfrm>
            <a:off x="457200" y="5391834"/>
            <a:ext cx="1447800" cy="932765"/>
          </a:xfrm>
          <a:prstGeom prst="round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057400" y="5562600"/>
            <a:ext cx="6781800" cy="646331"/>
          </a:xfrm>
          <a:prstGeom prst="rect">
            <a:avLst/>
          </a:prstGeom>
        </p:spPr>
        <p:txBody>
          <a:bodyPr wrap="square">
            <a:spAutoFit/>
          </a:bodyPr>
          <a:lstStyle/>
          <a:p>
            <a:pPr marL="268288" indent="-228600">
              <a:spcBef>
                <a:spcPts val="838"/>
              </a:spcBef>
              <a:buClr>
                <a:srgbClr val="000000"/>
              </a:buClr>
              <a:buSzPct val="100000"/>
            </a:pPr>
            <a:r>
              <a:rPr lang="en-US" b="1" i="1" dirty="0">
                <a:solidFill>
                  <a:srgbClr val="000099"/>
                </a:solidFill>
                <a:cs typeface="Arial" charset="0"/>
              </a:rPr>
              <a:t>Acknowledgment: </a:t>
            </a:r>
            <a:r>
              <a:rPr lang="en-US" b="1" i="1" dirty="0" smtClean="0">
                <a:solidFill>
                  <a:srgbClr val="000099"/>
                </a:solidFill>
                <a:cs typeface="Arial" charset="0"/>
              </a:rPr>
              <a:t>UTK </a:t>
            </a:r>
            <a:r>
              <a:rPr lang="en-US" b="1" i="1" dirty="0">
                <a:solidFill>
                  <a:srgbClr val="000099"/>
                </a:solidFill>
                <a:cs typeface="Arial" charset="0"/>
              </a:rPr>
              <a:t>computer science Ph.D. </a:t>
            </a:r>
            <a:r>
              <a:rPr lang="en-US" b="1" i="1" dirty="0" smtClean="0">
                <a:solidFill>
                  <a:srgbClr val="000099"/>
                </a:solidFill>
                <a:cs typeface="Arial" charset="0"/>
              </a:rPr>
              <a:t>candidate </a:t>
            </a:r>
            <a:r>
              <a:rPr lang="en-US" b="1" i="1" dirty="0">
                <a:solidFill>
                  <a:srgbClr val="000099"/>
                </a:solidFill>
                <a:cs typeface="Arial" charset="0"/>
              </a:rPr>
              <a:t>Richard </a:t>
            </a:r>
            <a:r>
              <a:rPr lang="en-US" b="1" i="1" dirty="0" smtClean="0">
                <a:solidFill>
                  <a:srgbClr val="000099"/>
                </a:solidFill>
                <a:cs typeface="Arial" charset="0"/>
              </a:rPr>
              <a:t>Edwards; student of Dr. Lynne Parker</a:t>
            </a:r>
            <a:endParaRPr lang="en-US" b="1" i="1" dirty="0">
              <a:solidFill>
                <a:srgbClr val="000099"/>
              </a:solidFill>
              <a:cs typeface="Arial" charset="0"/>
            </a:endParaRPr>
          </a:p>
        </p:txBody>
      </p:sp>
      <p:pic>
        <p:nvPicPr>
          <p:cNvPr id="6"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3022" y="5523815"/>
            <a:ext cx="1273090" cy="723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srcRect/>
          <a:stretch>
            <a:fillRect/>
          </a:stretch>
        </p:blipFill>
        <p:spPr bwMode="auto">
          <a:xfrm>
            <a:off x="4800600" y="3048000"/>
            <a:ext cx="2874595" cy="2438400"/>
          </a:xfrm>
          <a:prstGeom prst="rect">
            <a:avLst/>
          </a:prstGeom>
          <a:noFill/>
          <a:ln w="9525">
            <a:noFill/>
            <a:miter lim="800000"/>
            <a:headEnd/>
            <a:tailEnd/>
          </a:ln>
        </p:spPr>
      </p:pic>
      <p:pic>
        <p:nvPicPr>
          <p:cNvPr id="12" name="Picture 11"/>
          <p:cNvPicPr>
            <a:picLocks noChangeAspect="1"/>
          </p:cNvPicPr>
          <p:nvPr/>
        </p:nvPicPr>
        <p:blipFill>
          <a:blip r:embed="rId5" cstate="print"/>
          <a:srcRect/>
          <a:stretch>
            <a:fillRect/>
          </a:stretch>
        </p:blipFill>
        <p:spPr bwMode="auto">
          <a:xfrm>
            <a:off x="6535948" y="2895600"/>
            <a:ext cx="1919288" cy="457200"/>
          </a:xfrm>
          <a:prstGeom prst="rect">
            <a:avLst/>
          </a:prstGeom>
          <a:noFill/>
          <a:ln w="9525">
            <a:noFill/>
            <a:miter lim="800000"/>
            <a:headEnd/>
            <a:tailEnd/>
          </a:ln>
        </p:spPr>
      </p:pic>
      <p:pic>
        <p:nvPicPr>
          <p:cNvPr id="13" name="Picture 381"/>
          <p:cNvPicPr>
            <a:picLocks noChangeAspect="1"/>
          </p:cNvPicPr>
          <p:nvPr/>
        </p:nvPicPr>
        <p:blipFill>
          <a:blip r:embed="rId6" cstate="print"/>
          <a:srcRect/>
          <a:stretch>
            <a:fillRect/>
          </a:stretch>
        </p:blipFill>
        <p:spPr bwMode="auto">
          <a:xfrm>
            <a:off x="6409426" y="3631722"/>
            <a:ext cx="2045884" cy="1832822"/>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srcRect/>
          <a:stretch>
            <a:fillRect/>
          </a:stretch>
        </p:blipFill>
        <p:spPr bwMode="auto">
          <a:xfrm>
            <a:off x="4876800" y="685800"/>
            <a:ext cx="3581400" cy="2083951"/>
          </a:xfrm>
          <a:prstGeom prst="rect">
            <a:avLst/>
          </a:prstGeom>
          <a:noFill/>
          <a:ln w="9525">
            <a:noFill/>
            <a:miter lim="800000"/>
            <a:headEnd/>
            <a:tailEnd/>
          </a:ln>
        </p:spPr>
      </p:pic>
      <p:sp>
        <p:nvSpPr>
          <p:cNvPr id="18" name="TextBox 12"/>
          <p:cNvSpPr txBox="1">
            <a:spLocks noChangeArrowheads="1"/>
          </p:cNvSpPr>
          <p:nvPr/>
        </p:nvSpPr>
        <p:spPr bwMode="auto">
          <a:xfrm>
            <a:off x="6324600" y="3344174"/>
            <a:ext cx="2133494" cy="307661"/>
          </a:xfrm>
          <a:prstGeom prst="rect">
            <a:avLst/>
          </a:prstGeom>
          <a:solidFill>
            <a:schemeClr val="tx1"/>
          </a:solidFill>
          <a:ln w="9525">
            <a:noFill/>
            <a:miter lim="800000"/>
            <a:headEnd/>
            <a:tailEnd/>
          </a:ln>
        </p:spPr>
        <p:txBody>
          <a:bodyPr>
            <a:spAutoFit/>
          </a:bodyPr>
          <a:lstStyle/>
          <a:p>
            <a:pPr fontAlgn="base">
              <a:spcBef>
                <a:spcPct val="0"/>
              </a:spcBef>
              <a:spcAft>
                <a:spcPct val="0"/>
              </a:spcAft>
            </a:pPr>
            <a:r>
              <a:rPr lang="en-US" sz="1400" i="1" dirty="0">
                <a:solidFill>
                  <a:prstClr val="white"/>
                </a:solidFill>
                <a:latin typeface="Arial" charset="0"/>
                <a:cs typeface="Arial" pitchFamily="34" charset="0"/>
              </a:rPr>
              <a:t>Nautilus Supercomputer</a:t>
            </a:r>
          </a:p>
        </p:txBody>
      </p:sp>
      <p:sp>
        <p:nvSpPr>
          <p:cNvPr id="19" name="Content Placeholder 2"/>
          <p:cNvSpPr txBox="1">
            <a:spLocks/>
          </p:cNvSpPr>
          <p:nvPr/>
        </p:nvSpPr>
        <p:spPr bwMode="auto">
          <a:xfrm>
            <a:off x="381000" y="838200"/>
            <a:ext cx="8229600" cy="4451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0188" indent="-230188" eaLnBrk="0" hangingPunct="0">
              <a:lnSpc>
                <a:spcPct val="90000"/>
              </a:lnSpc>
              <a:spcBef>
                <a:spcPts val="1400"/>
              </a:spcBef>
              <a:buClr>
                <a:srgbClr val="006C3A"/>
              </a:buClr>
            </a:pPr>
            <a:r>
              <a:rPr lang="en-US" sz="2000" dirty="0" smtClean="0">
                <a:latin typeface="Arial Narrow" pitchFamily="34" charset="0"/>
              </a:rPr>
              <a:t>One year of 15-min data, 144 sensors/house</a:t>
            </a:r>
          </a:p>
          <a:p>
            <a:pPr marL="230188" indent="-230188" eaLnBrk="0" hangingPunct="0">
              <a:lnSpc>
                <a:spcPct val="90000"/>
              </a:lnSpc>
              <a:spcBef>
                <a:spcPts val="1400"/>
              </a:spcBef>
              <a:buClr>
                <a:srgbClr val="006C3A"/>
              </a:buClr>
              <a:buFont typeface="Arial" charset="0"/>
              <a:buChar char="•"/>
            </a:pPr>
            <a:r>
              <a:rPr lang="en-US" sz="2800" dirty="0" smtClean="0">
                <a:latin typeface="Arial Narrow" pitchFamily="34" charset="0"/>
              </a:rPr>
              <a:t>Support Vector Machines</a:t>
            </a:r>
          </a:p>
          <a:p>
            <a:pPr marL="230188" marR="0" lvl="0" indent="-230188" algn="l" defTabSz="914400" rtl="0" eaLnBrk="0" fontAlgn="base" latinLnBrk="0" hangingPunct="0">
              <a:lnSpc>
                <a:spcPct val="90000"/>
              </a:lnSpc>
              <a:spcBef>
                <a:spcPts val="1400"/>
              </a:spcBef>
              <a:spcAft>
                <a:spcPct val="0"/>
              </a:spcAft>
              <a:buClr>
                <a:srgbClr val="006C3A"/>
              </a:buClr>
              <a:buSzTx/>
              <a:buFont typeface="Arial" charset="0"/>
              <a:buChar char="•"/>
              <a:tabLst/>
              <a:defRPr/>
            </a:pPr>
            <a:r>
              <a:rPr lang="en-US" sz="2800" dirty="0" smtClean="0">
                <a:latin typeface="Arial Narrow" pitchFamily="34" charset="0"/>
                <a:cs typeface="+mn-cs"/>
              </a:rPr>
              <a:t>Genetic Algorithms</a:t>
            </a:r>
          </a:p>
          <a:p>
            <a:pPr marL="230188" marR="0" lvl="0" indent="-230188" algn="l" defTabSz="914400" rtl="0" eaLnBrk="0" fontAlgn="base" latinLnBrk="0" hangingPunct="0">
              <a:lnSpc>
                <a:spcPct val="90000"/>
              </a:lnSpc>
              <a:spcBef>
                <a:spcPts val="1400"/>
              </a:spcBef>
              <a:spcAft>
                <a:spcPct val="0"/>
              </a:spcAft>
              <a:buClr>
                <a:srgbClr val="006C3A"/>
              </a:buClr>
              <a:buSzTx/>
              <a:buFont typeface="Arial" charset="0"/>
              <a:buChar char="•"/>
              <a:tabLst/>
              <a:defRPr/>
            </a:pPr>
            <a:r>
              <a:rPr lang="en-US" sz="2800" dirty="0" smtClean="0">
                <a:latin typeface="Arial Narrow" pitchFamily="34" charset="0"/>
                <a:cs typeface="+mn-cs"/>
              </a:rPr>
              <a:t>FF/Recurrent Neural Networks</a:t>
            </a:r>
          </a:p>
          <a:p>
            <a:pPr marL="230188" indent="-230188" eaLnBrk="0" hangingPunct="0">
              <a:lnSpc>
                <a:spcPct val="90000"/>
              </a:lnSpc>
              <a:spcBef>
                <a:spcPts val="1400"/>
              </a:spcBef>
              <a:buClr>
                <a:srgbClr val="006C3A"/>
              </a:buClr>
              <a:buFont typeface="Arial" charset="0"/>
              <a:buChar char="•"/>
            </a:pPr>
            <a:r>
              <a:rPr lang="en-US" sz="2800" dirty="0" smtClean="0">
                <a:latin typeface="Arial Narrow" pitchFamily="34" charset="0"/>
              </a:rPr>
              <a:t>(Non-)Linear Regression</a:t>
            </a:r>
          </a:p>
          <a:p>
            <a:pPr marL="230188" marR="0" lvl="0" indent="-230188" algn="l" defTabSz="914400" rtl="0" eaLnBrk="0" fontAlgn="base" latinLnBrk="0" hangingPunct="0">
              <a:lnSpc>
                <a:spcPct val="90000"/>
              </a:lnSpc>
              <a:spcBef>
                <a:spcPts val="1400"/>
              </a:spcBef>
              <a:spcAft>
                <a:spcPct val="0"/>
              </a:spcAft>
              <a:buClr>
                <a:srgbClr val="006C3A"/>
              </a:buClr>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ea typeface="+mn-ea"/>
                <a:cs typeface="+mn-cs"/>
              </a:rPr>
              <a:t>Self-Organizing Maps</a:t>
            </a:r>
          </a:p>
          <a:p>
            <a:pPr marL="230188" indent="-230188" eaLnBrk="0" hangingPunct="0">
              <a:lnSpc>
                <a:spcPct val="90000"/>
              </a:lnSpc>
              <a:spcBef>
                <a:spcPts val="1400"/>
              </a:spcBef>
              <a:buClr>
                <a:srgbClr val="006C3A"/>
              </a:buClr>
              <a:buFont typeface="Arial" charset="0"/>
              <a:buChar char="•"/>
            </a:pPr>
            <a:r>
              <a:rPr lang="en-US" sz="2800" dirty="0" smtClean="0">
                <a:latin typeface="Arial Narrow" pitchFamily="34" charset="0"/>
              </a:rPr>
              <a:t>C/K-Means</a:t>
            </a:r>
          </a:p>
          <a:p>
            <a:pPr marL="230188" marR="0" lvl="0" indent="-230188" algn="l" defTabSz="914400" rtl="0" eaLnBrk="0" fontAlgn="base" latinLnBrk="0" hangingPunct="0">
              <a:lnSpc>
                <a:spcPct val="90000"/>
              </a:lnSpc>
              <a:spcBef>
                <a:spcPts val="1400"/>
              </a:spcBef>
              <a:spcAft>
                <a:spcPct val="0"/>
              </a:spcAft>
              <a:buClr>
                <a:srgbClr val="006C3A"/>
              </a:buClr>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ea typeface="+mn-ea"/>
                <a:cs typeface="+mn-cs"/>
              </a:rPr>
              <a:t>Ensemble</a:t>
            </a:r>
            <a:r>
              <a:rPr kumimoji="0" lang="en-US" sz="2800" b="0" i="0" u="none" strike="noStrike" kern="1200" cap="none" spc="0" normalizeH="0" noProof="0" dirty="0" smtClean="0">
                <a:ln>
                  <a:noFill/>
                </a:ln>
                <a:solidFill>
                  <a:schemeClr val="tx1"/>
                </a:solidFill>
                <a:effectLst/>
                <a:uLnTx/>
                <a:uFillTx/>
                <a:latin typeface="Arial Narrow" pitchFamily="34" charset="0"/>
                <a:ea typeface="+mn-ea"/>
                <a:cs typeface="+mn-cs"/>
              </a:rPr>
              <a:t> Learning</a:t>
            </a:r>
            <a:endParaRPr kumimoji="0" lang="en-US" sz="2800" b="0" i="0" u="none" strike="noStrike" kern="1200" cap="none" spc="0" normalizeH="0" baseline="0" noProof="0" dirty="0">
              <a:ln>
                <a:noFill/>
              </a:ln>
              <a:solidFill>
                <a:schemeClr val="tx1"/>
              </a:solidFill>
              <a:effectLst/>
              <a:uLnTx/>
              <a:uFillTx/>
              <a:latin typeface="Arial Narrow" pitchFamily="34" charset="0"/>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3"/>
          <p:cNvSpPr txBox="1">
            <a:spLocks noGrp="1"/>
          </p:cNvSpPr>
          <p:nvPr/>
        </p:nvSpPr>
        <p:spPr bwMode="auto">
          <a:xfrm>
            <a:off x="7124700" y="6619875"/>
            <a:ext cx="1905000" cy="457200"/>
          </a:xfrm>
          <a:prstGeom prst="rect">
            <a:avLst/>
          </a:prstGeom>
          <a:noFill/>
          <a:ln w="9525">
            <a:noFill/>
            <a:miter lim="800000"/>
            <a:headEnd/>
            <a:tailEnd/>
          </a:ln>
        </p:spPr>
        <p:txBody>
          <a:bodyPr/>
          <a:lstStyle/>
          <a:p>
            <a:pPr algn="r" eaLnBrk="0" hangingPunct="0"/>
            <a:fld id="{81D8A231-6FC8-42B6-85EE-1D20EAB8C4AF}" type="slidenum">
              <a:rPr lang="en-US" sz="1000">
                <a:solidFill>
                  <a:srgbClr val="01673E"/>
                </a:solidFill>
                <a:cs typeface="Arial" pitchFamily="34" charset="0"/>
              </a:rPr>
              <a:pPr algn="r" eaLnBrk="0" hangingPunct="0"/>
              <a:t>14</a:t>
            </a:fld>
            <a:endParaRPr lang="en-US" sz="1000">
              <a:solidFill>
                <a:srgbClr val="01673E"/>
              </a:solidFill>
              <a:cs typeface="Arial" pitchFamily="34" charset="0"/>
            </a:endParaRPr>
          </a:p>
        </p:txBody>
      </p:sp>
      <p:sp>
        <p:nvSpPr>
          <p:cNvPr id="18434" name="Rectangle 2"/>
          <p:cNvSpPr>
            <a:spLocks noGrp="1" noChangeArrowheads="1"/>
          </p:cNvSpPr>
          <p:nvPr>
            <p:ph type="title" idx="4294967295"/>
          </p:nvPr>
        </p:nvSpPr>
        <p:spPr>
          <a:xfrm>
            <a:off x="206375" y="157163"/>
            <a:ext cx="8664575" cy="541337"/>
          </a:xfrm>
        </p:spPr>
        <p:txBody>
          <a:bodyPr/>
          <a:lstStyle/>
          <a:p>
            <a:pPr algn="ctr" eaLnBrk="1" hangingPunct="1"/>
            <a:r>
              <a:rPr lang="en-US" sz="3400" dirty="0" smtClean="0">
                <a:ea typeface="ＭＳ Ｐゴシック" pitchFamily="34" charset="-128"/>
              </a:rPr>
              <a:t>Learning Systems</a:t>
            </a:r>
          </a:p>
        </p:txBody>
      </p:sp>
      <p:sp>
        <p:nvSpPr>
          <p:cNvPr id="10" name="TextBox 9"/>
          <p:cNvSpPr txBox="1"/>
          <p:nvPr/>
        </p:nvSpPr>
        <p:spPr>
          <a:xfrm>
            <a:off x="1548923" y="1803876"/>
            <a:ext cx="1219200" cy="646331"/>
          </a:xfrm>
          <a:prstGeom prst="rect">
            <a:avLst/>
          </a:prstGeom>
          <a:noFill/>
        </p:spPr>
        <p:txBody>
          <a:bodyPr wrap="square" rtlCol="0">
            <a:spAutoFit/>
          </a:bodyPr>
          <a:lstStyle/>
          <a:p>
            <a:pPr algn="ctr"/>
            <a:r>
              <a:rPr lang="en-US" dirty="0" smtClean="0">
                <a:solidFill>
                  <a:schemeClr val="bg1"/>
                </a:solidFill>
              </a:rPr>
              <a:t>E+ Input Model</a:t>
            </a:r>
            <a:endParaRPr lang="en-US" dirty="0">
              <a:solidFill>
                <a:schemeClr val="bg1"/>
              </a:solidFill>
            </a:endParaRPr>
          </a:p>
        </p:txBody>
      </p:sp>
      <p:sp>
        <p:nvSpPr>
          <p:cNvPr id="11" name="TextBox 10"/>
          <p:cNvSpPr txBox="1"/>
          <p:nvPr/>
        </p:nvSpPr>
        <p:spPr>
          <a:xfrm>
            <a:off x="685800" y="990600"/>
            <a:ext cx="7772400" cy="1477328"/>
          </a:xfrm>
          <a:prstGeom prst="rect">
            <a:avLst/>
          </a:prstGeom>
          <a:noFill/>
        </p:spPr>
        <p:txBody>
          <a:bodyPr wrap="square" rtlCol="0">
            <a:spAutoFit/>
          </a:bodyPr>
          <a:lstStyle/>
          <a:p>
            <a:r>
              <a:rPr lang="en-US" dirty="0" smtClean="0"/>
              <a:t>Learning systems are like people – use wisdom of the crowds</a:t>
            </a:r>
          </a:p>
          <a:p>
            <a:endParaRPr lang="en-US" dirty="0" smtClean="0"/>
          </a:p>
          <a:p>
            <a:r>
              <a:rPr lang="en-US" dirty="0" smtClean="0"/>
              <a:t>Each learning system has its variance (good days and bad days):</a:t>
            </a:r>
          </a:p>
          <a:p>
            <a:endParaRPr lang="en-US" dirty="0" smtClean="0"/>
          </a:p>
          <a:p>
            <a:r>
              <a:rPr lang="en-US" dirty="0" smtClean="0"/>
              <a:t>SFAM Vigilance example</a:t>
            </a:r>
            <a:endParaRPr lang="en-US" dirty="0"/>
          </a:p>
        </p:txBody>
      </p:sp>
      <p:sp>
        <p:nvSpPr>
          <p:cNvPr id="7" name="Rectangle 3"/>
          <p:cNvSpPr txBox="1">
            <a:spLocks noChangeArrowheads="1"/>
          </p:cNvSpPr>
          <p:nvPr/>
        </p:nvSpPr>
        <p:spPr>
          <a:xfrm>
            <a:off x="685800" y="2667000"/>
            <a:ext cx="3886200" cy="2895599"/>
          </a:xfrm>
          <a:prstGeom prst="rect">
            <a:avLst/>
          </a:prstGeom>
        </p:spPr>
        <p:txBody>
          <a:bodyPr/>
          <a:lstStyle/>
          <a:p>
            <a:pPr marL="230188" marR="0" lvl="0" indent="-230188" algn="l" defTabSz="914400" rtl="0" eaLnBrk="0" fontAlgn="base" latinLnBrk="0" hangingPunct="0">
              <a:lnSpc>
                <a:spcPct val="90000"/>
              </a:lnSpc>
              <a:spcBef>
                <a:spcPts val="1400"/>
              </a:spcBef>
              <a:spcAft>
                <a:spcPct val="0"/>
              </a:spcAft>
              <a:buClr>
                <a:srgbClr val="006C3A"/>
              </a:buClr>
              <a:buSzTx/>
              <a:buFont typeface="Arial" charset="0"/>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Simplified Fuzzy ARTMAP (SFAM)</a:t>
            </a:r>
          </a:p>
          <a:p>
            <a:pPr marL="625475" marR="0" lvl="1" indent="-279400" algn="l" defTabSz="914400" rtl="0" eaLnBrk="0" fontAlgn="base" latinLnBrk="0" hangingPunct="0">
              <a:lnSpc>
                <a:spcPct val="90000"/>
              </a:lnSpc>
              <a:spcBef>
                <a:spcPts val="1200"/>
              </a:spcBef>
              <a:spcAft>
                <a:spcPct val="0"/>
              </a:spcAft>
              <a:buClr>
                <a:srgbClr val="006C3A"/>
              </a:buClr>
              <a:buSzTx/>
              <a:buFont typeface="Arial" charset="0"/>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An AI neural network (NN) system</a:t>
            </a:r>
          </a:p>
          <a:p>
            <a:pPr marL="625475" marR="0" lvl="1" indent="-279400" algn="l" defTabSz="914400" rtl="0" eaLnBrk="0" fontAlgn="base" latinLnBrk="0" hangingPunct="0">
              <a:lnSpc>
                <a:spcPct val="90000"/>
              </a:lnSpc>
              <a:spcBef>
                <a:spcPts val="1200"/>
              </a:spcBef>
              <a:spcAft>
                <a:spcPct val="0"/>
              </a:spcAft>
              <a:buClr>
                <a:srgbClr val="006C3A"/>
              </a:buClr>
              <a:buSzTx/>
              <a:buFont typeface="Arial" charset="0"/>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Capable of online, incremental learning</a:t>
            </a:r>
          </a:p>
          <a:p>
            <a:pPr marL="625475" marR="0" lvl="1" indent="-279400" algn="l" defTabSz="914400" rtl="0" eaLnBrk="0" fontAlgn="base" latinLnBrk="0" hangingPunct="0">
              <a:lnSpc>
                <a:spcPct val="90000"/>
              </a:lnSpc>
              <a:spcBef>
                <a:spcPts val="1200"/>
              </a:spcBef>
              <a:spcAft>
                <a:spcPct val="0"/>
              </a:spcAft>
              <a:buClr>
                <a:srgbClr val="006C3A"/>
              </a:buClr>
              <a:buSzTx/>
              <a:buFont typeface="Arial" charset="0"/>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Takes seconds for tasks that take </a:t>
            </a:r>
            <a:r>
              <a:rPr kumimoji="0" lang="en-US" sz="2000" b="1" i="0" u="none" strike="noStrike" kern="1200" cap="none" spc="0" normalizeH="0" baseline="0" noProof="0" dirty="0" err="1" smtClean="0">
                <a:ln>
                  <a:noFill/>
                </a:ln>
                <a:solidFill>
                  <a:schemeClr val="tx1"/>
                </a:solidFill>
                <a:effectLst/>
                <a:uLnTx/>
                <a:uFillTx/>
                <a:latin typeface="+mn-lt"/>
                <a:ea typeface="+mn-ea"/>
                <a:cs typeface="+mn-cs"/>
              </a:rPr>
              <a:t>backpropagation</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 NNs days or weeks to perform</a:t>
            </a:r>
            <a:endParaRPr kumimoji="0" lang="en-US" sz="2000" b="1"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5" descr="http://www.filmsuggest.com/img/neuralnetwork.jpg"/>
          <p:cNvPicPr>
            <a:picLocks noChangeAspect="1" noChangeArrowheads="1"/>
          </p:cNvPicPr>
          <p:nvPr/>
        </p:nvPicPr>
        <p:blipFill>
          <a:blip r:embed="rId3" cstate="print"/>
          <a:srcRect/>
          <a:stretch>
            <a:fillRect/>
          </a:stretch>
        </p:blipFill>
        <p:spPr bwMode="auto">
          <a:xfrm>
            <a:off x="4572000" y="2057400"/>
            <a:ext cx="2209800" cy="1657350"/>
          </a:xfrm>
          <a:prstGeom prst="rect">
            <a:avLst/>
          </a:prstGeom>
          <a:noFill/>
          <a:ln w="9525">
            <a:noFill/>
            <a:miter lim="800000"/>
            <a:headEnd/>
            <a:tailEnd/>
          </a:ln>
        </p:spPr>
      </p:pic>
      <p:pic>
        <p:nvPicPr>
          <p:cNvPr id="8" name="Picture 4" descr="sfam"/>
          <p:cNvPicPr>
            <a:picLocks noChangeAspect="1" noChangeArrowheads="1"/>
          </p:cNvPicPr>
          <p:nvPr/>
        </p:nvPicPr>
        <p:blipFill>
          <a:blip r:embed="rId4" cstate="print"/>
          <a:srcRect/>
          <a:stretch>
            <a:fillRect/>
          </a:stretch>
        </p:blipFill>
        <p:spPr bwMode="auto">
          <a:xfrm>
            <a:off x="6400800" y="3810000"/>
            <a:ext cx="1905000" cy="216849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Summary</a:t>
            </a:r>
            <a:endParaRPr lang="en-US" dirty="0"/>
          </a:p>
        </p:txBody>
      </p:sp>
      <p:sp>
        <p:nvSpPr>
          <p:cNvPr id="3" name="Content Placeholder 2"/>
          <p:cNvSpPr>
            <a:spLocks noGrp="1"/>
          </p:cNvSpPr>
          <p:nvPr>
            <p:ph idx="1"/>
          </p:nvPr>
        </p:nvSpPr>
        <p:spPr>
          <a:xfrm>
            <a:off x="111125" y="1344613"/>
            <a:ext cx="8229600" cy="2182136"/>
          </a:xfrm>
        </p:spPr>
        <p:txBody>
          <a:bodyPr/>
          <a:lstStyle/>
          <a:p>
            <a:r>
              <a:rPr lang="en-US" dirty="0" smtClean="0">
                <a:solidFill>
                  <a:schemeClr val="bg1">
                    <a:lumMod val="75000"/>
                  </a:schemeClr>
                </a:solidFill>
              </a:rPr>
              <a:t>Of what relevance is Autotune?</a:t>
            </a:r>
          </a:p>
          <a:p>
            <a:r>
              <a:rPr lang="en-US" dirty="0" smtClean="0">
                <a:solidFill>
                  <a:schemeClr val="bg1">
                    <a:lumMod val="75000"/>
                  </a:schemeClr>
                </a:solidFill>
              </a:rPr>
              <a:t>What is Autotune?</a:t>
            </a:r>
          </a:p>
          <a:p>
            <a:r>
              <a:rPr lang="en-US" dirty="0" smtClean="0"/>
              <a:t>So what are you actually doing?</a:t>
            </a:r>
          </a:p>
          <a:p>
            <a:r>
              <a:rPr lang="en-US" dirty="0" smtClean="0">
                <a:solidFill>
                  <a:schemeClr val="bg1">
                    <a:lumMod val="75000"/>
                  </a:schemeClr>
                </a:solidFill>
              </a:rPr>
              <a:t>How can this help me?</a:t>
            </a:r>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84748"/>
          </a:xfrm>
        </p:spPr>
        <p:txBody>
          <a:bodyPr/>
          <a:lstStyle/>
          <a:p>
            <a:r>
              <a:rPr lang="en-US" dirty="0" smtClean="0"/>
              <a:t>Real demonstration facilities</a:t>
            </a:r>
            <a:endParaRPr lang="en-US" dirty="0"/>
          </a:p>
        </p:txBody>
      </p:sp>
      <p:sp>
        <p:nvSpPr>
          <p:cNvPr id="3" name="Content Placeholder 2"/>
          <p:cNvSpPr>
            <a:spLocks noGrp="1"/>
          </p:cNvSpPr>
          <p:nvPr>
            <p:ph idx="1"/>
          </p:nvPr>
        </p:nvSpPr>
        <p:spPr>
          <a:xfrm>
            <a:off x="3886200" y="838200"/>
            <a:ext cx="5029200" cy="2044662"/>
          </a:xfrm>
        </p:spPr>
        <p:txBody>
          <a:bodyPr/>
          <a:lstStyle/>
          <a:p>
            <a:pPr>
              <a:buNone/>
            </a:pPr>
            <a:r>
              <a:rPr lang="en-US" dirty="0" smtClean="0">
                <a:cs typeface="Arial" charset="0"/>
              </a:rPr>
              <a:t>	</a:t>
            </a:r>
            <a:r>
              <a:rPr lang="en-US" dirty="0" err="1" smtClean="0">
                <a:cs typeface="Arial" charset="0"/>
              </a:rPr>
              <a:t>ZEBRAlliance</a:t>
            </a:r>
            <a:r>
              <a:rPr lang="en-US" dirty="0" smtClean="0">
                <a:cs typeface="Arial" charset="0"/>
              </a:rPr>
              <a:t> homes</a:t>
            </a:r>
            <a:br>
              <a:rPr lang="en-US" dirty="0" smtClean="0">
                <a:cs typeface="Arial" charset="0"/>
              </a:rPr>
            </a:br>
            <a:r>
              <a:rPr lang="en-US" sz="2400" dirty="0" smtClean="0">
                <a:cs typeface="Arial" charset="0"/>
              </a:rPr>
              <a:t>	2800 ft</a:t>
            </a:r>
            <a:r>
              <a:rPr lang="en-US" sz="2400" baseline="30000" dirty="0" smtClean="0">
                <a:cs typeface="Arial" charset="0"/>
              </a:rPr>
              <a:t>2</a:t>
            </a:r>
            <a:r>
              <a:rPr lang="en-US" sz="2400" dirty="0" smtClean="0">
                <a:cs typeface="Arial" charset="0"/>
              </a:rPr>
              <a:t> residence</a:t>
            </a:r>
            <a:br>
              <a:rPr lang="en-US" sz="2400" dirty="0" smtClean="0">
                <a:cs typeface="Arial" charset="0"/>
              </a:rPr>
            </a:br>
            <a:r>
              <a:rPr lang="en-US" sz="2400" dirty="0" smtClean="0">
                <a:cs typeface="Arial" charset="0"/>
              </a:rPr>
              <a:t>	269 sensors @ 15-minutes</a:t>
            </a:r>
            <a:r>
              <a:rPr lang="en-US" dirty="0" smtClean="0">
                <a:cs typeface="Arial" charset="0"/>
              </a:rPr>
              <a:t/>
            </a:r>
            <a:br>
              <a:rPr lang="en-US" dirty="0" smtClean="0">
                <a:cs typeface="Arial" charset="0"/>
              </a:rPr>
            </a:br>
            <a:r>
              <a:rPr lang="en-US" dirty="0" smtClean="0">
                <a:cs typeface="Arial" charset="0"/>
              </a:rPr>
              <a:t>	</a:t>
            </a:r>
            <a:r>
              <a:rPr lang="en-US" sz="2400" dirty="0" smtClean="0">
                <a:cs typeface="Arial" charset="0"/>
              </a:rPr>
              <a:t>50-60% energy savers</a:t>
            </a:r>
          </a:p>
          <a:p>
            <a:pPr>
              <a:buNone/>
            </a:pPr>
            <a:r>
              <a:rPr lang="en-US" sz="2400" b="1" dirty="0" smtClean="0">
                <a:cs typeface="Arial" charset="0"/>
              </a:rPr>
              <a:t>5M simulations of E+ model!</a:t>
            </a:r>
          </a:p>
        </p:txBody>
      </p:sp>
      <p:sp>
        <p:nvSpPr>
          <p:cNvPr id="6" name="Content Placeholder 2"/>
          <p:cNvSpPr txBox="1">
            <a:spLocks/>
          </p:cNvSpPr>
          <p:nvPr/>
        </p:nvSpPr>
        <p:spPr bwMode="auto">
          <a:xfrm>
            <a:off x="228600" y="2895600"/>
            <a:ext cx="8686800" cy="23267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0188" indent="-230188" eaLnBrk="0" hangingPunct="0">
              <a:lnSpc>
                <a:spcPct val="90000"/>
              </a:lnSpc>
              <a:spcBef>
                <a:spcPts val="1400"/>
              </a:spcBef>
              <a:buClr>
                <a:srgbClr val="006C3A"/>
              </a:buClr>
            </a:pPr>
            <a:r>
              <a:rPr lang="en-US" sz="2800" dirty="0" smtClean="0">
                <a:latin typeface="Arial Narrow" pitchFamily="34" charset="0"/>
              </a:rPr>
              <a:t>Heavily instrumented and equipped with occupancy simulation:</a:t>
            </a:r>
          </a:p>
          <a:p>
            <a:pPr marL="725488" lvl="1" indent="-228600">
              <a:spcBef>
                <a:spcPts val="0"/>
              </a:spcBef>
              <a:buClr>
                <a:srgbClr val="000000"/>
              </a:buClr>
              <a:buSzPct val="100000"/>
              <a:buFont typeface="Arial" charset="0"/>
              <a:buChar char="•"/>
            </a:pPr>
            <a:r>
              <a:rPr lang="en-US" sz="2000" dirty="0" smtClean="0">
                <a:latin typeface="Arial Narrow" pitchFamily="34" charset="0"/>
              </a:rPr>
              <a:t>Temperature</a:t>
            </a:r>
          </a:p>
          <a:p>
            <a:pPr marL="725488" lvl="1" indent="-228600">
              <a:spcBef>
                <a:spcPts val="0"/>
              </a:spcBef>
              <a:buClr>
                <a:srgbClr val="000000"/>
              </a:buClr>
              <a:buSzPct val="100000"/>
              <a:buFont typeface="Arial" charset="0"/>
              <a:buChar char="•"/>
            </a:pPr>
            <a:r>
              <a:rPr lang="en-US" sz="2000" dirty="0" smtClean="0">
                <a:latin typeface="Arial Narrow" pitchFamily="34" charset="0"/>
              </a:rPr>
              <a:t>Plugs</a:t>
            </a:r>
          </a:p>
          <a:p>
            <a:pPr marL="725488" lvl="1" indent="-228600">
              <a:spcBef>
                <a:spcPts val="0"/>
              </a:spcBef>
              <a:buClr>
                <a:srgbClr val="000000"/>
              </a:buClr>
              <a:buSzPct val="100000"/>
              <a:buFont typeface="Arial" charset="0"/>
              <a:buChar char="•"/>
            </a:pPr>
            <a:r>
              <a:rPr lang="en-US" sz="2000" dirty="0" smtClean="0">
                <a:latin typeface="Arial Narrow" pitchFamily="34" charset="0"/>
              </a:rPr>
              <a:t>Lights</a:t>
            </a:r>
          </a:p>
          <a:p>
            <a:pPr marL="725488" lvl="1" indent="-228600">
              <a:spcBef>
                <a:spcPts val="0"/>
              </a:spcBef>
              <a:buClr>
                <a:srgbClr val="000000"/>
              </a:buClr>
              <a:buSzPct val="100000"/>
              <a:buFont typeface="Arial" charset="0"/>
              <a:buChar char="•"/>
            </a:pPr>
            <a:r>
              <a:rPr lang="en-US" sz="2000" dirty="0" smtClean="0">
                <a:latin typeface="Arial Narrow" pitchFamily="34" charset="0"/>
              </a:rPr>
              <a:t>Range</a:t>
            </a:r>
          </a:p>
          <a:p>
            <a:pPr marL="725488" lvl="1" indent="-228600">
              <a:spcBef>
                <a:spcPts val="0"/>
              </a:spcBef>
              <a:buClr>
                <a:srgbClr val="000000"/>
              </a:buClr>
              <a:buSzPct val="100000"/>
              <a:buFont typeface="Arial" charset="0"/>
              <a:buChar char="•"/>
            </a:pPr>
            <a:r>
              <a:rPr lang="en-US" sz="2000" dirty="0" smtClean="0">
                <a:latin typeface="Arial Narrow" pitchFamily="34" charset="0"/>
              </a:rPr>
              <a:t>Washer</a:t>
            </a:r>
          </a:p>
          <a:p>
            <a:pPr marL="725488" lvl="1" indent="-228600">
              <a:spcBef>
                <a:spcPts val="0"/>
              </a:spcBef>
              <a:buClr>
                <a:srgbClr val="000000"/>
              </a:buClr>
              <a:buSzPct val="100000"/>
              <a:buFont typeface="Arial" charset="0"/>
              <a:buChar char="•"/>
            </a:pPr>
            <a:r>
              <a:rPr lang="en-US" sz="2000" dirty="0" smtClean="0">
                <a:latin typeface="Arial Narrow" pitchFamily="34" charset="0"/>
              </a:rPr>
              <a:t>Radiated heat</a:t>
            </a:r>
          </a:p>
        </p:txBody>
      </p:sp>
      <p:sp>
        <p:nvSpPr>
          <p:cNvPr id="7" name="TextBox 6"/>
          <p:cNvSpPr txBox="1"/>
          <p:nvPr/>
        </p:nvSpPr>
        <p:spPr>
          <a:xfrm>
            <a:off x="2667000" y="3276600"/>
            <a:ext cx="2895600" cy="1631216"/>
          </a:xfrm>
          <a:prstGeom prst="rect">
            <a:avLst/>
          </a:prstGeom>
          <a:noFill/>
        </p:spPr>
        <p:txBody>
          <a:bodyPr wrap="square" rtlCol="0">
            <a:spAutoFit/>
          </a:bodyPr>
          <a:lstStyle/>
          <a:p>
            <a:pPr marL="268288" indent="-228600">
              <a:spcBef>
                <a:spcPts val="0"/>
              </a:spcBef>
              <a:buClr>
                <a:srgbClr val="000000"/>
              </a:buClr>
              <a:buSzPct val="100000"/>
              <a:buFont typeface="Arial" charset="0"/>
              <a:buChar char="•"/>
            </a:pPr>
            <a:r>
              <a:rPr lang="en-US" sz="2000" dirty="0" smtClean="0">
                <a:latin typeface="Arial Narrow" pitchFamily="34" charset="0"/>
              </a:rPr>
              <a:t>Dryer</a:t>
            </a:r>
          </a:p>
          <a:p>
            <a:pPr marL="268288" indent="-228600">
              <a:spcBef>
                <a:spcPts val="0"/>
              </a:spcBef>
              <a:buClr>
                <a:srgbClr val="000000"/>
              </a:buClr>
              <a:buSzPct val="100000"/>
              <a:buFont typeface="Arial" charset="0"/>
              <a:buChar char="•"/>
            </a:pPr>
            <a:r>
              <a:rPr lang="en-US" sz="2000" dirty="0" smtClean="0">
                <a:latin typeface="Arial Narrow" pitchFamily="34" charset="0"/>
              </a:rPr>
              <a:t>Refrigerator</a:t>
            </a:r>
          </a:p>
          <a:p>
            <a:pPr marL="268288" indent="-228600">
              <a:spcBef>
                <a:spcPts val="0"/>
              </a:spcBef>
              <a:buClr>
                <a:srgbClr val="000000"/>
              </a:buClr>
              <a:buSzPct val="100000"/>
              <a:buFont typeface="Arial" charset="0"/>
              <a:buChar char="•"/>
            </a:pPr>
            <a:r>
              <a:rPr lang="en-US" sz="2000" dirty="0" smtClean="0">
                <a:latin typeface="Arial Narrow" pitchFamily="34" charset="0"/>
              </a:rPr>
              <a:t>Dishwasher</a:t>
            </a:r>
          </a:p>
          <a:p>
            <a:pPr marL="268288" indent="-228600">
              <a:spcBef>
                <a:spcPts val="0"/>
              </a:spcBef>
              <a:buClr>
                <a:srgbClr val="000000"/>
              </a:buClr>
              <a:buSzPct val="100000"/>
              <a:buFont typeface="Arial" charset="0"/>
              <a:buChar char="•"/>
            </a:pPr>
            <a:r>
              <a:rPr lang="en-US" sz="2000" dirty="0" smtClean="0">
                <a:latin typeface="Arial Narrow" pitchFamily="34" charset="0"/>
              </a:rPr>
              <a:t>Heat pump air flow</a:t>
            </a:r>
          </a:p>
          <a:p>
            <a:pPr marL="268288" indent="-228600">
              <a:spcBef>
                <a:spcPts val="0"/>
              </a:spcBef>
              <a:buClr>
                <a:srgbClr val="000000"/>
              </a:buClr>
              <a:buSzPct val="100000"/>
              <a:buFont typeface="Arial" charset="0"/>
              <a:buChar char="•"/>
            </a:pPr>
            <a:r>
              <a:rPr lang="en-US" sz="2000" dirty="0" smtClean="0">
                <a:latin typeface="Arial Narrow" pitchFamily="34" charset="0"/>
              </a:rPr>
              <a:t>Shower water flow</a:t>
            </a:r>
          </a:p>
        </p:txBody>
      </p:sp>
      <p:pic>
        <p:nvPicPr>
          <p:cNvPr id="8" name="Picture 3"/>
          <p:cNvPicPr>
            <a:picLocks noChangeAspect="1" noChangeArrowheads="1"/>
          </p:cNvPicPr>
          <p:nvPr/>
        </p:nvPicPr>
        <p:blipFill>
          <a:blip r:embed="rId3" cstate="print"/>
          <a:srcRect/>
          <a:stretch>
            <a:fillRect/>
          </a:stretch>
        </p:blipFill>
        <p:spPr bwMode="auto">
          <a:xfrm>
            <a:off x="3124200" y="4953000"/>
            <a:ext cx="1853223" cy="1451610"/>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a:stretch>
            <a:fillRect/>
          </a:stretch>
        </p:blipFill>
        <p:spPr bwMode="auto">
          <a:xfrm>
            <a:off x="6019800" y="3429000"/>
            <a:ext cx="2009929" cy="267843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457200" y="990600"/>
            <a:ext cx="3276600" cy="17347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84748"/>
          </a:xfrm>
        </p:spPr>
        <p:txBody>
          <a:bodyPr/>
          <a:lstStyle/>
          <a:p>
            <a:r>
              <a:rPr lang="en-US" dirty="0" smtClean="0"/>
              <a:t>Commercial Buildings</a:t>
            </a:r>
            <a:endParaRPr lang="en-US" dirty="0"/>
          </a:p>
        </p:txBody>
      </p:sp>
      <p:sp>
        <p:nvSpPr>
          <p:cNvPr id="11" name="Content Placeholder 2"/>
          <p:cNvSpPr>
            <a:spLocks noGrp="1"/>
          </p:cNvSpPr>
          <p:nvPr>
            <p:ph idx="1"/>
          </p:nvPr>
        </p:nvSpPr>
        <p:spPr>
          <a:xfrm>
            <a:off x="111125" y="1344613"/>
            <a:ext cx="8229600" cy="4489434"/>
          </a:xfrm>
        </p:spPr>
        <p:txBody>
          <a:bodyPr/>
          <a:lstStyle/>
          <a:p>
            <a:r>
              <a:rPr lang="en-US" dirty="0" smtClean="0"/>
              <a:t>3M simulations of most common DOE reference buildings</a:t>
            </a:r>
          </a:p>
          <a:p>
            <a:pPr lvl="1"/>
            <a:r>
              <a:rPr lang="en-US" dirty="0" smtClean="0"/>
              <a:t>1M warehouse</a:t>
            </a:r>
          </a:p>
          <a:p>
            <a:pPr lvl="1"/>
            <a:r>
              <a:rPr lang="en-US" dirty="0" smtClean="0"/>
              <a:t>1M stand-alone retail</a:t>
            </a:r>
          </a:p>
          <a:p>
            <a:pPr lvl="1"/>
            <a:r>
              <a:rPr lang="en-US" dirty="0" smtClean="0"/>
              <a:t>1M medium office</a:t>
            </a:r>
          </a:p>
          <a:p>
            <a:pPr lvl="1"/>
            <a:endParaRPr lang="en-US" dirty="0" smtClean="0"/>
          </a:p>
          <a:p>
            <a:r>
              <a:rPr lang="en-US" dirty="0" smtClean="0"/>
              <a:t>Store secret golden model</a:t>
            </a:r>
          </a:p>
          <a:p>
            <a:r>
              <a:rPr lang="en-US" dirty="0" smtClean="0"/>
              <a:t>Only look at “faux” sensor data E+ output for it</a:t>
            </a:r>
          </a:p>
          <a:p>
            <a:r>
              <a:rPr lang="en-US" dirty="0" err="1" smtClean="0"/>
              <a:t>Autoune</a:t>
            </a:r>
            <a:r>
              <a:rPr lang="en-US" dirty="0" smtClean="0"/>
              <a:t> DOE reference building to golden model</a:t>
            </a:r>
          </a:p>
          <a:p>
            <a:r>
              <a:rPr lang="en-US" dirty="0" smtClean="0"/>
              <a:t>Compare tuned model to golden model</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Data</a:t>
            </a:r>
            <a:endParaRPr lang="en-US" dirty="0"/>
          </a:p>
        </p:txBody>
      </p:sp>
      <p:sp>
        <p:nvSpPr>
          <p:cNvPr id="5" name="TextBox 4"/>
          <p:cNvSpPr txBox="1"/>
          <p:nvPr/>
        </p:nvSpPr>
        <p:spPr>
          <a:xfrm>
            <a:off x="381000" y="1295400"/>
            <a:ext cx="4114800" cy="5047536"/>
          </a:xfrm>
          <a:prstGeom prst="rect">
            <a:avLst/>
          </a:prstGeom>
          <a:noFill/>
          <a:ln>
            <a:solidFill>
              <a:schemeClr val="accent1"/>
            </a:solidFill>
          </a:ln>
        </p:spPr>
        <p:txBody>
          <a:bodyPr wrap="square" rtlCol="0">
            <a:spAutoFit/>
          </a:bodyPr>
          <a:lstStyle/>
          <a:p>
            <a:r>
              <a:rPr lang="en-US" sz="700" dirty="0">
                <a:latin typeface="Courier New" pitchFamily="49" charset="0"/>
                <a:cs typeface="Courier New" pitchFamily="49" charset="0"/>
              </a:rPr>
              <a:t>!-Generator </a:t>
            </a:r>
            <a:r>
              <a:rPr lang="en-US" sz="700" dirty="0" err="1">
                <a:latin typeface="Courier New" pitchFamily="49" charset="0"/>
                <a:cs typeface="Courier New" pitchFamily="49" charset="0"/>
              </a:rPr>
              <a:t>IDFEditor</a:t>
            </a:r>
            <a:r>
              <a:rPr lang="en-US" sz="700" dirty="0">
                <a:latin typeface="Courier New" pitchFamily="49" charset="0"/>
                <a:cs typeface="Courier New" pitchFamily="49" charset="0"/>
              </a:rPr>
              <a:t> 1.41</a:t>
            </a:r>
          </a:p>
          <a:p>
            <a:r>
              <a:rPr lang="en-US" sz="700" dirty="0">
                <a:latin typeface="Courier New" pitchFamily="49" charset="0"/>
                <a:cs typeface="Courier New" pitchFamily="49" charset="0"/>
              </a:rPr>
              <a:t>!-Option </a:t>
            </a:r>
            <a:r>
              <a:rPr lang="en-US" sz="700" dirty="0" err="1">
                <a:latin typeface="Courier New" pitchFamily="49" charset="0"/>
                <a:cs typeface="Courier New" pitchFamily="49" charset="0"/>
              </a:rPr>
              <a:t>SortedOrder</a:t>
            </a:r>
            <a:r>
              <a:rPr lang="en-US" sz="700" dirty="0">
                <a:latin typeface="Courier New" pitchFamily="49" charset="0"/>
                <a:cs typeface="Courier New" pitchFamily="49" charset="0"/>
              </a:rPr>
              <a:t> </a:t>
            </a:r>
            <a:r>
              <a:rPr lang="en-US" sz="700" dirty="0" err="1">
                <a:latin typeface="Courier New" pitchFamily="49" charset="0"/>
                <a:cs typeface="Courier New" pitchFamily="49" charset="0"/>
              </a:rPr>
              <a:t>ViewInIPunits</a:t>
            </a:r>
            <a:endParaRPr lang="en-US" sz="700" dirty="0">
              <a:latin typeface="Courier New" pitchFamily="49" charset="0"/>
              <a:cs typeface="Courier New" pitchFamily="49" charset="0"/>
            </a:endParaRPr>
          </a:p>
          <a:p>
            <a:endParaRPr lang="en-US" sz="700" dirty="0">
              <a:latin typeface="Courier New" pitchFamily="49" charset="0"/>
              <a:cs typeface="Courier New" pitchFamily="49" charset="0"/>
            </a:endParaRPr>
          </a:p>
          <a:p>
            <a:r>
              <a:rPr lang="en-US" sz="700" dirty="0">
                <a:latin typeface="Courier New" pitchFamily="49" charset="0"/>
                <a:cs typeface="Courier New" pitchFamily="49" charset="0"/>
              </a:rPr>
              <a:t>!-NOTE: All comments with '!-' are ignored by the </a:t>
            </a:r>
            <a:r>
              <a:rPr lang="en-US" sz="700" dirty="0" err="1">
                <a:latin typeface="Courier New" pitchFamily="49" charset="0"/>
                <a:cs typeface="Courier New" pitchFamily="49" charset="0"/>
              </a:rPr>
              <a:t>IDFEditor</a:t>
            </a:r>
            <a:r>
              <a:rPr lang="en-US" sz="700" dirty="0">
                <a:latin typeface="Courier New" pitchFamily="49" charset="0"/>
                <a:cs typeface="Courier New" pitchFamily="49" charset="0"/>
              </a:rPr>
              <a:t> and are generated automatically.</a:t>
            </a:r>
          </a:p>
          <a:p>
            <a:r>
              <a:rPr lang="en-US" sz="700" dirty="0">
                <a:latin typeface="Courier New" pitchFamily="49" charset="0"/>
                <a:cs typeface="Courier New" pitchFamily="49" charset="0"/>
              </a:rPr>
              <a:t>!-      Use '!' comments if they need to be retained when using the </a:t>
            </a:r>
            <a:r>
              <a:rPr lang="en-US" sz="700" dirty="0" err="1">
                <a:latin typeface="Courier New" pitchFamily="49" charset="0"/>
                <a:cs typeface="Courier New" pitchFamily="49" charset="0"/>
              </a:rPr>
              <a:t>IDFEditor</a:t>
            </a:r>
            <a:r>
              <a:rPr lang="en-US" sz="700" dirty="0">
                <a:latin typeface="Courier New" pitchFamily="49" charset="0"/>
                <a:cs typeface="Courier New" pitchFamily="49" charset="0"/>
              </a:rPr>
              <a:t>.</a:t>
            </a:r>
          </a:p>
          <a:p>
            <a:endParaRPr lang="en-US" sz="700" dirty="0">
              <a:latin typeface="Courier New" pitchFamily="49" charset="0"/>
              <a:cs typeface="Courier New" pitchFamily="49" charset="0"/>
            </a:endParaRPr>
          </a:p>
          <a:p>
            <a:endParaRPr lang="en-US" sz="700" dirty="0">
              <a:latin typeface="Courier New" pitchFamily="49" charset="0"/>
              <a:cs typeface="Courier New" pitchFamily="49" charset="0"/>
            </a:endParaRPr>
          </a:p>
          <a:p>
            <a:r>
              <a:rPr lang="en-US" sz="700" dirty="0">
                <a:latin typeface="Courier New" pitchFamily="49" charset="0"/>
                <a:cs typeface="Courier New" pitchFamily="49" charset="0"/>
              </a:rPr>
              <a:t>!-   ===========  ALL OBJECTS IN CLASS: VERSION ===========</a:t>
            </a:r>
          </a:p>
          <a:p>
            <a:endParaRPr lang="en-US" sz="700" dirty="0">
              <a:latin typeface="Courier New" pitchFamily="49" charset="0"/>
              <a:cs typeface="Courier New" pitchFamily="49" charset="0"/>
            </a:endParaRPr>
          </a:p>
          <a:p>
            <a:r>
              <a:rPr lang="en-US" sz="700" dirty="0">
                <a:latin typeface="Courier New" pitchFamily="49" charset="0"/>
                <a:cs typeface="Courier New" pitchFamily="49" charset="0"/>
              </a:rPr>
              <a:t>Version,</a:t>
            </a:r>
          </a:p>
          <a:p>
            <a:r>
              <a:rPr lang="en-US" sz="700" dirty="0">
                <a:latin typeface="Courier New" pitchFamily="49" charset="0"/>
                <a:cs typeface="Courier New" pitchFamily="49" charset="0"/>
              </a:rPr>
              <a:t>    7.0;                     !- Version Identifier</a:t>
            </a:r>
          </a:p>
          <a:p>
            <a:endParaRPr lang="en-US" sz="700" dirty="0">
              <a:latin typeface="Courier New" pitchFamily="49" charset="0"/>
              <a:cs typeface="Courier New" pitchFamily="49" charset="0"/>
            </a:endParaRPr>
          </a:p>
          <a:p>
            <a:endParaRPr lang="en-US" sz="700" dirty="0">
              <a:latin typeface="Courier New" pitchFamily="49" charset="0"/>
              <a:cs typeface="Courier New" pitchFamily="49" charset="0"/>
            </a:endParaRPr>
          </a:p>
          <a:p>
            <a:r>
              <a:rPr lang="en-US" sz="700" dirty="0">
                <a:latin typeface="Courier New" pitchFamily="49" charset="0"/>
                <a:cs typeface="Courier New" pitchFamily="49" charset="0"/>
              </a:rPr>
              <a:t>!-   ===========  ALL OBJECTS IN CLASS: SIMULATIONCONTROL ===========</a:t>
            </a:r>
          </a:p>
          <a:p>
            <a:endParaRPr lang="en-US" sz="700" dirty="0">
              <a:latin typeface="Courier New" pitchFamily="49" charset="0"/>
              <a:cs typeface="Courier New" pitchFamily="49" charset="0"/>
            </a:endParaRPr>
          </a:p>
          <a:p>
            <a:r>
              <a:rPr lang="en-US" sz="700" dirty="0" err="1">
                <a:latin typeface="Courier New" pitchFamily="49" charset="0"/>
                <a:cs typeface="Courier New" pitchFamily="49" charset="0"/>
              </a:rPr>
              <a:t>SimulationControl</a:t>
            </a:r>
            <a:r>
              <a:rPr lang="en-US" sz="700" dirty="0">
                <a:latin typeface="Courier New" pitchFamily="49" charset="0"/>
                <a:cs typeface="Courier New" pitchFamily="49" charset="0"/>
              </a:rPr>
              <a:t>,</a:t>
            </a:r>
          </a:p>
          <a:p>
            <a:r>
              <a:rPr lang="en-US" sz="700" dirty="0">
                <a:latin typeface="Courier New" pitchFamily="49" charset="0"/>
                <a:cs typeface="Courier New" pitchFamily="49" charset="0"/>
              </a:rPr>
              <a:t>    No,                      !- Do Zone Sizing Calculation</a:t>
            </a:r>
          </a:p>
          <a:p>
            <a:r>
              <a:rPr lang="en-US" sz="700" dirty="0">
                <a:latin typeface="Courier New" pitchFamily="49" charset="0"/>
                <a:cs typeface="Courier New" pitchFamily="49" charset="0"/>
              </a:rPr>
              <a:t>    No,                      !- Do System Sizing Calculation</a:t>
            </a:r>
          </a:p>
          <a:p>
            <a:r>
              <a:rPr lang="en-US" sz="700" dirty="0">
                <a:latin typeface="Courier New" pitchFamily="49" charset="0"/>
                <a:cs typeface="Courier New" pitchFamily="49" charset="0"/>
              </a:rPr>
              <a:t>    No,                      !- Do Plant Sizing Calculation</a:t>
            </a:r>
          </a:p>
          <a:p>
            <a:r>
              <a:rPr lang="en-US" sz="700" dirty="0">
                <a:latin typeface="Courier New" pitchFamily="49" charset="0"/>
                <a:cs typeface="Courier New" pitchFamily="49" charset="0"/>
              </a:rPr>
              <a:t>    No,                      !- Run Simulation for Sizing Periods</a:t>
            </a:r>
          </a:p>
          <a:p>
            <a:r>
              <a:rPr lang="en-US" sz="700" dirty="0">
                <a:latin typeface="Courier New" pitchFamily="49" charset="0"/>
                <a:cs typeface="Courier New" pitchFamily="49" charset="0"/>
              </a:rPr>
              <a:t>    Yes;                     !- Run Simulation for Weather File Run Periods</a:t>
            </a:r>
          </a:p>
          <a:p>
            <a:endParaRPr lang="en-US" sz="700" dirty="0">
              <a:latin typeface="Courier New" pitchFamily="49" charset="0"/>
              <a:cs typeface="Courier New" pitchFamily="49" charset="0"/>
            </a:endParaRPr>
          </a:p>
          <a:p>
            <a:endParaRPr lang="en-US" sz="700" dirty="0">
              <a:latin typeface="Courier New" pitchFamily="49" charset="0"/>
              <a:cs typeface="Courier New" pitchFamily="49" charset="0"/>
            </a:endParaRPr>
          </a:p>
          <a:p>
            <a:r>
              <a:rPr lang="en-US" sz="700" dirty="0">
                <a:latin typeface="Courier New" pitchFamily="49" charset="0"/>
                <a:cs typeface="Courier New" pitchFamily="49" charset="0"/>
              </a:rPr>
              <a:t>!-   ===========  ALL OBJECTS IN CLASS: BUILDING ===========</a:t>
            </a:r>
          </a:p>
          <a:p>
            <a:endParaRPr lang="en-US" sz="700" dirty="0">
              <a:latin typeface="Courier New" pitchFamily="49" charset="0"/>
              <a:cs typeface="Courier New" pitchFamily="49" charset="0"/>
            </a:endParaRPr>
          </a:p>
          <a:p>
            <a:r>
              <a:rPr lang="en-US" sz="700" dirty="0">
                <a:latin typeface="Courier New" pitchFamily="49" charset="0"/>
                <a:cs typeface="Courier New" pitchFamily="49" charset="0"/>
              </a:rPr>
              <a:t>Building,</a:t>
            </a:r>
          </a:p>
          <a:p>
            <a:r>
              <a:rPr lang="en-US" sz="700" dirty="0">
                <a:latin typeface="Courier New" pitchFamily="49" charset="0"/>
                <a:cs typeface="Courier New" pitchFamily="49" charset="0"/>
              </a:rPr>
              <a:t>    </a:t>
            </a:r>
            <a:r>
              <a:rPr lang="en-US" sz="700" dirty="0" err="1">
                <a:latin typeface="Courier New" pitchFamily="49" charset="0"/>
                <a:cs typeface="Courier New" pitchFamily="49" charset="0"/>
              </a:rPr>
              <a:t>ZEBRAlliance</a:t>
            </a:r>
            <a:r>
              <a:rPr lang="en-US" sz="700" dirty="0">
                <a:latin typeface="Courier New" pitchFamily="49" charset="0"/>
                <a:cs typeface="Courier New" pitchFamily="49" charset="0"/>
              </a:rPr>
              <a:t> House number 1 SIP House,  !- Name</a:t>
            </a:r>
          </a:p>
          <a:p>
            <a:r>
              <a:rPr lang="en-US" sz="700" dirty="0">
                <a:latin typeface="Courier New" pitchFamily="49" charset="0"/>
                <a:cs typeface="Courier New" pitchFamily="49" charset="0"/>
              </a:rPr>
              <a:t>    -37,                     !- North Axis {</a:t>
            </a:r>
            <a:r>
              <a:rPr lang="en-US" sz="700" dirty="0" err="1">
                <a:latin typeface="Courier New" pitchFamily="49" charset="0"/>
                <a:cs typeface="Courier New" pitchFamily="49" charset="0"/>
              </a:rPr>
              <a:t>deg</a:t>
            </a:r>
            <a:r>
              <a:rPr lang="en-US" sz="700" dirty="0">
                <a:latin typeface="Courier New" pitchFamily="49" charset="0"/>
                <a:cs typeface="Courier New" pitchFamily="49" charset="0"/>
              </a:rPr>
              <a:t>}</a:t>
            </a:r>
          </a:p>
          <a:p>
            <a:r>
              <a:rPr lang="en-US" sz="700" dirty="0">
                <a:latin typeface="Courier New" pitchFamily="49" charset="0"/>
                <a:cs typeface="Courier New" pitchFamily="49" charset="0"/>
              </a:rPr>
              <a:t>    Suburbs,                 !- Terrain</a:t>
            </a:r>
          </a:p>
          <a:p>
            <a:r>
              <a:rPr lang="en-US" sz="700" dirty="0">
                <a:latin typeface="Courier New" pitchFamily="49" charset="0"/>
                <a:cs typeface="Courier New" pitchFamily="49" charset="0"/>
              </a:rPr>
              <a:t>    0.04,                    !- Loads Convergence Tolerance Value</a:t>
            </a:r>
          </a:p>
          <a:p>
            <a:r>
              <a:rPr lang="en-US" sz="700" dirty="0">
                <a:latin typeface="Courier New" pitchFamily="49" charset="0"/>
                <a:cs typeface="Courier New" pitchFamily="49" charset="0"/>
              </a:rPr>
              <a:t>    0.4,                     !- Temperature Convergence Tolerance Value {</a:t>
            </a:r>
            <a:r>
              <a:rPr lang="en-US" sz="700" dirty="0" err="1">
                <a:latin typeface="Courier New" pitchFamily="49" charset="0"/>
                <a:cs typeface="Courier New" pitchFamily="49" charset="0"/>
              </a:rPr>
              <a:t>deltaC</a:t>
            </a:r>
            <a:r>
              <a:rPr lang="en-US" sz="700" dirty="0">
                <a:latin typeface="Courier New" pitchFamily="49" charset="0"/>
                <a:cs typeface="Courier New" pitchFamily="49" charset="0"/>
              </a:rPr>
              <a:t>}</a:t>
            </a:r>
          </a:p>
          <a:p>
            <a:r>
              <a:rPr lang="en-US" sz="700" dirty="0">
                <a:latin typeface="Courier New" pitchFamily="49" charset="0"/>
                <a:cs typeface="Courier New" pitchFamily="49" charset="0"/>
              </a:rPr>
              <a:t>    </a:t>
            </a:r>
            <a:r>
              <a:rPr lang="en-US" sz="700" dirty="0" err="1">
                <a:latin typeface="Courier New" pitchFamily="49" charset="0"/>
                <a:cs typeface="Courier New" pitchFamily="49" charset="0"/>
              </a:rPr>
              <a:t>FullExteriorWithReflections</a:t>
            </a:r>
            <a:r>
              <a:rPr lang="en-US" sz="700" dirty="0">
                <a:latin typeface="Courier New" pitchFamily="49" charset="0"/>
                <a:cs typeface="Courier New" pitchFamily="49" charset="0"/>
              </a:rPr>
              <a:t>,  !- Solar Distribution</a:t>
            </a:r>
          </a:p>
          <a:p>
            <a:r>
              <a:rPr lang="en-US" sz="700" dirty="0">
                <a:latin typeface="Courier New" pitchFamily="49" charset="0"/>
                <a:cs typeface="Courier New" pitchFamily="49" charset="0"/>
              </a:rPr>
              <a:t>    25,                      !- Maximum Number of </a:t>
            </a:r>
            <a:r>
              <a:rPr lang="en-US" sz="700" dirty="0" err="1">
                <a:latin typeface="Courier New" pitchFamily="49" charset="0"/>
                <a:cs typeface="Courier New" pitchFamily="49" charset="0"/>
              </a:rPr>
              <a:t>Warmup</a:t>
            </a:r>
            <a:r>
              <a:rPr lang="en-US" sz="700" dirty="0">
                <a:latin typeface="Courier New" pitchFamily="49" charset="0"/>
                <a:cs typeface="Courier New" pitchFamily="49" charset="0"/>
              </a:rPr>
              <a:t> Days</a:t>
            </a:r>
          </a:p>
          <a:p>
            <a:r>
              <a:rPr lang="en-US" sz="700" dirty="0">
                <a:latin typeface="Courier New" pitchFamily="49" charset="0"/>
                <a:cs typeface="Courier New" pitchFamily="49" charset="0"/>
              </a:rPr>
              <a:t>    6;                       !- Minimum Number of </a:t>
            </a:r>
            <a:r>
              <a:rPr lang="en-US" sz="700" dirty="0" err="1">
                <a:latin typeface="Courier New" pitchFamily="49" charset="0"/>
                <a:cs typeface="Courier New" pitchFamily="49" charset="0"/>
              </a:rPr>
              <a:t>Warmup</a:t>
            </a:r>
            <a:r>
              <a:rPr lang="en-US" sz="700" dirty="0">
                <a:latin typeface="Courier New" pitchFamily="49" charset="0"/>
                <a:cs typeface="Courier New" pitchFamily="49" charset="0"/>
              </a:rPr>
              <a:t> Days</a:t>
            </a:r>
          </a:p>
          <a:p>
            <a:endParaRPr lang="en-US" sz="700" dirty="0">
              <a:latin typeface="Courier New" pitchFamily="49" charset="0"/>
              <a:cs typeface="Courier New" pitchFamily="49" charset="0"/>
            </a:endParaRPr>
          </a:p>
          <a:p>
            <a:r>
              <a:rPr lang="en-US" sz="700" dirty="0">
                <a:latin typeface="Courier New" pitchFamily="49" charset="0"/>
                <a:cs typeface="Courier New" pitchFamily="49" charset="0"/>
              </a:rPr>
              <a:t>!-   ===========  ALL OBJECTS IN CLASS: SITE:LOCATION ===========</a:t>
            </a:r>
          </a:p>
          <a:p>
            <a:endParaRPr lang="en-US" sz="700" dirty="0">
              <a:latin typeface="Courier New" pitchFamily="49" charset="0"/>
              <a:cs typeface="Courier New" pitchFamily="49" charset="0"/>
            </a:endParaRPr>
          </a:p>
          <a:p>
            <a:r>
              <a:rPr lang="en-US" sz="700" dirty="0" err="1">
                <a:latin typeface="Courier New" pitchFamily="49" charset="0"/>
                <a:cs typeface="Courier New" pitchFamily="49" charset="0"/>
              </a:rPr>
              <a:t>Site:Location</a:t>
            </a:r>
            <a:r>
              <a:rPr lang="en-US" sz="700" dirty="0">
                <a:latin typeface="Courier New" pitchFamily="49" charset="0"/>
                <a:cs typeface="Courier New" pitchFamily="49" charset="0"/>
              </a:rPr>
              <a:t>,</a:t>
            </a:r>
          </a:p>
          <a:p>
            <a:r>
              <a:rPr lang="en-US" sz="700" dirty="0">
                <a:latin typeface="Courier New" pitchFamily="49" charset="0"/>
                <a:cs typeface="Courier New" pitchFamily="49" charset="0"/>
              </a:rPr>
              <a:t>    Oak Ridge,               !- Name</a:t>
            </a:r>
          </a:p>
          <a:p>
            <a:r>
              <a:rPr lang="en-US" sz="700" dirty="0">
                <a:latin typeface="Courier New" pitchFamily="49" charset="0"/>
                <a:cs typeface="Courier New" pitchFamily="49" charset="0"/>
              </a:rPr>
              <a:t>    35.96,                   !- Latitude {</a:t>
            </a:r>
            <a:r>
              <a:rPr lang="en-US" sz="700" dirty="0" err="1">
                <a:latin typeface="Courier New" pitchFamily="49" charset="0"/>
                <a:cs typeface="Courier New" pitchFamily="49" charset="0"/>
              </a:rPr>
              <a:t>deg</a:t>
            </a:r>
            <a:r>
              <a:rPr lang="en-US" sz="700" dirty="0">
                <a:latin typeface="Courier New" pitchFamily="49" charset="0"/>
                <a:cs typeface="Courier New" pitchFamily="49" charset="0"/>
              </a:rPr>
              <a:t>}</a:t>
            </a:r>
          </a:p>
          <a:p>
            <a:r>
              <a:rPr lang="en-US" sz="700" dirty="0">
                <a:latin typeface="Courier New" pitchFamily="49" charset="0"/>
                <a:cs typeface="Courier New" pitchFamily="49" charset="0"/>
              </a:rPr>
              <a:t>    -84.29,                  !- Longitude {</a:t>
            </a:r>
            <a:r>
              <a:rPr lang="en-US" sz="700" dirty="0" err="1">
                <a:latin typeface="Courier New" pitchFamily="49" charset="0"/>
                <a:cs typeface="Courier New" pitchFamily="49" charset="0"/>
              </a:rPr>
              <a:t>deg</a:t>
            </a:r>
            <a:r>
              <a:rPr lang="en-US" sz="700" dirty="0">
                <a:latin typeface="Courier New" pitchFamily="49" charset="0"/>
                <a:cs typeface="Courier New" pitchFamily="49" charset="0"/>
              </a:rPr>
              <a:t>}</a:t>
            </a:r>
          </a:p>
          <a:p>
            <a:r>
              <a:rPr lang="en-US" sz="700" dirty="0">
                <a:latin typeface="Courier New" pitchFamily="49" charset="0"/>
                <a:cs typeface="Courier New" pitchFamily="49" charset="0"/>
              </a:rPr>
              <a:t>    -5,                      !- Time Zone {</a:t>
            </a:r>
            <a:r>
              <a:rPr lang="en-US" sz="700" dirty="0" err="1">
                <a:latin typeface="Courier New" pitchFamily="49" charset="0"/>
                <a:cs typeface="Courier New" pitchFamily="49" charset="0"/>
              </a:rPr>
              <a:t>hr</a:t>
            </a:r>
            <a:r>
              <a:rPr lang="en-US" sz="700" dirty="0" smtClean="0">
                <a:latin typeface="Courier New" pitchFamily="49" charset="0"/>
                <a:cs typeface="Courier New" pitchFamily="49" charset="0"/>
              </a:rPr>
              <a:t>}</a:t>
            </a:r>
            <a:endParaRPr lang="en-US" sz="700" dirty="0">
              <a:latin typeface="Courier New" pitchFamily="49" charset="0"/>
              <a:cs typeface="Courier New" pitchFamily="49" charset="0"/>
            </a:endParaRPr>
          </a:p>
        </p:txBody>
      </p:sp>
      <p:sp>
        <p:nvSpPr>
          <p:cNvPr id="7" name="TextBox 6"/>
          <p:cNvSpPr txBox="1"/>
          <p:nvPr/>
        </p:nvSpPr>
        <p:spPr>
          <a:xfrm>
            <a:off x="381000" y="990600"/>
            <a:ext cx="3429000" cy="369332"/>
          </a:xfrm>
          <a:prstGeom prst="rect">
            <a:avLst/>
          </a:prstGeom>
          <a:noFill/>
        </p:spPr>
        <p:txBody>
          <a:bodyPr wrap="square" rtlCol="0">
            <a:spAutoFit/>
          </a:bodyPr>
          <a:lstStyle/>
          <a:p>
            <a:r>
              <a:rPr lang="en-US" dirty="0" smtClean="0"/>
              <a:t>156 inputs (permutes *.idf)</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4800601" y="1295400"/>
            <a:ext cx="2894119" cy="5057775"/>
          </a:xfrm>
          <a:prstGeom prst="rect">
            <a:avLst/>
          </a:prstGeom>
          <a:noFill/>
          <a:ln w="9525">
            <a:noFill/>
            <a:miter lim="800000"/>
            <a:headEnd/>
            <a:tailEnd/>
          </a:ln>
        </p:spPr>
      </p:pic>
      <p:sp>
        <p:nvSpPr>
          <p:cNvPr id="10" name="TextBox 9"/>
          <p:cNvSpPr txBox="1"/>
          <p:nvPr/>
        </p:nvSpPr>
        <p:spPr>
          <a:xfrm>
            <a:off x="4800600" y="914400"/>
            <a:ext cx="3429000" cy="369332"/>
          </a:xfrm>
          <a:prstGeom prst="rect">
            <a:avLst/>
          </a:prstGeom>
          <a:noFill/>
        </p:spPr>
        <p:txBody>
          <a:bodyPr wrap="square" rtlCol="0">
            <a:spAutoFit/>
          </a:bodyPr>
          <a:lstStyle/>
          <a:p>
            <a:r>
              <a:rPr lang="en-US" dirty="0" smtClean="0"/>
              <a:t>82 outputs @ 15m (*.csv)</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Data</a:t>
            </a:r>
            <a:endParaRPr lang="en-US" dirty="0"/>
          </a:p>
        </p:txBody>
      </p:sp>
      <p:sp>
        <p:nvSpPr>
          <p:cNvPr id="8" name="Content Placeholder 2"/>
          <p:cNvSpPr>
            <a:spLocks noGrp="1"/>
          </p:cNvSpPr>
          <p:nvPr>
            <p:ph idx="1"/>
          </p:nvPr>
        </p:nvSpPr>
        <p:spPr>
          <a:xfrm>
            <a:off x="111124" y="1344613"/>
            <a:ext cx="8423275" cy="4054443"/>
          </a:xfrm>
        </p:spPr>
        <p:txBody>
          <a:bodyPr/>
          <a:lstStyle/>
          <a:p>
            <a:r>
              <a:rPr lang="en-US" dirty="0" smtClean="0"/>
              <a:t>8M </a:t>
            </a:r>
            <a:r>
              <a:rPr lang="en-US" dirty="0" err="1" smtClean="0"/>
              <a:t>sims</a:t>
            </a:r>
            <a:r>
              <a:rPr lang="en-US" dirty="0" smtClean="0"/>
              <a:t> * 7.24m = 110 compute-years (cloud=$77,226)</a:t>
            </a:r>
          </a:p>
          <a:p>
            <a:pPr lvl="1"/>
            <a:r>
              <a:rPr lang="en-US" dirty="0" smtClean="0"/>
              <a:t>“Free” supercomputers and desktop utility for multiple </a:t>
            </a:r>
            <a:r>
              <a:rPr lang="en-US" dirty="0" err="1" smtClean="0"/>
              <a:t>runs+upload</a:t>
            </a:r>
            <a:endParaRPr lang="en-US" dirty="0" smtClean="0"/>
          </a:p>
          <a:p>
            <a:r>
              <a:rPr lang="en-US" dirty="0" smtClean="0"/>
              <a:t>8M </a:t>
            </a:r>
            <a:r>
              <a:rPr lang="en-US" dirty="0" err="1" smtClean="0"/>
              <a:t>sims</a:t>
            </a:r>
            <a:r>
              <a:rPr lang="en-US" dirty="0" smtClean="0"/>
              <a:t> * 35MB = 267 TB database (cloud=$512,237/month)</a:t>
            </a:r>
          </a:p>
          <a:p>
            <a:pPr lvl="1"/>
            <a:r>
              <a:rPr lang="en-US" dirty="0" smtClean="0"/>
              <a:t>Cost-effective hardware (1 time, ~$28k)</a:t>
            </a:r>
          </a:p>
          <a:p>
            <a:r>
              <a:rPr lang="en-US" dirty="0" smtClean="0"/>
              <a:t>Database engines: </a:t>
            </a:r>
            <a:r>
              <a:rPr lang="en-US" dirty="0" err="1" smtClean="0"/>
              <a:t>MyISAM</a:t>
            </a:r>
            <a:r>
              <a:rPr lang="en-US" dirty="0" smtClean="0"/>
              <a:t> load data 0.71s vs. </a:t>
            </a:r>
            <a:r>
              <a:rPr lang="en-US" dirty="0" err="1" smtClean="0"/>
              <a:t>InnoDB</a:t>
            </a:r>
            <a:r>
              <a:rPr lang="en-US" dirty="0" smtClean="0"/>
              <a:t> 2.3s</a:t>
            </a:r>
          </a:p>
          <a:p>
            <a:pPr lvl="1"/>
            <a:r>
              <a:rPr lang="en-US" dirty="0" smtClean="0"/>
              <a:t>Others: </a:t>
            </a:r>
            <a:r>
              <a:rPr lang="en-US" dirty="0" err="1" smtClean="0"/>
              <a:t>NoSQL</a:t>
            </a:r>
            <a:r>
              <a:rPr lang="en-US" dirty="0" smtClean="0"/>
              <a:t>/key-value pair, column-store, compression ratios</a:t>
            </a:r>
          </a:p>
          <a:p>
            <a:r>
              <a:rPr lang="en-US" dirty="0" smtClean="0"/>
              <a:t>Database partitioned by month, views span tables</a:t>
            </a:r>
          </a:p>
          <a:p>
            <a:r>
              <a:rPr lang="en-US" dirty="0" smtClean="0"/>
              <a:t>Software stack for analysis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Summary</a:t>
            </a:r>
            <a:endParaRPr lang="en-US" dirty="0"/>
          </a:p>
        </p:txBody>
      </p:sp>
      <p:sp>
        <p:nvSpPr>
          <p:cNvPr id="3" name="Content Placeholder 2"/>
          <p:cNvSpPr>
            <a:spLocks noGrp="1"/>
          </p:cNvSpPr>
          <p:nvPr>
            <p:ph idx="1"/>
          </p:nvPr>
        </p:nvSpPr>
        <p:spPr>
          <a:xfrm>
            <a:off x="111125" y="1344613"/>
            <a:ext cx="8229600" cy="2182136"/>
          </a:xfrm>
        </p:spPr>
        <p:txBody>
          <a:bodyPr/>
          <a:lstStyle/>
          <a:p>
            <a:r>
              <a:rPr lang="en-US" dirty="0" smtClean="0"/>
              <a:t>Of what relevance is Autotune?</a:t>
            </a:r>
          </a:p>
          <a:p>
            <a:r>
              <a:rPr lang="en-US" dirty="0" smtClean="0"/>
              <a:t>What is Autotune?</a:t>
            </a:r>
          </a:p>
          <a:p>
            <a:r>
              <a:rPr lang="en-US" dirty="0" smtClean="0"/>
              <a:t>So what are you actually doing?</a:t>
            </a:r>
          </a:p>
          <a:p>
            <a:r>
              <a:rPr lang="en-US" dirty="0" smtClean="0"/>
              <a:t>How can this help me?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1.bp.blogspot.com/_HPbV8aJu9n8/R_sV2EATiwI/AAAAAAAAAAk/H7CiUIkuFvc/s400/internet_cloud.png"/>
          <p:cNvPicPr>
            <a:picLocks noChangeAspect="1" noChangeArrowheads="1"/>
          </p:cNvPicPr>
          <p:nvPr/>
        </p:nvPicPr>
        <p:blipFill>
          <a:blip r:embed="rId3" cstate="print"/>
          <a:srcRect/>
          <a:stretch>
            <a:fillRect/>
          </a:stretch>
        </p:blipFill>
        <p:spPr bwMode="auto">
          <a:xfrm>
            <a:off x="4724400" y="3505200"/>
            <a:ext cx="2438400" cy="1828800"/>
          </a:xfrm>
          <a:prstGeom prst="rect">
            <a:avLst/>
          </a:prstGeom>
          <a:noFill/>
        </p:spPr>
      </p:pic>
      <p:sp>
        <p:nvSpPr>
          <p:cNvPr id="18434" name="Rectangle 2"/>
          <p:cNvSpPr>
            <a:spLocks noGrp="1" noChangeArrowheads="1"/>
          </p:cNvSpPr>
          <p:nvPr>
            <p:ph type="title" idx="4294967295"/>
          </p:nvPr>
        </p:nvSpPr>
        <p:spPr>
          <a:xfrm>
            <a:off x="206375" y="157163"/>
            <a:ext cx="8664575" cy="541337"/>
          </a:xfrm>
        </p:spPr>
        <p:txBody>
          <a:bodyPr/>
          <a:lstStyle/>
          <a:p>
            <a:pPr algn="ctr" eaLnBrk="1" hangingPunct="1"/>
            <a:r>
              <a:rPr lang="en-US" sz="3400" dirty="0" smtClean="0">
                <a:ea typeface="ＭＳ Ｐゴシック" pitchFamily="34" charset="-128"/>
              </a:rPr>
              <a:t>Making ORNL Data Available</a:t>
            </a:r>
          </a:p>
        </p:txBody>
      </p:sp>
      <p:sp>
        <p:nvSpPr>
          <p:cNvPr id="10" name="TextBox 9"/>
          <p:cNvSpPr txBox="1"/>
          <p:nvPr/>
        </p:nvSpPr>
        <p:spPr>
          <a:xfrm>
            <a:off x="1548923" y="2395239"/>
            <a:ext cx="1219200" cy="646331"/>
          </a:xfrm>
          <a:prstGeom prst="rect">
            <a:avLst/>
          </a:prstGeom>
          <a:noFill/>
        </p:spPr>
        <p:txBody>
          <a:bodyPr wrap="square" rtlCol="0">
            <a:spAutoFit/>
          </a:bodyPr>
          <a:lstStyle/>
          <a:p>
            <a:pPr algn="ctr"/>
            <a:r>
              <a:rPr lang="en-US" dirty="0" smtClean="0">
                <a:solidFill>
                  <a:schemeClr val="bg1"/>
                </a:solidFill>
              </a:rPr>
              <a:t>E+ Input Model</a:t>
            </a:r>
            <a:endParaRPr lang="en-US" dirty="0">
              <a:solidFill>
                <a:schemeClr val="bg1"/>
              </a:solidFill>
            </a:endParaRPr>
          </a:p>
        </p:txBody>
      </p:sp>
      <p:sp>
        <p:nvSpPr>
          <p:cNvPr id="21" name="Right Arrow 20"/>
          <p:cNvSpPr/>
          <p:nvPr/>
        </p:nvSpPr>
        <p:spPr>
          <a:xfrm>
            <a:off x="4419600" y="2133600"/>
            <a:ext cx="15240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E+ </a:t>
            </a:r>
            <a:r>
              <a:rPr lang="en-US" dirty="0"/>
              <a:t>Simulations</a:t>
            </a:r>
          </a:p>
        </p:txBody>
      </p:sp>
      <p:sp>
        <p:nvSpPr>
          <p:cNvPr id="22" name="Rounded Rectangle 21"/>
          <p:cNvSpPr/>
          <p:nvPr/>
        </p:nvSpPr>
        <p:spPr>
          <a:xfrm>
            <a:off x="6477000" y="1676400"/>
            <a:ext cx="2438400" cy="2514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 name="Group 34"/>
          <p:cNvGrpSpPr>
            <a:grpSpLocks/>
          </p:cNvGrpSpPr>
          <p:nvPr/>
        </p:nvGrpSpPr>
        <p:grpSpPr bwMode="auto">
          <a:xfrm>
            <a:off x="6629400" y="1752600"/>
            <a:ext cx="2187575" cy="2414587"/>
            <a:chOff x="152865" y="684976"/>
            <a:chExt cx="2188369" cy="2414929"/>
          </a:xfrm>
        </p:grpSpPr>
        <p:pic>
          <p:nvPicPr>
            <p:cNvPr id="26" name="Picture 2" descr="C:\Documents and Settings\Newbird\Desktop\poweredge-rack-enclosure-_2410.jpg"/>
            <p:cNvPicPr>
              <a:picLocks noChangeAspect="1" noChangeArrowheads="1"/>
            </p:cNvPicPr>
            <p:nvPr/>
          </p:nvPicPr>
          <p:blipFill>
            <a:blip r:embed="rId4" cstate="print"/>
            <a:srcRect/>
            <a:stretch>
              <a:fillRect/>
            </a:stretch>
          </p:blipFill>
          <p:spPr bwMode="auto">
            <a:xfrm>
              <a:off x="305277" y="684976"/>
              <a:ext cx="1847299" cy="1847299"/>
            </a:xfrm>
            <a:prstGeom prst="rect">
              <a:avLst/>
            </a:prstGeom>
            <a:noFill/>
            <a:ln w="9525">
              <a:noFill/>
              <a:miter lim="800000"/>
              <a:headEnd/>
              <a:tailEnd/>
            </a:ln>
          </p:spPr>
        </p:pic>
        <p:sp>
          <p:nvSpPr>
            <p:cNvPr id="27" name="Rectangle 24"/>
            <p:cNvSpPr>
              <a:spLocks noChangeArrowheads="1"/>
            </p:cNvSpPr>
            <p:nvPr/>
          </p:nvSpPr>
          <p:spPr bwMode="auto">
            <a:xfrm>
              <a:off x="152865" y="2514802"/>
              <a:ext cx="2188369" cy="585103"/>
            </a:xfrm>
            <a:prstGeom prst="rect">
              <a:avLst/>
            </a:prstGeom>
            <a:noFill/>
            <a:ln w="9525">
              <a:noFill/>
              <a:miter lim="800000"/>
              <a:headEnd/>
              <a:tailEnd/>
            </a:ln>
          </p:spPr>
          <p:txBody>
            <a:bodyPr>
              <a:spAutoFit/>
            </a:bodyPr>
            <a:lstStyle/>
            <a:p>
              <a:pPr algn="ctr">
                <a:spcBef>
                  <a:spcPct val="20000"/>
                </a:spcBef>
              </a:pPr>
              <a:r>
                <a:rPr lang="en-US">
                  <a:solidFill>
                    <a:schemeClr val="bg1"/>
                  </a:solidFill>
                </a:rPr>
                <a:t>Web Server</a:t>
              </a:r>
              <a:br>
                <a:rPr lang="en-US">
                  <a:solidFill>
                    <a:schemeClr val="bg1"/>
                  </a:solidFill>
                </a:rPr>
              </a:br>
              <a:r>
                <a:rPr lang="en-US" sz="1400">
                  <a:solidFill>
                    <a:schemeClr val="bg1"/>
                  </a:solidFill>
                </a:rPr>
                <a:t>PowerEdge R510</a:t>
              </a:r>
              <a:endParaRPr lang="en-US">
                <a:solidFill>
                  <a:schemeClr val="bg1"/>
                </a:solidFill>
              </a:endParaRPr>
            </a:p>
          </p:txBody>
        </p:sp>
        <p:pic>
          <p:nvPicPr>
            <p:cNvPr id="28" name="Picture 6"/>
            <p:cNvPicPr>
              <a:picLocks noChangeAspect="1" noChangeArrowheads="1"/>
            </p:cNvPicPr>
            <p:nvPr/>
          </p:nvPicPr>
          <p:blipFill>
            <a:blip r:embed="rId5" cstate="print"/>
            <a:srcRect/>
            <a:stretch>
              <a:fillRect/>
            </a:stretch>
          </p:blipFill>
          <p:spPr bwMode="auto">
            <a:xfrm rot="10800000" flipV="1">
              <a:off x="533896" y="1267471"/>
              <a:ext cx="1339638" cy="472984"/>
            </a:xfrm>
            <a:prstGeom prst="rect">
              <a:avLst/>
            </a:prstGeom>
            <a:noFill/>
            <a:ln w="9525">
              <a:noFill/>
              <a:miter lim="800000"/>
              <a:headEnd/>
              <a:tailEnd/>
            </a:ln>
          </p:spPr>
        </p:pic>
      </p:grpSp>
      <p:grpSp>
        <p:nvGrpSpPr>
          <p:cNvPr id="3" name="Group 50"/>
          <p:cNvGrpSpPr/>
          <p:nvPr/>
        </p:nvGrpSpPr>
        <p:grpSpPr>
          <a:xfrm>
            <a:off x="1295400" y="3429000"/>
            <a:ext cx="1981200" cy="1752600"/>
            <a:chOff x="762000" y="2667000"/>
            <a:chExt cx="1981200" cy="1752600"/>
          </a:xfrm>
        </p:grpSpPr>
        <p:sp>
          <p:nvSpPr>
            <p:cNvPr id="8" name="Rounded Rectangle 7"/>
            <p:cNvSpPr/>
            <p:nvPr/>
          </p:nvSpPr>
          <p:spPr>
            <a:xfrm>
              <a:off x="762000" y="2667000"/>
              <a:ext cx="1981200" cy="1752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 name="Group 4"/>
            <p:cNvGrpSpPr>
              <a:grpSpLocks/>
            </p:cNvGrpSpPr>
            <p:nvPr/>
          </p:nvGrpSpPr>
          <p:grpSpPr bwMode="auto">
            <a:xfrm>
              <a:off x="990600" y="2816549"/>
              <a:ext cx="1537477" cy="1603051"/>
              <a:chOff x="1835772" y="3825693"/>
              <a:chExt cx="1537505" cy="1603155"/>
            </a:xfrm>
          </p:grpSpPr>
          <p:pic>
            <p:nvPicPr>
              <p:cNvPr id="13" name="Picture 2" descr="https://www.millennium.berkeley.edu/wiki/_media/images:citris_small.jpg">
                <a:hlinkClick r:id="rId6" tooltip="images:citris_small.jpg"/>
              </p:cNvPr>
              <p:cNvPicPr>
                <a:picLocks noChangeAspect="1" noChangeArrowheads="1"/>
              </p:cNvPicPr>
              <p:nvPr/>
            </p:nvPicPr>
            <p:blipFill>
              <a:blip r:embed="rId7" cstate="print"/>
              <a:srcRect/>
              <a:stretch>
                <a:fillRect/>
              </a:stretch>
            </p:blipFill>
            <p:spPr bwMode="auto">
              <a:xfrm>
                <a:off x="1911974" y="3825693"/>
                <a:ext cx="1444650" cy="1285120"/>
              </a:xfrm>
              <a:prstGeom prst="rect">
                <a:avLst/>
              </a:prstGeom>
              <a:noFill/>
              <a:ln w="9525">
                <a:noFill/>
                <a:miter lim="800000"/>
                <a:headEnd/>
                <a:tailEnd/>
              </a:ln>
            </p:spPr>
          </p:pic>
          <p:pic>
            <p:nvPicPr>
              <p:cNvPr id="14" name="Picture 3" descr="C:\Documents and Settings\Newbird\Desktop\raellogo.jpg"/>
              <p:cNvPicPr>
                <a:picLocks noChangeAspect="1" noChangeArrowheads="1"/>
              </p:cNvPicPr>
              <p:nvPr/>
            </p:nvPicPr>
            <p:blipFill>
              <a:blip r:embed="rId8" cstate="print"/>
              <a:srcRect/>
              <a:stretch>
                <a:fillRect/>
              </a:stretch>
            </p:blipFill>
            <p:spPr bwMode="auto">
              <a:xfrm>
                <a:off x="1911973" y="4663948"/>
                <a:ext cx="1444650" cy="485510"/>
              </a:xfrm>
              <a:prstGeom prst="rect">
                <a:avLst/>
              </a:prstGeom>
              <a:noFill/>
              <a:ln w="9525">
                <a:noFill/>
                <a:miter lim="800000"/>
                <a:headEnd/>
                <a:tailEnd/>
              </a:ln>
            </p:spPr>
          </p:pic>
          <p:sp>
            <p:nvSpPr>
              <p:cNvPr id="16" name="Rectangle 26"/>
              <p:cNvSpPr>
                <a:spLocks noChangeArrowheads="1"/>
              </p:cNvSpPr>
              <p:nvPr/>
            </p:nvSpPr>
            <p:spPr bwMode="auto">
              <a:xfrm>
                <a:off x="1835772" y="5121177"/>
                <a:ext cx="1537505" cy="307671"/>
              </a:xfrm>
              <a:prstGeom prst="rect">
                <a:avLst/>
              </a:prstGeom>
              <a:noFill/>
              <a:ln w="9525">
                <a:noFill/>
                <a:miter lim="800000"/>
                <a:headEnd/>
                <a:tailEnd/>
              </a:ln>
            </p:spPr>
            <p:txBody>
              <a:bodyPr>
                <a:spAutoFit/>
              </a:bodyPr>
              <a:lstStyle/>
              <a:p>
                <a:pPr>
                  <a:spcBef>
                    <a:spcPct val="20000"/>
                  </a:spcBef>
                </a:pPr>
                <a:r>
                  <a:rPr lang="en-US" sz="1400" dirty="0">
                    <a:solidFill>
                      <a:schemeClr val="bg1"/>
                    </a:solidFill>
                  </a:rPr>
                  <a:t>96 ~ HP rx2600 </a:t>
                </a:r>
              </a:p>
            </p:txBody>
          </p:sp>
        </p:grpSp>
        <p:pic>
          <p:nvPicPr>
            <p:cNvPr id="31" name="Picture 2" descr="http://www.plant-biology.com/UCBerkeley-text-logo.jpg"/>
            <p:cNvPicPr>
              <a:picLocks noChangeAspect="1" noChangeArrowheads="1"/>
            </p:cNvPicPr>
            <p:nvPr/>
          </p:nvPicPr>
          <p:blipFill>
            <a:blip r:embed="rId9" cstate="print"/>
            <a:srcRect/>
            <a:stretch>
              <a:fillRect/>
            </a:stretch>
          </p:blipFill>
          <p:spPr bwMode="auto">
            <a:xfrm>
              <a:off x="1752600" y="2816548"/>
              <a:ext cx="762000" cy="313267"/>
            </a:xfrm>
            <a:prstGeom prst="rect">
              <a:avLst/>
            </a:prstGeom>
            <a:noFill/>
            <a:ln w="9525">
              <a:noFill/>
              <a:miter lim="800000"/>
              <a:headEnd/>
              <a:tailEnd/>
            </a:ln>
          </p:spPr>
        </p:pic>
      </p:grpSp>
      <p:pic>
        <p:nvPicPr>
          <p:cNvPr id="32" name="Picture 4" descr="http://www.ornl.gov/sci/besd/bsd/BioNanoSysGrp/BNSG/ORNL-Logo.jpg"/>
          <p:cNvPicPr>
            <a:picLocks noChangeAspect="1" noChangeArrowheads="1"/>
          </p:cNvPicPr>
          <p:nvPr/>
        </p:nvPicPr>
        <p:blipFill>
          <a:blip r:embed="rId10" cstate="print"/>
          <a:srcRect/>
          <a:stretch>
            <a:fillRect/>
          </a:stretch>
        </p:blipFill>
        <p:spPr bwMode="auto">
          <a:xfrm>
            <a:off x="7794625" y="1755775"/>
            <a:ext cx="828675" cy="484187"/>
          </a:xfrm>
          <a:prstGeom prst="rect">
            <a:avLst/>
          </a:prstGeom>
          <a:noFill/>
          <a:ln w="9525">
            <a:noFill/>
            <a:miter lim="800000"/>
            <a:headEnd/>
            <a:tailEnd/>
          </a:ln>
        </p:spPr>
      </p:pic>
      <p:grpSp>
        <p:nvGrpSpPr>
          <p:cNvPr id="5" name="Group 49"/>
          <p:cNvGrpSpPr/>
          <p:nvPr/>
        </p:nvGrpSpPr>
        <p:grpSpPr>
          <a:xfrm>
            <a:off x="152400" y="1524000"/>
            <a:ext cx="4267200" cy="1858963"/>
            <a:chOff x="228600" y="4572000"/>
            <a:chExt cx="4267200" cy="1858963"/>
          </a:xfrm>
        </p:grpSpPr>
        <p:sp>
          <p:nvSpPr>
            <p:cNvPr id="38" name="Rounded Rectangle 37"/>
            <p:cNvSpPr/>
            <p:nvPr/>
          </p:nvSpPr>
          <p:spPr>
            <a:xfrm>
              <a:off x="228600" y="4572000"/>
              <a:ext cx="42672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TextBox 52"/>
            <p:cNvSpPr txBox="1">
              <a:spLocks noChangeArrowheads="1"/>
            </p:cNvSpPr>
            <p:nvPr/>
          </p:nvSpPr>
          <p:spPr bwMode="auto">
            <a:xfrm>
              <a:off x="457200" y="4572000"/>
              <a:ext cx="3810000" cy="369888"/>
            </a:xfrm>
            <a:prstGeom prst="rect">
              <a:avLst/>
            </a:prstGeom>
            <a:noFill/>
            <a:ln w="9525">
              <a:noFill/>
              <a:miter lim="800000"/>
              <a:headEnd/>
              <a:tailEnd/>
            </a:ln>
          </p:spPr>
          <p:txBody>
            <a:bodyPr>
              <a:spAutoFit/>
            </a:bodyPr>
            <a:lstStyle/>
            <a:p>
              <a:pPr algn="ctr"/>
              <a:r>
                <a:rPr lang="en-US" dirty="0" smtClean="0">
                  <a:solidFill>
                    <a:schemeClr val="bg1"/>
                  </a:solidFill>
                  <a:cs typeface="Arial" pitchFamily="34" charset="0"/>
                </a:rPr>
                <a:t>Computing Resources</a:t>
              </a:r>
              <a:endParaRPr lang="en-US" dirty="0">
                <a:solidFill>
                  <a:schemeClr val="bg1"/>
                </a:solidFill>
                <a:cs typeface="Arial" pitchFamily="34" charset="0"/>
              </a:endParaRPr>
            </a:p>
          </p:txBody>
        </p:sp>
        <p:grpSp>
          <p:nvGrpSpPr>
            <p:cNvPr id="6" name="Group 57"/>
            <p:cNvGrpSpPr>
              <a:grpSpLocks/>
            </p:cNvGrpSpPr>
            <p:nvPr/>
          </p:nvGrpSpPr>
          <p:grpSpPr bwMode="auto">
            <a:xfrm>
              <a:off x="775054" y="4929188"/>
              <a:ext cx="3601683" cy="1501775"/>
              <a:chOff x="4494141" y="1831037"/>
              <a:chExt cx="4514335" cy="3869904"/>
            </a:xfrm>
          </p:grpSpPr>
          <p:pic>
            <p:nvPicPr>
              <p:cNvPr id="41" name="Picture 22"/>
              <p:cNvPicPr>
                <a:picLocks noChangeAspect="1"/>
              </p:cNvPicPr>
              <p:nvPr/>
            </p:nvPicPr>
            <p:blipFill>
              <a:blip r:embed="rId11" cstate="print"/>
              <a:srcRect r="5016"/>
              <a:stretch>
                <a:fillRect/>
              </a:stretch>
            </p:blipFill>
            <p:spPr bwMode="auto">
              <a:xfrm>
                <a:off x="4494141" y="1831037"/>
                <a:ext cx="4376809" cy="3172830"/>
              </a:xfrm>
              <a:prstGeom prst="rect">
                <a:avLst/>
              </a:prstGeom>
              <a:noFill/>
              <a:ln w="9525">
                <a:noFill/>
                <a:miter lim="800000"/>
                <a:headEnd/>
                <a:tailEnd/>
              </a:ln>
            </p:spPr>
          </p:pic>
          <p:sp>
            <p:nvSpPr>
              <p:cNvPr id="42" name="TextBox 12"/>
              <p:cNvSpPr txBox="1">
                <a:spLocks noChangeArrowheads="1"/>
              </p:cNvSpPr>
              <p:nvPr/>
            </p:nvSpPr>
            <p:spPr bwMode="auto">
              <a:xfrm>
                <a:off x="6334364" y="4908133"/>
                <a:ext cx="2674112" cy="792808"/>
              </a:xfrm>
              <a:prstGeom prst="rect">
                <a:avLst/>
              </a:prstGeom>
              <a:noFill/>
              <a:ln w="9525">
                <a:noFill/>
                <a:miter lim="800000"/>
                <a:headEnd/>
                <a:tailEnd/>
              </a:ln>
            </p:spPr>
            <p:txBody>
              <a:bodyPr>
                <a:spAutoFit/>
              </a:bodyPr>
              <a:lstStyle/>
              <a:p>
                <a:pPr algn="ctr"/>
                <a:r>
                  <a:rPr lang="en-US" sz="1400" i="1" dirty="0" smtClean="0">
                    <a:solidFill>
                      <a:schemeClr val="bg1"/>
                    </a:solidFill>
                    <a:cs typeface="Arial" pitchFamily="34" charset="0"/>
                  </a:rPr>
                  <a:t>Nautilus</a:t>
                </a:r>
                <a:endParaRPr lang="en-US" sz="1400" i="1" dirty="0">
                  <a:solidFill>
                    <a:schemeClr val="bg1"/>
                  </a:solidFill>
                  <a:cs typeface="Arial" pitchFamily="34" charset="0"/>
                </a:endParaRPr>
              </a:p>
            </p:txBody>
          </p:sp>
        </p:grpSp>
        <p:pic>
          <p:nvPicPr>
            <p:cNvPr id="44" name="Picture 11"/>
            <p:cNvPicPr>
              <a:picLocks noChangeAspect="1"/>
            </p:cNvPicPr>
            <p:nvPr/>
          </p:nvPicPr>
          <p:blipFill>
            <a:blip r:embed="rId12" cstate="print"/>
            <a:srcRect/>
            <a:stretch>
              <a:fillRect/>
            </a:stretch>
          </p:blipFill>
          <p:spPr bwMode="auto">
            <a:xfrm>
              <a:off x="2989951" y="4929188"/>
              <a:ext cx="1279525" cy="304800"/>
            </a:xfrm>
            <a:prstGeom prst="rect">
              <a:avLst/>
            </a:prstGeom>
            <a:noFill/>
            <a:ln w="9525">
              <a:noFill/>
              <a:miter lim="800000"/>
              <a:headEnd/>
              <a:tailEnd/>
            </a:ln>
          </p:spPr>
        </p:pic>
      </p:grpSp>
      <p:grpSp>
        <p:nvGrpSpPr>
          <p:cNvPr id="7" name="Group 12"/>
          <p:cNvGrpSpPr>
            <a:grpSpLocks/>
          </p:cNvGrpSpPr>
          <p:nvPr/>
        </p:nvGrpSpPr>
        <p:grpSpPr bwMode="auto">
          <a:xfrm>
            <a:off x="5943600" y="2286000"/>
            <a:ext cx="990600" cy="609600"/>
            <a:chOff x="5410200" y="1600200"/>
            <a:chExt cx="2286000" cy="1676400"/>
          </a:xfrm>
        </p:grpSpPr>
        <p:sp>
          <p:nvSpPr>
            <p:cNvPr id="18" name="Rounded Rectangle 17"/>
            <p:cNvSpPr/>
            <p:nvPr/>
          </p:nvSpPr>
          <p:spPr>
            <a:xfrm>
              <a:off x="5410200" y="1600200"/>
              <a:ext cx="22860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6" descr="http://images.wordpressapi.com/mysql-backup.jpg"/>
            <p:cNvPicPr>
              <a:picLocks noChangeAspect="1" noChangeArrowheads="1"/>
            </p:cNvPicPr>
            <p:nvPr/>
          </p:nvPicPr>
          <p:blipFill>
            <a:blip r:embed="rId13" cstate="print"/>
            <a:srcRect/>
            <a:stretch>
              <a:fillRect/>
            </a:stretch>
          </p:blipFill>
          <p:spPr bwMode="auto">
            <a:xfrm>
              <a:off x="5638800" y="1752600"/>
              <a:ext cx="1895475" cy="1382414"/>
            </a:xfrm>
            <a:prstGeom prst="rect">
              <a:avLst/>
            </a:prstGeom>
            <a:noFill/>
            <a:ln w="9525">
              <a:noFill/>
              <a:miter lim="800000"/>
              <a:headEnd/>
              <a:tailEnd/>
            </a:ln>
          </p:spPr>
        </p:pic>
        <p:pic>
          <p:nvPicPr>
            <p:cNvPr id="20" name="Picture 8" descr="http://behance.vo.llnwd.net/profiles2/116314/projects/272102/1163141248423232.jpg"/>
            <p:cNvPicPr>
              <a:picLocks noChangeAspect="1" noChangeArrowheads="1"/>
            </p:cNvPicPr>
            <p:nvPr/>
          </p:nvPicPr>
          <p:blipFill>
            <a:blip r:embed="rId14" cstate="print"/>
            <a:srcRect/>
            <a:stretch>
              <a:fillRect/>
            </a:stretch>
          </p:blipFill>
          <p:spPr bwMode="auto">
            <a:xfrm>
              <a:off x="5715000" y="1752600"/>
              <a:ext cx="1063625" cy="744735"/>
            </a:xfrm>
            <a:prstGeom prst="rect">
              <a:avLst/>
            </a:prstGeom>
            <a:noFill/>
            <a:ln w="9525">
              <a:noFill/>
              <a:miter lim="800000"/>
              <a:headEnd/>
              <a:tailEnd/>
            </a:ln>
          </p:spPr>
        </p:pic>
      </p:grpSp>
      <p:sp>
        <p:nvSpPr>
          <p:cNvPr id="52" name="Right Arrow 51"/>
          <p:cNvSpPr/>
          <p:nvPr/>
        </p:nvSpPr>
        <p:spPr>
          <a:xfrm flipH="1">
            <a:off x="3276600" y="3733800"/>
            <a:ext cx="16002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Data Mining</a:t>
            </a:r>
            <a:endParaRPr lang="en-US" dirty="0"/>
          </a:p>
        </p:txBody>
      </p:sp>
      <p:sp>
        <p:nvSpPr>
          <p:cNvPr id="53" name="TextBox 52"/>
          <p:cNvSpPr txBox="1"/>
          <p:nvPr/>
        </p:nvSpPr>
        <p:spPr>
          <a:xfrm>
            <a:off x="6934199" y="4221067"/>
            <a:ext cx="2209801" cy="1077218"/>
          </a:xfrm>
          <a:prstGeom prst="rect">
            <a:avLst/>
          </a:prstGeom>
          <a:noFill/>
        </p:spPr>
        <p:txBody>
          <a:bodyPr wrap="square" rtlCol="0">
            <a:spAutoFit/>
          </a:bodyPr>
          <a:lstStyle/>
          <a:p>
            <a:r>
              <a:rPr lang="en-US" sz="1600" dirty="0" smtClean="0"/>
              <a:t>Automated process to run millions of simulations and host publicly online</a:t>
            </a:r>
            <a:endParaRPr lang="en-US" sz="1600" dirty="0"/>
          </a:p>
        </p:txBody>
      </p:sp>
      <p:pic>
        <p:nvPicPr>
          <p:cNvPr id="50" name="Picture 2"/>
          <p:cNvPicPr>
            <a:picLocks noChangeAspect="1" noChangeArrowheads="1"/>
          </p:cNvPicPr>
          <p:nvPr/>
        </p:nvPicPr>
        <p:blipFill>
          <a:blip r:embed="rId15" cstate="print"/>
          <a:srcRect/>
          <a:stretch>
            <a:fillRect/>
          </a:stretch>
        </p:blipFill>
        <p:spPr bwMode="auto">
          <a:xfrm>
            <a:off x="381000" y="1828800"/>
            <a:ext cx="1905000" cy="1270620"/>
          </a:xfrm>
          <a:prstGeom prst="rect">
            <a:avLst/>
          </a:prstGeom>
          <a:noFill/>
          <a:ln w="9525">
            <a:noFill/>
            <a:miter lim="800000"/>
            <a:headEnd/>
            <a:tailEnd/>
          </a:ln>
        </p:spPr>
      </p:pic>
      <p:sp>
        <p:nvSpPr>
          <p:cNvPr id="51" name="TextBox 12"/>
          <p:cNvSpPr txBox="1">
            <a:spLocks noChangeArrowheads="1"/>
          </p:cNvSpPr>
          <p:nvPr/>
        </p:nvSpPr>
        <p:spPr bwMode="auto">
          <a:xfrm>
            <a:off x="381000" y="3048000"/>
            <a:ext cx="2133494" cy="307661"/>
          </a:xfrm>
          <a:prstGeom prst="rect">
            <a:avLst/>
          </a:prstGeom>
          <a:noFill/>
          <a:ln w="9525">
            <a:noFill/>
            <a:miter lim="800000"/>
            <a:headEnd/>
            <a:tailEnd/>
          </a:ln>
        </p:spPr>
        <p:txBody>
          <a:bodyPr>
            <a:spAutoFit/>
          </a:bodyPr>
          <a:lstStyle/>
          <a:p>
            <a:r>
              <a:rPr lang="en-US" sz="1400" i="1" dirty="0" smtClean="0">
                <a:solidFill>
                  <a:schemeClr val="bg1"/>
                </a:solidFill>
                <a:cs typeface="Arial" pitchFamily="34" charset="0"/>
              </a:rPr>
              <a:t>Jaguar Supercomputer</a:t>
            </a:r>
            <a:endParaRPr lang="en-US" sz="1400" i="1" dirty="0">
              <a:solidFill>
                <a:schemeClr val="bg1"/>
              </a:solidFill>
              <a:cs typeface="Arial" pitchFamily="34" charset="0"/>
            </a:endParaRPr>
          </a:p>
        </p:txBody>
      </p:sp>
      <p:pic>
        <p:nvPicPr>
          <p:cNvPr id="56" name="Picture 4" descr="http://www.ornl.gov/sci/besd/bsd/BioNanoSysGrp/BNSG/ORNL-Logo.jpg"/>
          <p:cNvPicPr>
            <a:picLocks noChangeAspect="1" noChangeArrowheads="1"/>
          </p:cNvPicPr>
          <p:nvPr/>
        </p:nvPicPr>
        <p:blipFill>
          <a:blip r:embed="rId10" cstate="print"/>
          <a:srcRect/>
          <a:stretch>
            <a:fillRect/>
          </a:stretch>
        </p:blipFill>
        <p:spPr bwMode="auto">
          <a:xfrm>
            <a:off x="381000" y="1828800"/>
            <a:ext cx="652073" cy="381000"/>
          </a:xfrm>
          <a:prstGeom prst="rect">
            <a:avLst/>
          </a:prstGeom>
          <a:noFill/>
          <a:ln w="9525">
            <a:noFill/>
            <a:miter lim="800000"/>
            <a:headEnd/>
            <a:tailEnd/>
          </a:ln>
        </p:spPr>
      </p:pic>
    </p:spTree>
    <p:extLst>
      <p:ext uri="{BB962C8B-B14F-4D97-AF65-F5344CB8AC3E}">
        <p14:creationId xmlns="" xmlns:p14="http://schemas.microsoft.com/office/powerpoint/2010/main" val="3899314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ounded Rectangle 70"/>
          <p:cNvSpPr/>
          <p:nvPr/>
        </p:nvSpPr>
        <p:spPr>
          <a:xfrm>
            <a:off x="247651" y="4495800"/>
            <a:ext cx="1047749" cy="1524000"/>
          </a:xfrm>
          <a:prstGeom prst="round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324600" y="3781425"/>
            <a:ext cx="2133600" cy="2162175"/>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5" descr="http://www.filmsuggest.com/img/neuralnetwork.jpg"/>
          <p:cNvPicPr>
            <a:picLocks noChangeAspect="1" noChangeArrowheads="1"/>
          </p:cNvPicPr>
          <p:nvPr/>
        </p:nvPicPr>
        <p:blipFill>
          <a:blip r:embed="rId3" cstate="print"/>
          <a:srcRect/>
          <a:stretch>
            <a:fillRect/>
          </a:stretch>
        </p:blipFill>
        <p:spPr bwMode="auto">
          <a:xfrm>
            <a:off x="4572000" y="5553075"/>
            <a:ext cx="1447800" cy="1085850"/>
          </a:xfrm>
          <a:prstGeom prst="rect">
            <a:avLst/>
          </a:prstGeom>
          <a:noFill/>
          <a:ln w="9525">
            <a:noFill/>
            <a:miter lim="800000"/>
            <a:headEnd/>
            <a:tailEnd/>
          </a:ln>
        </p:spPr>
      </p:pic>
      <p:pic>
        <p:nvPicPr>
          <p:cNvPr id="21" name="Picture 2"/>
          <p:cNvPicPr>
            <a:picLocks noChangeAspect="1" noChangeArrowheads="1"/>
          </p:cNvPicPr>
          <p:nvPr/>
        </p:nvPicPr>
        <p:blipFill>
          <a:blip r:embed="rId4" cstate="print"/>
          <a:srcRect/>
          <a:stretch>
            <a:fillRect/>
          </a:stretch>
        </p:blipFill>
        <p:spPr bwMode="auto">
          <a:xfrm>
            <a:off x="4495800" y="4162425"/>
            <a:ext cx="1524000" cy="1048624"/>
          </a:xfrm>
          <a:prstGeom prst="rect">
            <a:avLst/>
          </a:prstGeom>
          <a:noFill/>
          <a:ln w="9525">
            <a:noFill/>
            <a:miter lim="800000"/>
            <a:headEnd/>
            <a:tailEnd/>
          </a:ln>
        </p:spPr>
      </p:pic>
      <p:sp>
        <p:nvSpPr>
          <p:cNvPr id="35" name="Right Arrow 34"/>
          <p:cNvSpPr/>
          <p:nvPr/>
        </p:nvSpPr>
        <p:spPr>
          <a:xfrm>
            <a:off x="4343400" y="5991225"/>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124200" y="4467225"/>
            <a:ext cx="1447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p:cNvPicPr>
            <a:picLocks noChangeAspect="1" noChangeArrowheads="1"/>
          </p:cNvPicPr>
          <p:nvPr/>
        </p:nvPicPr>
        <p:blipFill>
          <a:blip r:embed="rId5" cstate="print"/>
          <a:srcRect/>
          <a:stretch>
            <a:fillRect/>
          </a:stretch>
        </p:blipFill>
        <p:spPr bwMode="auto">
          <a:xfrm>
            <a:off x="1524000" y="4314825"/>
            <a:ext cx="1713066" cy="714375"/>
          </a:xfrm>
          <a:prstGeom prst="rect">
            <a:avLst/>
          </a:prstGeom>
          <a:noFill/>
          <a:ln w="9525">
            <a:noFill/>
            <a:miter lim="800000"/>
            <a:headEnd/>
            <a:tailEnd/>
          </a:ln>
        </p:spPr>
      </p:pic>
      <p:sp>
        <p:nvSpPr>
          <p:cNvPr id="18434" name="Rectangle 2"/>
          <p:cNvSpPr>
            <a:spLocks noGrp="1" noChangeArrowheads="1"/>
          </p:cNvSpPr>
          <p:nvPr>
            <p:ph type="title" idx="4294967295"/>
          </p:nvPr>
        </p:nvSpPr>
        <p:spPr>
          <a:xfrm>
            <a:off x="206375" y="157163"/>
            <a:ext cx="8664575" cy="541337"/>
          </a:xfrm>
        </p:spPr>
        <p:txBody>
          <a:bodyPr/>
          <a:lstStyle/>
          <a:p>
            <a:pPr algn="ctr" eaLnBrk="1" hangingPunct="1"/>
            <a:r>
              <a:rPr lang="en-US" sz="3400" dirty="0" smtClean="0">
                <a:ea typeface="ＭＳ Ｐゴシック" pitchFamily="34" charset="-128"/>
              </a:rPr>
              <a:t>Genetic Algorithms</a:t>
            </a:r>
          </a:p>
        </p:txBody>
      </p:sp>
      <p:sp>
        <p:nvSpPr>
          <p:cNvPr id="8" name="TextBox 7"/>
          <p:cNvSpPr txBox="1"/>
          <p:nvPr/>
        </p:nvSpPr>
        <p:spPr>
          <a:xfrm>
            <a:off x="152400" y="3657600"/>
            <a:ext cx="7924800" cy="369332"/>
          </a:xfrm>
          <a:prstGeom prst="rect">
            <a:avLst/>
          </a:prstGeom>
          <a:noFill/>
        </p:spPr>
        <p:txBody>
          <a:bodyPr wrap="square" rtlCol="0">
            <a:spAutoFit/>
          </a:bodyPr>
          <a:lstStyle/>
          <a:p>
            <a:r>
              <a:rPr lang="en-US" dirty="0" smtClean="0">
                <a:latin typeface="Arial Narrow" pitchFamily="34" charset="0"/>
              </a:rPr>
              <a:t>Dual buffer, Genetic Algorithm Island model for evolving tuned model</a:t>
            </a:r>
            <a:endParaRPr lang="en-US" dirty="0">
              <a:latin typeface="Arial Narrow" pitchFamily="34" charset="0"/>
            </a:endParaRPr>
          </a:p>
        </p:txBody>
      </p:sp>
      <p:pic>
        <p:nvPicPr>
          <p:cNvPr id="20" name="Picture 3"/>
          <p:cNvPicPr>
            <a:picLocks noChangeAspect="1" noChangeArrowheads="1"/>
          </p:cNvPicPr>
          <p:nvPr/>
        </p:nvPicPr>
        <p:blipFill>
          <a:blip r:embed="rId6" cstate="print"/>
          <a:srcRect/>
          <a:stretch>
            <a:fillRect/>
          </a:stretch>
        </p:blipFill>
        <p:spPr bwMode="auto">
          <a:xfrm>
            <a:off x="6553200" y="4772025"/>
            <a:ext cx="1702251" cy="914400"/>
          </a:xfrm>
          <a:prstGeom prst="rect">
            <a:avLst/>
          </a:prstGeom>
          <a:noFill/>
          <a:ln w="9525">
            <a:noFill/>
            <a:miter lim="800000"/>
            <a:headEnd/>
            <a:tailEnd/>
          </a:ln>
        </p:spPr>
      </p:pic>
      <p:pic>
        <p:nvPicPr>
          <p:cNvPr id="30" name="Picture 3"/>
          <p:cNvPicPr>
            <a:picLocks noChangeAspect="1" noChangeArrowheads="1"/>
          </p:cNvPicPr>
          <p:nvPr/>
        </p:nvPicPr>
        <p:blipFill>
          <a:blip r:embed="rId7" cstate="print"/>
          <a:srcRect/>
          <a:stretch>
            <a:fillRect/>
          </a:stretch>
        </p:blipFill>
        <p:spPr bwMode="auto">
          <a:xfrm>
            <a:off x="2133600" y="4543425"/>
            <a:ext cx="387350" cy="22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
          <p:cNvPicPr>
            <a:picLocks noChangeAspect="1" noChangeArrowheads="1"/>
          </p:cNvPicPr>
          <p:nvPr/>
        </p:nvPicPr>
        <p:blipFill>
          <a:blip r:embed="rId7" cstate="print"/>
          <a:srcRect/>
          <a:stretch>
            <a:fillRect/>
          </a:stretch>
        </p:blipFill>
        <p:spPr bwMode="auto">
          <a:xfrm>
            <a:off x="2667000" y="4543425"/>
            <a:ext cx="387350" cy="22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p:cNvPicPr>
            <a:picLocks noChangeAspect="1" noChangeArrowheads="1"/>
          </p:cNvPicPr>
          <p:nvPr/>
        </p:nvPicPr>
        <p:blipFill>
          <a:blip r:embed="rId8" cstate="print"/>
          <a:srcRect/>
          <a:stretch>
            <a:fillRect/>
          </a:stretch>
        </p:blipFill>
        <p:spPr bwMode="auto">
          <a:xfrm>
            <a:off x="1524001" y="5101242"/>
            <a:ext cx="2819399" cy="1175733"/>
          </a:xfrm>
          <a:prstGeom prst="rect">
            <a:avLst/>
          </a:prstGeom>
          <a:noFill/>
          <a:ln w="9525">
            <a:noFill/>
            <a:miter lim="800000"/>
            <a:headEnd/>
            <a:tailEnd/>
          </a:ln>
        </p:spPr>
      </p:pic>
      <p:pic>
        <p:nvPicPr>
          <p:cNvPr id="36" name="Picture 3"/>
          <p:cNvPicPr>
            <a:picLocks noChangeAspect="1" noChangeArrowheads="1"/>
          </p:cNvPicPr>
          <p:nvPr/>
        </p:nvPicPr>
        <p:blipFill>
          <a:blip r:embed="rId7" cstate="print"/>
          <a:srcRect/>
          <a:stretch>
            <a:fillRect/>
          </a:stretch>
        </p:blipFill>
        <p:spPr bwMode="auto">
          <a:xfrm>
            <a:off x="2209800" y="5334000"/>
            <a:ext cx="387350" cy="22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3"/>
          <p:cNvPicPr>
            <a:picLocks noChangeAspect="1" noChangeArrowheads="1"/>
          </p:cNvPicPr>
          <p:nvPr/>
        </p:nvPicPr>
        <p:blipFill>
          <a:blip r:embed="rId7" cstate="print"/>
          <a:srcRect/>
          <a:stretch>
            <a:fillRect/>
          </a:stretch>
        </p:blipFill>
        <p:spPr bwMode="auto">
          <a:xfrm>
            <a:off x="2743200" y="5334000"/>
            <a:ext cx="387350" cy="22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
          <p:cNvPicPr>
            <a:picLocks noChangeAspect="1" noChangeArrowheads="1"/>
          </p:cNvPicPr>
          <p:nvPr/>
        </p:nvPicPr>
        <p:blipFill>
          <a:blip r:embed="rId7" cstate="print"/>
          <a:srcRect/>
          <a:stretch>
            <a:fillRect/>
          </a:stretch>
        </p:blipFill>
        <p:spPr bwMode="auto">
          <a:xfrm>
            <a:off x="3276600" y="5334000"/>
            <a:ext cx="387350" cy="22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
          <p:cNvPicPr>
            <a:picLocks noChangeAspect="1" noChangeArrowheads="1"/>
          </p:cNvPicPr>
          <p:nvPr/>
        </p:nvPicPr>
        <p:blipFill>
          <a:blip r:embed="rId7" cstate="print"/>
          <a:srcRect/>
          <a:stretch>
            <a:fillRect/>
          </a:stretch>
        </p:blipFill>
        <p:spPr bwMode="auto">
          <a:xfrm>
            <a:off x="2209800" y="5715000"/>
            <a:ext cx="387350" cy="22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3"/>
          <p:cNvPicPr>
            <a:picLocks noChangeAspect="1" noChangeArrowheads="1"/>
          </p:cNvPicPr>
          <p:nvPr/>
        </p:nvPicPr>
        <p:blipFill>
          <a:blip r:embed="rId7" cstate="print"/>
          <a:srcRect/>
          <a:stretch>
            <a:fillRect/>
          </a:stretch>
        </p:blipFill>
        <p:spPr bwMode="auto">
          <a:xfrm>
            <a:off x="2743200" y="5715000"/>
            <a:ext cx="387350" cy="22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3"/>
          <p:cNvPicPr>
            <a:picLocks noChangeAspect="1" noChangeArrowheads="1"/>
          </p:cNvPicPr>
          <p:nvPr/>
        </p:nvPicPr>
        <p:blipFill>
          <a:blip r:embed="rId7" cstate="print"/>
          <a:srcRect/>
          <a:stretch>
            <a:fillRect/>
          </a:stretch>
        </p:blipFill>
        <p:spPr bwMode="auto">
          <a:xfrm>
            <a:off x="3276600" y="5715000"/>
            <a:ext cx="387350" cy="22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TextBox 41"/>
          <p:cNvSpPr txBox="1"/>
          <p:nvPr/>
        </p:nvSpPr>
        <p:spPr>
          <a:xfrm>
            <a:off x="1143000" y="4010025"/>
            <a:ext cx="7924800" cy="369332"/>
          </a:xfrm>
          <a:prstGeom prst="rect">
            <a:avLst/>
          </a:prstGeom>
          <a:noFill/>
        </p:spPr>
        <p:txBody>
          <a:bodyPr wrap="square" rtlCol="0">
            <a:spAutoFit/>
          </a:bodyPr>
          <a:lstStyle/>
          <a:p>
            <a:r>
              <a:rPr lang="en-US" dirty="0" smtClean="0"/>
              <a:t>Slow buffer/island</a:t>
            </a:r>
            <a:endParaRPr lang="en-US" dirty="0"/>
          </a:p>
        </p:txBody>
      </p:sp>
      <p:sp>
        <p:nvSpPr>
          <p:cNvPr id="43" name="TextBox 42"/>
          <p:cNvSpPr txBox="1"/>
          <p:nvPr/>
        </p:nvSpPr>
        <p:spPr>
          <a:xfrm>
            <a:off x="2133600" y="6248400"/>
            <a:ext cx="2362200" cy="369332"/>
          </a:xfrm>
          <a:prstGeom prst="rect">
            <a:avLst/>
          </a:prstGeom>
          <a:noFill/>
        </p:spPr>
        <p:txBody>
          <a:bodyPr wrap="square" rtlCol="0">
            <a:spAutoFit/>
          </a:bodyPr>
          <a:lstStyle/>
          <a:p>
            <a:r>
              <a:rPr lang="en-US" dirty="0" smtClean="0"/>
              <a:t>Fast buffer/island</a:t>
            </a:r>
            <a:endParaRPr lang="en-US" dirty="0"/>
          </a:p>
        </p:txBody>
      </p:sp>
      <p:sp>
        <p:nvSpPr>
          <p:cNvPr id="44" name="Bent Arrow 43"/>
          <p:cNvSpPr/>
          <p:nvPr/>
        </p:nvSpPr>
        <p:spPr>
          <a:xfrm rot="5400000">
            <a:off x="6515100" y="3971925"/>
            <a:ext cx="533400" cy="1524000"/>
          </a:xfrm>
          <a:prstGeom prst="bentArrow">
            <a:avLst>
              <a:gd name="adj1" fmla="val 29131"/>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Bent Arrow 44"/>
          <p:cNvSpPr/>
          <p:nvPr/>
        </p:nvSpPr>
        <p:spPr>
          <a:xfrm rot="5400000" flipH="1">
            <a:off x="6477000" y="5153025"/>
            <a:ext cx="609600" cy="1524000"/>
          </a:xfrm>
          <a:prstGeom prst="bentArrow">
            <a:avLst>
              <a:gd name="adj1" fmla="val 29131"/>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TextBox 45"/>
          <p:cNvSpPr txBox="1"/>
          <p:nvPr/>
        </p:nvSpPr>
        <p:spPr>
          <a:xfrm>
            <a:off x="6324600" y="3781425"/>
            <a:ext cx="2133600" cy="646331"/>
          </a:xfrm>
          <a:prstGeom prst="rect">
            <a:avLst/>
          </a:prstGeom>
          <a:noFill/>
        </p:spPr>
        <p:txBody>
          <a:bodyPr wrap="square" rtlCol="0">
            <a:spAutoFit/>
          </a:bodyPr>
          <a:lstStyle/>
          <a:p>
            <a:pPr algn="ctr"/>
            <a:r>
              <a:rPr lang="en-US" dirty="0" smtClean="0"/>
              <a:t>Multi-objective</a:t>
            </a:r>
          </a:p>
          <a:p>
            <a:pPr algn="ctr"/>
            <a:r>
              <a:rPr lang="en-US" dirty="0" smtClean="0"/>
              <a:t>Fitness evaluation</a:t>
            </a:r>
            <a:endParaRPr lang="en-US" dirty="0"/>
          </a:p>
        </p:txBody>
      </p:sp>
      <p:sp>
        <p:nvSpPr>
          <p:cNvPr id="32" name="Right Arrow 31"/>
          <p:cNvSpPr/>
          <p:nvPr/>
        </p:nvSpPr>
        <p:spPr>
          <a:xfrm>
            <a:off x="2362200" y="2217980"/>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2"/>
          <p:cNvGrpSpPr>
            <a:grpSpLocks/>
          </p:cNvGrpSpPr>
          <p:nvPr/>
        </p:nvGrpSpPr>
        <p:grpSpPr bwMode="auto">
          <a:xfrm>
            <a:off x="3429000" y="1303580"/>
            <a:ext cx="685800" cy="533400"/>
            <a:chOff x="5410200" y="1600200"/>
            <a:chExt cx="2286000" cy="1676400"/>
          </a:xfrm>
        </p:grpSpPr>
        <p:sp>
          <p:nvSpPr>
            <p:cNvPr id="34" name="Rounded Rectangle 33"/>
            <p:cNvSpPr/>
            <p:nvPr/>
          </p:nvSpPr>
          <p:spPr>
            <a:xfrm>
              <a:off x="5410200" y="1600200"/>
              <a:ext cx="22860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8" name="Picture 6" descr="http://images.wordpressapi.com/mysql-backup.jpg"/>
            <p:cNvPicPr>
              <a:picLocks noChangeAspect="1" noChangeArrowheads="1"/>
            </p:cNvPicPr>
            <p:nvPr/>
          </p:nvPicPr>
          <p:blipFill>
            <a:blip r:embed="rId9" cstate="print"/>
            <a:srcRect/>
            <a:stretch>
              <a:fillRect/>
            </a:stretch>
          </p:blipFill>
          <p:spPr bwMode="auto">
            <a:xfrm>
              <a:off x="5638800" y="1752600"/>
              <a:ext cx="1895475" cy="1382414"/>
            </a:xfrm>
            <a:prstGeom prst="rect">
              <a:avLst/>
            </a:prstGeom>
            <a:noFill/>
            <a:ln w="9525">
              <a:noFill/>
              <a:miter lim="800000"/>
              <a:headEnd/>
              <a:tailEnd/>
            </a:ln>
          </p:spPr>
        </p:pic>
        <p:pic>
          <p:nvPicPr>
            <p:cNvPr id="49" name="Picture 8" descr="http://behance.vo.llnwd.net/profiles2/116314/projects/272102/1163141248423232.jpg"/>
            <p:cNvPicPr>
              <a:picLocks noChangeAspect="1" noChangeArrowheads="1"/>
            </p:cNvPicPr>
            <p:nvPr/>
          </p:nvPicPr>
          <p:blipFill>
            <a:blip r:embed="rId10" cstate="print"/>
            <a:srcRect/>
            <a:stretch>
              <a:fillRect/>
            </a:stretch>
          </p:blipFill>
          <p:spPr bwMode="auto">
            <a:xfrm>
              <a:off x="5715000" y="1752600"/>
              <a:ext cx="1063625" cy="744735"/>
            </a:xfrm>
            <a:prstGeom prst="rect">
              <a:avLst/>
            </a:prstGeom>
            <a:noFill/>
            <a:ln w="9525">
              <a:noFill/>
              <a:miter lim="800000"/>
              <a:headEnd/>
              <a:tailEnd/>
            </a:ln>
          </p:spPr>
        </p:pic>
      </p:grpSp>
      <p:grpSp>
        <p:nvGrpSpPr>
          <p:cNvPr id="3" name="Group 49"/>
          <p:cNvGrpSpPr/>
          <p:nvPr/>
        </p:nvGrpSpPr>
        <p:grpSpPr>
          <a:xfrm>
            <a:off x="457200" y="1913180"/>
            <a:ext cx="2324100" cy="1371600"/>
            <a:chOff x="381001" y="1066800"/>
            <a:chExt cx="3143588" cy="2133600"/>
          </a:xfrm>
        </p:grpSpPr>
        <p:pic>
          <p:nvPicPr>
            <p:cNvPr id="51" name="Picture 3"/>
            <p:cNvPicPr>
              <a:picLocks noChangeAspect="1" noChangeArrowheads="1"/>
            </p:cNvPicPr>
            <p:nvPr/>
          </p:nvPicPr>
          <p:blipFill>
            <a:blip r:embed="rId7" cstate="print"/>
            <a:srcRect/>
            <a:stretch>
              <a:fillRect/>
            </a:stretch>
          </p:blipFill>
          <p:spPr bwMode="auto">
            <a:xfrm>
              <a:off x="381001" y="1066800"/>
              <a:ext cx="3143588" cy="2133600"/>
            </a:xfrm>
            <a:prstGeom prst="ellipse">
              <a:avLst/>
            </a:prstGeom>
            <a:ln>
              <a:noFill/>
            </a:ln>
            <a:effectLst>
              <a:softEdge rad="112500"/>
            </a:effectLst>
          </p:spPr>
        </p:pic>
        <p:sp>
          <p:nvSpPr>
            <p:cNvPr id="52" name="TextBox 51"/>
            <p:cNvSpPr txBox="1"/>
            <p:nvPr/>
          </p:nvSpPr>
          <p:spPr>
            <a:xfrm>
              <a:off x="1205549" y="1118936"/>
              <a:ext cx="1219200" cy="646332"/>
            </a:xfrm>
            <a:prstGeom prst="rect">
              <a:avLst/>
            </a:prstGeom>
            <a:noFill/>
          </p:spPr>
          <p:txBody>
            <a:bodyPr wrap="square" rtlCol="0">
              <a:spAutoFit/>
            </a:bodyPr>
            <a:lstStyle/>
            <a:p>
              <a:pPr algn="ctr"/>
              <a:r>
                <a:rPr lang="en-US" dirty="0" smtClean="0">
                  <a:solidFill>
                    <a:schemeClr val="bg1"/>
                  </a:solidFill>
                </a:rPr>
                <a:t>E+ Input Model</a:t>
              </a:r>
              <a:endParaRPr lang="en-US" dirty="0">
                <a:solidFill>
                  <a:schemeClr val="bg1"/>
                </a:solidFill>
              </a:endParaRPr>
            </a:p>
          </p:txBody>
        </p:sp>
      </p:grpSp>
      <p:pic>
        <p:nvPicPr>
          <p:cNvPr id="53" name="Picture 12" descr="C:\Program Files\Microsoft Office\MEDIA\CAGCAT10\j0293828.wmf"/>
          <p:cNvPicPr>
            <a:picLocks noChangeAspect="1" noChangeArrowheads="1"/>
          </p:cNvPicPr>
          <p:nvPr/>
        </p:nvPicPr>
        <p:blipFill>
          <a:blip r:embed="rId11" cstate="print"/>
          <a:srcRect/>
          <a:stretch>
            <a:fillRect/>
          </a:stretch>
        </p:blipFill>
        <p:spPr bwMode="auto">
          <a:xfrm>
            <a:off x="1676400" y="1684580"/>
            <a:ext cx="701031" cy="737773"/>
          </a:xfrm>
          <a:prstGeom prst="rect">
            <a:avLst/>
          </a:prstGeom>
          <a:noFill/>
        </p:spPr>
      </p:pic>
      <p:sp>
        <p:nvSpPr>
          <p:cNvPr id="54" name="TextBox 53"/>
          <p:cNvSpPr txBox="1"/>
          <p:nvPr/>
        </p:nvSpPr>
        <p:spPr>
          <a:xfrm>
            <a:off x="381000" y="838200"/>
            <a:ext cx="8077200" cy="646331"/>
          </a:xfrm>
          <a:prstGeom prst="rect">
            <a:avLst/>
          </a:prstGeom>
          <a:noFill/>
        </p:spPr>
        <p:txBody>
          <a:bodyPr wrap="square" rtlCol="0">
            <a:spAutoFit/>
          </a:bodyPr>
          <a:lstStyle/>
          <a:p>
            <a:r>
              <a:rPr lang="en-US" dirty="0" smtClean="0">
                <a:latin typeface="Arial Narrow" pitchFamily="34" charset="0"/>
              </a:rPr>
              <a:t>#1 problem with E+ is simulation speed</a:t>
            </a:r>
            <a:endParaRPr lang="en-US" sz="1400" dirty="0" smtClean="0">
              <a:latin typeface="Arial Narrow" pitchFamily="34" charset="0"/>
            </a:endParaRPr>
          </a:p>
          <a:p>
            <a:r>
              <a:rPr lang="en-US" dirty="0" smtClean="0">
                <a:latin typeface="Arial Narrow" pitchFamily="34" charset="0"/>
              </a:rPr>
              <a:t>Use AI to approximate E+</a:t>
            </a:r>
            <a:endParaRPr lang="en-US" sz="1400" dirty="0">
              <a:latin typeface="Arial Narrow" pitchFamily="34" charset="0"/>
            </a:endParaRPr>
          </a:p>
        </p:txBody>
      </p:sp>
      <p:pic>
        <p:nvPicPr>
          <p:cNvPr id="55" name="Picture 3"/>
          <p:cNvPicPr>
            <a:picLocks noChangeAspect="1" noChangeArrowheads="1"/>
          </p:cNvPicPr>
          <p:nvPr/>
        </p:nvPicPr>
        <p:blipFill>
          <a:blip r:embed="rId6" cstate="print"/>
          <a:srcRect/>
          <a:stretch>
            <a:fillRect/>
          </a:stretch>
        </p:blipFill>
        <p:spPr bwMode="auto">
          <a:xfrm>
            <a:off x="6324600" y="1760780"/>
            <a:ext cx="2127817" cy="1143000"/>
          </a:xfrm>
          <a:prstGeom prst="rect">
            <a:avLst/>
          </a:prstGeom>
          <a:noFill/>
          <a:ln w="9525">
            <a:noFill/>
            <a:miter lim="800000"/>
            <a:headEnd/>
            <a:tailEnd/>
          </a:ln>
        </p:spPr>
      </p:pic>
      <p:pic>
        <p:nvPicPr>
          <p:cNvPr id="56" name="Picture 2"/>
          <p:cNvPicPr>
            <a:picLocks noChangeAspect="1" noChangeArrowheads="1"/>
          </p:cNvPicPr>
          <p:nvPr/>
        </p:nvPicPr>
        <p:blipFill>
          <a:blip r:embed="rId4" cstate="print"/>
          <a:srcRect/>
          <a:stretch>
            <a:fillRect/>
          </a:stretch>
        </p:blipFill>
        <p:spPr bwMode="auto">
          <a:xfrm>
            <a:off x="3429000" y="2979979"/>
            <a:ext cx="685800" cy="471881"/>
          </a:xfrm>
          <a:prstGeom prst="rect">
            <a:avLst/>
          </a:prstGeom>
          <a:noFill/>
          <a:ln w="9525">
            <a:noFill/>
            <a:miter lim="800000"/>
            <a:headEnd/>
            <a:tailEnd/>
          </a:ln>
        </p:spPr>
      </p:pic>
      <p:pic>
        <p:nvPicPr>
          <p:cNvPr id="57" name="Picture 15" descr="http://www.filmsuggest.com/img/neuralnetwork.jpg"/>
          <p:cNvPicPr>
            <a:picLocks noChangeAspect="1" noChangeArrowheads="1"/>
          </p:cNvPicPr>
          <p:nvPr/>
        </p:nvPicPr>
        <p:blipFill>
          <a:blip r:embed="rId3" cstate="print"/>
          <a:srcRect/>
          <a:stretch>
            <a:fillRect/>
          </a:stretch>
        </p:blipFill>
        <p:spPr bwMode="auto">
          <a:xfrm>
            <a:off x="3352800" y="1989380"/>
            <a:ext cx="1143000" cy="857250"/>
          </a:xfrm>
          <a:prstGeom prst="rect">
            <a:avLst/>
          </a:prstGeom>
          <a:noFill/>
          <a:ln w="9525">
            <a:noFill/>
            <a:miter lim="800000"/>
            <a:headEnd/>
            <a:tailEnd/>
          </a:ln>
        </p:spPr>
      </p:pic>
      <p:sp>
        <p:nvSpPr>
          <p:cNvPr id="58" name="Bent Arrow 57"/>
          <p:cNvSpPr/>
          <p:nvPr/>
        </p:nvSpPr>
        <p:spPr>
          <a:xfrm>
            <a:off x="1447800" y="1455980"/>
            <a:ext cx="1981200" cy="457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Bent Arrow 58"/>
          <p:cNvSpPr/>
          <p:nvPr/>
        </p:nvSpPr>
        <p:spPr>
          <a:xfrm flipV="1">
            <a:off x="1447800" y="2827580"/>
            <a:ext cx="1981200" cy="457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Right Arrow 59"/>
          <p:cNvSpPr/>
          <p:nvPr/>
        </p:nvSpPr>
        <p:spPr>
          <a:xfrm>
            <a:off x="4495800" y="2217980"/>
            <a:ext cx="2133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Bent Arrow 60"/>
          <p:cNvSpPr/>
          <p:nvPr/>
        </p:nvSpPr>
        <p:spPr>
          <a:xfrm rot="5400000">
            <a:off x="5562600" y="84380"/>
            <a:ext cx="533400" cy="3429000"/>
          </a:xfrm>
          <a:prstGeom prst="bentArrow">
            <a:avLst>
              <a:gd name="adj1" fmla="val 18804"/>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Bent Arrow 61"/>
          <p:cNvSpPr/>
          <p:nvPr/>
        </p:nvSpPr>
        <p:spPr>
          <a:xfrm rot="5400000" flipH="1">
            <a:off x="5524500" y="1189280"/>
            <a:ext cx="609600" cy="3429000"/>
          </a:xfrm>
          <a:prstGeom prst="bentArrow">
            <a:avLst>
              <a:gd name="adj1" fmla="val 15964"/>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TextBox 62"/>
          <p:cNvSpPr txBox="1"/>
          <p:nvPr/>
        </p:nvSpPr>
        <p:spPr>
          <a:xfrm>
            <a:off x="4092766" y="1239316"/>
            <a:ext cx="4724400" cy="307777"/>
          </a:xfrm>
          <a:prstGeom prst="rect">
            <a:avLst/>
          </a:prstGeom>
          <a:noFill/>
        </p:spPr>
        <p:txBody>
          <a:bodyPr wrap="square" rtlCol="0">
            <a:spAutoFit/>
          </a:bodyPr>
          <a:lstStyle/>
          <a:p>
            <a:r>
              <a:rPr lang="en-US" sz="1400" dirty="0" smtClean="0">
                <a:latin typeface="Arial Narrow" pitchFamily="34" charset="0"/>
              </a:rPr>
              <a:t>Exact solution if in database (~milliseconds)</a:t>
            </a:r>
            <a:endParaRPr lang="en-US" sz="1400" dirty="0">
              <a:latin typeface="Arial Narrow" pitchFamily="34" charset="0"/>
            </a:endParaRPr>
          </a:p>
        </p:txBody>
      </p:sp>
      <p:sp>
        <p:nvSpPr>
          <p:cNvPr id="64" name="TextBox 63"/>
          <p:cNvSpPr txBox="1"/>
          <p:nvPr/>
        </p:nvSpPr>
        <p:spPr>
          <a:xfrm>
            <a:off x="4114800" y="2827580"/>
            <a:ext cx="4724400" cy="307777"/>
          </a:xfrm>
          <a:prstGeom prst="rect">
            <a:avLst/>
          </a:prstGeom>
          <a:noFill/>
        </p:spPr>
        <p:txBody>
          <a:bodyPr wrap="square" rtlCol="0">
            <a:spAutoFit/>
          </a:bodyPr>
          <a:lstStyle/>
          <a:p>
            <a:r>
              <a:rPr lang="en-US" sz="1400" dirty="0" smtClean="0">
                <a:latin typeface="Arial Narrow" pitchFamily="34" charset="0"/>
              </a:rPr>
              <a:t>Exact solution (5-10 </a:t>
            </a:r>
            <a:r>
              <a:rPr lang="en-US" sz="1400" dirty="0" err="1" smtClean="0">
                <a:latin typeface="Arial Narrow" pitchFamily="34" charset="0"/>
              </a:rPr>
              <a:t>mins</a:t>
            </a:r>
            <a:r>
              <a:rPr lang="en-US" sz="1400" dirty="0" smtClean="0">
                <a:latin typeface="Arial Narrow" pitchFamily="34" charset="0"/>
              </a:rPr>
              <a:t>)</a:t>
            </a:r>
            <a:endParaRPr lang="en-US" sz="1400" dirty="0">
              <a:latin typeface="Arial Narrow" pitchFamily="34" charset="0"/>
            </a:endParaRPr>
          </a:p>
        </p:txBody>
      </p:sp>
      <p:pic>
        <p:nvPicPr>
          <p:cNvPr id="72" name="Picture 71" descr="mcis_new01"/>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374670" y="5165140"/>
            <a:ext cx="831809" cy="716280"/>
          </a:xfrm>
          <a:prstGeom prst="rect">
            <a:avLst/>
          </a:prstGeom>
          <a:noFill/>
          <a:extLst>
            <a:ext uri="{909E8E84-426E-40DD-AFC4-6F175D3DCCD1}">
              <a14:hiddenFill xmlns="" xmlns:a14="http://schemas.microsoft.com/office/drawing/2010/main">
                <a:solidFill>
                  <a:srgbClr val="FFFFFF"/>
                </a:solidFill>
              </a14:hiddenFill>
            </a:ext>
          </a:extLst>
        </p:spPr>
      </p:pic>
      <p:pic>
        <p:nvPicPr>
          <p:cNvPr id="73" name="Picture 2"/>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361950" y="4663883"/>
            <a:ext cx="857250" cy="4663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0" name="TextBox 69"/>
          <p:cNvSpPr txBox="1"/>
          <p:nvPr/>
        </p:nvSpPr>
        <p:spPr>
          <a:xfrm>
            <a:off x="4419600" y="1989380"/>
            <a:ext cx="4724400" cy="307777"/>
          </a:xfrm>
          <a:prstGeom prst="rect">
            <a:avLst/>
          </a:prstGeom>
          <a:noFill/>
        </p:spPr>
        <p:txBody>
          <a:bodyPr wrap="square" rtlCol="0">
            <a:spAutoFit/>
          </a:bodyPr>
          <a:lstStyle/>
          <a:p>
            <a:r>
              <a:rPr lang="en-US" sz="1400" dirty="0" smtClean="0">
                <a:latin typeface="Arial Narrow" pitchFamily="34" charset="0"/>
              </a:rPr>
              <a:t>Approx. solution (seconds)</a:t>
            </a:r>
            <a:endParaRPr lang="en-US" sz="1400" dirty="0">
              <a:latin typeface="Arial Narrow" pitchFamily="34" charset="0"/>
            </a:endParaRPr>
          </a:p>
        </p:txBody>
      </p:sp>
      <p:pic>
        <p:nvPicPr>
          <p:cNvPr id="65" name="Picture 2"/>
          <p:cNvPicPr>
            <a:picLocks noChangeAspect="1" noChangeArrowheads="1"/>
          </p:cNvPicPr>
          <p:nvPr/>
        </p:nvPicPr>
        <p:blipFill>
          <a:blip r:embed="rId14" cstate="print"/>
          <a:srcRect/>
          <a:stretch>
            <a:fillRect/>
          </a:stretch>
        </p:blipFill>
        <p:spPr bwMode="auto">
          <a:xfrm>
            <a:off x="4699956" y="4012722"/>
            <a:ext cx="1219200" cy="1468285"/>
          </a:xfrm>
          <a:prstGeom prst="rect">
            <a:avLst/>
          </a:prstGeom>
          <a:noFill/>
          <a:ln w="9525">
            <a:noFill/>
            <a:miter lim="800000"/>
            <a:headEnd/>
            <a:tailEnd/>
          </a:ln>
        </p:spPr>
      </p:pic>
      <p:pic>
        <p:nvPicPr>
          <p:cNvPr id="74" name="Picture 2"/>
          <p:cNvPicPr>
            <a:picLocks noChangeAspect="1" noChangeArrowheads="1"/>
          </p:cNvPicPr>
          <p:nvPr/>
        </p:nvPicPr>
        <p:blipFill>
          <a:blip r:embed="rId14" cstate="print"/>
          <a:srcRect/>
          <a:stretch>
            <a:fillRect/>
          </a:stretch>
        </p:blipFill>
        <p:spPr bwMode="auto">
          <a:xfrm>
            <a:off x="3539704" y="2895600"/>
            <a:ext cx="533400" cy="642375"/>
          </a:xfrm>
          <a:prstGeom prst="rect">
            <a:avLst/>
          </a:prstGeom>
          <a:noFill/>
          <a:ln w="9525">
            <a:noFill/>
            <a:miter lim="800000"/>
            <a:headEnd/>
            <a:tailEnd/>
          </a:ln>
        </p:spPr>
      </p:pic>
    </p:spTree>
    <p:extLst>
      <p:ext uri="{BB962C8B-B14F-4D97-AF65-F5344CB8AC3E}">
        <p14:creationId xmlns="" xmlns:p14="http://schemas.microsoft.com/office/powerpoint/2010/main" val="86070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fade">
                                      <p:cBhvr>
                                        <p:cTn id="22" dur="500"/>
                                        <p:tgtEl>
                                          <p:spTgt spid="20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nodeType="withEffect">
                                  <p:stCondLst>
                                    <p:cond delay="0"/>
                                  </p:stCondLst>
                                  <p:childTnLst>
                                    <p:set>
                                      <p:cBhvr>
                                        <p:cTn id="36" dur="1" fill="hold">
                                          <p:stCondLst>
                                            <p:cond delay="0"/>
                                          </p:stCondLst>
                                        </p:cTn>
                                        <p:tgtEl>
                                          <p:spTgt spid="2054"/>
                                        </p:tgtEl>
                                        <p:attrNameLst>
                                          <p:attrName>style.visibility</p:attrName>
                                        </p:attrNameLst>
                                      </p:cBhvr>
                                      <p:to>
                                        <p:strVal val="visible"/>
                                      </p:to>
                                    </p:set>
                                    <p:animEffect transition="in" filter="fade">
                                      <p:cBhvr>
                                        <p:cTn id="37" dur="500"/>
                                        <p:tgtEl>
                                          <p:spTgt spid="2054"/>
                                        </p:tgtEl>
                                      </p:cBhvr>
                                    </p:animEffect>
                                  </p:childTnLst>
                                </p:cTn>
                              </p:par>
                              <p:par>
                                <p:cTn id="38" presetID="10" presetClass="entr" presetSubtype="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par>
                                <p:cTn id="44" presetID="10" presetClass="entr" presetSubtype="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par>
                                <p:cTn id="47" presetID="10"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0" presetClass="entr" presetSubtype="0"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par>
                                <p:cTn id="53" presetID="10"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par>
                                <p:cTn id="71" presetID="9" presetClass="entr" presetSubtype="0" fill="hold" nodeType="with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dissolve">
                                      <p:cBhvr>
                                        <p:cTn id="73" dur="500"/>
                                        <p:tgtEl>
                                          <p:spTgt spid="73"/>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71"/>
                                        </p:tgtEl>
                                        <p:attrNameLst>
                                          <p:attrName>style.visibility</p:attrName>
                                        </p:attrNameLst>
                                      </p:cBhvr>
                                      <p:to>
                                        <p:strVal val="visible"/>
                                      </p:to>
                                    </p:set>
                                    <p:animEffect transition="in" filter="dissolve">
                                      <p:cBhvr>
                                        <p:cTn id="76" dur="500"/>
                                        <p:tgtEl>
                                          <p:spTgt spid="71"/>
                                        </p:tgtEl>
                                      </p:cBhvr>
                                    </p:animEffect>
                                  </p:childTnLst>
                                </p:cTn>
                              </p:par>
                              <p:par>
                                <p:cTn id="77" presetID="9" presetClass="entr" presetSubtype="0" fill="hold" nodeType="withEffect">
                                  <p:stCondLst>
                                    <p:cond delay="0"/>
                                  </p:stCondLst>
                                  <p:childTnLst>
                                    <p:set>
                                      <p:cBhvr>
                                        <p:cTn id="78" dur="1" fill="hold">
                                          <p:stCondLst>
                                            <p:cond delay="0"/>
                                          </p:stCondLst>
                                        </p:cTn>
                                        <p:tgtEl>
                                          <p:spTgt spid="72"/>
                                        </p:tgtEl>
                                        <p:attrNameLst>
                                          <p:attrName>style.visibility</p:attrName>
                                        </p:attrNameLst>
                                      </p:cBhvr>
                                      <p:to>
                                        <p:strVal val="visible"/>
                                      </p:to>
                                    </p:set>
                                    <p:animEffect transition="in" filter="dissolve">
                                      <p:cBhvr>
                                        <p:cTn id="79" dur="500"/>
                                        <p:tgtEl>
                                          <p:spTgt spid="72"/>
                                        </p:tgtEl>
                                      </p:cBhvr>
                                    </p:animEffect>
                                  </p:childTnLst>
                                </p:cTn>
                              </p:par>
                            </p:childTnLst>
                          </p:cTn>
                        </p:par>
                      </p:childTnLst>
                    </p:cTn>
                  </p:par>
                  <p:par>
                    <p:cTn id="80" fill="hold">
                      <p:stCondLst>
                        <p:cond delay="indefinite"/>
                      </p:stCondLst>
                      <p:childTnLst>
                        <p:par>
                          <p:cTn id="81" fill="hold">
                            <p:stCondLst>
                              <p:cond delay="0"/>
                            </p:stCondLst>
                            <p:childTnLst>
                              <p:par>
                                <p:cTn id="82" presetID="34" presetClass="entr" presetSubtype="0" fill="hold" nodeType="clickEffect">
                                  <p:stCondLst>
                                    <p:cond delay="0"/>
                                  </p:stCondLst>
                                  <p:childTnLst>
                                    <p:set>
                                      <p:cBhvr>
                                        <p:cTn id="83" dur="1" fill="hold">
                                          <p:stCondLst>
                                            <p:cond delay="0"/>
                                          </p:stCondLst>
                                        </p:cTn>
                                        <p:tgtEl>
                                          <p:spTgt spid="65"/>
                                        </p:tgtEl>
                                        <p:attrNameLst>
                                          <p:attrName>style.visibility</p:attrName>
                                        </p:attrNameLst>
                                      </p:cBhvr>
                                      <p:to>
                                        <p:strVal val="visible"/>
                                      </p:to>
                                    </p:set>
                                    <p:anim from="(-#ppt_w/2)" to="(#ppt_x)" calcmode="lin" valueType="num">
                                      <p:cBhvr>
                                        <p:cTn id="84" dur="600" fill="hold">
                                          <p:stCondLst>
                                            <p:cond delay="0"/>
                                          </p:stCondLst>
                                        </p:cTn>
                                        <p:tgtEl>
                                          <p:spTgt spid="65"/>
                                        </p:tgtEl>
                                        <p:attrNameLst>
                                          <p:attrName>ppt_x</p:attrName>
                                        </p:attrNameLst>
                                      </p:cBhvr>
                                    </p:anim>
                                    <p:anim from="0" to="-1.0" calcmode="lin" valueType="num">
                                      <p:cBhvr>
                                        <p:cTn id="85" dur="200" decel="50000" autoRev="1" fill="hold">
                                          <p:stCondLst>
                                            <p:cond delay="600"/>
                                          </p:stCondLst>
                                        </p:cTn>
                                        <p:tgtEl>
                                          <p:spTgt spid="65"/>
                                        </p:tgtEl>
                                        <p:attrNameLst>
                                          <p:attrName>xshear</p:attrName>
                                        </p:attrNameLst>
                                      </p:cBhvr>
                                    </p:anim>
                                    <p:animScale>
                                      <p:cBhvr>
                                        <p:cTn id="86" dur="200" decel="100000" autoRev="1" fill="hold">
                                          <p:stCondLst>
                                            <p:cond delay="600"/>
                                          </p:stCondLst>
                                        </p:cTn>
                                        <p:tgtEl>
                                          <p:spTgt spid="65"/>
                                        </p:tgtEl>
                                      </p:cBhvr>
                                      <p:from x="100000" y="100000"/>
                                      <p:to x="80000" y="100000"/>
                                    </p:animScale>
                                    <p:anim by="(#ppt_h/3+#ppt_w*0.1)" calcmode="lin" valueType="num">
                                      <p:cBhvr additive="sum">
                                        <p:cTn id="87" dur="200" decel="100000" autoRev="1" fill="hold">
                                          <p:stCondLst>
                                            <p:cond delay="600"/>
                                          </p:stCondLst>
                                        </p:cTn>
                                        <p:tgtEl>
                                          <p:spTgt spid="65"/>
                                        </p:tgtEl>
                                        <p:attrNameLst>
                                          <p:attrName>ppt_x</p:attrName>
                                        </p:attrNameLst>
                                      </p:cBhvr>
                                    </p:anim>
                                  </p:childTnLst>
                                </p:cTn>
                              </p:par>
                              <p:par>
                                <p:cTn id="88" presetID="34" presetClass="entr" presetSubtype="0" fill="hold" nodeType="withEffect">
                                  <p:stCondLst>
                                    <p:cond delay="0"/>
                                  </p:stCondLst>
                                  <p:childTnLst>
                                    <p:set>
                                      <p:cBhvr>
                                        <p:cTn id="89" dur="1" fill="hold">
                                          <p:stCondLst>
                                            <p:cond delay="0"/>
                                          </p:stCondLst>
                                        </p:cTn>
                                        <p:tgtEl>
                                          <p:spTgt spid="74"/>
                                        </p:tgtEl>
                                        <p:attrNameLst>
                                          <p:attrName>style.visibility</p:attrName>
                                        </p:attrNameLst>
                                      </p:cBhvr>
                                      <p:to>
                                        <p:strVal val="visible"/>
                                      </p:to>
                                    </p:set>
                                    <p:anim from="(-#ppt_w/2)" to="(#ppt_x)" calcmode="lin" valueType="num">
                                      <p:cBhvr>
                                        <p:cTn id="90" dur="600" fill="hold">
                                          <p:stCondLst>
                                            <p:cond delay="0"/>
                                          </p:stCondLst>
                                        </p:cTn>
                                        <p:tgtEl>
                                          <p:spTgt spid="74"/>
                                        </p:tgtEl>
                                        <p:attrNameLst>
                                          <p:attrName>ppt_x</p:attrName>
                                        </p:attrNameLst>
                                      </p:cBhvr>
                                    </p:anim>
                                    <p:anim from="0" to="-1.0" calcmode="lin" valueType="num">
                                      <p:cBhvr>
                                        <p:cTn id="91" dur="200" decel="50000" autoRev="1" fill="hold">
                                          <p:stCondLst>
                                            <p:cond delay="600"/>
                                          </p:stCondLst>
                                        </p:cTn>
                                        <p:tgtEl>
                                          <p:spTgt spid="74"/>
                                        </p:tgtEl>
                                        <p:attrNameLst>
                                          <p:attrName>xshear</p:attrName>
                                        </p:attrNameLst>
                                      </p:cBhvr>
                                    </p:anim>
                                    <p:animScale>
                                      <p:cBhvr>
                                        <p:cTn id="92" dur="200" decel="100000" autoRev="1" fill="hold">
                                          <p:stCondLst>
                                            <p:cond delay="600"/>
                                          </p:stCondLst>
                                        </p:cTn>
                                        <p:tgtEl>
                                          <p:spTgt spid="74"/>
                                        </p:tgtEl>
                                      </p:cBhvr>
                                      <p:from x="100000" y="100000"/>
                                      <p:to x="80000" y="100000"/>
                                    </p:animScale>
                                    <p:anim by="(#ppt_h/3+#ppt_w*0.1)" calcmode="lin" valueType="num">
                                      <p:cBhvr additive="sum">
                                        <p:cTn id="93" dur="200" decel="100000" autoRev="1" fill="hold">
                                          <p:stCondLst>
                                            <p:cond delay="600"/>
                                          </p:stCondLst>
                                        </p:cTn>
                                        <p:tgtEl>
                                          <p:spTgt spid="7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47" grpId="0" animBg="1"/>
      <p:bldP spid="35" grpId="0" animBg="1"/>
      <p:bldP spid="9" grpId="0" animBg="1"/>
      <p:bldP spid="8" grpId="0"/>
      <p:bldP spid="42" grpId="0"/>
      <p:bldP spid="43" grpId="0"/>
      <p:bldP spid="44" grpId="0" animBg="1"/>
      <p:bldP spid="45" grpId="0" animBg="1"/>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Summary</a:t>
            </a:r>
            <a:endParaRPr lang="en-US" dirty="0"/>
          </a:p>
        </p:txBody>
      </p:sp>
      <p:sp>
        <p:nvSpPr>
          <p:cNvPr id="3" name="Content Placeholder 2"/>
          <p:cNvSpPr>
            <a:spLocks noGrp="1"/>
          </p:cNvSpPr>
          <p:nvPr>
            <p:ph idx="1"/>
          </p:nvPr>
        </p:nvSpPr>
        <p:spPr>
          <a:xfrm>
            <a:off x="111125" y="1344613"/>
            <a:ext cx="8229600" cy="4092402"/>
          </a:xfrm>
        </p:spPr>
        <p:txBody>
          <a:bodyPr/>
          <a:lstStyle/>
          <a:p>
            <a:r>
              <a:rPr lang="en-US" dirty="0" smtClean="0">
                <a:solidFill>
                  <a:schemeClr val="bg1">
                    <a:lumMod val="75000"/>
                  </a:schemeClr>
                </a:solidFill>
              </a:rPr>
              <a:t>Of what relevance is Autotune?</a:t>
            </a:r>
          </a:p>
          <a:p>
            <a:r>
              <a:rPr lang="en-US" dirty="0" smtClean="0">
                <a:solidFill>
                  <a:schemeClr val="bg1">
                    <a:lumMod val="75000"/>
                  </a:schemeClr>
                </a:solidFill>
              </a:rPr>
              <a:t>What is Autotune?</a:t>
            </a:r>
          </a:p>
          <a:p>
            <a:r>
              <a:rPr lang="en-US" dirty="0" smtClean="0">
                <a:solidFill>
                  <a:schemeClr val="bg1">
                    <a:lumMod val="75000"/>
                  </a:schemeClr>
                </a:solidFill>
              </a:rPr>
              <a:t>So what are you actually doing?</a:t>
            </a:r>
          </a:p>
          <a:p>
            <a:r>
              <a:rPr lang="en-US" dirty="0" smtClean="0"/>
              <a:t>How can this help me?</a:t>
            </a:r>
          </a:p>
          <a:p>
            <a:endParaRPr lang="en-US" dirty="0" smtClean="0"/>
          </a:p>
          <a:p>
            <a:pPr>
              <a:buNone/>
            </a:pPr>
            <a:r>
              <a:rPr lang="en-US" dirty="0" smtClean="0"/>
              <a:t>“We speak piously of … making small studies that will add another brick to the temple of science. Most such bricks just lie around the brickyard.” </a:t>
            </a:r>
            <a:r>
              <a:rPr lang="en-US" sz="2400" dirty="0" smtClean="0"/>
              <a:t>–J.R. Platt (1964)</a:t>
            </a:r>
            <a:endParaRPr lang="en-US"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a:t>
            </a:r>
            <a:endParaRPr lang="en-US" dirty="0"/>
          </a:p>
        </p:txBody>
      </p:sp>
      <p:sp>
        <p:nvSpPr>
          <p:cNvPr id="3" name="Content Placeholder 2"/>
          <p:cNvSpPr>
            <a:spLocks noGrp="1"/>
          </p:cNvSpPr>
          <p:nvPr>
            <p:ph idx="1"/>
          </p:nvPr>
        </p:nvSpPr>
        <p:spPr>
          <a:xfrm>
            <a:off x="111124" y="899799"/>
            <a:ext cx="8499475" cy="1614801"/>
          </a:xfrm>
        </p:spPr>
        <p:txBody>
          <a:bodyPr/>
          <a:lstStyle/>
          <a:p>
            <a:r>
              <a:rPr lang="en-US" dirty="0" smtClean="0"/>
              <a:t>Plan to make available in FY13</a:t>
            </a:r>
          </a:p>
          <a:p>
            <a:r>
              <a:rPr lang="en-US" dirty="0" smtClean="0"/>
              <a:t>Will run on desktop machine</a:t>
            </a:r>
            <a:r>
              <a:rPr lang="en-US" sz="2000" dirty="0" smtClean="0"/>
              <a:t> (overnight testing, stop on demand)</a:t>
            </a:r>
          </a:p>
          <a:p>
            <a:r>
              <a:rPr lang="en-US" dirty="0" smtClean="0"/>
              <a:t>I+O = 8M*156 + 8M*35,040*96 = 26.9 trillion data points </a:t>
            </a:r>
            <a:r>
              <a:rPr lang="en-US" sz="1400" dirty="0" smtClean="0"/>
              <a:t>(eventually)</a:t>
            </a:r>
            <a:endParaRPr lang="en-US" sz="1400" dirty="0"/>
          </a:p>
        </p:txBody>
      </p:sp>
      <p:pic>
        <p:nvPicPr>
          <p:cNvPr id="2050" name="Picture 2"/>
          <p:cNvPicPr>
            <a:picLocks noChangeAspect="1" noChangeArrowheads="1"/>
          </p:cNvPicPr>
          <p:nvPr/>
        </p:nvPicPr>
        <p:blipFill>
          <a:blip r:embed="rId3" cstate="print"/>
          <a:srcRect/>
          <a:stretch>
            <a:fillRect/>
          </a:stretch>
        </p:blipFill>
        <p:spPr bwMode="auto">
          <a:xfrm>
            <a:off x="304800" y="2842154"/>
            <a:ext cx="4724400" cy="3280833"/>
          </a:xfrm>
          <a:prstGeom prst="rect">
            <a:avLst/>
          </a:prstGeom>
          <a:noFill/>
          <a:ln w="9525">
            <a:noFill/>
            <a:miter lim="800000"/>
            <a:headEnd/>
            <a:tailEnd/>
          </a:ln>
        </p:spPr>
      </p:pic>
      <p:sp>
        <p:nvSpPr>
          <p:cNvPr id="5" name="TextBox 4"/>
          <p:cNvSpPr txBox="1"/>
          <p:nvPr/>
        </p:nvSpPr>
        <p:spPr>
          <a:xfrm>
            <a:off x="5181600" y="2693987"/>
            <a:ext cx="3276600" cy="2031325"/>
          </a:xfrm>
          <a:prstGeom prst="rect">
            <a:avLst/>
          </a:prstGeom>
          <a:noFill/>
        </p:spPr>
        <p:txBody>
          <a:bodyPr wrap="square" rtlCol="0">
            <a:spAutoFit/>
          </a:bodyPr>
          <a:lstStyle/>
          <a:p>
            <a:r>
              <a:rPr lang="en-US" b="1" dirty="0" smtClean="0"/>
              <a:t>Acknowledgement:</a:t>
            </a:r>
          </a:p>
          <a:p>
            <a:r>
              <a:rPr lang="en-US" dirty="0" smtClean="0"/>
              <a:t>This research used resources of the </a:t>
            </a:r>
            <a:r>
              <a:rPr lang="en-US" dirty="0" err="1" smtClean="0"/>
              <a:t>AutotuneDB</a:t>
            </a:r>
            <a:r>
              <a:rPr lang="en-US" dirty="0" smtClean="0"/>
              <a:t> at the Oak Ridge National Laboratory, which was supported by the Office of Science of the U.S. Department of Energy.</a:t>
            </a:r>
            <a:endParaRPr lang="en-US" dirty="0"/>
          </a:p>
        </p:txBody>
      </p:sp>
      <p:sp>
        <p:nvSpPr>
          <p:cNvPr id="6" name="TextBox 5"/>
          <p:cNvSpPr txBox="1"/>
          <p:nvPr/>
        </p:nvSpPr>
        <p:spPr>
          <a:xfrm>
            <a:off x="5181600" y="4827587"/>
            <a:ext cx="3276600" cy="1200329"/>
          </a:xfrm>
          <a:prstGeom prst="rect">
            <a:avLst/>
          </a:prstGeom>
          <a:noFill/>
        </p:spPr>
        <p:txBody>
          <a:bodyPr wrap="square" rtlCol="0">
            <a:spAutoFit/>
          </a:bodyPr>
          <a:lstStyle/>
          <a:p>
            <a:r>
              <a:rPr lang="en-US" b="1" dirty="0" smtClean="0"/>
              <a:t>Disclaimer:</a:t>
            </a:r>
            <a:r>
              <a:rPr lang="en-US" dirty="0" smtClean="0"/>
              <a:t/>
            </a:r>
            <a:br>
              <a:rPr lang="en-US" dirty="0" smtClean="0"/>
            </a:br>
            <a:r>
              <a:rPr lang="en-US" dirty="0" smtClean="0"/>
              <a:t>No service-level performance or availability guarantees implied</a:t>
            </a:r>
            <a:endParaRPr lang="en-US" dirty="0"/>
          </a:p>
        </p:txBody>
      </p:sp>
      <p:pic>
        <p:nvPicPr>
          <p:cNvPr id="2051" name="Picture 3"/>
          <p:cNvPicPr>
            <a:picLocks noChangeAspect="1" noChangeArrowheads="1"/>
          </p:cNvPicPr>
          <p:nvPr/>
        </p:nvPicPr>
        <p:blipFill>
          <a:blip r:embed="rId4" cstate="print"/>
          <a:srcRect/>
          <a:stretch>
            <a:fillRect/>
          </a:stretch>
        </p:blipFill>
        <p:spPr bwMode="auto">
          <a:xfrm>
            <a:off x="685800" y="5894387"/>
            <a:ext cx="3733800" cy="431318"/>
          </a:xfrm>
          <a:prstGeom prst="rect">
            <a:avLst/>
          </a:prstGeom>
          <a:noFill/>
          <a:ln w="9525">
            <a:noFill/>
            <a:miter lim="800000"/>
            <a:headEnd/>
            <a:tailEnd/>
          </a:ln>
        </p:spPr>
      </p:pic>
      <p:sp>
        <p:nvSpPr>
          <p:cNvPr id="8" name="TextBox 7"/>
          <p:cNvSpPr txBox="1"/>
          <p:nvPr/>
        </p:nvSpPr>
        <p:spPr>
          <a:xfrm>
            <a:off x="381000" y="3181290"/>
            <a:ext cx="4419600" cy="400110"/>
          </a:xfrm>
          <a:prstGeom prst="rect">
            <a:avLst/>
          </a:prstGeom>
          <a:noFill/>
          <a:ln>
            <a:noFill/>
          </a:ln>
          <a:effectLst>
            <a:outerShdw blurRad="63500" dist="50800" dir="2700000" algn="tl" rotWithShape="0">
              <a:prstClr val="black"/>
            </a:outerShdw>
          </a:effectLst>
        </p:spPr>
        <p:txBody>
          <a:bodyPr wrap="square" rtlCol="0">
            <a:spAutoFit/>
          </a:bodyPr>
          <a:lstStyle/>
          <a:p>
            <a:pPr algn="ctr"/>
            <a:r>
              <a:rPr lang="en-US" sz="2000" dirty="0" smtClean="0">
                <a:solidFill>
                  <a:schemeClr val="bg1"/>
                </a:solidFill>
                <a:effectLst>
                  <a:glow rad="127000">
                    <a:srgbClr val="00B0F0"/>
                  </a:glow>
                </a:effectLst>
              </a:rPr>
              <a:t>http://autotune.roofcalc.com</a:t>
            </a:r>
            <a:endParaRPr lang="en-US" sz="2000" dirty="0">
              <a:solidFill>
                <a:schemeClr val="bg1"/>
              </a:solidFill>
              <a:effectLst>
                <a:glow rad="127000">
                  <a:srgbClr val="00B0F0"/>
                </a:glow>
              </a:effectLst>
            </a:endParaRPr>
          </a:p>
        </p:txBody>
      </p:sp>
      <p:sp>
        <p:nvSpPr>
          <p:cNvPr id="10" name="TextBox 9"/>
          <p:cNvSpPr txBox="1"/>
          <p:nvPr/>
        </p:nvSpPr>
        <p:spPr>
          <a:xfrm>
            <a:off x="533400" y="2514600"/>
            <a:ext cx="4114800" cy="400110"/>
          </a:xfrm>
          <a:prstGeom prst="rect">
            <a:avLst/>
          </a:prstGeom>
          <a:noFill/>
        </p:spPr>
        <p:txBody>
          <a:bodyPr wrap="square" rtlCol="0">
            <a:spAutoFit/>
          </a:bodyPr>
          <a:lstStyle/>
          <a:p>
            <a:r>
              <a:rPr lang="en-US" sz="2000" b="1" dirty="0" smtClean="0"/>
              <a:t>TOTAL COST = 4.3 * 10</a:t>
            </a:r>
            <a:r>
              <a:rPr lang="en-US" sz="2000" b="1" baseline="30000" dirty="0" smtClean="0"/>
              <a:t>-16</a:t>
            </a:r>
            <a:r>
              <a:rPr lang="en-US" sz="2000" b="1" dirty="0" smtClean="0"/>
              <a:t> cent </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70" decel="100000"/>
                                        <p:tgtEl>
                                          <p:spTgt spid="10"/>
                                        </p:tgtEl>
                                      </p:cBhvr>
                                    </p:animEffect>
                                    <p:animScale>
                                      <p:cBhvr>
                                        <p:cTn id="8" dur="770" decel="100000"/>
                                        <p:tgtEl>
                                          <p:spTgt spid="10"/>
                                        </p:tgtEl>
                                      </p:cBhvr>
                                      <p:from x="10000" y="10000"/>
                                      <p:to x="200000" y="450000"/>
                                    </p:animScale>
                                    <p:animScale>
                                      <p:cBhvr>
                                        <p:cTn id="9" dur="1230" accel="100000" fill="hold">
                                          <p:stCondLst>
                                            <p:cond delay="770"/>
                                          </p:stCondLst>
                                        </p:cTn>
                                        <p:tgtEl>
                                          <p:spTgt spid="10"/>
                                        </p:tgtEl>
                                      </p:cBhvr>
                                      <p:from x="200000" y="450000"/>
                                      <p:to x="100000" y="100000"/>
                                    </p:animScale>
                                    <p:set>
                                      <p:cBhvr>
                                        <p:cTn id="10" dur="770" fill="hold"/>
                                        <p:tgtEl>
                                          <p:spTgt spid="10"/>
                                        </p:tgtEl>
                                        <p:attrNameLst>
                                          <p:attrName>ppt_x</p:attrName>
                                        </p:attrNameLst>
                                      </p:cBhvr>
                                      <p:to>
                                        <p:strVal val="(0.5)"/>
                                      </p:to>
                                    </p:set>
                                    <p:anim from="(0.5)" to="(#ppt_x)" calcmode="lin" valueType="num">
                                      <p:cBhvr>
                                        <p:cTn id="11" dur="1230" accel="100000" fill="hold">
                                          <p:stCondLst>
                                            <p:cond delay="770"/>
                                          </p:stCondLst>
                                        </p:cTn>
                                        <p:tgtEl>
                                          <p:spTgt spid="10"/>
                                        </p:tgtEl>
                                        <p:attrNameLst>
                                          <p:attrName>ppt_x</p:attrName>
                                        </p:attrNameLst>
                                      </p:cBhvr>
                                    </p:anim>
                                    <p:set>
                                      <p:cBhvr>
                                        <p:cTn id="12" dur="770" fill="hold"/>
                                        <p:tgtEl>
                                          <p:spTgt spid="10"/>
                                        </p:tgtEl>
                                        <p:attrNameLst>
                                          <p:attrName>ppt_y</p:attrName>
                                        </p:attrNameLst>
                                      </p:cBhvr>
                                      <p:to>
                                        <p:strVal val="(#ppt_y+0.4)"/>
                                      </p:to>
                                    </p:set>
                                    <p:anim from="(#ppt_y+0.4)" to="(#ppt_y)" calcmode="lin" valueType="num">
                                      <p:cBhvr>
                                        <p:cTn id="13" dur="1230" accel="100000" fill="hold">
                                          <p:stCondLst>
                                            <p:cond delay="770"/>
                                          </p:stCondLst>
                                        </p:cTn>
                                        <p:tgtEl>
                                          <p:spTgt spid="1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RNL\Documents\Pictures\Autotune\A-Team_labels.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23340" y="0"/>
            <a:ext cx="7066725" cy="63246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WordArt 2"/>
          <p:cNvSpPr>
            <a:spLocks noChangeArrowheads="1" noChangeShapeType="1" noTextEdit="1"/>
          </p:cNvSpPr>
          <p:nvPr/>
        </p:nvSpPr>
        <p:spPr bwMode="auto">
          <a:xfrm>
            <a:off x="1271586" y="2971800"/>
            <a:ext cx="6086475" cy="1457325"/>
          </a:xfrm>
          <a:prstGeom prst="rect">
            <a:avLst/>
          </a:prstGeom>
        </p:spPr>
        <p:txBody>
          <a:bodyPr wrap="none" fromWordArt="1">
            <a:prstTxWarp prst="textSlantUp">
              <a:avLst>
                <a:gd name="adj" fmla="val 55556"/>
              </a:avLst>
            </a:prstTxWarp>
          </a:bodyPr>
          <a:lstStyle/>
          <a:p>
            <a:pPr algn="ctr"/>
            <a:r>
              <a:rPr lang="en-US" sz="3600" kern="10" dirty="0">
                <a:ln w="9525">
                  <a:solidFill>
                    <a:srgbClr val="000000"/>
                  </a:solidFill>
                  <a:round/>
                  <a:headEnd/>
                  <a:tailEnd/>
                </a:ln>
                <a:solidFill>
                  <a:srgbClr val="669900"/>
                </a:solidFill>
                <a:latin typeface="Arial Black"/>
              </a:rPr>
              <a:t>Thank you for your time!</a:t>
            </a:r>
          </a:p>
        </p:txBody>
      </p:sp>
      <p:sp>
        <p:nvSpPr>
          <p:cNvPr id="3" name="WordArt 3"/>
          <p:cNvSpPr>
            <a:spLocks noChangeArrowheads="1" noChangeShapeType="1" noTextEdit="1"/>
          </p:cNvSpPr>
          <p:nvPr/>
        </p:nvSpPr>
        <p:spPr bwMode="auto">
          <a:xfrm>
            <a:off x="2566986" y="3724275"/>
            <a:ext cx="3962400" cy="1457325"/>
          </a:xfrm>
          <a:prstGeom prst="rect">
            <a:avLst/>
          </a:prstGeom>
          <a:ln>
            <a:noFill/>
          </a:ln>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sz="3600" kern="10" dirty="0">
                <a:ln>
                  <a:solidFill>
                    <a:schemeClr val="tx1"/>
                  </a:solidFill>
                </a:ln>
                <a:solidFill>
                  <a:srgbClr val="669900"/>
                </a:solidFill>
                <a:latin typeface="Arial Black"/>
              </a:rPr>
              <a:t>QUESTIONS??</a:t>
            </a:r>
          </a:p>
        </p:txBody>
      </p:sp>
      <p:sp>
        <p:nvSpPr>
          <p:cNvPr id="6" name="TextBox 5"/>
          <p:cNvSpPr txBox="1"/>
          <p:nvPr/>
        </p:nvSpPr>
        <p:spPr>
          <a:xfrm>
            <a:off x="1295400" y="5486400"/>
            <a:ext cx="6477000" cy="707886"/>
          </a:xfrm>
          <a:prstGeom prst="rect">
            <a:avLst/>
          </a:prstGeom>
          <a:noFill/>
          <a:ln>
            <a:noFill/>
          </a:ln>
          <a:effectLst>
            <a:outerShdw blurRad="63500" dist="50800" dir="2700000" algn="tl" rotWithShape="0">
              <a:prstClr val="black"/>
            </a:outerShdw>
          </a:effectLst>
        </p:spPr>
        <p:txBody>
          <a:bodyPr wrap="square" rtlCol="0">
            <a:spAutoFit/>
          </a:bodyPr>
          <a:lstStyle/>
          <a:p>
            <a:r>
              <a:rPr lang="en-US" sz="4000" dirty="0" smtClean="0">
                <a:solidFill>
                  <a:schemeClr val="bg1"/>
                </a:solidFill>
                <a:effectLst>
                  <a:glow rad="127000">
                    <a:srgbClr val="00B0F0"/>
                  </a:glow>
                </a:effectLst>
              </a:rPr>
              <a:t>http://autotune.roofcalc.com</a:t>
            </a:r>
            <a:endParaRPr lang="en-US" sz="4000" dirty="0">
              <a:solidFill>
                <a:schemeClr val="bg1"/>
              </a:solidFill>
              <a:effectLst>
                <a:glow rad="127000">
                  <a:srgbClr val="00B0F0"/>
                </a:glow>
              </a:effectLst>
            </a:endParaRPr>
          </a:p>
        </p:txBody>
      </p:sp>
    </p:spTree>
    <p:extLst>
      <p:ext uri="{BB962C8B-B14F-4D97-AF65-F5344CB8AC3E}">
        <p14:creationId xmlns="" xmlns:p14="http://schemas.microsoft.com/office/powerpoint/2010/main" val="5839969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Overfitting</a:t>
            </a:r>
            <a:endParaRPr lang="en-US" dirty="0"/>
          </a:p>
        </p:txBody>
      </p:sp>
      <p:sp>
        <p:nvSpPr>
          <p:cNvPr id="8" name="Content Placeholder 2"/>
          <p:cNvSpPr>
            <a:spLocks noGrp="1"/>
          </p:cNvSpPr>
          <p:nvPr>
            <p:ph idx="1"/>
          </p:nvPr>
        </p:nvSpPr>
        <p:spPr>
          <a:xfrm>
            <a:off x="111124" y="1344613"/>
            <a:ext cx="8423275" cy="480131"/>
          </a:xfrm>
        </p:spPr>
        <p:txBody>
          <a:bodyPr/>
          <a:lstStyle/>
          <a:p>
            <a:endParaRPr lang="en-US" dirty="0" smtClean="0"/>
          </a:p>
        </p:txBody>
      </p:sp>
      <p:pic>
        <p:nvPicPr>
          <p:cNvPr id="3075" name="Picture 3"/>
          <p:cNvPicPr>
            <a:picLocks noChangeAspect="1" noChangeArrowheads="1"/>
          </p:cNvPicPr>
          <p:nvPr/>
        </p:nvPicPr>
        <p:blipFill>
          <a:blip r:embed="rId2" cstate="print"/>
          <a:srcRect/>
          <a:stretch>
            <a:fillRect/>
          </a:stretch>
        </p:blipFill>
        <p:spPr bwMode="auto">
          <a:xfrm>
            <a:off x="152401" y="1277570"/>
            <a:ext cx="6553200" cy="4789855"/>
          </a:xfrm>
          <a:prstGeom prst="rect">
            <a:avLst/>
          </a:prstGeom>
          <a:noFill/>
          <a:ln w="9525">
            <a:noFill/>
            <a:miter lim="800000"/>
            <a:headEnd/>
            <a:tailEnd/>
          </a:ln>
        </p:spPr>
      </p:pic>
      <p:sp>
        <p:nvSpPr>
          <p:cNvPr id="10" name="Down Arrow 9"/>
          <p:cNvSpPr/>
          <p:nvPr/>
        </p:nvSpPr>
        <p:spPr>
          <a:xfrm>
            <a:off x="3048000" y="2819400"/>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743200" y="2438400"/>
            <a:ext cx="2286000" cy="369332"/>
          </a:xfrm>
          <a:prstGeom prst="rect">
            <a:avLst/>
          </a:prstGeom>
          <a:noFill/>
        </p:spPr>
        <p:txBody>
          <a:bodyPr wrap="square" rtlCol="0">
            <a:spAutoFit/>
          </a:bodyPr>
          <a:lstStyle/>
          <a:p>
            <a:r>
              <a:rPr lang="en-US" dirty="0" err="1" smtClean="0"/>
              <a:t>kBtu</a:t>
            </a:r>
            <a:r>
              <a:rPr lang="en-US" dirty="0" smtClean="0"/>
              <a:t>/ft</a:t>
            </a:r>
            <a:r>
              <a:rPr lang="en-US" baseline="30000" dirty="0" smtClean="0"/>
              <a:t>2</a:t>
            </a:r>
            <a:r>
              <a:rPr lang="en-US" dirty="0" smtClean="0"/>
              <a:t>/yr</a:t>
            </a:r>
            <a:endParaRPr lang="en-US" dirty="0"/>
          </a:p>
        </p:txBody>
      </p:sp>
      <p:cxnSp>
        <p:nvCxnSpPr>
          <p:cNvPr id="13" name="Straight Connector 12"/>
          <p:cNvCxnSpPr/>
          <p:nvPr/>
        </p:nvCxnSpPr>
        <p:spPr>
          <a:xfrm flipV="1">
            <a:off x="609600" y="2362200"/>
            <a:ext cx="4419600" cy="28956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Arc 14"/>
          <p:cNvSpPr/>
          <p:nvPr/>
        </p:nvSpPr>
        <p:spPr>
          <a:xfrm>
            <a:off x="-5410200" y="3200400"/>
            <a:ext cx="11658600" cy="4267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42900" y="3473450"/>
            <a:ext cx="5791200" cy="2368550"/>
          </a:xfrm>
          <a:custGeom>
            <a:avLst/>
            <a:gdLst>
              <a:gd name="connsiteX0" fmla="*/ 0 w 5791200"/>
              <a:gd name="connsiteY0" fmla="*/ 2330450 h 2368550"/>
              <a:gd name="connsiteX1" fmla="*/ 2946400 w 5791200"/>
              <a:gd name="connsiteY1" fmla="*/ 6350 h 2368550"/>
              <a:gd name="connsiteX2" fmla="*/ 5791200 w 5791200"/>
              <a:gd name="connsiteY2" fmla="*/ 2368550 h 2368550"/>
            </a:gdLst>
            <a:ahLst/>
            <a:cxnLst>
              <a:cxn ang="0">
                <a:pos x="connsiteX0" y="connsiteY0"/>
              </a:cxn>
              <a:cxn ang="0">
                <a:pos x="connsiteX1" y="connsiteY1"/>
              </a:cxn>
              <a:cxn ang="0">
                <a:pos x="connsiteX2" y="connsiteY2"/>
              </a:cxn>
            </a:cxnLst>
            <a:rect l="l" t="t" r="r" b="b"/>
            <a:pathLst>
              <a:path w="5791200" h="2368550">
                <a:moveTo>
                  <a:pt x="0" y="2330450"/>
                </a:moveTo>
                <a:cubicBezTo>
                  <a:pt x="990600" y="1165225"/>
                  <a:pt x="1981200" y="0"/>
                  <a:pt x="2946400" y="6350"/>
                </a:cubicBezTo>
                <a:cubicBezTo>
                  <a:pt x="3911600" y="12700"/>
                  <a:pt x="4851400" y="1190625"/>
                  <a:pt x="5791200" y="236855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Overfitting</a:t>
            </a:r>
            <a:endParaRPr lang="en-US" dirty="0"/>
          </a:p>
        </p:txBody>
      </p:sp>
      <p:pic>
        <p:nvPicPr>
          <p:cNvPr id="88066" name="Picture 2"/>
          <p:cNvPicPr>
            <a:picLocks noChangeAspect="1" noChangeArrowheads="1"/>
          </p:cNvPicPr>
          <p:nvPr/>
        </p:nvPicPr>
        <p:blipFill>
          <a:blip r:embed="rId2" cstate="print"/>
          <a:srcRect/>
          <a:stretch>
            <a:fillRect/>
          </a:stretch>
        </p:blipFill>
        <p:spPr bwMode="auto">
          <a:xfrm>
            <a:off x="152400" y="1295400"/>
            <a:ext cx="6553200" cy="4789855"/>
          </a:xfrm>
          <a:prstGeom prst="rect">
            <a:avLst/>
          </a:prstGeom>
          <a:noFill/>
          <a:ln w="9525">
            <a:noFill/>
            <a:miter lim="800000"/>
            <a:headEnd/>
            <a:tailEnd/>
          </a:ln>
        </p:spPr>
      </p:pic>
      <p:cxnSp>
        <p:nvCxnSpPr>
          <p:cNvPr id="14" name="Straight Connector 13"/>
          <p:cNvCxnSpPr/>
          <p:nvPr/>
        </p:nvCxnSpPr>
        <p:spPr>
          <a:xfrm flipV="1">
            <a:off x="457200" y="2057400"/>
            <a:ext cx="5334000" cy="3124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09600" y="2362200"/>
            <a:ext cx="4419600" cy="28956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5410200" y="3200400"/>
            <a:ext cx="11658600" cy="4267200"/>
          </a:xfrm>
          <a:prstGeom prst="arc">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342900" y="3473450"/>
            <a:ext cx="5791200" cy="2368550"/>
          </a:xfrm>
          <a:custGeom>
            <a:avLst/>
            <a:gdLst>
              <a:gd name="connsiteX0" fmla="*/ 0 w 5791200"/>
              <a:gd name="connsiteY0" fmla="*/ 2330450 h 2368550"/>
              <a:gd name="connsiteX1" fmla="*/ 2946400 w 5791200"/>
              <a:gd name="connsiteY1" fmla="*/ 6350 h 2368550"/>
              <a:gd name="connsiteX2" fmla="*/ 5791200 w 5791200"/>
              <a:gd name="connsiteY2" fmla="*/ 2368550 h 2368550"/>
            </a:gdLst>
            <a:ahLst/>
            <a:cxnLst>
              <a:cxn ang="0">
                <a:pos x="connsiteX0" y="connsiteY0"/>
              </a:cxn>
              <a:cxn ang="0">
                <a:pos x="connsiteX1" y="connsiteY1"/>
              </a:cxn>
              <a:cxn ang="0">
                <a:pos x="connsiteX2" y="connsiteY2"/>
              </a:cxn>
            </a:cxnLst>
            <a:rect l="l" t="t" r="r" b="b"/>
            <a:pathLst>
              <a:path w="5791200" h="2368550">
                <a:moveTo>
                  <a:pt x="0" y="2330450"/>
                </a:moveTo>
                <a:cubicBezTo>
                  <a:pt x="990600" y="1165225"/>
                  <a:pt x="1981200" y="0"/>
                  <a:pt x="2946400" y="6350"/>
                </a:cubicBezTo>
                <a:cubicBezTo>
                  <a:pt x="3911600" y="12700"/>
                  <a:pt x="4851400" y="1190625"/>
                  <a:pt x="5791200" y="2368550"/>
                </a:cubicBez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177800" y="1294136"/>
            <a:ext cx="6502400" cy="475272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Overfitting</a:t>
            </a:r>
            <a:endParaRPr lang="en-US" dirty="0"/>
          </a:p>
        </p:txBody>
      </p:sp>
      <p:cxnSp>
        <p:nvCxnSpPr>
          <p:cNvPr id="14" name="Straight Connector 13"/>
          <p:cNvCxnSpPr/>
          <p:nvPr/>
        </p:nvCxnSpPr>
        <p:spPr>
          <a:xfrm flipV="1">
            <a:off x="457200" y="2057400"/>
            <a:ext cx="5334000" cy="3124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09600" y="2362200"/>
            <a:ext cx="4419600" cy="28956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5410200" y="3200400"/>
            <a:ext cx="11658600" cy="4267200"/>
          </a:xfrm>
          <a:prstGeom prst="arc">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342900" y="3473450"/>
            <a:ext cx="5791200" cy="2368550"/>
          </a:xfrm>
          <a:custGeom>
            <a:avLst/>
            <a:gdLst>
              <a:gd name="connsiteX0" fmla="*/ 0 w 5791200"/>
              <a:gd name="connsiteY0" fmla="*/ 2330450 h 2368550"/>
              <a:gd name="connsiteX1" fmla="*/ 2946400 w 5791200"/>
              <a:gd name="connsiteY1" fmla="*/ 6350 h 2368550"/>
              <a:gd name="connsiteX2" fmla="*/ 5791200 w 5791200"/>
              <a:gd name="connsiteY2" fmla="*/ 2368550 h 2368550"/>
            </a:gdLst>
            <a:ahLst/>
            <a:cxnLst>
              <a:cxn ang="0">
                <a:pos x="connsiteX0" y="connsiteY0"/>
              </a:cxn>
              <a:cxn ang="0">
                <a:pos x="connsiteX1" y="connsiteY1"/>
              </a:cxn>
              <a:cxn ang="0">
                <a:pos x="connsiteX2" y="connsiteY2"/>
              </a:cxn>
            </a:cxnLst>
            <a:rect l="l" t="t" r="r" b="b"/>
            <a:pathLst>
              <a:path w="5791200" h="2368550">
                <a:moveTo>
                  <a:pt x="0" y="2330450"/>
                </a:moveTo>
                <a:cubicBezTo>
                  <a:pt x="990600" y="1165225"/>
                  <a:pt x="1981200" y="0"/>
                  <a:pt x="2946400" y="6350"/>
                </a:cubicBezTo>
                <a:cubicBezTo>
                  <a:pt x="3911600" y="12700"/>
                  <a:pt x="4851400" y="1190625"/>
                  <a:pt x="5791200" y="2368550"/>
                </a:cubicBez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p:cNvCxnSpPr/>
          <p:nvPr/>
        </p:nvCxnSpPr>
        <p:spPr>
          <a:xfrm flipV="1">
            <a:off x="457200" y="914400"/>
            <a:ext cx="5334000" cy="31242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165101" y="1277571"/>
            <a:ext cx="6553199" cy="478985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Overfitting</a:t>
            </a:r>
            <a:endParaRPr lang="en-US" dirty="0"/>
          </a:p>
        </p:txBody>
      </p:sp>
      <p:cxnSp>
        <p:nvCxnSpPr>
          <p:cNvPr id="14" name="Straight Connector 13"/>
          <p:cNvCxnSpPr/>
          <p:nvPr/>
        </p:nvCxnSpPr>
        <p:spPr>
          <a:xfrm flipV="1">
            <a:off x="457200" y="2057400"/>
            <a:ext cx="5334000" cy="31242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09600" y="2362200"/>
            <a:ext cx="4419600" cy="28956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5410200" y="3200400"/>
            <a:ext cx="11658600" cy="4267200"/>
          </a:xfrm>
          <a:prstGeom prst="arc">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342900" y="3473450"/>
            <a:ext cx="5791200" cy="2368550"/>
          </a:xfrm>
          <a:custGeom>
            <a:avLst/>
            <a:gdLst>
              <a:gd name="connsiteX0" fmla="*/ 0 w 5791200"/>
              <a:gd name="connsiteY0" fmla="*/ 2330450 h 2368550"/>
              <a:gd name="connsiteX1" fmla="*/ 2946400 w 5791200"/>
              <a:gd name="connsiteY1" fmla="*/ 6350 h 2368550"/>
              <a:gd name="connsiteX2" fmla="*/ 5791200 w 5791200"/>
              <a:gd name="connsiteY2" fmla="*/ 2368550 h 2368550"/>
            </a:gdLst>
            <a:ahLst/>
            <a:cxnLst>
              <a:cxn ang="0">
                <a:pos x="connsiteX0" y="connsiteY0"/>
              </a:cxn>
              <a:cxn ang="0">
                <a:pos x="connsiteX1" y="connsiteY1"/>
              </a:cxn>
              <a:cxn ang="0">
                <a:pos x="connsiteX2" y="connsiteY2"/>
              </a:cxn>
            </a:cxnLst>
            <a:rect l="l" t="t" r="r" b="b"/>
            <a:pathLst>
              <a:path w="5791200" h="2368550">
                <a:moveTo>
                  <a:pt x="0" y="2330450"/>
                </a:moveTo>
                <a:cubicBezTo>
                  <a:pt x="990600" y="1165225"/>
                  <a:pt x="1981200" y="0"/>
                  <a:pt x="2946400" y="6350"/>
                </a:cubicBezTo>
                <a:cubicBezTo>
                  <a:pt x="3911600" y="12700"/>
                  <a:pt x="4851400" y="1190625"/>
                  <a:pt x="5791200" y="2368550"/>
                </a:cubicBez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p:cNvCxnSpPr/>
          <p:nvPr/>
        </p:nvCxnSpPr>
        <p:spPr>
          <a:xfrm flipV="1">
            <a:off x="457200" y="914400"/>
            <a:ext cx="5334000" cy="31242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File:Overfitting svg.svg">
            <a:hlinkClick r:id="rId3"/>
          </p:cNvPr>
          <p:cNvPicPr>
            <a:picLocks noChangeAspect="1" noChangeArrowheads="1"/>
          </p:cNvPicPr>
          <p:nvPr/>
        </p:nvPicPr>
        <p:blipFill>
          <a:blip r:embed="rId4" cstate="print"/>
          <a:srcRect/>
          <a:stretch>
            <a:fillRect/>
          </a:stretch>
        </p:blipFill>
        <p:spPr bwMode="auto">
          <a:xfrm>
            <a:off x="5715000" y="2133600"/>
            <a:ext cx="3200400" cy="236029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BTRIC 2011 accomplishments</a:t>
            </a:r>
            <a:endParaRPr lang="en-US" dirty="0"/>
          </a:p>
        </p:txBody>
      </p:sp>
      <p:sp>
        <p:nvSpPr>
          <p:cNvPr id="7" name="Content Placeholder 2"/>
          <p:cNvSpPr txBox="1">
            <a:spLocks/>
          </p:cNvSpPr>
          <p:nvPr/>
        </p:nvSpPr>
        <p:spPr>
          <a:xfrm>
            <a:off x="0" y="716526"/>
            <a:ext cx="9144000" cy="867930"/>
          </a:xfrm>
          <a:prstGeom prst="rect">
            <a:avLst/>
          </a:prstGeom>
        </p:spPr>
        <p:txBody>
          <a:bodyPr/>
          <a:lstStyle/>
          <a:p>
            <a:pPr marL="230188" indent="-230188" eaLnBrk="0" hangingPunct="0">
              <a:lnSpc>
                <a:spcPct val="90000"/>
              </a:lnSpc>
              <a:spcBef>
                <a:spcPts val="1400"/>
              </a:spcBef>
              <a:buClr>
                <a:srgbClr val="006C3A"/>
              </a:buClr>
              <a:buFont typeface="Arial" charset="0"/>
              <a:buChar char="•"/>
              <a:defRPr/>
            </a:pPr>
            <a:r>
              <a:rPr lang="en-US" sz="2400" b="0" dirty="0" smtClean="0">
                <a:latin typeface="Arial Narrow" pitchFamily="34" charset="0"/>
                <a:cs typeface="+mn-cs"/>
              </a:rPr>
              <a:t>Support for Weatherization and Intergovernmental Program (WIP) grows</a:t>
            </a:r>
          </a:p>
          <a:p>
            <a:pPr marL="687388" lvl="1" indent="-230188" eaLnBrk="0" hangingPunct="0">
              <a:lnSpc>
                <a:spcPct val="90000"/>
              </a:lnSpc>
              <a:spcBef>
                <a:spcPts val="1400"/>
              </a:spcBef>
              <a:buClr>
                <a:srgbClr val="006C3A"/>
              </a:buClr>
              <a:buFont typeface="Arial" charset="0"/>
              <a:buChar char="•"/>
              <a:defRPr/>
            </a:pPr>
            <a:endParaRPr kumimoji="0" lang="en-US" sz="2400" b="0" i="0" u="none" strike="noStrike" kern="1200" cap="none" spc="0" normalizeH="0" baseline="0" noProof="0" dirty="0">
              <a:ln>
                <a:noFill/>
              </a:ln>
              <a:solidFill>
                <a:schemeClr val="tx1"/>
              </a:solidFill>
              <a:effectLst/>
              <a:uLnTx/>
              <a:uFillTx/>
              <a:latin typeface="Arial Narrow" pitchFamily="34" charset="0"/>
              <a:ea typeface="+mn-ea"/>
              <a:cs typeface="+mn-cs"/>
            </a:endParaRPr>
          </a:p>
        </p:txBody>
      </p:sp>
      <p:sp>
        <p:nvSpPr>
          <p:cNvPr id="6" name="Rectangle 18"/>
          <p:cNvSpPr txBox="1">
            <a:spLocks noChangeArrowheads="1"/>
          </p:cNvSpPr>
          <p:nvPr/>
        </p:nvSpPr>
        <p:spPr bwMode="auto">
          <a:xfrm>
            <a:off x="228600" y="1143000"/>
            <a:ext cx="3929014" cy="33424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3363" lvl="0" indent="-233363">
              <a:lnSpc>
                <a:spcPct val="90000"/>
              </a:lnSpc>
              <a:spcBef>
                <a:spcPct val="30000"/>
              </a:spcBef>
              <a:buClr>
                <a:srgbClr val="006C3A"/>
              </a:buClr>
              <a:buFont typeface="Arial" charset="0"/>
              <a:buChar char="–"/>
            </a:pPr>
            <a:r>
              <a:rPr lang="en-US" sz="1600" b="0" dirty="0" smtClean="0">
                <a:latin typeface="Arial Narrow" pitchFamily="34" charset="0"/>
                <a:cs typeface="+mn-cs"/>
              </a:rPr>
              <a:t>Develop plan for new multi-family building audit</a:t>
            </a:r>
          </a:p>
          <a:p>
            <a:pPr marL="233363" lvl="0" indent="-233363">
              <a:lnSpc>
                <a:spcPct val="90000"/>
              </a:lnSpc>
              <a:spcBef>
                <a:spcPct val="30000"/>
              </a:spcBef>
              <a:buClr>
                <a:srgbClr val="006C3A"/>
              </a:buClr>
              <a:buFont typeface="Arial" charset="0"/>
              <a:buChar char="–"/>
            </a:pPr>
            <a:r>
              <a:rPr lang="en-US" sz="1600" b="0" dirty="0" smtClean="0">
                <a:latin typeface="Arial Narrow" pitchFamily="34" charset="0"/>
                <a:cs typeface="+mn-cs"/>
              </a:rPr>
              <a:t>Make existing single-family and mobile home audits web-based</a:t>
            </a:r>
          </a:p>
          <a:p>
            <a:pPr marL="233363" indent="-233363">
              <a:lnSpc>
                <a:spcPct val="90000"/>
              </a:lnSpc>
              <a:spcBef>
                <a:spcPct val="30000"/>
              </a:spcBef>
              <a:buClr>
                <a:srgbClr val="006C3A"/>
              </a:buClr>
              <a:buFont typeface="Arial" charset="0"/>
              <a:buChar char="–"/>
            </a:pPr>
            <a:r>
              <a:rPr lang="en-US" sz="1600" b="0" dirty="0" smtClean="0">
                <a:latin typeface="Arial Narrow" pitchFamily="34" charset="0"/>
              </a:rPr>
              <a:t>Continue the retrospective national evaluation of the Weatherization Assistance Program (WAP)</a:t>
            </a:r>
          </a:p>
          <a:p>
            <a:pPr marL="233363" lvl="0" indent="-233363">
              <a:lnSpc>
                <a:spcPct val="90000"/>
              </a:lnSpc>
              <a:spcBef>
                <a:spcPct val="30000"/>
              </a:spcBef>
              <a:buClr>
                <a:srgbClr val="006C3A"/>
              </a:buClr>
              <a:buFont typeface="Arial" charset="0"/>
              <a:buChar char="–"/>
            </a:pPr>
            <a:r>
              <a:rPr lang="en-US" sz="1600" b="0" dirty="0" smtClean="0">
                <a:latin typeface="Arial Narrow" pitchFamily="34" charset="0"/>
                <a:cs typeface="+mn-cs"/>
              </a:rPr>
              <a:t>Initiate national evaluation of the State Energy Program (SEP) and the Energy Efficiency Block Grant Program (EEBGP)</a:t>
            </a:r>
          </a:p>
          <a:p>
            <a:pPr marL="233363" lvl="0" indent="-233363">
              <a:lnSpc>
                <a:spcPct val="90000"/>
              </a:lnSpc>
              <a:spcBef>
                <a:spcPct val="30000"/>
              </a:spcBef>
              <a:buClr>
                <a:srgbClr val="006C3A"/>
              </a:buClr>
              <a:buFont typeface="Arial" charset="0"/>
              <a:buChar char="–"/>
            </a:pPr>
            <a:r>
              <a:rPr lang="en-US" sz="1600" b="0" dirty="0" smtClean="0">
                <a:latin typeface="Arial Narrow" pitchFamily="34" charset="0"/>
                <a:cs typeface="+mn-cs"/>
              </a:rPr>
              <a:t>Complete the planning for the national evaluation of ARRA Weatherization</a:t>
            </a:r>
          </a:p>
          <a:p>
            <a:pPr marL="233363" lvl="0" indent="-233363">
              <a:lnSpc>
                <a:spcPct val="90000"/>
              </a:lnSpc>
              <a:spcBef>
                <a:spcPct val="30000"/>
              </a:spcBef>
              <a:buClr>
                <a:srgbClr val="006C3A"/>
              </a:buClr>
              <a:buFont typeface="Arial" charset="0"/>
              <a:buChar char="–"/>
            </a:pPr>
            <a:r>
              <a:rPr lang="en-US" sz="1600" b="0" dirty="0" smtClean="0">
                <a:latin typeface="Arial Narrow" pitchFamily="34" charset="0"/>
                <a:cs typeface="+mn-cs"/>
              </a:rPr>
              <a:t>Aided in the weatherization of 600,000 homes three months ahead of schedule</a:t>
            </a:r>
            <a:endParaRPr kumimoji="0" lang="en-US" sz="1600" b="0" i="0" u="none" strike="noStrike" kern="1200" cap="none" spc="0" normalizeH="0" baseline="0" noProof="0" dirty="0" smtClean="0">
              <a:ln>
                <a:noFill/>
              </a:ln>
              <a:solidFill>
                <a:schemeClr val="tx1"/>
              </a:solidFill>
              <a:effectLst/>
              <a:uLnTx/>
              <a:uFillTx/>
              <a:latin typeface="Arial Narrow" pitchFamily="34" charset="0"/>
              <a:cs typeface="+mn-cs"/>
            </a:endParaRPr>
          </a:p>
        </p:txBody>
      </p:sp>
      <p:pic>
        <p:nvPicPr>
          <p:cNvPr id="9"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607080" y="4648200"/>
            <a:ext cx="3514219" cy="16915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screen"/>
          <a:srcRect/>
          <a:stretch>
            <a:fillRect/>
          </a:stretch>
        </p:blipFill>
        <p:spPr bwMode="auto">
          <a:xfrm>
            <a:off x="5137547" y="1262023"/>
            <a:ext cx="3755418" cy="2974529"/>
          </a:xfrm>
          <a:prstGeom prst="rect">
            <a:avLst/>
          </a:prstGeom>
          <a:noFill/>
          <a:ln w="9525">
            <a:noFill/>
            <a:miter lim="800000"/>
            <a:headEnd/>
            <a:tailEnd/>
          </a:ln>
        </p:spPr>
      </p:pic>
      <p:sp>
        <p:nvSpPr>
          <p:cNvPr id="12" name="Content Placeholder 2"/>
          <p:cNvSpPr txBox="1">
            <a:spLocks/>
          </p:cNvSpPr>
          <p:nvPr/>
        </p:nvSpPr>
        <p:spPr bwMode="auto">
          <a:xfrm>
            <a:off x="5157926" y="4358514"/>
            <a:ext cx="3681274" cy="1432686"/>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noAutofit/>
          </a:bodyPr>
          <a:lstStyle/>
          <a:p>
            <a:pPr marL="228600" eaLnBrk="0" hangingPunct="0">
              <a:lnSpc>
                <a:spcPct val="90000"/>
              </a:lnSpc>
              <a:spcBef>
                <a:spcPts val="900"/>
              </a:spcBef>
              <a:buClr>
                <a:schemeClr val="bg1"/>
              </a:buClr>
              <a:buSzPct val="100000"/>
              <a:defRPr/>
            </a:pPr>
            <a:endParaRPr lang="en-US" sz="2400" b="0" dirty="0" smtClean="0">
              <a:solidFill>
                <a:schemeClr val="bg1"/>
              </a:solidFill>
              <a:latin typeface="+mn-lt"/>
              <a:cs typeface="Arial" pitchFamily="34" charset="0"/>
            </a:endParaRPr>
          </a:p>
          <a:p>
            <a:pPr marL="228600" eaLnBrk="0" hangingPunct="0">
              <a:lnSpc>
                <a:spcPct val="90000"/>
              </a:lnSpc>
              <a:spcBef>
                <a:spcPts val="900"/>
              </a:spcBef>
              <a:buClr>
                <a:schemeClr val="bg1"/>
              </a:buClr>
              <a:buSzPct val="100000"/>
              <a:defRPr/>
            </a:pPr>
            <a:r>
              <a:rPr lang="en-US" sz="2200" b="0" dirty="0" smtClean="0">
                <a:solidFill>
                  <a:schemeClr val="bg1"/>
                </a:solidFill>
                <a:latin typeface="Arial Narrow" pitchFamily="34" charset="0"/>
                <a:cs typeface="Arial" pitchFamily="34" charset="0"/>
              </a:rPr>
              <a:t>ORNL staff and subcontractors have been supporting the expenditure of over $10B in ARRA funds in the WIP portfolio</a:t>
            </a:r>
          </a:p>
          <a:p>
            <a:pPr marL="228600" lvl="0" indent="-228600" eaLnBrk="0" hangingPunct="0">
              <a:lnSpc>
                <a:spcPct val="90000"/>
              </a:lnSpc>
              <a:spcBef>
                <a:spcPts val="900"/>
              </a:spcBef>
              <a:buClr>
                <a:schemeClr val="bg1"/>
              </a:buClr>
              <a:buSzPct val="100000"/>
              <a:defRPr/>
            </a:pPr>
            <a:endParaRPr kumimoji="0" lang="en-US" sz="2400" b="0" i="0" u="none" strike="noStrike" kern="1200" cap="none" spc="0" normalizeH="0" baseline="0" noProof="0" dirty="0" smtClean="0">
              <a:ln>
                <a:noFill/>
              </a:ln>
              <a:solidFill>
                <a:schemeClr val="bg1"/>
              </a:solidFill>
              <a:effectLst/>
              <a:uLnTx/>
              <a:uFillTx/>
              <a:latin typeface="+mn-lt"/>
              <a:cs typeface="+mn-cs"/>
            </a:endParaRPr>
          </a:p>
        </p:txBody>
      </p:sp>
      <p:pic>
        <p:nvPicPr>
          <p:cNvPr id="3074" name="Picture 2"/>
          <p:cNvPicPr>
            <a:picLocks noChangeAspect="1" noChangeArrowheads="1"/>
          </p:cNvPicPr>
          <p:nvPr/>
        </p:nvPicPr>
        <p:blipFill>
          <a:blip r:embed="rId5" cstate="print"/>
          <a:srcRect/>
          <a:stretch>
            <a:fillRect/>
          </a:stretch>
        </p:blipFill>
        <p:spPr bwMode="auto">
          <a:xfrm>
            <a:off x="4267200" y="1219200"/>
            <a:ext cx="4737332" cy="3043380"/>
          </a:xfrm>
          <a:prstGeom prst="rect">
            <a:avLst/>
          </a:prstGeom>
          <a:noFill/>
          <a:ln w="9525">
            <a:noFill/>
            <a:miter lim="800000"/>
            <a:headEnd/>
            <a:tailEnd/>
          </a:ln>
        </p:spPr>
      </p:pic>
    </p:spTree>
    <p:extLst>
      <p:ext uri="{BB962C8B-B14F-4D97-AF65-F5344CB8AC3E}">
        <p14:creationId xmlns="" xmlns:p14="http://schemas.microsoft.com/office/powerpoint/2010/main" val="2770253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Summary</a:t>
            </a:r>
            <a:endParaRPr lang="en-US" dirty="0"/>
          </a:p>
        </p:txBody>
      </p:sp>
      <p:sp>
        <p:nvSpPr>
          <p:cNvPr id="3" name="Content Placeholder 2"/>
          <p:cNvSpPr>
            <a:spLocks noGrp="1"/>
          </p:cNvSpPr>
          <p:nvPr>
            <p:ph idx="1"/>
          </p:nvPr>
        </p:nvSpPr>
        <p:spPr>
          <a:xfrm>
            <a:off x="111125" y="1344613"/>
            <a:ext cx="8229600" cy="2182136"/>
          </a:xfrm>
        </p:spPr>
        <p:txBody>
          <a:bodyPr/>
          <a:lstStyle/>
          <a:p>
            <a:r>
              <a:rPr lang="en-US" dirty="0" smtClean="0"/>
              <a:t>Of what relevance is Autotune?</a:t>
            </a:r>
          </a:p>
          <a:p>
            <a:r>
              <a:rPr lang="en-US" dirty="0" smtClean="0">
                <a:solidFill>
                  <a:schemeClr val="bg1">
                    <a:lumMod val="75000"/>
                  </a:schemeClr>
                </a:solidFill>
              </a:rPr>
              <a:t>What is Autotune?</a:t>
            </a:r>
          </a:p>
          <a:p>
            <a:r>
              <a:rPr lang="en-US" dirty="0" smtClean="0">
                <a:solidFill>
                  <a:schemeClr val="bg1">
                    <a:lumMod val="75000"/>
                  </a:schemeClr>
                </a:solidFill>
              </a:rPr>
              <a:t>So what are you actually doing?</a:t>
            </a:r>
          </a:p>
          <a:p>
            <a:r>
              <a:rPr lang="en-US" dirty="0" smtClean="0">
                <a:solidFill>
                  <a:schemeClr val="bg1">
                    <a:lumMod val="75000"/>
                  </a:schemeClr>
                </a:solidFill>
              </a:rPr>
              <a:t>How can this help me?</a:t>
            </a:r>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cstate="print"/>
          <a:srcRect/>
          <a:stretch>
            <a:fillRect/>
          </a:stretch>
        </p:blipFill>
        <p:spPr bwMode="auto">
          <a:xfrm>
            <a:off x="6172200" y="457200"/>
            <a:ext cx="1905000" cy="1223819"/>
          </a:xfrm>
          <a:prstGeom prst="rect">
            <a:avLst/>
          </a:prstGeom>
          <a:noFill/>
          <a:ln w="9525">
            <a:noFill/>
            <a:miter lim="800000"/>
            <a:headEnd/>
            <a:tailEnd/>
          </a:ln>
        </p:spPr>
      </p:pic>
      <p:sp>
        <p:nvSpPr>
          <p:cNvPr id="22" name="Right Arrow 21"/>
          <p:cNvSpPr/>
          <p:nvPr/>
        </p:nvSpPr>
        <p:spPr>
          <a:xfrm rot="10800000" flipH="1" flipV="1">
            <a:off x="4648200" y="609600"/>
            <a:ext cx="1676400" cy="512311"/>
          </a:xfrm>
          <a:prstGeom prst="rightArrow">
            <a:avLst/>
          </a:prstGeom>
          <a:noFill/>
          <a:ln>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solidFill>
                  <a:schemeClr val="tx1"/>
                </a:solidFill>
                <a:latin typeface="Arial Narrow" pitchFamily="34" charset="0"/>
              </a:rPr>
              <a:t>Simulation Request</a:t>
            </a:r>
          </a:p>
        </p:txBody>
      </p:sp>
      <p:pic>
        <p:nvPicPr>
          <p:cNvPr id="3077" name="Picture 5"/>
          <p:cNvPicPr>
            <a:picLocks noChangeAspect="1" noChangeArrowheads="1"/>
          </p:cNvPicPr>
          <p:nvPr/>
        </p:nvPicPr>
        <p:blipFill>
          <a:blip r:embed="rId4" cstate="print"/>
          <a:srcRect/>
          <a:stretch>
            <a:fillRect/>
          </a:stretch>
        </p:blipFill>
        <p:spPr bwMode="auto">
          <a:xfrm>
            <a:off x="1066800" y="1968500"/>
            <a:ext cx="7010400" cy="4383763"/>
          </a:xfrm>
          <a:prstGeom prst="rect">
            <a:avLst/>
          </a:prstGeom>
          <a:noFill/>
          <a:ln w="9525">
            <a:noFill/>
            <a:miter lim="800000"/>
            <a:headEnd/>
            <a:tailEnd/>
          </a:ln>
        </p:spPr>
      </p:pic>
      <p:sp>
        <p:nvSpPr>
          <p:cNvPr id="24" name="Bent Arrow 23"/>
          <p:cNvSpPr/>
          <p:nvPr/>
        </p:nvSpPr>
        <p:spPr>
          <a:xfrm rot="16200000" flipH="1">
            <a:off x="2570591" y="1046594"/>
            <a:ext cx="1107221" cy="1676400"/>
          </a:xfrm>
          <a:prstGeom prst="bentArrow">
            <a:avLst>
              <a:gd name="adj1" fmla="val 24333"/>
              <a:gd name="adj2" fmla="val 25000"/>
              <a:gd name="adj3" fmla="val 25000"/>
              <a:gd name="adj4" fmla="val 4375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itle 3"/>
          <p:cNvSpPr>
            <a:spLocks noGrp="1"/>
          </p:cNvSpPr>
          <p:nvPr>
            <p:ph type="title"/>
          </p:nvPr>
        </p:nvSpPr>
        <p:spPr/>
        <p:txBody>
          <a:bodyPr/>
          <a:lstStyle/>
          <a:p>
            <a:r>
              <a:rPr lang="en-US" dirty="0" smtClean="0"/>
              <a:t>Web service integration</a:t>
            </a:r>
            <a:endParaRPr lang="en-US" dirty="0"/>
          </a:p>
        </p:txBody>
      </p:sp>
      <p:sp>
        <p:nvSpPr>
          <p:cNvPr id="13" name="TextBox 12"/>
          <p:cNvSpPr txBox="1"/>
          <p:nvPr/>
        </p:nvSpPr>
        <p:spPr>
          <a:xfrm>
            <a:off x="990600" y="1524000"/>
            <a:ext cx="1447800" cy="461665"/>
          </a:xfrm>
          <a:prstGeom prst="rect">
            <a:avLst/>
          </a:prstGeom>
          <a:noFill/>
        </p:spPr>
        <p:txBody>
          <a:bodyPr wrap="square" rtlCol="0">
            <a:spAutoFit/>
          </a:bodyPr>
          <a:lstStyle/>
          <a:p>
            <a:r>
              <a:rPr lang="en-US" sz="2400" b="1" dirty="0" err="1" smtClean="0">
                <a:latin typeface="Arial Narrow" pitchFamily="34" charset="0"/>
              </a:rPr>
              <a:t>CoNNECT</a:t>
            </a:r>
            <a:endParaRPr lang="en-US" sz="2400" b="1" dirty="0">
              <a:latin typeface="Arial Narrow" pitchFamily="34" charset="0"/>
            </a:endParaRPr>
          </a:p>
        </p:txBody>
      </p:sp>
      <p:sp>
        <p:nvSpPr>
          <p:cNvPr id="16" name="TextBox 15"/>
          <p:cNvSpPr txBox="1"/>
          <p:nvPr/>
        </p:nvSpPr>
        <p:spPr>
          <a:xfrm>
            <a:off x="5791200" y="1524000"/>
            <a:ext cx="2667000" cy="461665"/>
          </a:xfrm>
          <a:prstGeom prst="rect">
            <a:avLst/>
          </a:prstGeom>
          <a:noFill/>
        </p:spPr>
        <p:txBody>
          <a:bodyPr wrap="square" rtlCol="0">
            <a:spAutoFit/>
          </a:bodyPr>
          <a:lstStyle/>
          <a:p>
            <a:pPr algn="ctr"/>
            <a:r>
              <a:rPr lang="en-US" sz="2400" b="1" dirty="0" err="1" smtClean="0">
                <a:latin typeface="Arial Narrow" pitchFamily="34" charset="0"/>
              </a:rPr>
              <a:t>WxAssistant</a:t>
            </a:r>
            <a:r>
              <a:rPr lang="en-US" sz="2400" b="1" dirty="0" smtClean="0">
                <a:latin typeface="Arial Narrow" pitchFamily="34" charset="0"/>
              </a:rPr>
              <a:t>-NEAT</a:t>
            </a:r>
            <a:endParaRPr lang="en-US" sz="2400" b="1" dirty="0">
              <a:latin typeface="Arial Narrow" pitchFamily="34" charset="0"/>
            </a:endParaRPr>
          </a:p>
        </p:txBody>
      </p:sp>
      <p:pic>
        <p:nvPicPr>
          <p:cNvPr id="11" name="Picture 8" descr="http://globalmoxie.com/bm~pix/easy-button~s600x600.jpg"/>
          <p:cNvPicPr>
            <a:picLocks noChangeAspect="1" noChangeArrowheads="1"/>
          </p:cNvPicPr>
          <p:nvPr/>
        </p:nvPicPr>
        <p:blipFill>
          <a:blip r:embed="rId5" cstate="print"/>
          <a:srcRect/>
          <a:stretch>
            <a:fillRect/>
          </a:stretch>
        </p:blipFill>
        <p:spPr bwMode="auto">
          <a:xfrm>
            <a:off x="3848100" y="644104"/>
            <a:ext cx="990600" cy="990600"/>
          </a:xfrm>
          <a:prstGeom prst="rect">
            <a:avLst/>
          </a:prstGeom>
          <a:noFill/>
        </p:spPr>
      </p:pic>
      <p:sp>
        <p:nvSpPr>
          <p:cNvPr id="14" name="TextBox 13"/>
          <p:cNvSpPr txBox="1"/>
          <p:nvPr/>
        </p:nvSpPr>
        <p:spPr>
          <a:xfrm>
            <a:off x="3657600" y="1524000"/>
            <a:ext cx="1447800" cy="461665"/>
          </a:xfrm>
          <a:prstGeom prst="rect">
            <a:avLst/>
          </a:prstGeom>
          <a:noFill/>
        </p:spPr>
        <p:txBody>
          <a:bodyPr wrap="square" rtlCol="0">
            <a:spAutoFit/>
          </a:bodyPr>
          <a:lstStyle/>
          <a:p>
            <a:r>
              <a:rPr lang="en-US" sz="2400" b="1" dirty="0" smtClean="0">
                <a:latin typeface="Arial Narrow" pitchFamily="34" charset="0"/>
              </a:rPr>
              <a:t>Autotune</a:t>
            </a:r>
            <a:endParaRPr lang="en-US" sz="2400" b="1" dirty="0">
              <a:latin typeface="Arial Narrow" pitchFamily="34" charset="0"/>
            </a:endParaRPr>
          </a:p>
        </p:txBody>
      </p:sp>
      <p:sp>
        <p:nvSpPr>
          <p:cNvPr id="21" name="Right Arrow 20"/>
          <p:cNvSpPr/>
          <p:nvPr/>
        </p:nvSpPr>
        <p:spPr>
          <a:xfrm rot="10800000" flipH="1" flipV="1">
            <a:off x="2057400" y="762000"/>
            <a:ext cx="1828800" cy="512311"/>
          </a:xfrm>
          <a:prstGeom prst="rightArrow">
            <a:avLst/>
          </a:prstGeom>
          <a:noFill/>
          <a:ln>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solidFill>
                  <a:schemeClr val="tx1"/>
                </a:solidFill>
                <a:latin typeface="Arial Narrow" pitchFamily="34" charset="0"/>
              </a:rPr>
              <a:t>Data for Building(s) </a:t>
            </a:r>
          </a:p>
        </p:txBody>
      </p:sp>
      <p:sp>
        <p:nvSpPr>
          <p:cNvPr id="25" name="TextBox 24"/>
          <p:cNvSpPr txBox="1"/>
          <p:nvPr/>
        </p:nvSpPr>
        <p:spPr>
          <a:xfrm>
            <a:off x="2649748" y="1337096"/>
            <a:ext cx="1295400" cy="276999"/>
          </a:xfrm>
          <a:prstGeom prst="rect">
            <a:avLst/>
          </a:prstGeom>
          <a:noFill/>
        </p:spPr>
        <p:txBody>
          <a:bodyPr wrap="square" rtlCol="0">
            <a:spAutoFit/>
          </a:bodyPr>
          <a:lstStyle/>
          <a:p>
            <a:r>
              <a:rPr lang="en-US" sz="1200" dirty="0" smtClean="0">
                <a:latin typeface="Arial Narrow" pitchFamily="34" charset="0"/>
              </a:rPr>
              <a:t>Tuned </a:t>
            </a:r>
            <a:r>
              <a:rPr lang="en-US" sz="1200" dirty="0" err="1" smtClean="0">
                <a:latin typeface="Arial Narrow" pitchFamily="34" charset="0"/>
              </a:rPr>
              <a:t>Sim</a:t>
            </a:r>
            <a:r>
              <a:rPr lang="en-US" sz="1200" dirty="0" smtClean="0">
                <a:latin typeface="Arial Narrow" pitchFamily="34" charset="0"/>
              </a:rPr>
              <a:t> Results</a:t>
            </a:r>
            <a:endParaRPr lang="en-US" sz="1200" dirty="0">
              <a:latin typeface="Arial Narrow" pitchFamily="34" charset="0"/>
            </a:endParaRPr>
          </a:p>
        </p:txBody>
      </p:sp>
      <p:sp>
        <p:nvSpPr>
          <p:cNvPr id="18" name="Can 17"/>
          <p:cNvSpPr/>
          <p:nvPr/>
        </p:nvSpPr>
        <p:spPr>
          <a:xfrm>
            <a:off x="1295400" y="685800"/>
            <a:ext cx="838199" cy="901136"/>
          </a:xfrm>
          <a:prstGeom prst="can">
            <a:avLst/>
          </a:prstGeom>
          <a:solidFill>
            <a:srgbClr val="002060"/>
          </a:solidFill>
          <a:ln w="28575">
            <a:solidFill>
              <a:schemeClr val="bg1">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smtClean="0">
                <a:effectLst>
                  <a:outerShdw blurRad="38100" dist="38100" dir="2700000" algn="tl">
                    <a:srgbClr val="000000">
                      <a:alpha val="43137"/>
                    </a:srgbClr>
                  </a:outerShdw>
                </a:effectLst>
                <a:latin typeface="Arial Narrow" pitchFamily="34" charset="0"/>
              </a:rPr>
              <a:t>Utility</a:t>
            </a:r>
            <a:br>
              <a:rPr lang="en-US" sz="1600" dirty="0" smtClean="0">
                <a:effectLst>
                  <a:outerShdw blurRad="38100" dist="38100" dir="2700000" algn="tl">
                    <a:srgbClr val="000000">
                      <a:alpha val="43137"/>
                    </a:srgbClr>
                  </a:outerShdw>
                </a:effectLst>
                <a:latin typeface="Arial Narrow" pitchFamily="34" charset="0"/>
              </a:rPr>
            </a:br>
            <a:r>
              <a:rPr lang="en-US" sz="1600" dirty="0" smtClean="0">
                <a:effectLst>
                  <a:outerShdw blurRad="38100" dist="38100" dir="2700000" algn="tl">
                    <a:srgbClr val="000000">
                      <a:alpha val="43137"/>
                    </a:srgbClr>
                  </a:outerShdw>
                </a:effectLst>
                <a:latin typeface="Arial Narrow" pitchFamily="34" charset="0"/>
              </a:rPr>
              <a:t>Data</a:t>
            </a:r>
            <a:endParaRPr lang="en-US" sz="1600" dirty="0">
              <a:effectLst>
                <a:outerShdw blurRad="38100" dist="38100" dir="2700000" algn="tl">
                  <a:srgbClr val="000000">
                    <a:alpha val="43137"/>
                  </a:srgbClr>
                </a:outerShdw>
              </a:effectLst>
              <a:latin typeface="Arial Narrow" pitchFamily="34" charset="0"/>
            </a:endParaRPr>
          </a:p>
        </p:txBody>
      </p:sp>
      <p:sp>
        <p:nvSpPr>
          <p:cNvPr id="17" name="Right Arrow 16"/>
          <p:cNvSpPr/>
          <p:nvPr/>
        </p:nvSpPr>
        <p:spPr>
          <a:xfrm rot="10800000" flipV="1">
            <a:off x="4800600" y="1066800"/>
            <a:ext cx="1447800" cy="512311"/>
          </a:xfrm>
          <a:prstGeom prst="rightArrow">
            <a:avLst/>
          </a:prstGeom>
          <a:noFill/>
          <a:ln>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solidFill>
                  <a:schemeClr val="tx1"/>
                </a:solidFill>
                <a:latin typeface="Arial Narrow" pitchFamily="34" charset="0"/>
              </a:rPr>
              <a:t>Simulation Result</a:t>
            </a:r>
          </a:p>
        </p:txBody>
      </p:sp>
    </p:spTree>
    <p:extLst>
      <p:ext uri="{BB962C8B-B14F-4D97-AF65-F5344CB8AC3E}">
        <p14:creationId xmlns="" xmlns:p14="http://schemas.microsoft.com/office/powerpoint/2010/main" val="277025352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144000" cy="827919"/>
          </a:xfrm>
        </p:spPr>
        <p:txBody>
          <a:bodyPr/>
          <a:lstStyle/>
          <a:p>
            <a:pPr algn="ctr"/>
            <a:r>
              <a:rPr lang="en-US" sz="2800" dirty="0" smtClean="0">
                <a:solidFill>
                  <a:srgbClr val="00673E"/>
                </a:solidFill>
                <a:cs typeface="Arial" charset="0"/>
              </a:rPr>
              <a:t>Science to transform today's buildings into smart, responsive, and efficient structures</a:t>
            </a:r>
            <a:endParaRPr lang="en-US" sz="2800" dirty="0"/>
          </a:p>
        </p:txBody>
      </p:sp>
      <p:pic>
        <p:nvPicPr>
          <p:cNvPr id="4" name="Picture 6" descr="html_building_spring_sm"/>
          <p:cNvPicPr>
            <a:picLocks noChangeArrowheads="1"/>
          </p:cNvPicPr>
          <p:nvPr/>
        </p:nvPicPr>
        <p:blipFill>
          <a:blip r:embed="rId3" cstate="screen"/>
          <a:srcRect/>
          <a:stretch>
            <a:fillRect/>
          </a:stretch>
        </p:blipFill>
        <p:spPr bwMode="auto">
          <a:xfrm>
            <a:off x="76200" y="3012831"/>
            <a:ext cx="1828800" cy="914400"/>
          </a:xfrm>
          <a:prstGeom prst="rect">
            <a:avLst/>
          </a:prstGeom>
          <a:noFill/>
          <a:ln w="19050">
            <a:noFill/>
          </a:ln>
        </p:spPr>
      </p:pic>
      <p:pic>
        <p:nvPicPr>
          <p:cNvPr id="5" name="Picture 15"/>
          <p:cNvPicPr>
            <a:picLocks noChangeArrowheads="1"/>
          </p:cNvPicPr>
          <p:nvPr/>
        </p:nvPicPr>
        <p:blipFill>
          <a:blip r:embed="rId4" cstate="screen"/>
          <a:srcRect/>
          <a:stretch>
            <a:fillRect/>
          </a:stretch>
        </p:blipFill>
        <p:spPr bwMode="auto">
          <a:xfrm>
            <a:off x="76200" y="4308231"/>
            <a:ext cx="1828800" cy="914400"/>
          </a:xfrm>
          <a:prstGeom prst="rect">
            <a:avLst/>
          </a:prstGeom>
          <a:ln>
            <a:noFill/>
          </a:ln>
          <a:effectLst>
            <a:outerShdw blurRad="50800" dist="38100" dir="2700000" algn="tl" rotWithShape="0">
              <a:prstClr val="black">
                <a:alpha val="40000"/>
              </a:prstClr>
            </a:outerShdw>
          </a:effectLst>
        </p:spPr>
      </p:pic>
      <p:grpSp>
        <p:nvGrpSpPr>
          <p:cNvPr id="6" name="Group 5"/>
          <p:cNvGrpSpPr/>
          <p:nvPr/>
        </p:nvGrpSpPr>
        <p:grpSpPr>
          <a:xfrm>
            <a:off x="76200" y="1793631"/>
            <a:ext cx="1828800" cy="914400"/>
            <a:chOff x="0" y="1524000"/>
            <a:chExt cx="1905000" cy="914400"/>
          </a:xfrm>
        </p:grpSpPr>
        <p:pic>
          <p:nvPicPr>
            <p:cNvPr id="7" name="Picture 6"/>
            <p:cNvPicPr>
              <a:picLocks/>
            </p:cNvPicPr>
            <p:nvPr/>
          </p:nvPicPr>
          <p:blipFill rotWithShape="1">
            <a:blip r:embed="rId5" cstate="screen">
              <a:extLst>
                <a:ext uri="{28A0092B-C50C-407E-A947-70E740481C1C}">
                  <a14:useLocalDpi xmlns="" xmlns:a14="http://schemas.microsoft.com/office/drawing/2010/main" val="0"/>
                </a:ext>
              </a:extLst>
            </a:blip>
            <a:srcRect/>
            <a:stretch/>
          </p:blipFill>
          <p:spPr>
            <a:xfrm>
              <a:off x="990600" y="1524000"/>
              <a:ext cx="914400" cy="914400"/>
            </a:xfrm>
            <a:prstGeom prst="rect">
              <a:avLst/>
            </a:prstGeom>
          </p:spPr>
        </p:pic>
        <p:grpSp>
          <p:nvGrpSpPr>
            <p:cNvPr id="8" name="Group 54"/>
            <p:cNvGrpSpPr>
              <a:grpSpLocks noChangeAspect="1"/>
            </p:cNvGrpSpPr>
            <p:nvPr/>
          </p:nvGrpSpPr>
          <p:grpSpPr>
            <a:xfrm>
              <a:off x="0" y="1600201"/>
              <a:ext cx="1097280" cy="762390"/>
              <a:chOff x="1220544" y="-122358"/>
              <a:chExt cx="5060237" cy="3515853"/>
            </a:xfrm>
          </p:grpSpPr>
          <p:pic>
            <p:nvPicPr>
              <p:cNvPr id="9" name="Picture 8" descr="frame1s.png"/>
              <p:cNvPicPr>
                <a:picLocks noChangeAspect="1"/>
              </p:cNvPicPr>
              <p:nvPr/>
            </p:nvPicPr>
            <p:blipFill rotWithShape="1">
              <a:blip r:embed="rId6" cstate="screen">
                <a:extLst>
                  <a:ext uri="{28A0092B-C50C-407E-A947-70E740481C1C}">
                    <a14:useLocalDpi xmlns="" xmlns:a14="http://schemas.microsoft.com/office/drawing/2010/main" val="0"/>
                  </a:ext>
                </a:extLst>
              </a:blip>
              <a:srcRect t="-2"/>
              <a:stretch/>
            </p:blipFill>
            <p:spPr>
              <a:xfrm>
                <a:off x="1220544" y="657730"/>
                <a:ext cx="2883471" cy="2735765"/>
              </a:xfrm>
              <a:prstGeom prst="rect">
                <a:avLst/>
              </a:prstGeom>
            </p:spPr>
          </p:pic>
          <p:pic>
            <p:nvPicPr>
              <p:cNvPr id="10" name="Picture 9" descr="frame2s.png"/>
              <p:cNvPicPr>
                <a:picLocks noChangeAspect="1"/>
              </p:cNvPicPr>
              <p:nvPr/>
            </p:nvPicPr>
            <p:blipFill rotWithShape="1">
              <a:blip r:embed="rId7" cstate="screen">
                <a:extLst>
                  <a:ext uri="{28A0092B-C50C-407E-A947-70E740481C1C}">
                    <a14:useLocalDpi xmlns="" xmlns:a14="http://schemas.microsoft.com/office/drawing/2010/main" val="0"/>
                  </a:ext>
                </a:extLst>
              </a:blip>
              <a:srcRect/>
              <a:stretch/>
            </p:blipFill>
            <p:spPr>
              <a:xfrm>
                <a:off x="3184326" y="-122358"/>
                <a:ext cx="3096455" cy="2662048"/>
              </a:xfrm>
              <a:prstGeom prst="rect">
                <a:avLst/>
              </a:prstGeom>
            </p:spPr>
          </p:pic>
        </p:grpSp>
      </p:grpSp>
      <p:grpSp>
        <p:nvGrpSpPr>
          <p:cNvPr id="11" name="Group 10"/>
          <p:cNvGrpSpPr/>
          <p:nvPr/>
        </p:nvGrpSpPr>
        <p:grpSpPr>
          <a:xfrm>
            <a:off x="76200" y="5603631"/>
            <a:ext cx="1843734" cy="914400"/>
            <a:chOff x="76200" y="5410200"/>
            <a:chExt cx="1843734" cy="914400"/>
          </a:xfrm>
        </p:grpSpPr>
        <p:pic>
          <p:nvPicPr>
            <p:cNvPr id="12" name="Picture 2"/>
            <p:cNvPicPr>
              <a:picLocks noChangeArrowheads="1"/>
            </p:cNvPicPr>
            <p:nvPr/>
          </p:nvPicPr>
          <p:blipFill>
            <a:blip r:embed="rId8" cstate="screen"/>
            <a:srcRect/>
            <a:stretch>
              <a:fillRect/>
            </a:stretch>
          </p:blipFill>
          <p:spPr bwMode="auto">
            <a:xfrm>
              <a:off x="76200" y="5410200"/>
              <a:ext cx="1828800" cy="914400"/>
            </a:xfrm>
            <a:prstGeom prst="rect">
              <a:avLst/>
            </a:prstGeom>
            <a:noFill/>
            <a:ln w="9525">
              <a:noFill/>
              <a:miter lim="800000"/>
              <a:headEnd/>
              <a:tailEnd/>
            </a:ln>
          </p:spPr>
        </p:pic>
        <p:pic>
          <p:nvPicPr>
            <p:cNvPr id="13" name="Picture 12"/>
            <p:cNvPicPr>
              <a:picLocks noChangeAspect="1"/>
            </p:cNvPicPr>
            <p:nvPr/>
          </p:nvPicPr>
          <p:blipFill>
            <a:blip r:embed="rId9" cstate="screen"/>
            <a:stretch>
              <a:fillRect/>
            </a:stretch>
          </p:blipFill>
          <p:spPr>
            <a:xfrm>
              <a:off x="1219200" y="5410200"/>
              <a:ext cx="700734" cy="457200"/>
            </a:xfrm>
            <a:prstGeom prst="rect">
              <a:avLst/>
            </a:prstGeom>
          </p:spPr>
        </p:pic>
        <p:pic>
          <p:nvPicPr>
            <p:cNvPr id="14" name="Picture 8" descr="IMG_4502"/>
            <p:cNvPicPr>
              <a:picLocks noChangeAspect="1" noChangeArrowheads="1"/>
            </p:cNvPicPr>
            <p:nvPr/>
          </p:nvPicPr>
          <p:blipFill>
            <a:blip r:embed="rId10" cstate="screen"/>
            <a:srcRect/>
            <a:stretch>
              <a:fillRect/>
            </a:stretch>
          </p:blipFill>
          <p:spPr bwMode="auto">
            <a:xfrm>
              <a:off x="1310334" y="5894832"/>
              <a:ext cx="609600" cy="353568"/>
            </a:xfrm>
            <a:prstGeom prst="rect">
              <a:avLst/>
            </a:prstGeom>
            <a:noFill/>
            <a:ln w="9525">
              <a:noFill/>
              <a:miter lim="800000"/>
              <a:headEnd/>
              <a:tailEnd/>
            </a:ln>
          </p:spPr>
        </p:pic>
      </p:grpSp>
      <p:sp>
        <p:nvSpPr>
          <p:cNvPr id="15" name="Rectangle 14"/>
          <p:cNvSpPr/>
          <p:nvPr/>
        </p:nvSpPr>
        <p:spPr>
          <a:xfrm>
            <a:off x="76200" y="5298831"/>
            <a:ext cx="1828800" cy="263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b="1" dirty="0" smtClean="0">
                <a:solidFill>
                  <a:prstClr val="black"/>
                </a:solidFill>
                <a:latin typeface="Arial Narrow" pitchFamily="34" charset="0"/>
              </a:rPr>
              <a:t>Sensors, Controls, Grid</a:t>
            </a:r>
            <a:endParaRPr lang="en-US" sz="1200" b="1" dirty="0">
              <a:solidFill>
                <a:prstClr val="black"/>
              </a:solidFill>
              <a:latin typeface="Arial Narrow" pitchFamily="34" charset="0"/>
            </a:endParaRPr>
          </a:p>
        </p:txBody>
      </p:sp>
      <p:sp>
        <p:nvSpPr>
          <p:cNvPr id="16" name="Rectangle 15"/>
          <p:cNvSpPr/>
          <p:nvPr/>
        </p:nvSpPr>
        <p:spPr>
          <a:xfrm>
            <a:off x="76200" y="4003431"/>
            <a:ext cx="1828800" cy="263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b="1" dirty="0" smtClean="0">
                <a:solidFill>
                  <a:prstClr val="black"/>
                </a:solidFill>
                <a:latin typeface="Arial Narrow" pitchFamily="34" charset="0"/>
              </a:rPr>
              <a:t>Neutron Science</a:t>
            </a:r>
            <a:endParaRPr lang="en-US" sz="1200" b="1" dirty="0">
              <a:solidFill>
                <a:prstClr val="black"/>
              </a:solidFill>
              <a:latin typeface="Arial Narrow" pitchFamily="34" charset="0"/>
            </a:endParaRPr>
          </a:p>
        </p:txBody>
      </p:sp>
      <p:sp>
        <p:nvSpPr>
          <p:cNvPr id="17" name="Rectangle 16"/>
          <p:cNvSpPr/>
          <p:nvPr/>
        </p:nvSpPr>
        <p:spPr>
          <a:xfrm>
            <a:off x="76200" y="2708031"/>
            <a:ext cx="1828800" cy="263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b="1" dirty="0" smtClean="0">
                <a:solidFill>
                  <a:prstClr val="black"/>
                </a:solidFill>
                <a:latin typeface="Arial Narrow" pitchFamily="34" charset="0"/>
              </a:rPr>
              <a:t>Materials Science</a:t>
            </a:r>
            <a:endParaRPr lang="en-US" sz="1200" b="1" dirty="0">
              <a:solidFill>
                <a:prstClr val="black"/>
              </a:solidFill>
              <a:latin typeface="Arial Narrow" pitchFamily="34" charset="0"/>
            </a:endParaRPr>
          </a:p>
        </p:txBody>
      </p:sp>
      <p:sp>
        <p:nvSpPr>
          <p:cNvPr id="18" name="Rectangle 17"/>
          <p:cNvSpPr/>
          <p:nvPr/>
        </p:nvSpPr>
        <p:spPr>
          <a:xfrm>
            <a:off x="76200" y="1565031"/>
            <a:ext cx="1828800" cy="263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b="1" dirty="0" smtClean="0">
                <a:solidFill>
                  <a:prstClr val="black"/>
                </a:solidFill>
                <a:latin typeface="Arial Narrow" pitchFamily="34" charset="0"/>
              </a:rPr>
              <a:t>Building Science</a:t>
            </a:r>
            <a:endParaRPr lang="en-US" sz="1200" b="1" dirty="0">
              <a:solidFill>
                <a:prstClr val="black"/>
              </a:solidFill>
              <a:latin typeface="Arial Narrow" pitchFamily="34" charset="0"/>
            </a:endParaRPr>
          </a:p>
        </p:txBody>
      </p:sp>
      <p:sp>
        <p:nvSpPr>
          <p:cNvPr id="19" name="Content Placeholder 2"/>
          <p:cNvSpPr txBox="1">
            <a:spLocks/>
          </p:cNvSpPr>
          <p:nvPr/>
        </p:nvSpPr>
        <p:spPr bwMode="auto">
          <a:xfrm>
            <a:off x="76200" y="1031631"/>
            <a:ext cx="1828800" cy="480131"/>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45720" rIns="274320" bIns="45720" numCol="1" anchor="t" anchorCtr="1" compatLnSpc="1">
            <a:prstTxWarp prst="textNoShape">
              <a:avLst/>
            </a:prstTxWarp>
            <a:spAutoFit/>
          </a:bodyPr>
          <a:lstStyle/>
          <a:p>
            <a:pPr marL="228600" algn="ctr" eaLnBrk="0" hangingPunct="0">
              <a:lnSpc>
                <a:spcPct val="90000"/>
              </a:lnSpc>
              <a:spcBef>
                <a:spcPts val="900"/>
              </a:spcBef>
              <a:buClr>
                <a:schemeClr val="bg1"/>
              </a:buClr>
              <a:buSzPct val="100000"/>
              <a:defRPr/>
            </a:pPr>
            <a:r>
              <a:rPr lang="en-US" sz="1400" b="1" dirty="0" smtClean="0">
                <a:solidFill>
                  <a:schemeClr val="bg1"/>
                </a:solidFill>
                <a:latin typeface="Arial Narrow" pitchFamily="34" charset="0"/>
                <a:cs typeface="Arial" pitchFamily="34" charset="0"/>
              </a:rPr>
              <a:t>Experimental S&amp;T Capabilities</a:t>
            </a:r>
          </a:p>
        </p:txBody>
      </p:sp>
      <p:grpSp>
        <p:nvGrpSpPr>
          <p:cNvPr id="20" name="Group 19"/>
          <p:cNvGrpSpPr/>
          <p:nvPr/>
        </p:nvGrpSpPr>
        <p:grpSpPr>
          <a:xfrm>
            <a:off x="3352800" y="2022232"/>
            <a:ext cx="2329132" cy="1524000"/>
            <a:chOff x="2895600" y="2286000"/>
            <a:chExt cx="3124200" cy="2209800"/>
          </a:xfrm>
        </p:grpSpPr>
        <p:pic>
          <p:nvPicPr>
            <p:cNvPr id="21" name="Picture 3" descr="C:\Users\aib\Desktop\XT5-6row.tif"/>
            <p:cNvPicPr>
              <a:picLocks noChangeAspect="1" noChangeArrowheads="1"/>
            </p:cNvPicPr>
            <p:nvPr/>
          </p:nvPicPr>
          <p:blipFill>
            <a:blip r:embed="rId11" cstate="screen"/>
            <a:srcRect/>
            <a:stretch>
              <a:fillRect/>
            </a:stretch>
          </p:blipFill>
          <p:spPr bwMode="auto">
            <a:xfrm>
              <a:off x="3048000" y="3124200"/>
              <a:ext cx="2743200" cy="1371600"/>
            </a:xfrm>
            <a:prstGeom prst="rect">
              <a:avLst/>
            </a:prstGeom>
            <a:noFill/>
            <a:ln w="9525">
              <a:noFill/>
              <a:miter lim="800000"/>
              <a:headEnd/>
              <a:tailEnd/>
            </a:ln>
          </p:spPr>
        </p:pic>
        <p:pic>
          <p:nvPicPr>
            <p:cNvPr id="22" name="Picture 2"/>
            <p:cNvPicPr>
              <a:picLocks noChangeArrowheads="1"/>
            </p:cNvPicPr>
            <p:nvPr/>
          </p:nvPicPr>
          <p:blipFill>
            <a:blip r:embed="rId12" cstate="screen"/>
            <a:srcRect/>
            <a:stretch>
              <a:fillRect/>
            </a:stretch>
          </p:blipFill>
          <p:spPr bwMode="auto">
            <a:xfrm>
              <a:off x="4572000" y="2438400"/>
              <a:ext cx="457200" cy="457200"/>
            </a:xfrm>
            <a:prstGeom prst="rect">
              <a:avLst/>
            </a:prstGeom>
            <a:noFill/>
            <a:ln w="9525">
              <a:noFill/>
              <a:miter lim="800000"/>
              <a:headEnd/>
              <a:tailEnd/>
            </a:ln>
          </p:spPr>
        </p:pic>
        <p:grpSp>
          <p:nvGrpSpPr>
            <p:cNvPr id="23" name="Group 40"/>
            <p:cNvGrpSpPr/>
            <p:nvPr/>
          </p:nvGrpSpPr>
          <p:grpSpPr bwMode="auto">
            <a:xfrm>
              <a:off x="3962400" y="2438400"/>
              <a:ext cx="457200" cy="457200"/>
              <a:chOff x="6096000" y="914400"/>
              <a:chExt cx="2971800" cy="2133600"/>
            </a:xfrm>
            <a:effectLst>
              <a:glow rad="101600">
                <a:srgbClr val="99CC00">
                  <a:alpha val="60000"/>
                </a:srgbClr>
              </a:glow>
            </a:effectLst>
          </p:grpSpPr>
          <p:pic>
            <p:nvPicPr>
              <p:cNvPr id="26" name="Picture 2" descr="ZEBRA House 1 and 2">
                <a:hlinkClick r:id="rId13"/>
              </p:cNvPr>
              <p:cNvPicPr>
                <a:picLocks noChangeAspect="1" noChangeArrowheads="1"/>
              </p:cNvPicPr>
              <p:nvPr/>
            </p:nvPicPr>
            <p:blipFill>
              <a:blip r:embed="rId14" cstate="screen"/>
              <a:srcRect/>
              <a:stretch>
                <a:fillRect/>
              </a:stretch>
            </p:blipFill>
            <p:spPr bwMode="auto">
              <a:xfrm>
                <a:off x="6096000" y="1724026"/>
                <a:ext cx="2971800" cy="1323974"/>
              </a:xfrm>
              <a:prstGeom prst="rect">
                <a:avLst/>
              </a:prstGeom>
              <a:noFill/>
              <a:ln w="9525">
                <a:noFill/>
                <a:miter lim="800000"/>
                <a:headEnd/>
                <a:tailEnd/>
              </a:ln>
            </p:spPr>
          </p:pic>
          <p:pic>
            <p:nvPicPr>
              <p:cNvPr id="27" name="Picture 3"/>
              <p:cNvPicPr>
                <a:picLocks noChangeAspect="1" noChangeArrowheads="1"/>
              </p:cNvPicPr>
              <p:nvPr/>
            </p:nvPicPr>
            <p:blipFill>
              <a:blip r:embed="rId15" cstate="screen"/>
              <a:srcRect/>
              <a:stretch>
                <a:fillRect/>
              </a:stretch>
            </p:blipFill>
            <p:spPr bwMode="auto">
              <a:xfrm>
                <a:off x="6096000" y="914400"/>
                <a:ext cx="2971800" cy="1098550"/>
              </a:xfrm>
              <a:prstGeom prst="rect">
                <a:avLst/>
              </a:prstGeom>
              <a:noFill/>
              <a:ln w="9525">
                <a:noFill/>
                <a:miter lim="800000"/>
                <a:headEnd/>
                <a:tailEnd/>
              </a:ln>
              <a:effectLst>
                <a:prstShdw prst="shdw13" dist="53882" dir="13500000">
                  <a:schemeClr val="bg2">
                    <a:alpha val="50000"/>
                  </a:schemeClr>
                </a:prstShdw>
              </a:effectLst>
            </p:spPr>
          </p:pic>
        </p:grpSp>
        <p:pic>
          <p:nvPicPr>
            <p:cNvPr id="24" name="Picture 2" descr="C:\Users\7f3\Pictures\CoNNECT\New_CoNNECT_Logo.png"/>
            <p:cNvPicPr>
              <a:picLocks noChangeAspect="1" noChangeArrowheads="1"/>
            </p:cNvPicPr>
            <p:nvPr/>
          </p:nvPicPr>
          <p:blipFill>
            <a:blip r:embed="rId16" cstate="screen">
              <a:extLst>
                <a:ext uri="{28A0092B-C50C-407E-A947-70E740481C1C}">
                  <a14:useLocalDpi xmlns="" xmlns:a14="http://schemas.microsoft.com/office/drawing/2010/main" val="0"/>
                </a:ext>
              </a:extLst>
            </a:blip>
            <a:srcRect/>
            <a:stretch>
              <a:fillRect/>
            </a:stretch>
          </p:blipFill>
          <p:spPr bwMode="auto">
            <a:xfrm>
              <a:off x="5105400" y="2286000"/>
              <a:ext cx="914400" cy="688975"/>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25" name="Picture 24"/>
            <p:cNvPicPr>
              <a:picLocks noChangeAspect="1"/>
            </p:cNvPicPr>
            <p:nvPr/>
          </p:nvPicPr>
          <p:blipFill>
            <a:blip r:embed="rId17" cstate="screen">
              <a:extLst>
                <a:ext uri="{28A0092B-C50C-407E-A947-70E740481C1C}">
                  <a14:useLocalDpi xmlns="" xmlns:a14="http://schemas.microsoft.com/office/drawing/2010/main" val="0"/>
                </a:ext>
              </a:extLst>
            </a:blip>
            <a:stretch>
              <a:fillRect/>
            </a:stretch>
          </p:blipFill>
          <p:spPr>
            <a:xfrm>
              <a:off x="2895600" y="2286000"/>
              <a:ext cx="914400" cy="685800"/>
            </a:xfrm>
            <a:prstGeom prst="rect">
              <a:avLst/>
            </a:prstGeom>
          </p:spPr>
        </p:pic>
      </p:grpSp>
      <p:sp>
        <p:nvSpPr>
          <p:cNvPr id="28" name="Content Placeholder 2"/>
          <p:cNvSpPr txBox="1">
            <a:spLocks/>
          </p:cNvSpPr>
          <p:nvPr/>
        </p:nvSpPr>
        <p:spPr bwMode="auto">
          <a:xfrm>
            <a:off x="3543300" y="1031631"/>
            <a:ext cx="1828800" cy="480131"/>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45720" rIns="274320" bIns="45720" numCol="1" anchor="t" anchorCtr="1" compatLnSpc="1">
            <a:prstTxWarp prst="textNoShape">
              <a:avLst/>
            </a:prstTxWarp>
            <a:spAutoFit/>
          </a:bodyPr>
          <a:lstStyle/>
          <a:p>
            <a:pPr marL="228600" algn="ctr" eaLnBrk="0" hangingPunct="0">
              <a:lnSpc>
                <a:spcPct val="90000"/>
              </a:lnSpc>
              <a:spcBef>
                <a:spcPts val="900"/>
              </a:spcBef>
              <a:buClr>
                <a:schemeClr val="bg1"/>
              </a:buClr>
              <a:buSzPct val="100000"/>
              <a:defRPr/>
            </a:pPr>
            <a:r>
              <a:rPr lang="en-US" sz="1400" b="1" dirty="0" smtClean="0">
                <a:solidFill>
                  <a:schemeClr val="bg1"/>
                </a:solidFill>
                <a:latin typeface="Arial Narrow" pitchFamily="34" charset="0"/>
                <a:cs typeface="Arial" pitchFamily="34" charset="0"/>
              </a:rPr>
              <a:t>Modeling and Visualization R&amp;D</a:t>
            </a:r>
          </a:p>
        </p:txBody>
      </p:sp>
      <p:sp>
        <p:nvSpPr>
          <p:cNvPr id="29" name="Rectangle 28"/>
          <p:cNvSpPr/>
          <p:nvPr/>
        </p:nvSpPr>
        <p:spPr>
          <a:xfrm>
            <a:off x="3657600" y="3505200"/>
            <a:ext cx="1828800" cy="263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b="1" dirty="0" smtClean="0">
                <a:solidFill>
                  <a:prstClr val="black"/>
                </a:solidFill>
                <a:latin typeface="Arial Narrow" pitchFamily="34" charset="0"/>
              </a:rPr>
              <a:t>Computational Science</a:t>
            </a:r>
            <a:endParaRPr lang="en-US" sz="1200" b="1" dirty="0">
              <a:solidFill>
                <a:prstClr val="black"/>
              </a:solidFill>
              <a:latin typeface="Arial Narrow" pitchFamily="34" charset="0"/>
            </a:endParaRPr>
          </a:p>
        </p:txBody>
      </p:sp>
      <p:sp>
        <p:nvSpPr>
          <p:cNvPr id="30" name="Right Arrow 29"/>
          <p:cNvSpPr/>
          <p:nvPr/>
        </p:nvSpPr>
        <p:spPr bwMode="auto">
          <a:xfrm>
            <a:off x="5715000" y="2743200"/>
            <a:ext cx="1490472"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smtClean="0">
                <a:solidFill>
                  <a:prstClr val="white"/>
                </a:solidFill>
                <a:latin typeface="Arial Narrow" pitchFamily="34" charset="0"/>
              </a:rPr>
              <a:t>Web-Based Tools</a:t>
            </a:r>
            <a:endParaRPr lang="en-US" sz="1200" b="1" dirty="0">
              <a:solidFill>
                <a:prstClr val="white"/>
              </a:solidFill>
              <a:latin typeface="Arial Narrow" pitchFamily="34" charset="0"/>
            </a:endParaRPr>
          </a:p>
        </p:txBody>
      </p:sp>
      <p:sp>
        <p:nvSpPr>
          <p:cNvPr id="31" name="Right Arrow 30"/>
          <p:cNvSpPr/>
          <p:nvPr/>
        </p:nvSpPr>
        <p:spPr bwMode="auto">
          <a:xfrm>
            <a:off x="1981200" y="3241431"/>
            <a:ext cx="128016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smtClean="0">
                <a:solidFill>
                  <a:prstClr val="white"/>
                </a:solidFill>
                <a:latin typeface="Arial Narrow" pitchFamily="34" charset="0"/>
              </a:rPr>
              <a:t>Data/Knowledge</a:t>
            </a:r>
            <a:endParaRPr lang="en-US" sz="1200" b="1" dirty="0">
              <a:solidFill>
                <a:prstClr val="white"/>
              </a:solidFill>
              <a:latin typeface="Arial Narrow" pitchFamily="34" charset="0"/>
            </a:endParaRPr>
          </a:p>
        </p:txBody>
      </p:sp>
      <p:sp>
        <p:nvSpPr>
          <p:cNvPr id="32" name="Rectangle 31"/>
          <p:cNvSpPr/>
          <p:nvPr/>
        </p:nvSpPr>
        <p:spPr>
          <a:xfrm>
            <a:off x="3429000" y="3651738"/>
            <a:ext cx="2438400" cy="263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b="1" dirty="0" smtClean="0">
                <a:solidFill>
                  <a:prstClr val="black"/>
                </a:solidFill>
                <a:latin typeface="Arial Narrow" pitchFamily="34" charset="0"/>
              </a:rPr>
              <a:t>Automated Model Calibration</a:t>
            </a:r>
            <a:endParaRPr lang="en-US" sz="1200" b="1" dirty="0">
              <a:solidFill>
                <a:prstClr val="black"/>
              </a:solidFill>
              <a:latin typeface="Arial Narrow" pitchFamily="34" charset="0"/>
            </a:endParaRPr>
          </a:p>
        </p:txBody>
      </p:sp>
      <p:sp>
        <p:nvSpPr>
          <p:cNvPr id="33" name="Content Placeholder 2"/>
          <p:cNvSpPr txBox="1">
            <a:spLocks/>
          </p:cNvSpPr>
          <p:nvPr/>
        </p:nvSpPr>
        <p:spPr bwMode="auto">
          <a:xfrm>
            <a:off x="7239000" y="1031631"/>
            <a:ext cx="1828800" cy="674031"/>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45720" rIns="274320" bIns="45720" numCol="1" anchor="t" anchorCtr="1" compatLnSpc="1">
            <a:prstTxWarp prst="textNoShape">
              <a:avLst/>
            </a:prstTxWarp>
            <a:spAutoFit/>
          </a:bodyPr>
          <a:lstStyle/>
          <a:p>
            <a:pPr marL="228600" algn="ctr" eaLnBrk="0" hangingPunct="0">
              <a:lnSpc>
                <a:spcPct val="90000"/>
              </a:lnSpc>
              <a:spcBef>
                <a:spcPts val="900"/>
              </a:spcBef>
              <a:buClr>
                <a:schemeClr val="bg1"/>
              </a:buClr>
              <a:buSzPct val="100000"/>
              <a:defRPr/>
            </a:pPr>
            <a:r>
              <a:rPr lang="en-US" sz="1400" b="1" dirty="0" smtClean="0">
                <a:solidFill>
                  <a:schemeClr val="bg1"/>
                </a:solidFill>
                <a:latin typeface="Arial Narrow" pitchFamily="34" charset="0"/>
                <a:cs typeface="Arial" pitchFamily="34" charset="0"/>
              </a:rPr>
              <a:t>Better Buildings via Novel Tools and Technologies </a:t>
            </a:r>
          </a:p>
        </p:txBody>
      </p:sp>
      <p:sp>
        <p:nvSpPr>
          <p:cNvPr id="34" name="Right Arrow 33"/>
          <p:cNvSpPr/>
          <p:nvPr/>
        </p:nvSpPr>
        <p:spPr bwMode="auto">
          <a:xfrm>
            <a:off x="1981200" y="2022231"/>
            <a:ext cx="128016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smtClean="0">
                <a:solidFill>
                  <a:prstClr val="white"/>
                </a:solidFill>
                <a:latin typeface="Arial Narrow" pitchFamily="34" charset="0"/>
              </a:rPr>
              <a:t>Data/Knowledge</a:t>
            </a:r>
            <a:endParaRPr lang="en-US" sz="1200" b="1" dirty="0">
              <a:solidFill>
                <a:prstClr val="white"/>
              </a:solidFill>
              <a:latin typeface="Arial Narrow" pitchFamily="34" charset="0"/>
            </a:endParaRPr>
          </a:p>
        </p:txBody>
      </p:sp>
      <p:sp>
        <p:nvSpPr>
          <p:cNvPr id="35" name="Right Arrow 34"/>
          <p:cNvSpPr/>
          <p:nvPr/>
        </p:nvSpPr>
        <p:spPr bwMode="auto">
          <a:xfrm>
            <a:off x="1981200" y="4536831"/>
            <a:ext cx="128016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smtClean="0">
                <a:solidFill>
                  <a:prstClr val="white"/>
                </a:solidFill>
                <a:latin typeface="Arial Narrow" pitchFamily="34" charset="0"/>
              </a:rPr>
              <a:t>Data/Knowledge</a:t>
            </a:r>
            <a:endParaRPr lang="en-US" sz="1200" b="1" dirty="0">
              <a:solidFill>
                <a:prstClr val="white"/>
              </a:solidFill>
              <a:latin typeface="Arial Narrow" pitchFamily="34" charset="0"/>
            </a:endParaRPr>
          </a:p>
        </p:txBody>
      </p:sp>
      <p:sp>
        <p:nvSpPr>
          <p:cNvPr id="36" name="Right Arrow 35"/>
          <p:cNvSpPr/>
          <p:nvPr/>
        </p:nvSpPr>
        <p:spPr bwMode="auto">
          <a:xfrm>
            <a:off x="1981200" y="5832231"/>
            <a:ext cx="128016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smtClean="0">
                <a:solidFill>
                  <a:prstClr val="white"/>
                </a:solidFill>
                <a:latin typeface="Arial Narrow" pitchFamily="34" charset="0"/>
              </a:rPr>
              <a:t>Data/Knowledge</a:t>
            </a:r>
            <a:endParaRPr lang="en-US" sz="1200" b="1" dirty="0">
              <a:solidFill>
                <a:prstClr val="white"/>
              </a:solidFill>
              <a:latin typeface="Arial Narrow" pitchFamily="34" charset="0"/>
            </a:endParaRPr>
          </a:p>
        </p:txBody>
      </p:sp>
      <p:sp>
        <p:nvSpPr>
          <p:cNvPr id="38" name="Right Arrow 37"/>
          <p:cNvSpPr/>
          <p:nvPr/>
        </p:nvSpPr>
        <p:spPr bwMode="auto">
          <a:xfrm>
            <a:off x="5715000" y="5105400"/>
            <a:ext cx="1490472"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smtClean="0">
                <a:solidFill>
                  <a:prstClr val="white"/>
                </a:solidFill>
                <a:latin typeface="Arial Narrow" pitchFamily="34" charset="0"/>
              </a:rPr>
              <a:t>Innovative Products</a:t>
            </a:r>
            <a:endParaRPr lang="en-US" sz="1200" b="1" dirty="0">
              <a:solidFill>
                <a:prstClr val="white"/>
              </a:solidFill>
              <a:latin typeface="Arial Narrow" pitchFamily="34" charset="0"/>
            </a:endParaRPr>
          </a:p>
        </p:txBody>
      </p:sp>
      <p:grpSp>
        <p:nvGrpSpPr>
          <p:cNvPr id="39" name="Group 38"/>
          <p:cNvGrpSpPr/>
          <p:nvPr/>
        </p:nvGrpSpPr>
        <p:grpSpPr>
          <a:xfrm>
            <a:off x="3429000" y="4536831"/>
            <a:ext cx="2209800" cy="1752600"/>
            <a:chOff x="3429000" y="4800600"/>
            <a:chExt cx="2209800" cy="1752600"/>
          </a:xfrm>
        </p:grpSpPr>
        <p:pic>
          <p:nvPicPr>
            <p:cNvPr id="40" name="Picture 39" descr="Roof Tops.jpg"/>
            <p:cNvPicPr/>
            <p:nvPr/>
          </p:nvPicPr>
          <p:blipFill>
            <a:blip r:embed="rId18" cstate="screen"/>
            <a:srcRect/>
            <a:stretch>
              <a:fillRect/>
            </a:stretch>
          </p:blipFill>
          <p:spPr>
            <a:xfrm>
              <a:off x="3429000" y="4800601"/>
              <a:ext cx="1066800" cy="684800"/>
            </a:xfrm>
            <a:prstGeom prst="rect">
              <a:avLst/>
            </a:prstGeom>
          </p:spPr>
        </p:pic>
        <p:pic>
          <p:nvPicPr>
            <p:cNvPr id="41" name="Picture 40" descr="NextAire.jpg"/>
            <p:cNvPicPr/>
            <p:nvPr/>
          </p:nvPicPr>
          <p:blipFill>
            <a:blip r:embed="rId19" cstate="screen"/>
            <a:stretch>
              <a:fillRect/>
            </a:stretch>
          </p:blipFill>
          <p:spPr>
            <a:xfrm>
              <a:off x="4572000" y="4800600"/>
              <a:ext cx="1066800" cy="685800"/>
            </a:xfrm>
            <a:prstGeom prst="rect">
              <a:avLst/>
            </a:prstGeom>
          </p:spPr>
        </p:pic>
        <p:pic>
          <p:nvPicPr>
            <p:cNvPr id="42" name="Picture 2" descr="C:\Hughes-DATA\PPT\8-31-2011_Risser Mtg in DC\IMG_1329R.jpg"/>
            <p:cNvPicPr>
              <a:picLocks noChangeAspect="1" noChangeArrowheads="1"/>
            </p:cNvPicPr>
            <p:nvPr/>
          </p:nvPicPr>
          <p:blipFill>
            <a:blip r:embed="rId20" cstate="screen"/>
            <a:srcRect/>
            <a:stretch>
              <a:fillRect/>
            </a:stretch>
          </p:blipFill>
          <p:spPr bwMode="auto">
            <a:xfrm>
              <a:off x="4876800" y="5562600"/>
              <a:ext cx="762000" cy="990600"/>
            </a:xfrm>
            <a:prstGeom prst="rect">
              <a:avLst/>
            </a:prstGeom>
            <a:noFill/>
          </p:spPr>
        </p:pic>
        <p:pic>
          <p:nvPicPr>
            <p:cNvPr id="43" name="Picture 6"/>
            <p:cNvPicPr>
              <a:picLocks noChangeAspect="1" noChangeArrowheads="1"/>
            </p:cNvPicPr>
            <p:nvPr/>
          </p:nvPicPr>
          <p:blipFill>
            <a:blip r:embed="rId21" cstate="screen"/>
            <a:srcRect/>
            <a:stretch>
              <a:fillRect/>
            </a:stretch>
          </p:blipFill>
          <p:spPr bwMode="auto">
            <a:xfrm>
              <a:off x="3429000" y="5562600"/>
              <a:ext cx="1371599" cy="990599"/>
            </a:xfrm>
            <a:prstGeom prst="rect">
              <a:avLst/>
            </a:prstGeom>
            <a:noFill/>
            <a:ln w="9525">
              <a:noFill/>
              <a:miter lim="800000"/>
              <a:headEnd/>
              <a:tailEnd/>
            </a:ln>
          </p:spPr>
        </p:pic>
      </p:grpSp>
      <p:grpSp>
        <p:nvGrpSpPr>
          <p:cNvPr id="44" name="Group 43"/>
          <p:cNvGrpSpPr/>
          <p:nvPr/>
        </p:nvGrpSpPr>
        <p:grpSpPr>
          <a:xfrm>
            <a:off x="7239000" y="2409094"/>
            <a:ext cx="1828800" cy="3423137"/>
            <a:chOff x="7239000" y="2291863"/>
            <a:chExt cx="1828800" cy="3423137"/>
          </a:xfrm>
        </p:grpSpPr>
        <p:sp>
          <p:nvSpPr>
            <p:cNvPr id="45" name="Rectangle 5"/>
            <p:cNvSpPr/>
            <p:nvPr/>
          </p:nvSpPr>
          <p:spPr>
            <a:xfrm>
              <a:off x="7239000" y="3663462"/>
              <a:ext cx="1776045" cy="263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b="1" dirty="0">
                  <a:solidFill>
                    <a:prstClr val="black"/>
                  </a:solidFill>
                  <a:latin typeface="Arial Narrow" pitchFamily="34" charset="0"/>
                </a:rPr>
                <a:t>Next </a:t>
              </a:r>
              <a:r>
                <a:rPr lang="en-US" sz="1200" b="1" dirty="0" smtClean="0">
                  <a:solidFill>
                    <a:prstClr val="black"/>
                  </a:solidFill>
                  <a:latin typeface="Arial Narrow" pitchFamily="34" charset="0"/>
                </a:rPr>
                <a:t>Generation Commercial Buildings</a:t>
              </a:r>
              <a:endParaRPr lang="en-US" sz="1200" b="1" dirty="0">
                <a:solidFill>
                  <a:prstClr val="black"/>
                </a:solidFill>
                <a:latin typeface="Arial Narrow" pitchFamily="34" charset="0"/>
              </a:endParaRPr>
            </a:p>
          </p:txBody>
        </p:sp>
        <p:sp>
          <p:nvSpPr>
            <p:cNvPr id="46" name="Rectangle 45"/>
            <p:cNvSpPr/>
            <p:nvPr/>
          </p:nvSpPr>
          <p:spPr>
            <a:xfrm>
              <a:off x="7239000" y="5451231"/>
              <a:ext cx="1776045" cy="263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b="1" dirty="0">
                  <a:solidFill>
                    <a:prstClr val="black"/>
                  </a:solidFill>
                  <a:latin typeface="Arial Narrow" pitchFamily="34" charset="0"/>
                </a:rPr>
                <a:t>Next </a:t>
              </a:r>
              <a:r>
                <a:rPr lang="en-US" sz="1200" b="1" dirty="0" smtClean="0">
                  <a:solidFill>
                    <a:prstClr val="black"/>
                  </a:solidFill>
                  <a:latin typeface="Arial Narrow" pitchFamily="34" charset="0"/>
                </a:rPr>
                <a:t>Generation Residential Buildings</a:t>
              </a:r>
              <a:endParaRPr lang="en-US" sz="1200" b="1" dirty="0">
                <a:solidFill>
                  <a:prstClr val="black"/>
                </a:solidFill>
                <a:latin typeface="Arial Narrow" pitchFamily="34" charset="0"/>
              </a:endParaRPr>
            </a:p>
          </p:txBody>
        </p:sp>
        <p:pic>
          <p:nvPicPr>
            <p:cNvPr id="47" name="Picture 2" descr="http://www.nashvillegulch.com/images/velocity-exterior.jpg"/>
            <p:cNvPicPr>
              <a:picLocks noChangeAspect="1" noChangeArrowheads="1"/>
            </p:cNvPicPr>
            <p:nvPr/>
          </p:nvPicPr>
          <p:blipFill>
            <a:blip r:embed="rId22" cstate="screen"/>
            <a:srcRect/>
            <a:stretch>
              <a:fillRect/>
            </a:stretch>
          </p:blipFill>
          <p:spPr bwMode="auto">
            <a:xfrm>
              <a:off x="7239000" y="2291863"/>
              <a:ext cx="1828800" cy="1322070"/>
            </a:xfrm>
            <a:prstGeom prst="rect">
              <a:avLst/>
            </a:prstGeom>
            <a:noFill/>
          </p:spPr>
        </p:pic>
        <p:pic>
          <p:nvPicPr>
            <p:cNvPr id="48" name="Picture 2" descr="click to enlarge image"/>
            <p:cNvPicPr>
              <a:picLocks noChangeAspect="1" noChangeArrowheads="1"/>
            </p:cNvPicPr>
            <p:nvPr/>
          </p:nvPicPr>
          <p:blipFill>
            <a:blip r:embed="rId23" cstate="screen"/>
            <a:srcRect/>
            <a:stretch>
              <a:fillRect/>
            </a:stretch>
          </p:blipFill>
          <p:spPr bwMode="auto">
            <a:xfrm>
              <a:off x="7239000" y="4003431"/>
              <a:ext cx="1828800" cy="1371600"/>
            </a:xfrm>
            <a:prstGeom prst="rect">
              <a:avLst/>
            </a:prstGeom>
            <a:noFill/>
          </p:spPr>
        </p:pic>
      </p:grpSp>
      <p:sp>
        <p:nvSpPr>
          <p:cNvPr id="49" name="Rectangle 48"/>
          <p:cNvSpPr/>
          <p:nvPr/>
        </p:nvSpPr>
        <p:spPr>
          <a:xfrm>
            <a:off x="3657600" y="4232031"/>
            <a:ext cx="1828800" cy="263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b="1" dirty="0" smtClean="0">
                <a:solidFill>
                  <a:prstClr val="black"/>
                </a:solidFill>
                <a:latin typeface="Arial Narrow" pitchFamily="34" charset="0"/>
              </a:rPr>
              <a:t>Industry CRADAs</a:t>
            </a:r>
            <a:endParaRPr lang="en-US" sz="1200" b="1" dirty="0">
              <a:solidFill>
                <a:prstClr val="black"/>
              </a:solidFill>
              <a:latin typeface="Arial Narrow" pitchFamily="34" charset="0"/>
            </a:endParaRPr>
          </a:p>
        </p:txBody>
      </p:sp>
    </p:spTree>
    <p:extLst>
      <p:ext uri="{BB962C8B-B14F-4D97-AF65-F5344CB8AC3E}">
        <p14:creationId xmlns="" xmlns:p14="http://schemas.microsoft.com/office/powerpoint/2010/main" val="24887248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87954"/>
          </a:xfrm>
        </p:spPr>
        <p:txBody>
          <a:bodyPr/>
          <a:lstStyle/>
          <a:p>
            <a:r>
              <a:rPr lang="en-US" dirty="0" smtClean="0"/>
              <a:t>4</a:t>
            </a:r>
            <a:r>
              <a:rPr lang="en-US" baseline="30000" dirty="0" smtClean="0"/>
              <a:t>th</a:t>
            </a:r>
            <a:r>
              <a:rPr lang="en-US" dirty="0" smtClean="0"/>
              <a:t> Paradigm</a:t>
            </a:r>
            <a:endParaRPr lang="en-US" dirty="0"/>
          </a:p>
        </p:txBody>
      </p:sp>
      <p:sp>
        <p:nvSpPr>
          <p:cNvPr id="3" name="Content Placeholder 2"/>
          <p:cNvSpPr>
            <a:spLocks noGrp="1"/>
          </p:cNvSpPr>
          <p:nvPr>
            <p:ph idx="1"/>
          </p:nvPr>
        </p:nvSpPr>
        <p:spPr>
          <a:xfrm>
            <a:off x="111125" y="1344613"/>
            <a:ext cx="8229600" cy="4847481"/>
          </a:xfrm>
        </p:spPr>
        <p:txBody>
          <a:bodyPr/>
          <a:lstStyle/>
          <a:p>
            <a:r>
              <a:rPr lang="en-US" dirty="0" smtClean="0"/>
              <a:t>Empirical – guided by experiment/observation</a:t>
            </a:r>
          </a:p>
          <a:p>
            <a:pPr lvl="1"/>
            <a:r>
              <a:rPr lang="en-US" dirty="0" smtClean="0"/>
              <a:t>In use thousands of years ago, natural phenomena</a:t>
            </a:r>
          </a:p>
          <a:p>
            <a:r>
              <a:rPr lang="en-US" dirty="0" smtClean="0"/>
              <a:t>Theoretical – based on coherent group of principles and theorems</a:t>
            </a:r>
          </a:p>
          <a:p>
            <a:pPr lvl="1"/>
            <a:r>
              <a:rPr lang="en-US" dirty="0" smtClean="0"/>
              <a:t>In use hundreds of years ago, generalizations</a:t>
            </a:r>
          </a:p>
          <a:p>
            <a:r>
              <a:rPr lang="en-US" dirty="0" smtClean="0"/>
              <a:t>Computational – simulating complex phenomena</a:t>
            </a:r>
          </a:p>
          <a:p>
            <a:pPr lvl="1"/>
            <a:r>
              <a:rPr lang="en-US" dirty="0" smtClean="0"/>
              <a:t>In use for decades</a:t>
            </a:r>
          </a:p>
          <a:p>
            <a:r>
              <a:rPr lang="en-US" dirty="0" smtClean="0"/>
              <a:t>Data exploration (</a:t>
            </a:r>
            <a:r>
              <a:rPr lang="en-US" dirty="0" err="1" smtClean="0"/>
              <a:t>eScience</a:t>
            </a:r>
            <a:r>
              <a:rPr lang="en-US" dirty="0" smtClean="0"/>
              <a:t>) – unifies all 3</a:t>
            </a:r>
          </a:p>
          <a:p>
            <a:pPr lvl="1"/>
            <a:r>
              <a:rPr lang="en-US" dirty="0" smtClean="0"/>
              <a:t>Data capture, </a:t>
            </a:r>
            <a:r>
              <a:rPr lang="en-US" dirty="0" err="1" smtClean="0"/>
              <a:t>curation</a:t>
            </a:r>
            <a:r>
              <a:rPr lang="en-US" dirty="0" smtClean="0"/>
              <a:t>, storage,</a:t>
            </a:r>
            <a:br>
              <a:rPr lang="en-US" dirty="0" smtClean="0"/>
            </a:br>
            <a:r>
              <a:rPr lang="en-US" dirty="0" smtClean="0"/>
              <a:t>analysis, and visualization</a:t>
            </a:r>
            <a:endParaRPr lang="en-US" dirty="0"/>
          </a:p>
        </p:txBody>
      </p:sp>
      <p:sp>
        <p:nvSpPr>
          <p:cNvPr id="4" name="Slide Number Placeholder 3"/>
          <p:cNvSpPr>
            <a:spLocks noGrp="1"/>
          </p:cNvSpPr>
          <p:nvPr>
            <p:ph type="sldNum" sz="quarter" idx="4294967295"/>
          </p:nvPr>
        </p:nvSpPr>
        <p:spPr>
          <a:xfrm>
            <a:off x="8572500" y="6661547"/>
            <a:ext cx="343203" cy="141387"/>
          </a:xfrm>
          <a:prstGeom prst="rect">
            <a:avLst/>
          </a:prstGeom>
        </p:spPr>
        <p:txBody>
          <a:bodyPr/>
          <a:lstStyle/>
          <a:p>
            <a:pPr fontAlgn="base">
              <a:spcBef>
                <a:spcPct val="0"/>
              </a:spcBef>
              <a:spcAft>
                <a:spcPct val="0"/>
              </a:spcAft>
              <a:defRPr/>
            </a:pPr>
            <a:fld id="{929B0047-B8FC-47B1-A2B4-EB3DC7D2E1C7}" type="slidenum">
              <a:rPr lang="en-US" smtClean="0">
                <a:solidFill>
                  <a:prstClr val="black"/>
                </a:solidFill>
                <a:latin typeface="Arial" charset="0"/>
                <a:cs typeface="Arial" charset="0"/>
              </a:rPr>
              <a:pPr fontAlgn="base">
                <a:spcBef>
                  <a:spcPct val="0"/>
                </a:spcBef>
                <a:spcAft>
                  <a:spcPct val="0"/>
                </a:spcAft>
                <a:defRPr/>
              </a:pPr>
              <a:t>32</a:t>
            </a:fld>
            <a:endParaRPr lang="en-US">
              <a:solidFill>
                <a:prstClr val="black"/>
              </a:solidFill>
              <a:latin typeface="Arial" charset="0"/>
              <a:cs typeface="Arial" charset="0"/>
            </a:endParaRPr>
          </a:p>
        </p:txBody>
      </p:sp>
      <p:pic>
        <p:nvPicPr>
          <p:cNvPr id="5" name="Picture 1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086600" y="1068704"/>
            <a:ext cx="1447800" cy="11944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10" descr="File:Kepler Mars retrograde.jpg">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00800" y="2819398"/>
            <a:ext cx="880201" cy="938307"/>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http://geopolicraticus.files.wordpress.com/2009/02/maxwells_equations.gif?w=338&amp;h=24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340980" y="3757704"/>
            <a:ext cx="1523381" cy="109070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14" descr="http://www.ornl.gov/info/ornlreview/v39_2_06/images/a18_p26_supernova.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377604" y="5029200"/>
            <a:ext cx="1524001" cy="153723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63004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87954"/>
          </a:xfrm>
        </p:spPr>
        <p:txBody>
          <a:bodyPr/>
          <a:lstStyle/>
          <a:p>
            <a:r>
              <a:rPr lang="en-US" dirty="0" smtClean="0"/>
              <a:t>4</a:t>
            </a:r>
            <a:r>
              <a:rPr lang="en-US" baseline="30000" dirty="0" smtClean="0"/>
              <a:t>th</a:t>
            </a:r>
            <a:r>
              <a:rPr lang="en-US" dirty="0" smtClean="0"/>
              <a:t> Paradigm</a:t>
            </a:r>
            <a:endParaRPr lang="en-US" dirty="0"/>
          </a:p>
        </p:txBody>
      </p:sp>
      <p:sp>
        <p:nvSpPr>
          <p:cNvPr id="3" name="Content Placeholder 2"/>
          <p:cNvSpPr>
            <a:spLocks noGrp="1"/>
          </p:cNvSpPr>
          <p:nvPr>
            <p:ph idx="1"/>
          </p:nvPr>
        </p:nvSpPr>
        <p:spPr>
          <a:xfrm>
            <a:off x="111125" y="1344613"/>
            <a:ext cx="8229600" cy="480131"/>
          </a:xfrm>
        </p:spPr>
        <p:txBody>
          <a:bodyPr/>
          <a:lstStyle/>
          <a:p>
            <a:endParaRPr lang="en-US" dirty="0"/>
          </a:p>
        </p:txBody>
      </p:sp>
      <p:pic>
        <p:nvPicPr>
          <p:cNvPr id="2050" name="Picture 2" descr="http://upload.wikimedia.org/wikipedia/commons/thumb/2/2b/Tycho_Brahe.JPG/250px-Tycho_Brah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1925" y="613561"/>
            <a:ext cx="1676400" cy="2487778"/>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http://outreach.atnf.csiro.au/education/senior/cosmicengine/images/cosmoimg/brahestellanova.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3092195"/>
            <a:ext cx="3067050" cy="3086100"/>
          </a:xfrm>
          <a:prstGeom prst="rect">
            <a:avLst/>
          </a:prstGeom>
          <a:noFill/>
          <a:extLst>
            <a:ext uri="{909E8E84-426E-40DD-AFC4-6F175D3DCCD1}">
              <a14:hiddenFill xmlns="" xmlns:a14="http://schemas.microsoft.com/office/drawing/2010/main">
                <a:solidFill>
                  <a:srgbClr val="FFFFFF"/>
                </a:solidFill>
              </a14:hiddenFill>
            </a:ext>
          </a:extLst>
        </p:spPr>
      </p:pic>
      <p:pic>
        <p:nvPicPr>
          <p:cNvPr id="2056" name="Picture 8" descr="http://upload.wikimedia.org/wikipedia/commons/thumb/d/d4/Johannes_Kepler_1610.jpg/225px-Johannes_Kepler_1610.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62400" y="640993"/>
            <a:ext cx="1661159" cy="228132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3810000" y="2866643"/>
            <a:ext cx="5029200" cy="2031325"/>
          </a:xfrm>
          <a:prstGeom prst="rect">
            <a:avLst/>
          </a:prstGeom>
          <a:noFill/>
        </p:spPr>
        <p:txBody>
          <a:bodyPr wrap="square" rtlCol="0">
            <a:spAutoFit/>
          </a:bodyPr>
          <a:lstStyle/>
          <a:p>
            <a:r>
              <a:rPr lang="en-US" dirty="0" smtClean="0"/>
              <a:t>Johannes </a:t>
            </a:r>
            <a:r>
              <a:rPr lang="en-US" dirty="0" err="1" smtClean="0"/>
              <a:t>Kepler</a:t>
            </a:r>
            <a:endParaRPr lang="en-US" dirty="0" smtClean="0"/>
          </a:p>
          <a:p>
            <a:endParaRPr lang="en-US" dirty="0" smtClean="0"/>
          </a:p>
          <a:p>
            <a:r>
              <a:rPr lang="en-US" dirty="0" smtClean="0"/>
              <a:t>3 laws of planetary motion:</a:t>
            </a:r>
          </a:p>
          <a:p>
            <a:r>
              <a:rPr lang="en-US" dirty="0"/>
              <a:t>	</a:t>
            </a:r>
            <a:r>
              <a:rPr lang="en-US" dirty="0" smtClean="0"/>
              <a:t>Elliptical orbit (based on location of Mars)</a:t>
            </a:r>
          </a:p>
          <a:p>
            <a:r>
              <a:rPr lang="en-US" dirty="0"/>
              <a:t>	</a:t>
            </a:r>
            <a:r>
              <a:rPr lang="en-US" dirty="0" smtClean="0"/>
              <a:t>Planets sweep out equal areas in equal times</a:t>
            </a:r>
          </a:p>
          <a:p>
            <a:r>
              <a:rPr lang="en-US" dirty="0"/>
              <a:t>	</a:t>
            </a:r>
            <a:r>
              <a:rPr lang="en-US" dirty="0" smtClean="0"/>
              <a:t>The square of the periodic times are to each other as the cubes of the mean distances</a:t>
            </a:r>
            <a:endParaRPr lang="en-US" dirty="0"/>
          </a:p>
        </p:txBody>
      </p:sp>
      <p:pic>
        <p:nvPicPr>
          <p:cNvPr id="2058" name="Picture 10" descr="File:Kepler Mars retrograde.jpg">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265164" y="1192051"/>
            <a:ext cx="2263811" cy="2413256"/>
          </a:xfrm>
          <a:prstGeom prst="rect">
            <a:avLst/>
          </a:prstGeom>
          <a:noFill/>
          <a:extLst>
            <a:ext uri="{909E8E84-426E-40DD-AFC4-6F175D3DCCD1}">
              <a14:hiddenFill xmlns="" xmlns:a14="http://schemas.microsoft.com/office/drawing/2010/main">
                <a:solidFill>
                  <a:srgbClr val="FFFFFF"/>
                </a:solidFill>
              </a14:hiddenFill>
            </a:ext>
          </a:extLst>
        </p:spPr>
      </p:pic>
      <p:pic>
        <p:nvPicPr>
          <p:cNvPr id="2059" name="Picture 11"/>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752600" y="1591056"/>
            <a:ext cx="1819562" cy="15011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21437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87954"/>
          </a:xfrm>
        </p:spPr>
        <p:txBody>
          <a:bodyPr/>
          <a:lstStyle/>
          <a:p>
            <a:r>
              <a:rPr lang="en-US" dirty="0" smtClean="0"/>
              <a:t>4</a:t>
            </a:r>
            <a:r>
              <a:rPr lang="en-US" baseline="30000" dirty="0" smtClean="0"/>
              <a:t>th</a:t>
            </a:r>
            <a:r>
              <a:rPr lang="en-US" dirty="0" smtClean="0"/>
              <a:t> Paradigm</a:t>
            </a:r>
            <a:endParaRPr lang="en-US" dirty="0"/>
          </a:p>
        </p:txBody>
      </p:sp>
      <p:sp>
        <p:nvSpPr>
          <p:cNvPr id="3" name="Content Placeholder 2"/>
          <p:cNvSpPr>
            <a:spLocks noGrp="1"/>
          </p:cNvSpPr>
          <p:nvPr>
            <p:ph idx="1"/>
          </p:nvPr>
        </p:nvSpPr>
        <p:spPr>
          <a:xfrm>
            <a:off x="111125" y="1344613"/>
            <a:ext cx="8229600" cy="480131"/>
          </a:xfrm>
        </p:spPr>
        <p:txBody>
          <a:bodyPr/>
          <a:lstStyle/>
          <a:p>
            <a:r>
              <a:rPr lang="en-US" dirty="0" smtClean="0"/>
              <a:t>#3 - Computer simulation</a:t>
            </a:r>
            <a:endParaRPr lang="en-US" dirty="0"/>
          </a:p>
        </p:txBody>
      </p:sp>
      <p:pic>
        <p:nvPicPr>
          <p:cNvPr id="10246" name="Picture 6" descr="http://geopolicraticus.files.wordpress.com/2009/02/maxwells_equations.gif?w=338&amp;h=24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943600" y="2286000"/>
            <a:ext cx="2447846" cy="17526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48" name="Picture 8" descr="http://ej.iop.org/images/0004-637X/698/2/1174/Full/apj300247fd3.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0248" y="2057400"/>
            <a:ext cx="4267200" cy="20859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84612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685800"/>
            <a:ext cx="9143999" cy="601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11757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87954"/>
          </a:xfrm>
        </p:spPr>
        <p:txBody>
          <a:bodyPr/>
          <a:lstStyle/>
          <a:p>
            <a:r>
              <a:rPr lang="en-US" dirty="0" smtClean="0"/>
              <a:t>4</a:t>
            </a:r>
            <a:r>
              <a:rPr lang="en-US" baseline="30000" dirty="0" smtClean="0"/>
              <a:t>th</a:t>
            </a:r>
            <a:r>
              <a:rPr lang="en-US" dirty="0" smtClean="0"/>
              <a:t> Paradigm</a:t>
            </a:r>
            <a:endParaRPr lang="en-US" dirty="0"/>
          </a:p>
        </p:txBody>
      </p:sp>
      <p:sp>
        <p:nvSpPr>
          <p:cNvPr id="3" name="Content Placeholder 2"/>
          <p:cNvSpPr>
            <a:spLocks noGrp="1"/>
          </p:cNvSpPr>
          <p:nvPr>
            <p:ph idx="1"/>
          </p:nvPr>
        </p:nvSpPr>
        <p:spPr>
          <a:xfrm>
            <a:off x="111125" y="1344613"/>
            <a:ext cx="8229600" cy="480131"/>
          </a:xfrm>
        </p:spPr>
        <p:txBody>
          <a:bodyPr/>
          <a:lstStyle/>
          <a:p>
            <a:r>
              <a:rPr lang="en-US" dirty="0" smtClean="0"/>
              <a:t>#4 - Visualization and Analysis</a:t>
            </a:r>
            <a:endParaRPr lang="en-US" dirty="0"/>
          </a:p>
        </p:txBody>
      </p:sp>
      <p:sp>
        <p:nvSpPr>
          <p:cNvPr id="4" name="Slide Number Placeholder 3"/>
          <p:cNvSpPr>
            <a:spLocks noGrp="1"/>
          </p:cNvSpPr>
          <p:nvPr>
            <p:ph type="sldNum" sz="quarter" idx="4294967295"/>
          </p:nvPr>
        </p:nvSpPr>
        <p:spPr>
          <a:xfrm>
            <a:off x="8572500" y="6661547"/>
            <a:ext cx="343203" cy="141387"/>
          </a:xfrm>
          <a:prstGeom prst="rect">
            <a:avLst/>
          </a:prstGeom>
        </p:spPr>
        <p:txBody>
          <a:bodyPr/>
          <a:lstStyle/>
          <a:p>
            <a:pPr fontAlgn="base">
              <a:spcBef>
                <a:spcPct val="0"/>
              </a:spcBef>
              <a:spcAft>
                <a:spcPct val="0"/>
              </a:spcAft>
              <a:defRPr/>
            </a:pPr>
            <a:fld id="{929B0047-B8FC-47B1-A2B4-EB3DC7D2E1C7}" type="slidenum">
              <a:rPr lang="en-US" smtClean="0">
                <a:solidFill>
                  <a:prstClr val="black"/>
                </a:solidFill>
                <a:latin typeface="Arial" charset="0"/>
                <a:cs typeface="Arial" charset="0"/>
              </a:rPr>
              <a:pPr fontAlgn="base">
                <a:spcBef>
                  <a:spcPct val="0"/>
                </a:spcBef>
                <a:spcAft>
                  <a:spcPct val="0"/>
                </a:spcAft>
                <a:defRPr/>
              </a:pPr>
              <a:t>36</a:t>
            </a:fld>
            <a:endParaRPr lang="en-US">
              <a:solidFill>
                <a:prstClr val="black"/>
              </a:solidFill>
              <a:latin typeface="Arial" charset="0"/>
              <a:cs typeface="Arial" charset="0"/>
            </a:endParaRPr>
          </a:p>
        </p:txBody>
      </p:sp>
      <p:pic>
        <p:nvPicPr>
          <p:cNvPr id="10252" name="Picture 12" descr="http://astro.phys.utk.edu/_media/gallery:3d_sas_smaller.jpg?w=&amp;h=&amp;cache=cach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0" y="2157916"/>
            <a:ext cx="4070739" cy="3786734"/>
          </a:xfrm>
          <a:prstGeom prst="rect">
            <a:avLst/>
          </a:prstGeom>
          <a:noFill/>
          <a:extLst>
            <a:ext uri="{909E8E84-426E-40DD-AFC4-6F175D3DCCD1}">
              <a14:hiddenFill xmlns="" xmlns:a14="http://schemas.microsoft.com/office/drawing/2010/main">
                <a:solidFill>
                  <a:srgbClr val="FFFFFF"/>
                </a:solidFill>
              </a14:hiddenFill>
            </a:ext>
          </a:extLst>
        </p:spPr>
      </p:pic>
      <p:pic>
        <p:nvPicPr>
          <p:cNvPr id="10254" name="Picture 14" descr="http://www.ornl.gov/info/ornlreview/v39_2_06/images/a18_p26_supernova.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6799" y="2157916"/>
            <a:ext cx="3754147" cy="37867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170685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87954"/>
          </a:xfrm>
        </p:spPr>
        <p:txBody>
          <a:bodyPr/>
          <a:lstStyle/>
          <a:p>
            <a:r>
              <a:rPr lang="en-US" dirty="0" smtClean="0"/>
              <a:t>4</a:t>
            </a:r>
            <a:r>
              <a:rPr lang="en-US" baseline="30000" dirty="0" smtClean="0"/>
              <a:t>th</a:t>
            </a:r>
            <a:r>
              <a:rPr lang="en-US" dirty="0" smtClean="0"/>
              <a:t> Paradigm</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294967295"/>
          </p:nvPr>
        </p:nvSpPr>
        <p:spPr>
          <a:xfrm>
            <a:off x="8572500" y="6661547"/>
            <a:ext cx="343203" cy="141387"/>
          </a:xfrm>
          <a:prstGeom prst="rect">
            <a:avLst/>
          </a:prstGeom>
        </p:spPr>
        <p:txBody>
          <a:bodyPr/>
          <a:lstStyle/>
          <a:p>
            <a:pPr fontAlgn="base">
              <a:spcBef>
                <a:spcPct val="0"/>
              </a:spcBef>
              <a:spcAft>
                <a:spcPct val="0"/>
              </a:spcAft>
              <a:defRPr/>
            </a:pPr>
            <a:fld id="{929B0047-B8FC-47B1-A2B4-EB3DC7D2E1C7}" type="slidenum">
              <a:rPr lang="en-US" smtClean="0">
                <a:solidFill>
                  <a:prstClr val="black"/>
                </a:solidFill>
                <a:latin typeface="Arial" charset="0"/>
                <a:cs typeface="Arial" charset="0"/>
              </a:rPr>
              <a:pPr fontAlgn="base">
                <a:spcBef>
                  <a:spcPct val="0"/>
                </a:spcBef>
                <a:spcAft>
                  <a:spcPct val="0"/>
                </a:spcAft>
                <a:defRPr/>
              </a:pPr>
              <a:t>37</a:t>
            </a:fld>
            <a:endParaRPr lang="en-US">
              <a:solidFill>
                <a:prstClr val="black"/>
              </a:solidFill>
              <a:latin typeface="Arial" charset="0"/>
              <a:cs typeface="Arial" charset="0"/>
            </a:endParaRPr>
          </a:p>
        </p:txBody>
      </p:sp>
      <p:pic>
        <p:nvPicPr>
          <p:cNvPr id="12290" name="Picture 2" descr="http://infobeautiful2.s3.amazonaws.com/data_info_knowledge_wisdom.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09800" y="762000"/>
            <a:ext cx="5238750" cy="5962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38872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799" y="1447800"/>
            <a:ext cx="3890290" cy="304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24400" y="1572190"/>
            <a:ext cx="3814089" cy="2923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981199" y="4572000"/>
            <a:ext cx="5029200" cy="19736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bwMode="auto">
          <a:xfrm>
            <a:off x="206375" y="157163"/>
            <a:ext cx="8664575" cy="5413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kern="12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ctr" eaLnBrk="1" hangingPunct="1"/>
            <a:r>
              <a:rPr lang="en-US" sz="3400" dirty="0" smtClean="0">
                <a:ea typeface="ＭＳ Ｐゴシック" pitchFamily="34" charset="-128"/>
              </a:rPr>
              <a:t>Visual Analytics (AI)</a:t>
            </a:r>
          </a:p>
        </p:txBody>
      </p:sp>
      <p:sp>
        <p:nvSpPr>
          <p:cNvPr id="6" name="Rectangle 3"/>
          <p:cNvSpPr txBox="1">
            <a:spLocks noChangeArrowheads="1"/>
          </p:cNvSpPr>
          <p:nvPr/>
        </p:nvSpPr>
        <p:spPr bwMode="auto">
          <a:xfrm>
            <a:off x="638175" y="883203"/>
            <a:ext cx="7704138" cy="4370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230188" indent="-230188" algn="l" rtl="0" eaLnBrk="0" fontAlgn="base" hangingPunct="0">
              <a:lnSpc>
                <a:spcPct val="90000"/>
              </a:lnSpc>
              <a:spcBef>
                <a:spcPts val="1400"/>
              </a:spcBef>
              <a:spcAft>
                <a:spcPct val="0"/>
              </a:spcAft>
              <a:buClr>
                <a:srgbClr val="006C3A"/>
              </a:buClr>
              <a:buFont typeface="Arial" charset="0"/>
              <a:buChar char="•"/>
              <a:defRPr sz="2800" b="1" kern="1200">
                <a:solidFill>
                  <a:schemeClr val="tx1"/>
                </a:solidFill>
                <a:latin typeface="+mn-lt"/>
                <a:ea typeface="+mn-ea"/>
                <a:cs typeface="+mn-cs"/>
              </a:defRPr>
            </a:lvl1pPr>
            <a:lvl2pPr marL="625475" indent="-279400" algn="l" rtl="0" eaLnBrk="0" fontAlgn="base" hangingPunct="0">
              <a:lnSpc>
                <a:spcPct val="90000"/>
              </a:lnSpc>
              <a:spcBef>
                <a:spcPts val="1200"/>
              </a:spcBef>
              <a:spcAft>
                <a:spcPct val="0"/>
              </a:spcAft>
              <a:buClr>
                <a:srgbClr val="006C3A"/>
              </a:buClr>
              <a:buFont typeface="Arial" charset="0"/>
              <a:buChar char="–"/>
              <a:defRPr sz="2400" b="1" kern="1200">
                <a:solidFill>
                  <a:schemeClr val="tx1"/>
                </a:solidFill>
                <a:latin typeface="+mn-lt"/>
                <a:ea typeface="+mn-ea"/>
                <a:cs typeface="+mn-cs"/>
              </a:defRPr>
            </a:lvl2pPr>
            <a:lvl3pPr marL="914400" indent="-230188" algn="l" rtl="0" eaLnBrk="0" fontAlgn="base" hangingPunct="0">
              <a:lnSpc>
                <a:spcPct val="90000"/>
              </a:lnSpc>
              <a:spcBef>
                <a:spcPts val="800"/>
              </a:spcBef>
              <a:spcAft>
                <a:spcPct val="0"/>
              </a:spcAft>
              <a:buClr>
                <a:srgbClr val="006C3A"/>
              </a:buClr>
              <a:buFont typeface="Arial" charset="0"/>
              <a:buChar char="•"/>
              <a:defRPr sz="2000" b="1" kern="1200">
                <a:solidFill>
                  <a:schemeClr val="tx1"/>
                </a:solidFill>
                <a:latin typeface="+mn-lt"/>
                <a:ea typeface="+mn-ea"/>
                <a:cs typeface="+mn-cs"/>
              </a:defRPr>
            </a:lvl3pPr>
            <a:lvl4pPr marL="1144588" indent="-173038" algn="l" rtl="0" eaLnBrk="0" fontAlgn="base" hangingPunct="0">
              <a:lnSpc>
                <a:spcPct val="90000"/>
              </a:lnSpc>
              <a:spcBef>
                <a:spcPts val="800"/>
              </a:spcBef>
              <a:spcAft>
                <a:spcPct val="0"/>
              </a:spcAft>
              <a:buClr>
                <a:srgbClr val="006C3A"/>
              </a:buClr>
              <a:buFont typeface="Arial" charset="0"/>
              <a:buChar char="–"/>
              <a:defRPr b="1" kern="1200">
                <a:solidFill>
                  <a:schemeClr val="tx1"/>
                </a:solidFill>
                <a:latin typeface="+mn-lt"/>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7338" indent="-288925" eaLnBrk="1" hangingPunct="1">
              <a:lnSpc>
                <a:spcPct val="80000"/>
              </a:lnSpc>
            </a:pPr>
            <a:r>
              <a:rPr lang="en-US" dirty="0" smtClean="0">
                <a:ea typeface="ＭＳ Ｐゴシック" pitchFamily="34" charset="-128"/>
              </a:rPr>
              <a:t>Sensor-based Energy Modeling</a:t>
            </a:r>
          </a:p>
        </p:txBody>
      </p:sp>
    </p:spTree>
    <p:extLst>
      <p:ext uri="{BB962C8B-B14F-4D97-AF65-F5344CB8AC3E}">
        <p14:creationId xmlns="" xmlns:p14="http://schemas.microsoft.com/office/powerpoint/2010/main" val="16437498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cnx.org/content/m10949/latest/age_scatterplot.gif"/>
          <p:cNvPicPr>
            <a:picLocks noChangeAspect="1" noChangeArrowheads="1"/>
          </p:cNvPicPr>
          <p:nvPr/>
        </p:nvPicPr>
        <p:blipFill>
          <a:blip r:embed="rId2" cstate="print"/>
          <a:srcRect/>
          <a:stretch>
            <a:fillRect/>
          </a:stretch>
        </p:blipFill>
        <p:spPr bwMode="auto">
          <a:xfrm>
            <a:off x="152400" y="914400"/>
            <a:ext cx="3667125" cy="3333750"/>
          </a:xfrm>
          <a:prstGeom prst="rect">
            <a:avLst/>
          </a:prstGeom>
          <a:noFill/>
        </p:spPr>
      </p:pic>
      <p:pic>
        <p:nvPicPr>
          <p:cNvPr id="77828" name="Picture 4" descr="http://www.mathworks.com/matlabcentral/fx_files/9519/2/plot3k_ex.png"/>
          <p:cNvPicPr>
            <a:picLocks noChangeAspect="1" noChangeArrowheads="1"/>
          </p:cNvPicPr>
          <p:nvPr/>
        </p:nvPicPr>
        <p:blipFill>
          <a:blip r:embed="rId3" cstate="print"/>
          <a:srcRect/>
          <a:stretch>
            <a:fillRect/>
          </a:stretch>
        </p:blipFill>
        <p:spPr bwMode="auto">
          <a:xfrm>
            <a:off x="4267200" y="990600"/>
            <a:ext cx="4592817" cy="2819400"/>
          </a:xfrm>
          <a:prstGeom prst="rect">
            <a:avLst/>
          </a:prstGeom>
          <a:noFill/>
        </p:spPr>
      </p:pic>
      <p:sp>
        <p:nvSpPr>
          <p:cNvPr id="5" name="TextBox 4"/>
          <p:cNvSpPr txBox="1"/>
          <p:nvPr/>
        </p:nvSpPr>
        <p:spPr>
          <a:xfrm>
            <a:off x="1143000" y="609600"/>
            <a:ext cx="1752600" cy="369332"/>
          </a:xfrm>
          <a:prstGeom prst="rect">
            <a:avLst/>
          </a:prstGeom>
          <a:noFill/>
        </p:spPr>
        <p:txBody>
          <a:bodyPr wrap="square" rtlCol="0">
            <a:spAutoFit/>
          </a:bodyPr>
          <a:lstStyle/>
          <a:p>
            <a:pPr algn="ctr"/>
            <a:r>
              <a:rPr lang="en-US" dirty="0" smtClean="0"/>
              <a:t>2D </a:t>
            </a:r>
            <a:r>
              <a:rPr lang="en-US" dirty="0" err="1" smtClean="0"/>
              <a:t>Scatterplot</a:t>
            </a:r>
            <a:endParaRPr lang="en-US" dirty="0"/>
          </a:p>
        </p:txBody>
      </p:sp>
      <p:pic>
        <p:nvPicPr>
          <p:cNvPr id="6" name="Picture 6" descr="http://astr73.narod.ru/MC7D/5_7solved.jpg"/>
          <p:cNvPicPr>
            <a:picLocks noChangeAspect="1" noChangeArrowheads="1"/>
          </p:cNvPicPr>
          <p:nvPr/>
        </p:nvPicPr>
        <p:blipFill>
          <a:blip r:embed="rId4" cstate="print"/>
          <a:srcRect/>
          <a:stretch>
            <a:fillRect/>
          </a:stretch>
        </p:blipFill>
        <p:spPr bwMode="auto">
          <a:xfrm>
            <a:off x="3733800" y="685800"/>
            <a:ext cx="5286375" cy="5181601"/>
          </a:xfrm>
          <a:prstGeom prst="rect">
            <a:avLst/>
          </a:prstGeom>
          <a:noFill/>
        </p:spPr>
      </p:pic>
      <p:sp>
        <p:nvSpPr>
          <p:cNvPr id="7" name="TextBox 6"/>
          <p:cNvSpPr txBox="1"/>
          <p:nvPr/>
        </p:nvSpPr>
        <p:spPr>
          <a:xfrm>
            <a:off x="5638800" y="609600"/>
            <a:ext cx="1752600" cy="369332"/>
          </a:xfrm>
          <a:prstGeom prst="rect">
            <a:avLst/>
          </a:prstGeom>
          <a:noFill/>
        </p:spPr>
        <p:txBody>
          <a:bodyPr wrap="square" rtlCol="0">
            <a:spAutoFit/>
          </a:bodyPr>
          <a:lstStyle/>
          <a:p>
            <a:pPr algn="ctr"/>
            <a:r>
              <a:rPr lang="en-US" dirty="0" smtClean="0"/>
              <a:t>3D </a:t>
            </a:r>
            <a:r>
              <a:rPr lang="en-US" dirty="0" err="1" smtClean="0"/>
              <a:t>Scatterplot</a:t>
            </a:r>
            <a:endParaRPr lang="en-US" dirty="0"/>
          </a:p>
        </p:txBody>
      </p:sp>
      <p:sp>
        <p:nvSpPr>
          <p:cNvPr id="8" name="TextBox 7"/>
          <p:cNvSpPr txBox="1"/>
          <p:nvPr/>
        </p:nvSpPr>
        <p:spPr>
          <a:xfrm>
            <a:off x="3733800" y="5867400"/>
            <a:ext cx="5257800" cy="369332"/>
          </a:xfrm>
          <a:prstGeom prst="rect">
            <a:avLst/>
          </a:prstGeom>
          <a:noFill/>
        </p:spPr>
        <p:txBody>
          <a:bodyPr wrap="square" rtlCol="0">
            <a:spAutoFit/>
          </a:bodyPr>
          <a:lstStyle/>
          <a:p>
            <a:pPr algn="ctr"/>
            <a:r>
              <a:rPr lang="en-US" dirty="0" smtClean="0"/>
              <a:t>7D </a:t>
            </a:r>
            <a:r>
              <a:rPr lang="en-US" dirty="0" err="1" smtClean="0"/>
              <a:t>Rubiks</a:t>
            </a:r>
            <a:r>
              <a:rPr lang="en-US" dirty="0" smtClean="0"/>
              <a:t> Cube (5</a:t>
            </a:r>
            <a:r>
              <a:rPr lang="en-US" baseline="30000" dirty="0" smtClean="0"/>
              <a:t>7</a:t>
            </a:r>
            <a:r>
              <a:rPr lang="en-US" dirty="0" smtClean="0"/>
              <a:t>, 78,110 moving parts)</a:t>
            </a:r>
            <a:endParaRPr lang="en-US" dirty="0"/>
          </a:p>
        </p:txBody>
      </p:sp>
      <p:sp>
        <p:nvSpPr>
          <p:cNvPr id="9" name="Rectangle 2"/>
          <p:cNvSpPr txBox="1">
            <a:spLocks noChangeArrowheads="1"/>
          </p:cNvSpPr>
          <p:nvPr/>
        </p:nvSpPr>
        <p:spPr bwMode="auto">
          <a:xfrm>
            <a:off x="206375" y="157163"/>
            <a:ext cx="8664575" cy="5413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kern="12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ctr" eaLnBrk="1" hangingPunct="1"/>
            <a:r>
              <a:rPr lang="en-US" sz="3400" dirty="0" smtClean="0">
                <a:ea typeface="ＭＳ Ｐゴシック" pitchFamily="34" charset="-128"/>
              </a:rPr>
              <a:t>Multidimensional Visualization</a:t>
            </a:r>
          </a:p>
        </p:txBody>
      </p:sp>
    </p:spTree>
    <p:extLst>
      <p:ext uri="{BB962C8B-B14F-4D97-AF65-F5344CB8AC3E}">
        <p14:creationId xmlns="" xmlns:p14="http://schemas.microsoft.com/office/powerpoint/2010/main" val="174840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2" descr="northwest passage.jpg"/>
          <p:cNvPicPr>
            <a:picLocks noChangeAspect="1"/>
          </p:cNvPicPr>
          <p:nvPr/>
        </p:nvPicPr>
        <p:blipFill>
          <a:blip r:embed="rId3" cstate="print"/>
          <a:srcRect/>
          <a:stretch>
            <a:fillRect/>
          </a:stretch>
        </p:blipFill>
        <p:spPr bwMode="auto">
          <a:xfrm>
            <a:off x="1588" y="0"/>
            <a:ext cx="9140825" cy="6858000"/>
          </a:xfrm>
          <a:prstGeom prst="rect">
            <a:avLst/>
          </a:prstGeom>
          <a:noFill/>
          <a:ln w="9525">
            <a:noFill/>
            <a:miter lim="800000"/>
            <a:headEnd/>
            <a:tailEnd/>
          </a:ln>
        </p:spPr>
      </p:pic>
      <p:sp>
        <p:nvSpPr>
          <p:cNvPr id="93187" name="Title 10"/>
          <p:cNvSpPr>
            <a:spLocks noGrp="1"/>
          </p:cNvSpPr>
          <p:nvPr>
            <p:ph type="title" idx="4294967295"/>
          </p:nvPr>
        </p:nvSpPr>
        <p:spPr>
          <a:xfrm>
            <a:off x="0" y="153988"/>
            <a:ext cx="9144000" cy="458587"/>
          </a:xfrm>
        </p:spPr>
        <p:txBody>
          <a:bodyPr/>
          <a:lstStyle/>
          <a:p>
            <a:pPr algn="ctr"/>
            <a:r>
              <a:rPr lang="en-US" sz="2800" dirty="0" smtClean="0">
                <a:solidFill>
                  <a:schemeClr val="bg1"/>
                </a:solidFill>
              </a:rPr>
              <a:t>Energy is the Defining Challenge of Our Time</a:t>
            </a:r>
          </a:p>
        </p:txBody>
      </p:sp>
      <p:sp>
        <p:nvSpPr>
          <p:cNvPr id="93188" name="Rectangle 4"/>
          <p:cNvSpPr>
            <a:spLocks noGrp="1" noChangeArrowheads="1"/>
          </p:cNvSpPr>
          <p:nvPr>
            <p:ph type="body" idx="4294967295"/>
          </p:nvPr>
        </p:nvSpPr>
        <p:spPr>
          <a:xfrm>
            <a:off x="0" y="838200"/>
            <a:ext cx="4648199" cy="3916970"/>
          </a:xfrm>
        </p:spPr>
        <p:txBody>
          <a:bodyPr/>
          <a:lstStyle/>
          <a:p>
            <a:pPr marL="228600" indent="-228600">
              <a:buClr>
                <a:schemeClr val="bg1"/>
              </a:buClr>
            </a:pPr>
            <a:r>
              <a:rPr lang="en-US" b="1" dirty="0" smtClean="0">
                <a:solidFill>
                  <a:schemeClr val="bg1"/>
                </a:solidFill>
              </a:rPr>
              <a:t>Buildings in U.S.</a:t>
            </a:r>
          </a:p>
          <a:p>
            <a:pPr marL="571500" lvl="1" indent="-228600">
              <a:buClr>
                <a:schemeClr val="bg1"/>
              </a:buClr>
            </a:pPr>
            <a:r>
              <a:rPr lang="en-US" b="1" dirty="0" smtClean="0">
                <a:solidFill>
                  <a:schemeClr val="bg1"/>
                </a:solidFill>
              </a:rPr>
              <a:t>40% of primary energy/carbon, 73% of electricity, 34% of gas</a:t>
            </a:r>
          </a:p>
          <a:p>
            <a:pPr marL="228600" indent="-228600">
              <a:buClr>
                <a:schemeClr val="bg1"/>
              </a:buClr>
            </a:pPr>
            <a:r>
              <a:rPr lang="en-US" b="1" dirty="0" smtClean="0">
                <a:solidFill>
                  <a:schemeClr val="bg1"/>
                </a:solidFill>
              </a:rPr>
              <a:t>Buildings in China</a:t>
            </a:r>
          </a:p>
          <a:p>
            <a:pPr marL="623887" lvl="1" indent="-228600">
              <a:buClr>
                <a:schemeClr val="bg1"/>
              </a:buClr>
            </a:pPr>
            <a:r>
              <a:rPr lang="en-US" b="1" dirty="0" smtClean="0">
                <a:solidFill>
                  <a:schemeClr val="bg1"/>
                </a:solidFill>
              </a:rPr>
              <a:t>60% of urban building floor space in 2030 has yet to be built</a:t>
            </a:r>
          </a:p>
          <a:p>
            <a:pPr marL="228600" indent="-228600">
              <a:buClr>
                <a:schemeClr val="bg1"/>
              </a:buClr>
            </a:pPr>
            <a:r>
              <a:rPr lang="en-US" b="1" dirty="0" smtClean="0">
                <a:solidFill>
                  <a:schemeClr val="bg1"/>
                </a:solidFill>
              </a:rPr>
              <a:t>Buildings in India</a:t>
            </a:r>
          </a:p>
          <a:p>
            <a:pPr marL="623887" lvl="1" indent="-228600">
              <a:buClr>
                <a:schemeClr val="bg1"/>
              </a:buClr>
            </a:pPr>
            <a:r>
              <a:rPr lang="en-US" b="1" dirty="0" smtClean="0">
                <a:solidFill>
                  <a:schemeClr val="bg1"/>
                </a:solidFill>
              </a:rPr>
              <a:t>67% of all building floor space in 2030 has yet to be built</a:t>
            </a:r>
          </a:p>
        </p:txBody>
      </p:sp>
      <p:sp>
        <p:nvSpPr>
          <p:cNvPr id="93190" name="Rectangle 6"/>
          <p:cNvSpPr>
            <a:spLocks noChangeArrowheads="1"/>
          </p:cNvSpPr>
          <p:nvPr/>
        </p:nvSpPr>
        <p:spPr bwMode="auto">
          <a:xfrm>
            <a:off x="3124200" y="6662738"/>
            <a:ext cx="2895600" cy="182562"/>
          </a:xfrm>
          <a:prstGeom prst="rect">
            <a:avLst/>
          </a:prstGeom>
          <a:noFill/>
          <a:ln w="9525" algn="ctr">
            <a:noFill/>
            <a:miter lim="800000"/>
            <a:headEnd/>
            <a:tailEnd/>
          </a:ln>
        </p:spPr>
        <p:txBody>
          <a:bodyPr/>
          <a:lstStyle/>
          <a:p>
            <a:pPr marL="171450" indent="-171450" algn="ctr">
              <a:lnSpc>
                <a:spcPct val="90000"/>
              </a:lnSpc>
            </a:pPr>
            <a:endParaRPr lang="en-US" sz="500" b="0">
              <a:solidFill>
                <a:schemeClr val="bg1"/>
              </a:solidFill>
              <a:latin typeface="Times New Roman" pitchFamily="18" charset="0"/>
              <a:cs typeface="Times New Roman" pitchFamily="18" charset="0"/>
            </a:endParaRPr>
          </a:p>
        </p:txBody>
      </p:sp>
      <p:sp>
        <p:nvSpPr>
          <p:cNvPr id="93193" name="TextBox 8"/>
          <p:cNvSpPr>
            <a:spLocks noChangeArrowheads="1"/>
          </p:cNvSpPr>
          <p:nvPr/>
        </p:nvSpPr>
        <p:spPr bwMode="auto">
          <a:xfrm>
            <a:off x="4972050" y="997047"/>
            <a:ext cx="3562350" cy="676275"/>
          </a:xfrm>
          <a:prstGeom prst="bevel">
            <a:avLst>
              <a:gd name="adj" fmla="val 10676"/>
            </a:avLst>
          </a:prstGeom>
          <a:solidFill>
            <a:srgbClr val="D1E2D8"/>
          </a:solidFill>
          <a:ln w="9525">
            <a:noFill/>
            <a:miter lim="800000"/>
            <a:headEnd/>
            <a:tailEnd/>
          </a:ln>
        </p:spPr>
        <p:txBody>
          <a:bodyPr anchor="ctr">
            <a:spAutoFit/>
          </a:bodyPr>
          <a:lstStyle/>
          <a:p>
            <a:pPr algn="ctr">
              <a:lnSpc>
                <a:spcPts val="1800"/>
              </a:lnSpc>
            </a:pPr>
            <a:r>
              <a:rPr lang="en-US" sz="1600" b="0" dirty="0">
                <a:latin typeface="Arial Black" pitchFamily="34" charset="0"/>
              </a:rPr>
              <a:t>Global energy consumption</a:t>
            </a:r>
            <a:br>
              <a:rPr lang="en-US" sz="1600" b="0" dirty="0">
                <a:latin typeface="Arial Black" pitchFamily="34" charset="0"/>
              </a:rPr>
            </a:br>
            <a:r>
              <a:rPr lang="en-US" sz="1600" b="0" dirty="0">
                <a:latin typeface="Arial Black" pitchFamily="34" charset="0"/>
              </a:rPr>
              <a:t>will increase 50% by 2030</a:t>
            </a:r>
          </a:p>
        </p:txBody>
      </p:sp>
      <p:sp>
        <p:nvSpPr>
          <p:cNvPr id="9" name="Title 10"/>
          <p:cNvSpPr txBox="1">
            <a:spLocks/>
          </p:cNvSpPr>
          <p:nvPr/>
        </p:nvSpPr>
        <p:spPr bwMode="auto">
          <a:xfrm>
            <a:off x="0" y="6062347"/>
            <a:ext cx="9144000" cy="6432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lgn="ctr" eaLnBrk="0" hangingPunct="0">
              <a:lnSpc>
                <a:spcPct val="85000"/>
              </a:lnSpc>
            </a:pPr>
            <a:r>
              <a:rPr lang="en-US" sz="1400" dirty="0" smtClean="0">
                <a:solidFill>
                  <a:schemeClr val="bg1"/>
                </a:solidFill>
                <a:latin typeface="Arial Black" pitchFamily="34" charset="0"/>
                <a:ea typeface="+mj-ea"/>
                <a:cs typeface="+mj-cs"/>
              </a:rPr>
              <a:t>“Upgrading the energy efficiency of America’s buildings is one of the fastest, easiest, and cheapest ways to save money, cut down on harmful pollution, and create good jobs…” President Obama, December 2, 2011, while announcing Better Buildings Challenge </a:t>
            </a:r>
            <a:endParaRPr kumimoji="0" lang="en-US" sz="1400" b="0" i="0" u="none" strike="noStrike" kern="1200" cap="none" spc="0" normalizeH="0" baseline="0" noProof="0" dirty="0" smtClean="0">
              <a:ln>
                <a:noFill/>
              </a:ln>
              <a:solidFill>
                <a:schemeClr val="bg1"/>
              </a:solidFill>
              <a:effectLst/>
              <a:uLnTx/>
              <a:uFillTx/>
              <a:latin typeface="Arial Black" pitchFamily="34" charset="0"/>
              <a:ea typeface="+mj-ea"/>
              <a:cs typeface="+mj-cs"/>
            </a:endParaRPr>
          </a:p>
        </p:txBody>
      </p:sp>
      <p:pic>
        <p:nvPicPr>
          <p:cNvPr id="2050" name="Picture 2" descr="President Obama  Embraces Energy Efficiency in 2012 State of the Union"/>
          <p:cNvPicPr>
            <a:picLocks noChangeAspect="1" noChangeArrowheads="1"/>
          </p:cNvPicPr>
          <p:nvPr/>
        </p:nvPicPr>
        <p:blipFill>
          <a:blip r:embed="rId4" cstate="print"/>
          <a:srcRect/>
          <a:stretch>
            <a:fillRect/>
          </a:stretch>
        </p:blipFill>
        <p:spPr bwMode="auto">
          <a:xfrm>
            <a:off x="742950" y="4876800"/>
            <a:ext cx="2381250" cy="1190625"/>
          </a:xfrm>
          <a:prstGeom prst="rect">
            <a:avLst/>
          </a:prstGeom>
          <a:noFill/>
        </p:spPr>
      </p:pic>
    </p:spTree>
    <p:extLst>
      <p:ext uri="{BB962C8B-B14F-4D97-AF65-F5344CB8AC3E}">
        <p14:creationId xmlns="" xmlns:p14="http://schemas.microsoft.com/office/powerpoint/2010/main" val="12371581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1.eere.energy.gov/buildings/building_america/images/beopt_graph.jpg"/>
          <p:cNvPicPr>
            <a:picLocks noChangeAspect="1" noChangeArrowheads="1"/>
          </p:cNvPicPr>
          <p:nvPr/>
        </p:nvPicPr>
        <p:blipFill>
          <a:blip r:embed="rId3" cstate="print"/>
          <a:srcRect/>
          <a:stretch>
            <a:fillRect/>
          </a:stretch>
        </p:blipFill>
        <p:spPr bwMode="auto">
          <a:xfrm>
            <a:off x="6019800" y="4495800"/>
            <a:ext cx="2057400" cy="2057400"/>
          </a:xfrm>
          <a:prstGeom prst="rect">
            <a:avLst/>
          </a:prstGeom>
          <a:noFill/>
        </p:spPr>
      </p:pic>
      <p:sp>
        <p:nvSpPr>
          <p:cNvPr id="2" name="Title 1"/>
          <p:cNvSpPr>
            <a:spLocks noGrp="1"/>
          </p:cNvSpPr>
          <p:nvPr>
            <p:ph type="title"/>
          </p:nvPr>
        </p:nvSpPr>
        <p:spPr>
          <a:xfrm>
            <a:off x="111124" y="177800"/>
            <a:ext cx="8880476" cy="461665"/>
          </a:xfrm>
        </p:spPr>
        <p:txBody>
          <a:bodyPr/>
          <a:lstStyle/>
          <a:p>
            <a:r>
              <a:rPr lang="en-US" sz="2800" dirty="0" smtClean="0"/>
              <a:t>Need for Big-V Validation of Energy Models</a:t>
            </a:r>
            <a:endParaRPr lang="en-US" sz="2800" dirty="0"/>
          </a:p>
        </p:txBody>
      </p:sp>
      <p:sp>
        <p:nvSpPr>
          <p:cNvPr id="3" name="Content Placeholder 2"/>
          <p:cNvSpPr>
            <a:spLocks noGrp="1"/>
          </p:cNvSpPr>
          <p:nvPr>
            <p:ph idx="1"/>
          </p:nvPr>
        </p:nvSpPr>
        <p:spPr>
          <a:xfrm>
            <a:off x="111125" y="1344613"/>
            <a:ext cx="8229600" cy="4867999"/>
          </a:xfrm>
        </p:spPr>
        <p:txBody>
          <a:bodyPr/>
          <a:lstStyle/>
          <a:p>
            <a:r>
              <a:rPr lang="en-US" dirty="0" smtClean="0"/>
              <a:t>CA Assembly Bills AB1103 and AB758</a:t>
            </a:r>
            <a:br>
              <a:rPr lang="en-US" dirty="0" smtClean="0"/>
            </a:br>
            <a:r>
              <a:rPr lang="en-US" dirty="0" smtClean="0"/>
              <a:t>4.7 million commercial, 114 million residential</a:t>
            </a:r>
          </a:p>
          <a:p>
            <a:r>
              <a:rPr lang="en-US" dirty="0" smtClean="0"/>
              <a:t>Small projects have higher overhead,</a:t>
            </a:r>
            <a:br>
              <a:rPr lang="en-US" dirty="0" smtClean="0"/>
            </a:br>
            <a:r>
              <a:rPr lang="en-US" dirty="0" smtClean="0"/>
              <a:t>larger spread (risk)</a:t>
            </a:r>
          </a:p>
          <a:p>
            <a:r>
              <a:rPr lang="en-US" dirty="0" smtClean="0"/>
              <a:t>Determination of optimal retrofit or</a:t>
            </a:r>
            <a:br>
              <a:rPr lang="en-US" dirty="0" smtClean="0"/>
            </a:br>
            <a:r>
              <a:rPr lang="en-US" dirty="0" smtClean="0"/>
              <a:t>weatherization package for a building</a:t>
            </a:r>
          </a:p>
          <a:p>
            <a:r>
              <a:rPr lang="en-US" dirty="0" smtClean="0"/>
              <a:t>WA NEAT/MHEA </a:t>
            </a:r>
            <a:r>
              <a:rPr lang="en-US" dirty="0" err="1" smtClean="0"/>
              <a:t>Wx</a:t>
            </a:r>
            <a:r>
              <a:rPr lang="en-US" dirty="0" smtClean="0"/>
              <a:t> measures,</a:t>
            </a:r>
            <a:br>
              <a:rPr lang="en-US" dirty="0" smtClean="0"/>
            </a:br>
            <a:r>
              <a:rPr lang="en-US" dirty="0" smtClean="0"/>
              <a:t>BE-Opt, HES, etc.</a:t>
            </a:r>
          </a:p>
          <a:p>
            <a:r>
              <a:rPr lang="en-US" dirty="0" smtClean="0"/>
              <a:t>Do measures match expected savings</a:t>
            </a:r>
          </a:p>
          <a:p>
            <a:r>
              <a:rPr lang="en-US" dirty="0" smtClean="0"/>
              <a:t>Disambiguation of multiple measures</a:t>
            </a:r>
          </a:p>
        </p:txBody>
      </p:sp>
      <p:pic>
        <p:nvPicPr>
          <p:cNvPr id="5" name="Picture 3"/>
          <p:cNvPicPr>
            <a:picLocks noChangeAspect="1" noChangeArrowheads="1"/>
          </p:cNvPicPr>
          <p:nvPr/>
        </p:nvPicPr>
        <p:blipFill>
          <a:blip r:embed="rId4" cstate="screen"/>
          <a:srcRect/>
          <a:stretch>
            <a:fillRect/>
          </a:stretch>
        </p:blipFill>
        <p:spPr bwMode="auto">
          <a:xfrm>
            <a:off x="5334000" y="2188382"/>
            <a:ext cx="3475360" cy="24598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Summary</a:t>
            </a:r>
            <a:endParaRPr lang="en-US" dirty="0"/>
          </a:p>
        </p:txBody>
      </p:sp>
      <p:sp>
        <p:nvSpPr>
          <p:cNvPr id="3" name="Content Placeholder 2"/>
          <p:cNvSpPr>
            <a:spLocks noGrp="1"/>
          </p:cNvSpPr>
          <p:nvPr>
            <p:ph idx="1"/>
          </p:nvPr>
        </p:nvSpPr>
        <p:spPr>
          <a:xfrm>
            <a:off x="111125" y="1344613"/>
            <a:ext cx="8229600" cy="2182136"/>
          </a:xfrm>
        </p:spPr>
        <p:txBody>
          <a:bodyPr/>
          <a:lstStyle/>
          <a:p>
            <a:r>
              <a:rPr lang="en-US" dirty="0" smtClean="0">
                <a:solidFill>
                  <a:schemeClr val="bg1">
                    <a:lumMod val="75000"/>
                  </a:schemeClr>
                </a:solidFill>
              </a:rPr>
              <a:t>Of what relevance is Autotune?</a:t>
            </a:r>
          </a:p>
          <a:p>
            <a:r>
              <a:rPr lang="en-US" dirty="0" smtClean="0"/>
              <a:t>What is Autotune?</a:t>
            </a:r>
          </a:p>
          <a:p>
            <a:r>
              <a:rPr lang="en-US" dirty="0" smtClean="0">
                <a:solidFill>
                  <a:schemeClr val="bg1">
                    <a:lumMod val="75000"/>
                  </a:schemeClr>
                </a:solidFill>
              </a:rPr>
              <a:t>So what are you actually doing?</a:t>
            </a:r>
          </a:p>
          <a:p>
            <a:r>
              <a:rPr lang="en-US" dirty="0" smtClean="0">
                <a:solidFill>
                  <a:schemeClr val="bg1">
                    <a:lumMod val="75000"/>
                  </a:schemeClr>
                </a:solidFill>
              </a:rPr>
              <a:t>How can this help me?</a:t>
            </a:r>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206375" y="157163"/>
            <a:ext cx="8664575" cy="541337"/>
          </a:xfrm>
        </p:spPr>
        <p:txBody>
          <a:bodyPr/>
          <a:lstStyle/>
          <a:p>
            <a:pPr algn="ctr" eaLnBrk="1" hangingPunct="1"/>
            <a:r>
              <a:rPr lang="en-US" sz="3400" dirty="0" smtClean="0">
                <a:ea typeface="ＭＳ Ｐゴシック" pitchFamily="34" charset="-128"/>
              </a:rPr>
              <a:t>Analogical Reasoning</a:t>
            </a:r>
          </a:p>
        </p:txBody>
      </p:sp>
      <p:sp>
        <p:nvSpPr>
          <p:cNvPr id="18435" name="Rectangle 3"/>
          <p:cNvSpPr>
            <a:spLocks noGrp="1" noChangeArrowheads="1"/>
          </p:cNvSpPr>
          <p:nvPr>
            <p:ph type="body" idx="4294967295"/>
          </p:nvPr>
        </p:nvSpPr>
        <p:spPr>
          <a:xfrm>
            <a:off x="638175" y="914400"/>
            <a:ext cx="7704138" cy="2762808"/>
          </a:xfrm>
        </p:spPr>
        <p:txBody>
          <a:bodyPr/>
          <a:lstStyle/>
          <a:p>
            <a:pPr marL="288925" indent="-288925" eaLnBrk="1" hangingPunct="1">
              <a:lnSpc>
                <a:spcPct val="80000"/>
              </a:lnSpc>
              <a:buFont typeface="Symbol" pitchFamily="18" charset="2"/>
              <a:buNone/>
            </a:pPr>
            <a:r>
              <a:rPr lang="en-US" sz="2400" dirty="0" smtClean="0">
                <a:ea typeface="ＭＳ Ｐゴシック" pitchFamily="34" charset="-128"/>
              </a:rPr>
              <a:t>Timescale &amp; Pitch matching - </a:t>
            </a:r>
            <a:r>
              <a:rPr lang="en-US" sz="1800" dirty="0" smtClean="0">
                <a:ea typeface="ＭＳ Ｐゴシック" pitchFamily="34" charset="-128"/>
              </a:rPr>
              <a:t>Cher’s “Believe” from 1998</a:t>
            </a:r>
          </a:p>
          <a:p>
            <a:pPr marL="288925" indent="-288925" eaLnBrk="1" hangingPunct="1">
              <a:lnSpc>
                <a:spcPct val="80000"/>
              </a:lnSpc>
              <a:buFont typeface="Symbol" pitchFamily="18" charset="2"/>
              <a:buNone/>
            </a:pPr>
            <a:endParaRPr lang="en-US" sz="2400" dirty="0" smtClean="0">
              <a:ea typeface="ＭＳ Ｐゴシック" pitchFamily="34" charset="-128"/>
            </a:endParaRPr>
          </a:p>
          <a:p>
            <a:pPr marL="288925" indent="-288925" eaLnBrk="1" hangingPunct="1">
              <a:lnSpc>
                <a:spcPct val="80000"/>
              </a:lnSpc>
              <a:buFont typeface="Symbol" pitchFamily="18" charset="2"/>
              <a:buNone/>
            </a:pPr>
            <a:endParaRPr lang="en-US" sz="2400" dirty="0" smtClean="0">
              <a:ea typeface="ＭＳ Ｐゴシック" pitchFamily="34" charset="-128"/>
            </a:endParaRPr>
          </a:p>
          <a:p>
            <a:pPr marL="288925" indent="-288925" eaLnBrk="1" hangingPunct="1">
              <a:lnSpc>
                <a:spcPct val="80000"/>
              </a:lnSpc>
              <a:buFont typeface="Symbol" pitchFamily="18" charset="2"/>
              <a:buNone/>
            </a:pPr>
            <a:endParaRPr lang="en-US" sz="2400" dirty="0" smtClean="0">
              <a:ea typeface="ＭＳ Ｐゴシック" pitchFamily="34" charset="-128"/>
            </a:endParaRPr>
          </a:p>
          <a:p>
            <a:pPr marL="288925" indent="-288925" eaLnBrk="1" hangingPunct="1">
              <a:lnSpc>
                <a:spcPct val="80000"/>
              </a:lnSpc>
              <a:buFont typeface="Symbol" pitchFamily="18" charset="2"/>
              <a:buNone/>
            </a:pPr>
            <a:endParaRPr lang="en-US" sz="2400" dirty="0" smtClean="0">
              <a:ea typeface="ＭＳ Ｐゴシック" pitchFamily="34" charset="-128"/>
            </a:endParaRPr>
          </a:p>
          <a:p>
            <a:pPr marL="288925" indent="-288925" eaLnBrk="1" hangingPunct="1">
              <a:lnSpc>
                <a:spcPct val="80000"/>
              </a:lnSpc>
              <a:buFont typeface="Symbol" pitchFamily="18" charset="2"/>
              <a:buNone/>
            </a:pPr>
            <a:endParaRPr lang="en-US" sz="2400" dirty="0" smtClean="0">
              <a:ea typeface="ＭＳ Ｐゴシック" pitchFamily="34" charset="-128"/>
            </a:endParaRPr>
          </a:p>
        </p:txBody>
      </p:sp>
      <p:pic>
        <p:nvPicPr>
          <p:cNvPr id="58370" name="Picture 2"/>
          <p:cNvPicPr>
            <a:picLocks noChangeAspect="1" noChangeArrowheads="1"/>
          </p:cNvPicPr>
          <p:nvPr/>
        </p:nvPicPr>
        <p:blipFill>
          <a:blip r:embed="rId3" cstate="print"/>
          <a:srcRect/>
          <a:stretch>
            <a:fillRect/>
          </a:stretch>
        </p:blipFill>
        <p:spPr bwMode="auto">
          <a:xfrm>
            <a:off x="1295400" y="1295400"/>
            <a:ext cx="3810000" cy="2353088"/>
          </a:xfrm>
          <a:prstGeom prst="rect">
            <a:avLst/>
          </a:prstGeom>
          <a:noFill/>
          <a:ln w="9525">
            <a:noFill/>
            <a:miter lim="800000"/>
            <a:headEnd/>
            <a:tailEnd/>
          </a:ln>
        </p:spPr>
      </p:pic>
      <p:pic>
        <p:nvPicPr>
          <p:cNvPr id="58372" name="Picture 4" descr="http://t0.gstatic.com/images?q=tbn:ANd9GcQbfjZ9C5cw_9_ZV0wiRFPSLp0hGW4pU_ZSqrWHkbHRvtqwknm3SQ"/>
          <p:cNvPicPr>
            <a:picLocks noChangeAspect="1" noChangeArrowheads="1"/>
          </p:cNvPicPr>
          <p:nvPr/>
        </p:nvPicPr>
        <p:blipFill>
          <a:blip r:embed="rId4" cstate="print"/>
          <a:srcRect/>
          <a:stretch>
            <a:fillRect/>
          </a:stretch>
        </p:blipFill>
        <p:spPr bwMode="auto">
          <a:xfrm>
            <a:off x="4267200" y="5181600"/>
            <a:ext cx="1000125" cy="1000125"/>
          </a:xfrm>
          <a:prstGeom prst="rect">
            <a:avLst/>
          </a:prstGeom>
          <a:noFill/>
        </p:spPr>
      </p:pic>
      <p:sp>
        <p:nvSpPr>
          <p:cNvPr id="8" name="TextBox 7"/>
          <p:cNvSpPr txBox="1"/>
          <p:nvPr/>
        </p:nvSpPr>
        <p:spPr>
          <a:xfrm>
            <a:off x="762000" y="5257800"/>
            <a:ext cx="3733800" cy="1034129"/>
          </a:xfrm>
          <a:prstGeom prst="rect">
            <a:avLst/>
          </a:prstGeom>
          <a:noFill/>
        </p:spPr>
        <p:txBody>
          <a:bodyPr wrap="square" rtlCol="0">
            <a:spAutoFit/>
          </a:bodyPr>
          <a:lstStyle/>
          <a:p>
            <a:pPr marL="288925" indent="-288925" eaLnBrk="1" hangingPunct="1">
              <a:lnSpc>
                <a:spcPct val="80000"/>
              </a:lnSpc>
              <a:buFont typeface="Symbol" pitchFamily="18" charset="2"/>
              <a:buNone/>
            </a:pPr>
            <a:r>
              <a:rPr lang="en-US" dirty="0" err="1" smtClean="0">
                <a:ea typeface="ＭＳ Ｐゴシック" pitchFamily="34" charset="-128"/>
              </a:rPr>
              <a:t>GarageBand</a:t>
            </a:r>
            <a:r>
              <a:rPr lang="en-US" dirty="0" smtClean="0">
                <a:ea typeface="ＭＳ Ｐゴシック" pitchFamily="34" charset="-128"/>
              </a:rPr>
              <a:t> for desktops</a:t>
            </a:r>
          </a:p>
          <a:p>
            <a:pPr marL="288925" indent="-288925" eaLnBrk="1" hangingPunct="1">
              <a:lnSpc>
                <a:spcPct val="80000"/>
              </a:lnSpc>
              <a:buFont typeface="Symbol" pitchFamily="18" charset="2"/>
              <a:buNone/>
            </a:pPr>
            <a:endParaRPr lang="en-US" dirty="0" smtClean="0">
              <a:ea typeface="ＭＳ Ｐゴシック" pitchFamily="34" charset="-128"/>
            </a:endParaRPr>
          </a:p>
          <a:p>
            <a:pPr marL="288925" indent="-288925" eaLnBrk="1" hangingPunct="1">
              <a:lnSpc>
                <a:spcPct val="80000"/>
              </a:lnSpc>
              <a:buFont typeface="Symbol" pitchFamily="18" charset="2"/>
              <a:buNone/>
            </a:pPr>
            <a:r>
              <a:rPr lang="en-US" dirty="0" smtClean="0">
                <a:ea typeface="ＭＳ Ｐゴシック" pitchFamily="34" charset="-128"/>
              </a:rPr>
              <a:t>Vocal </a:t>
            </a:r>
            <a:r>
              <a:rPr lang="en-US" dirty="0" err="1" smtClean="0">
                <a:ea typeface="ＭＳ Ｐゴシック" pitchFamily="34" charset="-128"/>
              </a:rPr>
              <a:t>autotuning</a:t>
            </a:r>
            <a:r>
              <a:rPr lang="en-US" dirty="0" smtClean="0">
                <a:ea typeface="ＭＳ Ｐゴシック" pitchFamily="34" charset="-128"/>
              </a:rPr>
              <a:t> for </a:t>
            </a:r>
            <a:r>
              <a:rPr lang="en-US" dirty="0" err="1" smtClean="0">
                <a:ea typeface="ＭＳ Ｐゴシック" pitchFamily="34" charset="-128"/>
              </a:rPr>
              <a:t>smartphones</a:t>
            </a:r>
            <a:endParaRPr lang="en-US" dirty="0" smtClean="0">
              <a:ea typeface="ＭＳ Ｐゴシック" pitchFamily="34" charset="-128"/>
            </a:endParaRPr>
          </a:p>
          <a:p>
            <a:endParaRPr lang="en-US" dirty="0"/>
          </a:p>
        </p:txBody>
      </p:sp>
      <p:sp>
        <p:nvSpPr>
          <p:cNvPr id="9" name="TextBox 8"/>
          <p:cNvSpPr txBox="1"/>
          <p:nvPr/>
        </p:nvSpPr>
        <p:spPr>
          <a:xfrm>
            <a:off x="838200" y="3733800"/>
            <a:ext cx="7315200" cy="1249573"/>
          </a:xfrm>
          <a:prstGeom prst="rect">
            <a:avLst/>
          </a:prstGeom>
          <a:noFill/>
        </p:spPr>
        <p:txBody>
          <a:bodyPr wrap="square" rtlCol="0">
            <a:spAutoFit/>
          </a:bodyPr>
          <a:lstStyle/>
          <a:p>
            <a:pPr marL="288925" indent="-288925" eaLnBrk="1" hangingPunct="1">
              <a:lnSpc>
                <a:spcPct val="80000"/>
              </a:lnSpc>
              <a:buFont typeface="Symbol" pitchFamily="18" charset="2"/>
              <a:buNone/>
            </a:pPr>
            <a:r>
              <a:rPr lang="en-US" sz="2000" dirty="0" smtClean="0">
                <a:ea typeface="ＭＳ Ｐゴシック" pitchFamily="34" charset="-128"/>
              </a:rPr>
              <a:t>Auto-tune the news:</a:t>
            </a:r>
            <a:br>
              <a:rPr lang="en-US" sz="2000" dirty="0" smtClean="0">
                <a:ea typeface="ＭＳ Ｐゴシック" pitchFamily="34" charset="-128"/>
              </a:rPr>
            </a:br>
            <a:endParaRPr lang="en-US" sz="2000" dirty="0" smtClean="0">
              <a:ea typeface="ＭＳ Ｐゴシック" pitchFamily="34" charset="-128"/>
            </a:endParaRPr>
          </a:p>
          <a:p>
            <a:pPr marL="288925" indent="-288925" eaLnBrk="1" hangingPunct="1">
              <a:lnSpc>
                <a:spcPct val="80000"/>
              </a:lnSpc>
              <a:buFont typeface="Symbol" pitchFamily="18" charset="2"/>
              <a:buNone/>
            </a:pPr>
            <a:r>
              <a:rPr lang="en-US" dirty="0" smtClean="0">
                <a:ea typeface="ＭＳ Ｐゴシック" pitchFamily="34" charset="-128"/>
                <a:hlinkClick r:id="rId5"/>
              </a:rPr>
              <a:t>http://www.youtube.com/watch?v=EzNhaLUT520</a:t>
            </a:r>
            <a:r>
              <a:rPr lang="en-US" dirty="0" smtClean="0">
                <a:ea typeface="ＭＳ Ｐゴシック" pitchFamily="34" charset="-128"/>
              </a:rPr>
              <a:t> (original)</a:t>
            </a:r>
            <a:br>
              <a:rPr lang="en-US" dirty="0" smtClean="0">
                <a:ea typeface="ＭＳ Ｐゴシック" pitchFamily="34" charset="-128"/>
              </a:rPr>
            </a:br>
            <a:endParaRPr lang="en-US" dirty="0" smtClean="0">
              <a:ea typeface="ＭＳ Ｐゴシック" pitchFamily="34" charset="-128"/>
            </a:endParaRPr>
          </a:p>
          <a:p>
            <a:pPr marL="288925" indent="-288925" eaLnBrk="1" hangingPunct="1">
              <a:lnSpc>
                <a:spcPct val="80000"/>
              </a:lnSpc>
              <a:buFont typeface="Symbol" pitchFamily="18" charset="2"/>
              <a:buNone/>
            </a:pPr>
            <a:r>
              <a:rPr lang="en-US" dirty="0" smtClean="0">
                <a:ea typeface="ＭＳ Ｐゴシック" pitchFamily="34" charset="-128"/>
                <a:hlinkClick r:id="rId6"/>
              </a:rPr>
              <a:t>http://www.youtube.com/watch?v=QzRZWpeofic</a:t>
            </a:r>
            <a:r>
              <a:rPr lang="en-US" dirty="0" smtClean="0">
                <a:ea typeface="ＭＳ Ｐゴシック" pitchFamily="34" charset="-128"/>
              </a:rPr>
              <a:t> (tuned)</a:t>
            </a:r>
            <a:endParaRPr lang="en-US" dirty="0"/>
          </a:p>
        </p:txBody>
      </p:sp>
      <p:pic>
        <p:nvPicPr>
          <p:cNvPr id="10" name="Picture 9"/>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486400" y="2133600"/>
            <a:ext cx="2219325" cy="149035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943725" y="3213227"/>
            <a:ext cx="2114029" cy="15632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3"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par>
                                <p:cTn id="21" presetID="3" presetClass="entr" presetSubtype="10" fill="hold" nodeType="withEffect">
                                  <p:stCondLst>
                                    <p:cond delay="0"/>
                                  </p:stCondLst>
                                  <p:childTnLst>
                                    <p:set>
                                      <p:cBhvr>
                                        <p:cTn id="22" dur="1" fill="hold">
                                          <p:stCondLst>
                                            <p:cond delay="0"/>
                                          </p:stCondLst>
                                        </p:cTn>
                                        <p:tgtEl>
                                          <p:spTgt spid="58372"/>
                                        </p:tgtEl>
                                        <p:attrNameLst>
                                          <p:attrName>style.visibility</p:attrName>
                                        </p:attrNameLst>
                                      </p:cBhvr>
                                      <p:to>
                                        <p:strVal val="visible"/>
                                      </p:to>
                                    </p:set>
                                    <p:animEffect transition="in" filter="blinds(horizontal)">
                                      <p:cBhvr>
                                        <p:cTn id="23"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C:\Users\nri\Desktop\SimBuild_Trip\SimBuild\High-Res\ZEBRAlliance.png"/>
          <p:cNvPicPr>
            <a:picLocks noChangeAspect="1" noChangeArrowheads="1"/>
          </p:cNvPicPr>
          <p:nvPr/>
        </p:nvPicPr>
        <p:blipFill>
          <a:blip r:embed="rId3" cstate="print"/>
          <a:srcRect/>
          <a:stretch>
            <a:fillRect/>
          </a:stretch>
        </p:blipFill>
        <p:spPr bwMode="auto">
          <a:xfrm>
            <a:off x="6705600" y="4343400"/>
            <a:ext cx="2134837" cy="1143000"/>
          </a:xfrm>
          <a:prstGeom prst="rect">
            <a:avLst/>
          </a:prstGeom>
          <a:ln>
            <a:noFill/>
          </a:ln>
          <a:effectLst>
            <a:outerShdw blurRad="292100" dist="139700" dir="2700000" algn="tl" rotWithShape="0">
              <a:srgbClr val="333333">
                <a:alpha val="65000"/>
              </a:srgbClr>
            </a:outerShdw>
          </a:effectLst>
        </p:spPr>
      </p:pic>
      <p:pic>
        <p:nvPicPr>
          <p:cNvPr id="1026" name="Picture 2" descr="C:\Users\nri\Desktop\SimBuild_Trip\SimBuild\High-Res\ZEBRAlliance.png"/>
          <p:cNvPicPr>
            <a:picLocks noChangeAspect="1" noChangeArrowheads="1"/>
          </p:cNvPicPr>
          <p:nvPr/>
        </p:nvPicPr>
        <p:blipFill>
          <a:blip r:embed="rId3" cstate="print"/>
          <a:srcRect/>
          <a:stretch>
            <a:fillRect/>
          </a:stretch>
        </p:blipFill>
        <p:spPr bwMode="auto">
          <a:xfrm>
            <a:off x="6628163" y="2209801"/>
            <a:ext cx="2134837" cy="1143000"/>
          </a:xfrm>
          <a:prstGeom prst="rect">
            <a:avLst/>
          </a:prstGeom>
          <a:ln>
            <a:noFill/>
          </a:ln>
          <a:effectLst>
            <a:outerShdw blurRad="292100" dist="139700" dir="2700000" algn="tl" rotWithShape="0">
              <a:srgbClr val="333333">
                <a:alpha val="65000"/>
              </a:srgbClr>
            </a:outerShdw>
          </a:effectLst>
        </p:spPr>
      </p:pic>
      <p:pic>
        <p:nvPicPr>
          <p:cNvPr id="1027" name="Picture 3" descr="C:\ORNL\Presentations\SimBuild\residential.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50858" y="1434659"/>
            <a:ext cx="3432283" cy="2286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C:\ORNL\Presentations\SimBuild\ServerRack.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623533" y="3530773"/>
            <a:ext cx="2743200" cy="2743200"/>
          </a:xfrm>
          <a:prstGeom prst="rect">
            <a:avLst/>
          </a:prstGeom>
          <a:noFill/>
          <a:extLst>
            <a:ext uri="{909E8E84-426E-40DD-AFC4-6F175D3DCCD1}">
              <a14:hiddenFill xmlns="" xmlns:a14="http://schemas.microsoft.com/office/drawing/2010/main">
                <a:solidFill>
                  <a:srgbClr val="FFFFFF"/>
                </a:solidFill>
              </a14:hiddenFill>
            </a:ext>
          </a:extLst>
        </p:spPr>
      </p:pic>
      <p:sp>
        <p:nvSpPr>
          <p:cNvPr id="45" name="Right Arrow 44"/>
          <p:cNvSpPr/>
          <p:nvPr/>
        </p:nvSpPr>
        <p:spPr>
          <a:xfrm>
            <a:off x="2743200" y="4800600"/>
            <a:ext cx="1524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359432" name="Picture 8" descr="http://globalmoxie.com/bm~pix/easy-button~s600x600.jpg"/>
          <p:cNvPicPr>
            <a:picLocks noChangeAspect="1" noChangeArrowheads="1"/>
          </p:cNvPicPr>
          <p:nvPr/>
        </p:nvPicPr>
        <p:blipFill>
          <a:blip r:embed="rId6" cstate="print"/>
          <a:srcRect/>
          <a:stretch>
            <a:fillRect/>
          </a:stretch>
        </p:blipFill>
        <p:spPr bwMode="auto">
          <a:xfrm>
            <a:off x="1295400" y="4267200"/>
            <a:ext cx="1524000" cy="1524000"/>
          </a:xfrm>
          <a:prstGeom prst="rect">
            <a:avLst/>
          </a:prstGeom>
          <a:noFill/>
        </p:spPr>
      </p:pic>
      <p:sp>
        <p:nvSpPr>
          <p:cNvPr id="24" name="Bent Arrow 23"/>
          <p:cNvSpPr/>
          <p:nvPr/>
        </p:nvSpPr>
        <p:spPr bwMode="auto">
          <a:xfrm rot="10800000" flipH="1">
            <a:off x="381000" y="2057400"/>
            <a:ext cx="1066800" cy="3124200"/>
          </a:xfrm>
          <a:prstGeom prst="bentArrow">
            <a:avLst>
              <a:gd name="adj1" fmla="val 15387"/>
              <a:gd name="adj2" fmla="val 15788"/>
              <a:gd name="adj3" fmla="val 25135"/>
              <a:gd name="adj4" fmla="val 43750"/>
            </a:avLst>
          </a:prstGeom>
          <a:gradFill>
            <a:gsLst>
              <a:gs pos="0">
                <a:srgbClr val="00B050"/>
              </a:gs>
              <a:gs pos="39999">
                <a:srgbClr val="85C2FF"/>
              </a:gs>
              <a:gs pos="70000">
                <a:srgbClr val="C4D6EB"/>
              </a:gs>
              <a:gs pos="100000">
                <a:srgbClr val="FFEBFA"/>
              </a:gs>
            </a:gsLst>
            <a:lin ang="5400000" scaled="0"/>
          </a:gra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000000"/>
              </a:solidFill>
              <a:latin typeface="Arial" charset="0"/>
              <a:cs typeface="ＭＳ Ｐゴシック" charset="0"/>
            </a:endParaRPr>
          </a:p>
        </p:txBody>
      </p:sp>
      <p:sp>
        <p:nvSpPr>
          <p:cNvPr id="18" name="Bent Arrow 17"/>
          <p:cNvSpPr/>
          <p:nvPr/>
        </p:nvSpPr>
        <p:spPr bwMode="auto">
          <a:xfrm rot="16200000">
            <a:off x="800102" y="2019299"/>
            <a:ext cx="457200" cy="685801"/>
          </a:xfrm>
          <a:prstGeom prst="bentArrow">
            <a:avLst>
              <a:gd name="adj1" fmla="val 25000"/>
              <a:gd name="adj2" fmla="val 25000"/>
              <a:gd name="adj3" fmla="val 32345"/>
              <a:gd name="adj4" fmla="val 43750"/>
            </a:avLst>
          </a:prstGeom>
          <a:gradFill>
            <a:gsLst>
              <a:gs pos="0">
                <a:srgbClr val="00B050"/>
              </a:gs>
              <a:gs pos="39999">
                <a:srgbClr val="85C2FF"/>
              </a:gs>
              <a:gs pos="70000">
                <a:srgbClr val="C4D6EB"/>
              </a:gs>
              <a:gs pos="100000">
                <a:srgbClr val="FFEBFA"/>
              </a:gs>
            </a:gsLst>
            <a:lin ang="5400000" scaled="0"/>
          </a:gra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000000"/>
              </a:solidFill>
              <a:latin typeface="Arial" charset="0"/>
              <a:cs typeface="ＭＳ Ｐゴシック" charset="0"/>
            </a:endParaRPr>
          </a:p>
        </p:txBody>
      </p:sp>
      <p:sp>
        <p:nvSpPr>
          <p:cNvPr id="10" name="Right Arrow 9"/>
          <p:cNvSpPr/>
          <p:nvPr/>
        </p:nvSpPr>
        <p:spPr>
          <a:xfrm>
            <a:off x="5905500" y="2590800"/>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8434" name="Rectangle 2"/>
          <p:cNvSpPr>
            <a:spLocks noGrp="1" noChangeArrowheads="1"/>
          </p:cNvSpPr>
          <p:nvPr>
            <p:ph type="title" idx="4294967295"/>
          </p:nvPr>
        </p:nvSpPr>
        <p:spPr>
          <a:xfrm>
            <a:off x="206375" y="157163"/>
            <a:ext cx="8664575" cy="487954"/>
          </a:xfrm>
        </p:spPr>
        <p:txBody>
          <a:bodyPr>
            <a:normAutofit fontScale="90000"/>
          </a:bodyPr>
          <a:lstStyle/>
          <a:p>
            <a:pPr lvl="0">
              <a:spcBef>
                <a:spcPts val="0"/>
              </a:spcBef>
            </a:pPr>
            <a:r>
              <a:rPr lang="en-US" sz="2900" dirty="0" smtClean="0">
                <a:solidFill>
                  <a:prstClr val="black"/>
                </a:solidFill>
                <a:effectLst>
                  <a:glow rad="101600">
                    <a:srgbClr val="4BACC6">
                      <a:satMod val="175000"/>
                      <a:alpha val="40000"/>
                    </a:srgbClr>
                  </a:glow>
                </a:effectLst>
                <a:ea typeface="ＭＳ Ｐゴシック" pitchFamily="34" charset="-128"/>
                <a:cs typeface="+mn-cs"/>
              </a:rPr>
              <a:t>The Autotune Idea</a:t>
            </a:r>
            <a:r>
              <a:rPr lang="en-US" sz="1200" dirty="0">
                <a:solidFill>
                  <a:prstClr val="black"/>
                </a:solidFill>
                <a:effectLst>
                  <a:glow rad="101600">
                    <a:srgbClr val="4BACC6">
                      <a:satMod val="175000"/>
                      <a:alpha val="40000"/>
                    </a:srgbClr>
                  </a:glow>
                </a:effectLst>
                <a:ea typeface="ＭＳ Ｐゴシック" pitchFamily="34" charset="-128"/>
                <a:cs typeface="+mn-cs"/>
              </a:rPr>
              <a:t/>
            </a:r>
            <a:br>
              <a:rPr lang="en-US" sz="1200" dirty="0">
                <a:solidFill>
                  <a:prstClr val="black"/>
                </a:solidFill>
                <a:effectLst>
                  <a:glow rad="101600">
                    <a:srgbClr val="4BACC6">
                      <a:satMod val="175000"/>
                      <a:alpha val="40000"/>
                    </a:srgbClr>
                  </a:glow>
                </a:effectLst>
                <a:ea typeface="ＭＳ Ｐゴシック" pitchFamily="34" charset="-128"/>
                <a:cs typeface="+mn-cs"/>
              </a:rPr>
            </a:br>
            <a:r>
              <a:rPr lang="en-US" sz="1800" dirty="0">
                <a:solidFill>
                  <a:prstClr val="black"/>
                </a:solidFill>
                <a:effectLst>
                  <a:glow rad="101600">
                    <a:srgbClr val="4BACC6">
                      <a:satMod val="175000"/>
                      <a:alpha val="40000"/>
                    </a:srgbClr>
                  </a:glow>
                </a:effectLst>
                <a:ea typeface="ＭＳ Ｐゴシック" pitchFamily="34" charset="-128"/>
                <a:cs typeface="+mn-cs"/>
              </a:rPr>
              <a:t>Bridging the gap between the real world and the virtual one</a:t>
            </a:r>
          </a:p>
        </p:txBody>
      </p:sp>
      <p:sp>
        <p:nvSpPr>
          <p:cNvPr id="9" name="Right Arrow 8"/>
          <p:cNvSpPr/>
          <p:nvPr/>
        </p:nvSpPr>
        <p:spPr>
          <a:xfrm>
            <a:off x="3619500" y="2590800"/>
            <a:ext cx="10287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6" name="Bent Arrow 15"/>
          <p:cNvSpPr/>
          <p:nvPr/>
        </p:nvSpPr>
        <p:spPr bwMode="auto">
          <a:xfrm rot="5400000">
            <a:off x="1676400" y="914400"/>
            <a:ext cx="457200" cy="1524000"/>
          </a:xfrm>
          <a:prstGeom prst="bentArrow">
            <a:avLst>
              <a:gd name="adj1" fmla="val 25000"/>
              <a:gd name="adj2" fmla="val 25000"/>
              <a:gd name="adj3" fmla="val 32345"/>
              <a:gd name="adj4" fmla="val 43750"/>
            </a:avLst>
          </a:prstGeom>
          <a:gradFill>
            <a:gsLst>
              <a:gs pos="0">
                <a:srgbClr val="00B050"/>
              </a:gs>
              <a:gs pos="39999">
                <a:srgbClr val="85C2FF"/>
              </a:gs>
              <a:gs pos="70000">
                <a:srgbClr val="C4D6EB"/>
              </a:gs>
              <a:gs pos="100000">
                <a:srgbClr val="FFEBFA"/>
              </a:gs>
            </a:gsLst>
            <a:lin ang="5400000" scaled="0"/>
          </a:gra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000000"/>
              </a:solidFill>
              <a:latin typeface="Arial" charset="0"/>
              <a:cs typeface="ＭＳ Ｐゴシック" charset="0"/>
            </a:endParaRPr>
          </a:p>
        </p:txBody>
      </p:sp>
      <p:pic>
        <p:nvPicPr>
          <p:cNvPr id="359429" name="Picture 5"/>
          <p:cNvPicPr>
            <a:picLocks noChangeAspect="1" noChangeArrowheads="1"/>
          </p:cNvPicPr>
          <p:nvPr/>
        </p:nvPicPr>
        <p:blipFill>
          <a:blip r:embed="rId7" cstate="print"/>
          <a:srcRect/>
          <a:stretch>
            <a:fillRect/>
          </a:stretch>
        </p:blipFill>
        <p:spPr bwMode="auto">
          <a:xfrm>
            <a:off x="304800" y="1219200"/>
            <a:ext cx="858557" cy="909638"/>
          </a:xfrm>
          <a:prstGeom prst="rect">
            <a:avLst/>
          </a:prstGeom>
          <a:noFill/>
          <a:ln w="9525">
            <a:noFill/>
            <a:miter lim="800000"/>
            <a:headEnd/>
            <a:tailEnd/>
          </a:ln>
        </p:spPr>
      </p:pic>
      <p:pic>
        <p:nvPicPr>
          <p:cNvPr id="12" name="Picture 9" descr="C:\Program Files\Microsoft Office\MEDIA\CAGCAT10\j0222015.wmf"/>
          <p:cNvPicPr>
            <a:picLocks noChangeAspect="1" noChangeArrowheads="1"/>
          </p:cNvPicPr>
          <p:nvPr/>
        </p:nvPicPr>
        <p:blipFill>
          <a:blip r:embed="rId8" cstate="print"/>
          <a:srcRect/>
          <a:stretch>
            <a:fillRect/>
          </a:stretch>
        </p:blipFill>
        <p:spPr bwMode="auto">
          <a:xfrm>
            <a:off x="0" y="838200"/>
            <a:ext cx="531813" cy="533400"/>
          </a:xfrm>
          <a:prstGeom prst="rect">
            <a:avLst/>
          </a:prstGeom>
          <a:noFill/>
          <a:ln w="9525">
            <a:noFill/>
            <a:miter lim="800000"/>
            <a:headEnd/>
            <a:tailEnd/>
          </a:ln>
        </p:spPr>
      </p:pic>
      <p:pic>
        <p:nvPicPr>
          <p:cNvPr id="359430" name="Picture 6" descr="C:\Users\nri\AppData\Local\Microsoft\Windows\Temporary Internet Files\Content.IE5\JLK1WT0K\MC900432537[1].png"/>
          <p:cNvPicPr>
            <a:picLocks noChangeAspect="1" noChangeArrowheads="1"/>
          </p:cNvPicPr>
          <p:nvPr/>
        </p:nvPicPr>
        <p:blipFill>
          <a:blip r:embed="rId9" cstate="print"/>
          <a:srcRect/>
          <a:stretch>
            <a:fillRect/>
          </a:stretch>
        </p:blipFill>
        <p:spPr bwMode="auto">
          <a:xfrm>
            <a:off x="7543800" y="2362200"/>
            <a:ext cx="838200" cy="838200"/>
          </a:xfrm>
          <a:prstGeom prst="rect">
            <a:avLst/>
          </a:prstGeom>
          <a:noFill/>
        </p:spPr>
      </p:pic>
      <p:sp>
        <p:nvSpPr>
          <p:cNvPr id="36" name="TextBox 35"/>
          <p:cNvSpPr txBox="1"/>
          <p:nvPr/>
        </p:nvSpPr>
        <p:spPr>
          <a:xfrm>
            <a:off x="4925841" y="4374335"/>
            <a:ext cx="533400" cy="923330"/>
          </a:xfrm>
          <a:prstGeom prst="rect">
            <a:avLst/>
          </a:prstGeom>
          <a:noFill/>
        </p:spPr>
        <p:txBody>
          <a:bodyPr wrap="square" rtlCol="0">
            <a:spAutoFit/>
          </a:bodyPr>
          <a:lstStyle/>
          <a:p>
            <a:pPr fontAlgn="base">
              <a:spcBef>
                <a:spcPct val="0"/>
              </a:spcBef>
              <a:spcAft>
                <a:spcPct val="0"/>
              </a:spcAft>
            </a:pPr>
            <a:r>
              <a:rPr lang="en-US" dirty="0" smtClean="0">
                <a:solidFill>
                  <a:prstClr val="white"/>
                </a:solidFill>
                <a:latin typeface="Arial" charset="0"/>
                <a:cs typeface="Arial" charset="0"/>
              </a:rPr>
              <a:t>.</a:t>
            </a:r>
          </a:p>
          <a:p>
            <a:pPr fontAlgn="base">
              <a:spcBef>
                <a:spcPct val="0"/>
              </a:spcBef>
              <a:spcAft>
                <a:spcPct val="0"/>
              </a:spcAft>
            </a:pPr>
            <a:r>
              <a:rPr lang="en-US" dirty="0" smtClean="0">
                <a:solidFill>
                  <a:prstClr val="white"/>
                </a:solidFill>
                <a:latin typeface="Arial" charset="0"/>
                <a:cs typeface="Arial" charset="0"/>
              </a:rPr>
              <a:t>.</a:t>
            </a:r>
          </a:p>
          <a:p>
            <a:pPr fontAlgn="base">
              <a:spcBef>
                <a:spcPct val="0"/>
              </a:spcBef>
              <a:spcAft>
                <a:spcPct val="0"/>
              </a:spcAft>
            </a:pPr>
            <a:r>
              <a:rPr lang="en-US" dirty="0" smtClean="0">
                <a:solidFill>
                  <a:prstClr val="white"/>
                </a:solidFill>
                <a:latin typeface="Arial" charset="0"/>
                <a:cs typeface="Arial" charset="0"/>
              </a:rPr>
              <a:t>.</a:t>
            </a:r>
            <a:endParaRPr lang="en-US" dirty="0">
              <a:solidFill>
                <a:prstClr val="white"/>
              </a:solidFill>
              <a:latin typeface="Arial" charset="0"/>
              <a:cs typeface="Arial" charset="0"/>
            </a:endParaRPr>
          </a:p>
        </p:txBody>
      </p:sp>
      <p:pic>
        <p:nvPicPr>
          <p:cNvPr id="38" name="Picture 3"/>
          <p:cNvPicPr>
            <a:picLocks noChangeAspect="1" noChangeArrowheads="1"/>
          </p:cNvPicPr>
          <p:nvPr/>
        </p:nvPicPr>
        <p:blipFill>
          <a:blip r:embed="rId10" cstate="print"/>
          <a:srcRect/>
          <a:stretch>
            <a:fillRect/>
          </a:stretch>
        </p:blipFill>
        <p:spPr bwMode="auto">
          <a:xfrm>
            <a:off x="4114800" y="3725644"/>
            <a:ext cx="785897" cy="533400"/>
          </a:xfrm>
          <a:prstGeom prst="ellipse">
            <a:avLst/>
          </a:prstGeom>
          <a:ln>
            <a:noFill/>
          </a:ln>
          <a:effectLst>
            <a:softEdge rad="112500"/>
          </a:effectLst>
        </p:spPr>
      </p:pic>
      <p:pic>
        <p:nvPicPr>
          <p:cNvPr id="41" name="Picture 3"/>
          <p:cNvPicPr>
            <a:picLocks noChangeAspect="1" noChangeArrowheads="1"/>
          </p:cNvPicPr>
          <p:nvPr/>
        </p:nvPicPr>
        <p:blipFill>
          <a:blip r:embed="rId10" cstate="print"/>
          <a:srcRect/>
          <a:stretch>
            <a:fillRect/>
          </a:stretch>
        </p:blipFill>
        <p:spPr bwMode="auto">
          <a:xfrm>
            <a:off x="4114800" y="4189476"/>
            <a:ext cx="785897" cy="533400"/>
          </a:xfrm>
          <a:prstGeom prst="ellipse">
            <a:avLst/>
          </a:prstGeom>
          <a:ln>
            <a:noFill/>
          </a:ln>
          <a:effectLst>
            <a:softEdge rad="112500"/>
          </a:effectLst>
        </p:spPr>
      </p:pic>
      <p:pic>
        <p:nvPicPr>
          <p:cNvPr id="42" name="Picture 3"/>
          <p:cNvPicPr>
            <a:picLocks noChangeAspect="1" noChangeArrowheads="1"/>
          </p:cNvPicPr>
          <p:nvPr/>
        </p:nvPicPr>
        <p:blipFill>
          <a:blip r:embed="rId10" cstate="print"/>
          <a:srcRect/>
          <a:stretch>
            <a:fillRect/>
          </a:stretch>
        </p:blipFill>
        <p:spPr bwMode="auto">
          <a:xfrm>
            <a:off x="4091524" y="5141976"/>
            <a:ext cx="785897" cy="533400"/>
          </a:xfrm>
          <a:prstGeom prst="ellipse">
            <a:avLst/>
          </a:prstGeom>
          <a:ln>
            <a:noFill/>
          </a:ln>
          <a:effectLst>
            <a:softEdge rad="112500"/>
          </a:effectLst>
        </p:spPr>
      </p:pic>
      <p:pic>
        <p:nvPicPr>
          <p:cNvPr id="43" name="Picture 3"/>
          <p:cNvPicPr>
            <a:picLocks noChangeAspect="1" noChangeArrowheads="1"/>
          </p:cNvPicPr>
          <p:nvPr/>
        </p:nvPicPr>
        <p:blipFill>
          <a:blip r:embed="rId10" cstate="print"/>
          <a:srcRect/>
          <a:stretch>
            <a:fillRect/>
          </a:stretch>
        </p:blipFill>
        <p:spPr bwMode="auto">
          <a:xfrm>
            <a:off x="4079259" y="5559552"/>
            <a:ext cx="785897" cy="533400"/>
          </a:xfrm>
          <a:prstGeom prst="ellipse">
            <a:avLst/>
          </a:prstGeom>
          <a:ln>
            <a:noFill/>
          </a:ln>
          <a:effectLst>
            <a:softEdge rad="112500"/>
          </a:effectLst>
        </p:spPr>
      </p:pic>
      <p:cxnSp>
        <p:nvCxnSpPr>
          <p:cNvPr id="47" name="Straight Arrow Connector 46"/>
          <p:cNvCxnSpPr>
            <a:stCxn id="95" idx="3"/>
            <a:endCxn id="359435" idx="1"/>
          </p:cNvCxnSpPr>
          <p:nvPr/>
        </p:nvCxnSpPr>
        <p:spPr>
          <a:xfrm>
            <a:off x="5204683" y="4010861"/>
            <a:ext cx="1805717" cy="9159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8" name="Picture 6" descr="C:\Users\nri\AppData\Local\Microsoft\Windows\Temporary Internet Files\Content.IE5\JLK1WT0K\MC900432537[1].png"/>
          <p:cNvPicPr>
            <a:picLocks noChangeAspect="1" noChangeArrowheads="1"/>
          </p:cNvPicPr>
          <p:nvPr/>
        </p:nvPicPr>
        <p:blipFill>
          <a:blip r:embed="rId9" cstate="print"/>
          <a:srcRect/>
          <a:stretch>
            <a:fillRect/>
          </a:stretch>
        </p:blipFill>
        <p:spPr bwMode="auto">
          <a:xfrm>
            <a:off x="5270735" y="3977640"/>
            <a:ext cx="274320" cy="274320"/>
          </a:xfrm>
          <a:prstGeom prst="rect">
            <a:avLst/>
          </a:prstGeom>
          <a:noFill/>
        </p:spPr>
      </p:pic>
      <p:cxnSp>
        <p:nvCxnSpPr>
          <p:cNvPr id="49" name="Straight Arrow Connector 48"/>
          <p:cNvCxnSpPr>
            <a:stCxn id="97" idx="3"/>
            <a:endCxn id="359435" idx="1"/>
          </p:cNvCxnSpPr>
          <p:nvPr/>
        </p:nvCxnSpPr>
        <p:spPr>
          <a:xfrm>
            <a:off x="5192541" y="4418076"/>
            <a:ext cx="1817859" cy="5087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59435" name="Picture 11" descr="C:\Users\nri\AppData\Local\Microsoft\Windows\Temporary Internet Files\Content.IE5\XLB5X7NA\MC900441310[1].png"/>
          <p:cNvPicPr>
            <a:picLocks noChangeAspect="1" noChangeArrowheads="1"/>
          </p:cNvPicPr>
          <p:nvPr/>
        </p:nvPicPr>
        <p:blipFill>
          <a:blip r:embed="rId11" cstate="print"/>
          <a:srcRect/>
          <a:stretch>
            <a:fillRect/>
          </a:stretch>
        </p:blipFill>
        <p:spPr bwMode="auto">
          <a:xfrm>
            <a:off x="7010400" y="3859985"/>
            <a:ext cx="2133600" cy="2133600"/>
          </a:xfrm>
          <a:prstGeom prst="rect">
            <a:avLst/>
          </a:prstGeom>
          <a:noFill/>
        </p:spPr>
      </p:pic>
      <p:cxnSp>
        <p:nvCxnSpPr>
          <p:cNvPr id="54" name="Straight Arrow Connector 53"/>
          <p:cNvCxnSpPr>
            <a:stCxn id="98" idx="3"/>
            <a:endCxn id="359435" idx="1"/>
          </p:cNvCxnSpPr>
          <p:nvPr/>
        </p:nvCxnSpPr>
        <p:spPr>
          <a:xfrm flipV="1">
            <a:off x="5204621" y="4926785"/>
            <a:ext cx="1805779" cy="4818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99" idx="3"/>
            <a:endCxn id="359435" idx="1"/>
          </p:cNvCxnSpPr>
          <p:nvPr/>
        </p:nvCxnSpPr>
        <p:spPr>
          <a:xfrm flipV="1">
            <a:off x="5192541" y="4926785"/>
            <a:ext cx="1817859" cy="8628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59436" name="Picture 12" descr="C:\Program Files\Microsoft Office\MEDIA\CAGCAT10\j0293828.wmf"/>
          <p:cNvPicPr>
            <a:picLocks noChangeAspect="1" noChangeArrowheads="1"/>
          </p:cNvPicPr>
          <p:nvPr/>
        </p:nvPicPr>
        <p:blipFill>
          <a:blip r:embed="rId12" cstate="print"/>
          <a:srcRect/>
          <a:stretch>
            <a:fillRect/>
          </a:stretch>
        </p:blipFill>
        <p:spPr bwMode="auto">
          <a:xfrm>
            <a:off x="2929467" y="1364285"/>
            <a:ext cx="948218" cy="997915"/>
          </a:xfrm>
          <a:prstGeom prst="rect">
            <a:avLst/>
          </a:prstGeom>
          <a:noFill/>
        </p:spPr>
      </p:pic>
      <p:sp>
        <p:nvSpPr>
          <p:cNvPr id="46" name="TextBox 45"/>
          <p:cNvSpPr txBox="1"/>
          <p:nvPr/>
        </p:nvSpPr>
        <p:spPr>
          <a:xfrm>
            <a:off x="1972654" y="1792069"/>
            <a:ext cx="1219200" cy="646331"/>
          </a:xfrm>
          <a:prstGeom prst="rect">
            <a:avLst/>
          </a:prstGeom>
          <a:noFill/>
        </p:spPr>
        <p:txBody>
          <a:bodyPr wrap="square" rtlCol="0">
            <a:spAutoFit/>
          </a:bodyPr>
          <a:lstStyle/>
          <a:p>
            <a:pPr algn="ctr" fontAlgn="base">
              <a:spcBef>
                <a:spcPct val="0"/>
              </a:spcBef>
              <a:spcAft>
                <a:spcPct val="0"/>
              </a:spcAft>
            </a:pPr>
            <a:r>
              <a:rPr lang="en-US" dirty="0" smtClean="0">
                <a:solidFill>
                  <a:prstClr val="white"/>
                </a:solidFill>
                <a:latin typeface="Arial" charset="0"/>
                <a:cs typeface="Arial" charset="0"/>
              </a:rPr>
              <a:t>E+ Input Model</a:t>
            </a:r>
            <a:endParaRPr lang="en-US" dirty="0">
              <a:solidFill>
                <a:prstClr val="white"/>
              </a:solidFill>
              <a:latin typeface="Arial" charset="0"/>
              <a:cs typeface="Arial" charset="0"/>
            </a:endParaRPr>
          </a:p>
        </p:txBody>
      </p:sp>
      <p:pic>
        <p:nvPicPr>
          <p:cNvPr id="1031" name="Picture 7" descr="C:\ORNL\Presentations\SimBuild\OrangeX.pn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flipH="1">
            <a:off x="5364000" y="4354510"/>
            <a:ext cx="274320" cy="274320"/>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C:\ORNL\Presentations\SimBuild\YellowX.png"/>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5545055" y="5168492"/>
            <a:ext cx="274320" cy="274320"/>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C:\ORNL\Presentations\SimBuild\EnergyPlus3d_transparent.png"/>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4267200" y="2068068"/>
            <a:ext cx="1981200" cy="1426464"/>
          </a:xfrm>
          <a:prstGeom prst="rect">
            <a:avLst/>
          </a:prstGeom>
          <a:noFill/>
          <a:extLst>
            <a:ext uri="{909E8E84-426E-40DD-AFC4-6F175D3DCCD1}">
              <a14:hiddenFill xmlns="" xmlns:a14="http://schemas.microsoft.com/office/drawing/2010/main">
                <a:solidFill>
                  <a:srgbClr val="FFFFFF"/>
                </a:solidFill>
              </a14:hiddenFill>
            </a:ext>
          </a:extLst>
        </p:spPr>
      </p:pic>
      <p:pic>
        <p:nvPicPr>
          <p:cNvPr id="95" name="Picture 10" descr="C:\ORNL\Presentations\SimBuild\EnergyPlus3d_transparent.png"/>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4785583" y="3859985"/>
            <a:ext cx="419100" cy="301752"/>
          </a:xfrm>
          <a:prstGeom prst="rect">
            <a:avLst/>
          </a:prstGeom>
          <a:noFill/>
          <a:extLst>
            <a:ext uri="{909E8E84-426E-40DD-AFC4-6F175D3DCCD1}">
              <a14:hiddenFill xmlns="" xmlns:a14="http://schemas.microsoft.com/office/drawing/2010/main">
                <a:solidFill>
                  <a:srgbClr val="FFFFFF"/>
                </a:solidFill>
              </a14:hiddenFill>
            </a:ext>
          </a:extLst>
        </p:spPr>
      </p:pic>
      <p:pic>
        <p:nvPicPr>
          <p:cNvPr id="97" name="Picture 10" descr="C:\ORNL\Presentations\SimBuild\EnergyPlus3d_transparent.png"/>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4773441" y="4267200"/>
            <a:ext cx="419100" cy="301752"/>
          </a:xfrm>
          <a:prstGeom prst="rect">
            <a:avLst/>
          </a:prstGeom>
          <a:noFill/>
          <a:extLst>
            <a:ext uri="{909E8E84-426E-40DD-AFC4-6F175D3DCCD1}">
              <a14:hiddenFill xmlns="" xmlns:a14="http://schemas.microsoft.com/office/drawing/2010/main">
                <a:solidFill>
                  <a:srgbClr val="FFFFFF"/>
                </a:solidFill>
              </a14:hiddenFill>
            </a:ext>
          </a:extLst>
        </p:spPr>
      </p:pic>
      <p:pic>
        <p:nvPicPr>
          <p:cNvPr id="98" name="Picture 10" descr="C:\ORNL\Presentations\SimBuild\EnergyPlus3d_transparent.png"/>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4785521" y="5257800"/>
            <a:ext cx="419100" cy="301752"/>
          </a:xfrm>
          <a:prstGeom prst="rect">
            <a:avLst/>
          </a:prstGeom>
          <a:noFill/>
          <a:extLst>
            <a:ext uri="{909E8E84-426E-40DD-AFC4-6F175D3DCCD1}">
              <a14:hiddenFill xmlns="" xmlns:a14="http://schemas.microsoft.com/office/drawing/2010/main">
                <a:solidFill>
                  <a:srgbClr val="FFFFFF"/>
                </a:solidFill>
              </a14:hiddenFill>
            </a:ext>
          </a:extLst>
        </p:spPr>
      </p:pic>
      <p:pic>
        <p:nvPicPr>
          <p:cNvPr id="99" name="Picture 10" descr="C:\ORNL\Presentations\SimBuild\EnergyPlus3d_transparent.png"/>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4773441" y="5638800"/>
            <a:ext cx="419100" cy="30175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410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34"/>
                                        </p:tgtEl>
                                        <p:attrNameLst>
                                          <p:attrName>style.visibility</p:attrName>
                                        </p:attrNameLst>
                                      </p:cBhvr>
                                      <p:to>
                                        <p:strVal val="visible"/>
                                      </p:to>
                                    </p:set>
                                    <p:anim calcmode="lin" valueType="num">
                                      <p:cBhvr additive="base">
                                        <p:cTn id="11" dur="500" fill="hold"/>
                                        <p:tgtEl>
                                          <p:spTgt spid="1034"/>
                                        </p:tgtEl>
                                        <p:attrNameLst>
                                          <p:attrName>ppt_x</p:attrName>
                                        </p:attrNameLst>
                                      </p:cBhvr>
                                      <p:tavLst>
                                        <p:tav tm="0">
                                          <p:val>
                                            <p:strVal val="0-#ppt_w/2"/>
                                          </p:val>
                                        </p:tav>
                                        <p:tav tm="100000">
                                          <p:val>
                                            <p:strVal val="#ppt_x"/>
                                          </p:val>
                                        </p:tav>
                                      </p:tavLst>
                                    </p:anim>
                                    <p:anim calcmode="lin" valueType="num">
                                      <p:cBhvr additive="base">
                                        <p:cTn id="12" dur="500" fill="hold"/>
                                        <p:tgtEl>
                                          <p:spTgt spid="103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0-#ppt_w/2"/>
                                          </p:val>
                                        </p:tav>
                                        <p:tav tm="100000">
                                          <p:val>
                                            <p:strVal val="#ppt_x"/>
                                          </p:val>
                                        </p:tav>
                                      </p:tavLst>
                                    </p:anim>
                                    <p:anim calcmode="lin" valueType="num">
                                      <p:cBhvr additive="base">
                                        <p:cTn id="22"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359430"/>
                                        </p:tgtEl>
                                        <p:attrNameLst>
                                          <p:attrName>style.visibility</p:attrName>
                                        </p:attrNameLst>
                                      </p:cBhvr>
                                      <p:to>
                                        <p:strVal val="visible"/>
                                      </p:to>
                                    </p:set>
                                    <p:animEffect transition="in" filter="wipe(down)">
                                      <p:cBhvr>
                                        <p:cTn id="27" dur="290">
                                          <p:stCondLst>
                                            <p:cond delay="0"/>
                                          </p:stCondLst>
                                        </p:cTn>
                                        <p:tgtEl>
                                          <p:spTgt spid="359430"/>
                                        </p:tgtEl>
                                      </p:cBhvr>
                                    </p:animEffect>
                                    <p:anim calcmode="lin" valueType="num">
                                      <p:cBhvr>
                                        <p:cTn id="28" dur="911" tmFilter="0,0; 0.14,0.36; 0.43,0.73; 0.71,0.91; 1.0,1.0">
                                          <p:stCondLst>
                                            <p:cond delay="0"/>
                                          </p:stCondLst>
                                        </p:cTn>
                                        <p:tgtEl>
                                          <p:spTgt spid="359430"/>
                                        </p:tgtEl>
                                        <p:attrNameLst>
                                          <p:attrName>ppt_x</p:attrName>
                                        </p:attrNameLst>
                                      </p:cBhvr>
                                      <p:tavLst>
                                        <p:tav tm="0">
                                          <p:val>
                                            <p:strVal val="#ppt_x-0.25"/>
                                          </p:val>
                                        </p:tav>
                                        <p:tav tm="100000">
                                          <p:val>
                                            <p:strVal val="#ppt_x"/>
                                          </p:val>
                                        </p:tav>
                                      </p:tavLst>
                                    </p:anim>
                                    <p:anim calcmode="lin" valueType="num">
                                      <p:cBhvr>
                                        <p:cTn id="29" dur="332" tmFilter="0.0,0.0; 0.25,0.07; 0.50,0.2; 0.75,0.467; 1.0,1.0">
                                          <p:stCondLst>
                                            <p:cond delay="0"/>
                                          </p:stCondLst>
                                        </p:cTn>
                                        <p:tgtEl>
                                          <p:spTgt spid="359430"/>
                                        </p:tgtEl>
                                        <p:attrNameLst>
                                          <p:attrName>ppt_y</p:attrName>
                                        </p:attrNameLst>
                                      </p:cBhvr>
                                      <p:tavLst>
                                        <p:tav tm="0" fmla="#ppt_y-sin(pi*$)/3">
                                          <p:val>
                                            <p:fltVal val="0.5"/>
                                          </p:val>
                                        </p:tav>
                                        <p:tav tm="100000">
                                          <p:val>
                                            <p:fltVal val="1"/>
                                          </p:val>
                                        </p:tav>
                                      </p:tavLst>
                                    </p:anim>
                                    <p:anim calcmode="lin" valueType="num">
                                      <p:cBhvr>
                                        <p:cTn id="30" dur="332" tmFilter="0, 0; 0.125,0.2665; 0.25,0.4; 0.375,0.465; 0.5,0.5;  0.625,0.535; 0.75,0.6; 0.875,0.7335; 1,1">
                                          <p:stCondLst>
                                            <p:cond delay="332"/>
                                          </p:stCondLst>
                                        </p:cTn>
                                        <p:tgtEl>
                                          <p:spTgt spid="359430"/>
                                        </p:tgtEl>
                                        <p:attrNameLst>
                                          <p:attrName>ppt_y</p:attrName>
                                        </p:attrNameLst>
                                      </p:cBhvr>
                                      <p:tavLst>
                                        <p:tav tm="0" fmla="#ppt_y-sin(pi*$)/9">
                                          <p:val>
                                            <p:fltVal val="0"/>
                                          </p:val>
                                        </p:tav>
                                        <p:tav tm="100000">
                                          <p:val>
                                            <p:fltVal val="1"/>
                                          </p:val>
                                        </p:tav>
                                      </p:tavLst>
                                    </p:anim>
                                    <p:anim calcmode="lin" valueType="num">
                                      <p:cBhvr>
                                        <p:cTn id="31" dur="166" tmFilter="0, 0; 0.125,0.2665; 0.25,0.4; 0.375,0.465; 0.5,0.5;  0.625,0.535; 0.75,0.6; 0.875,0.7335; 1,1">
                                          <p:stCondLst>
                                            <p:cond delay="662"/>
                                          </p:stCondLst>
                                        </p:cTn>
                                        <p:tgtEl>
                                          <p:spTgt spid="359430"/>
                                        </p:tgtEl>
                                        <p:attrNameLst>
                                          <p:attrName>ppt_y</p:attrName>
                                        </p:attrNameLst>
                                      </p:cBhvr>
                                      <p:tavLst>
                                        <p:tav tm="0" fmla="#ppt_y-sin(pi*$)/27">
                                          <p:val>
                                            <p:fltVal val="0"/>
                                          </p:val>
                                        </p:tav>
                                        <p:tav tm="100000">
                                          <p:val>
                                            <p:fltVal val="1"/>
                                          </p:val>
                                        </p:tav>
                                      </p:tavLst>
                                    </p:anim>
                                    <p:anim calcmode="lin" valueType="num">
                                      <p:cBhvr>
                                        <p:cTn id="32" dur="82" tmFilter="0, 0; 0.125,0.2665; 0.25,0.4; 0.375,0.465; 0.5,0.5;  0.625,0.535; 0.75,0.6; 0.875,0.7335; 1,1">
                                          <p:stCondLst>
                                            <p:cond delay="828"/>
                                          </p:stCondLst>
                                        </p:cTn>
                                        <p:tgtEl>
                                          <p:spTgt spid="359430"/>
                                        </p:tgtEl>
                                        <p:attrNameLst>
                                          <p:attrName>ppt_y</p:attrName>
                                        </p:attrNameLst>
                                      </p:cBhvr>
                                      <p:tavLst>
                                        <p:tav tm="0" fmla="#ppt_y-sin(pi*$)/81">
                                          <p:val>
                                            <p:fltVal val="0"/>
                                          </p:val>
                                        </p:tav>
                                        <p:tav tm="100000">
                                          <p:val>
                                            <p:fltVal val="1"/>
                                          </p:val>
                                        </p:tav>
                                      </p:tavLst>
                                    </p:anim>
                                    <p:animScale>
                                      <p:cBhvr>
                                        <p:cTn id="33" dur="13">
                                          <p:stCondLst>
                                            <p:cond delay="325"/>
                                          </p:stCondLst>
                                        </p:cTn>
                                        <p:tgtEl>
                                          <p:spTgt spid="359430"/>
                                        </p:tgtEl>
                                      </p:cBhvr>
                                      <p:to x="100000" y="60000"/>
                                    </p:animScale>
                                    <p:animScale>
                                      <p:cBhvr>
                                        <p:cTn id="34" dur="83" decel="50000">
                                          <p:stCondLst>
                                            <p:cond delay="338"/>
                                          </p:stCondLst>
                                        </p:cTn>
                                        <p:tgtEl>
                                          <p:spTgt spid="359430"/>
                                        </p:tgtEl>
                                      </p:cBhvr>
                                      <p:to x="100000" y="100000"/>
                                    </p:animScale>
                                    <p:animScale>
                                      <p:cBhvr>
                                        <p:cTn id="35" dur="13">
                                          <p:stCondLst>
                                            <p:cond delay="656"/>
                                          </p:stCondLst>
                                        </p:cTn>
                                        <p:tgtEl>
                                          <p:spTgt spid="359430"/>
                                        </p:tgtEl>
                                      </p:cBhvr>
                                      <p:to x="100000" y="80000"/>
                                    </p:animScale>
                                    <p:animScale>
                                      <p:cBhvr>
                                        <p:cTn id="36" dur="83" decel="50000">
                                          <p:stCondLst>
                                            <p:cond delay="669"/>
                                          </p:stCondLst>
                                        </p:cTn>
                                        <p:tgtEl>
                                          <p:spTgt spid="359430"/>
                                        </p:tgtEl>
                                      </p:cBhvr>
                                      <p:to x="100000" y="100000"/>
                                    </p:animScale>
                                    <p:animScale>
                                      <p:cBhvr>
                                        <p:cTn id="37" dur="13">
                                          <p:stCondLst>
                                            <p:cond delay="821"/>
                                          </p:stCondLst>
                                        </p:cTn>
                                        <p:tgtEl>
                                          <p:spTgt spid="359430"/>
                                        </p:tgtEl>
                                      </p:cBhvr>
                                      <p:to x="100000" y="90000"/>
                                    </p:animScale>
                                    <p:animScale>
                                      <p:cBhvr>
                                        <p:cTn id="38" dur="83" decel="50000">
                                          <p:stCondLst>
                                            <p:cond delay="834"/>
                                          </p:stCondLst>
                                        </p:cTn>
                                        <p:tgtEl>
                                          <p:spTgt spid="359430"/>
                                        </p:tgtEl>
                                      </p:cBhvr>
                                      <p:to x="100000" y="100000"/>
                                    </p:animScale>
                                    <p:animScale>
                                      <p:cBhvr>
                                        <p:cTn id="39" dur="13">
                                          <p:stCondLst>
                                            <p:cond delay="904"/>
                                          </p:stCondLst>
                                        </p:cTn>
                                        <p:tgtEl>
                                          <p:spTgt spid="359430"/>
                                        </p:tgtEl>
                                      </p:cBhvr>
                                      <p:to x="100000" y="95000"/>
                                    </p:animScale>
                                    <p:animScale>
                                      <p:cBhvr>
                                        <p:cTn id="40" dur="83" decel="50000">
                                          <p:stCondLst>
                                            <p:cond delay="917"/>
                                          </p:stCondLst>
                                        </p:cTn>
                                        <p:tgtEl>
                                          <p:spTgt spid="359430"/>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5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Scale>
                                      <p:cBhvr>
                                        <p:cTn id="45"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8"/>
                                        </p:tgtEl>
                                        <p:attrNameLst>
                                          <p:attrName>ppt_x</p:attrName>
                                          <p:attrName>ppt_y</p:attrName>
                                        </p:attrNameLst>
                                      </p:cBhvr>
                                    </p:animMotion>
                                    <p:animEffect transition="in" filter="fade">
                                      <p:cBhvr>
                                        <p:cTn id="47" dur="1000"/>
                                        <p:tgtEl>
                                          <p:spTgt spid="18"/>
                                        </p:tgtEl>
                                      </p:cBhvr>
                                    </p:animEffect>
                                  </p:childTnLst>
                                </p:cTn>
                              </p:par>
                              <p:par>
                                <p:cTn id="48" presetID="5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Scale>
                                      <p:cBhvr>
                                        <p:cTn id="50"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2"/>
                                        </p:tgtEl>
                                        <p:attrNameLst>
                                          <p:attrName>ppt_x</p:attrName>
                                          <p:attrName>ppt_y</p:attrName>
                                        </p:attrNameLst>
                                      </p:cBhvr>
                                    </p:animMotion>
                                    <p:animEffect transition="in" filter="fade">
                                      <p:cBhvr>
                                        <p:cTn id="52" dur="10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359432"/>
                                        </p:tgtEl>
                                        <p:attrNameLst>
                                          <p:attrName>style.visibility</p:attrName>
                                        </p:attrNameLst>
                                      </p:cBhvr>
                                      <p:to>
                                        <p:strVal val="visible"/>
                                      </p:to>
                                    </p:set>
                                    <p:anim calcmode="lin" valueType="num">
                                      <p:cBhvr additive="base">
                                        <p:cTn id="57" dur="500" fill="hold"/>
                                        <p:tgtEl>
                                          <p:spTgt spid="359432"/>
                                        </p:tgtEl>
                                        <p:attrNameLst>
                                          <p:attrName>ppt_x</p:attrName>
                                        </p:attrNameLst>
                                      </p:cBhvr>
                                      <p:tavLst>
                                        <p:tav tm="0">
                                          <p:val>
                                            <p:strVal val="0-#ppt_w/2"/>
                                          </p:val>
                                        </p:tav>
                                        <p:tav tm="100000">
                                          <p:val>
                                            <p:strVal val="#ppt_x"/>
                                          </p:val>
                                        </p:tav>
                                      </p:tavLst>
                                    </p:anim>
                                    <p:anim calcmode="lin" valueType="num">
                                      <p:cBhvr additive="base">
                                        <p:cTn id="58" dur="500" fill="hold"/>
                                        <p:tgtEl>
                                          <p:spTgt spid="359432"/>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0-#ppt_w/2"/>
                                          </p:val>
                                        </p:tav>
                                        <p:tav tm="100000">
                                          <p:val>
                                            <p:strVal val="#ppt_x"/>
                                          </p:val>
                                        </p:tav>
                                      </p:tavLst>
                                    </p:anim>
                                    <p:anim calcmode="lin" valueType="num">
                                      <p:cBhvr additive="base">
                                        <p:cTn id="6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036"/>
                                        </p:tgtEl>
                                        <p:attrNameLst>
                                          <p:attrName>style.visibility</p:attrName>
                                        </p:attrNameLst>
                                      </p:cBhvr>
                                      <p:to>
                                        <p:strVal val="visible"/>
                                      </p:to>
                                    </p:set>
                                    <p:anim calcmode="lin" valueType="num">
                                      <p:cBhvr additive="base">
                                        <p:cTn id="67" dur="500" fill="hold"/>
                                        <p:tgtEl>
                                          <p:spTgt spid="1036"/>
                                        </p:tgtEl>
                                        <p:attrNameLst>
                                          <p:attrName>ppt_x</p:attrName>
                                        </p:attrNameLst>
                                      </p:cBhvr>
                                      <p:tavLst>
                                        <p:tav tm="0">
                                          <p:val>
                                            <p:strVal val="0-#ppt_w/2"/>
                                          </p:val>
                                        </p:tav>
                                        <p:tav tm="100000">
                                          <p:val>
                                            <p:strVal val="#ppt_x"/>
                                          </p:val>
                                        </p:tav>
                                      </p:tavLst>
                                    </p:anim>
                                    <p:anim calcmode="lin" valueType="num">
                                      <p:cBhvr additive="base">
                                        <p:cTn id="68" dur="500" fill="hold"/>
                                        <p:tgtEl>
                                          <p:spTgt spid="1036"/>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500" fill="hold"/>
                                        <p:tgtEl>
                                          <p:spTgt spid="45"/>
                                        </p:tgtEl>
                                        <p:attrNameLst>
                                          <p:attrName>ppt_x</p:attrName>
                                        </p:attrNameLst>
                                      </p:cBhvr>
                                      <p:tavLst>
                                        <p:tav tm="0">
                                          <p:val>
                                            <p:strVal val="0-#ppt_w/2"/>
                                          </p:val>
                                        </p:tav>
                                        <p:tav tm="100000">
                                          <p:val>
                                            <p:strVal val="#ppt_x"/>
                                          </p:val>
                                        </p:tav>
                                      </p:tavLst>
                                    </p:anim>
                                    <p:anim calcmode="lin" valueType="num">
                                      <p:cBhvr additive="base">
                                        <p:cTn id="72" dur="500" fill="hold"/>
                                        <p:tgtEl>
                                          <p:spTgt spid="45"/>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anim calcmode="lin" valueType="num">
                                      <p:cBhvr additive="base">
                                        <p:cTn id="75" dur="500" fill="hold"/>
                                        <p:tgtEl>
                                          <p:spTgt spid="44"/>
                                        </p:tgtEl>
                                        <p:attrNameLst>
                                          <p:attrName>ppt_x</p:attrName>
                                        </p:attrNameLst>
                                      </p:cBhvr>
                                      <p:tavLst>
                                        <p:tav tm="0">
                                          <p:val>
                                            <p:strVal val="0-#ppt_w/2"/>
                                          </p:val>
                                        </p:tav>
                                        <p:tav tm="100000">
                                          <p:val>
                                            <p:strVal val="#ppt_x"/>
                                          </p:val>
                                        </p:tav>
                                      </p:tavLst>
                                    </p:anim>
                                    <p:anim calcmode="lin" valueType="num">
                                      <p:cBhvr additive="base">
                                        <p:cTn id="76"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blinds(horizontal)">
                                      <p:cBhvr>
                                        <p:cTn id="81" dur="500"/>
                                        <p:tgtEl>
                                          <p:spTgt spid="38"/>
                                        </p:tgtEl>
                                      </p:cBhvr>
                                    </p:animEffect>
                                  </p:childTnLst>
                                </p:cTn>
                              </p:par>
                              <p:par>
                                <p:cTn id="82" presetID="3" presetClass="entr" presetSubtype="10" fill="hold" nodeType="withEffect">
                                  <p:stCondLst>
                                    <p:cond delay="0"/>
                                  </p:stCondLst>
                                  <p:childTnLst>
                                    <p:set>
                                      <p:cBhvr>
                                        <p:cTn id="83" dur="1" fill="hold">
                                          <p:stCondLst>
                                            <p:cond delay="0"/>
                                          </p:stCondLst>
                                        </p:cTn>
                                        <p:tgtEl>
                                          <p:spTgt spid="95"/>
                                        </p:tgtEl>
                                        <p:attrNameLst>
                                          <p:attrName>style.visibility</p:attrName>
                                        </p:attrNameLst>
                                      </p:cBhvr>
                                      <p:to>
                                        <p:strVal val="visible"/>
                                      </p:to>
                                    </p:set>
                                    <p:animEffect transition="in" filter="blinds(horizontal)">
                                      <p:cBhvr>
                                        <p:cTn id="84" dur="500"/>
                                        <p:tgtEl>
                                          <p:spTgt spid="95"/>
                                        </p:tgtEl>
                                      </p:cBhvr>
                                    </p:animEffect>
                                  </p:childTnLst>
                                </p:cTn>
                              </p:par>
                              <p:par>
                                <p:cTn id="85" presetID="3" presetClass="entr" presetSubtype="1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blinds(horizontal)">
                                      <p:cBhvr>
                                        <p:cTn id="87" dur="500"/>
                                        <p:tgtEl>
                                          <p:spTgt spid="47"/>
                                        </p:tgtEl>
                                      </p:cBhvr>
                                    </p:animEffect>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nodeType="click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wipe(down)">
                                      <p:cBhvr>
                                        <p:cTn id="92" dur="290">
                                          <p:stCondLst>
                                            <p:cond delay="0"/>
                                          </p:stCondLst>
                                        </p:cTn>
                                        <p:tgtEl>
                                          <p:spTgt spid="48"/>
                                        </p:tgtEl>
                                      </p:cBhvr>
                                    </p:animEffect>
                                    <p:anim calcmode="lin" valueType="num">
                                      <p:cBhvr>
                                        <p:cTn id="93" dur="911"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94" dur="332"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5" dur="332" tmFilter="0, 0; 0.125,0.2665; 0.25,0.4; 0.375,0.465; 0.5,0.5;  0.625,0.535; 0.75,0.6; 0.875,0.7335; 1,1">
                                          <p:stCondLst>
                                            <p:cond delay="332"/>
                                          </p:stCondLst>
                                        </p:cTn>
                                        <p:tgtEl>
                                          <p:spTgt spid="48"/>
                                        </p:tgtEl>
                                        <p:attrNameLst>
                                          <p:attrName>ppt_y</p:attrName>
                                        </p:attrNameLst>
                                      </p:cBhvr>
                                      <p:tavLst>
                                        <p:tav tm="0" fmla="#ppt_y-sin(pi*$)/9">
                                          <p:val>
                                            <p:fltVal val="0"/>
                                          </p:val>
                                        </p:tav>
                                        <p:tav tm="100000">
                                          <p:val>
                                            <p:fltVal val="1"/>
                                          </p:val>
                                        </p:tav>
                                      </p:tavLst>
                                    </p:anim>
                                    <p:anim calcmode="lin" valueType="num">
                                      <p:cBhvr>
                                        <p:cTn id="96" dur="166" tmFilter="0, 0; 0.125,0.2665; 0.25,0.4; 0.375,0.465; 0.5,0.5;  0.625,0.535; 0.75,0.6; 0.875,0.7335; 1,1">
                                          <p:stCondLst>
                                            <p:cond delay="662"/>
                                          </p:stCondLst>
                                        </p:cTn>
                                        <p:tgtEl>
                                          <p:spTgt spid="48"/>
                                        </p:tgtEl>
                                        <p:attrNameLst>
                                          <p:attrName>ppt_y</p:attrName>
                                        </p:attrNameLst>
                                      </p:cBhvr>
                                      <p:tavLst>
                                        <p:tav tm="0" fmla="#ppt_y-sin(pi*$)/27">
                                          <p:val>
                                            <p:fltVal val="0"/>
                                          </p:val>
                                        </p:tav>
                                        <p:tav tm="100000">
                                          <p:val>
                                            <p:fltVal val="1"/>
                                          </p:val>
                                        </p:tav>
                                      </p:tavLst>
                                    </p:anim>
                                    <p:anim calcmode="lin" valueType="num">
                                      <p:cBhvr>
                                        <p:cTn id="97" dur="82" tmFilter="0, 0; 0.125,0.2665; 0.25,0.4; 0.375,0.465; 0.5,0.5;  0.625,0.535; 0.75,0.6; 0.875,0.7335; 1,1">
                                          <p:stCondLst>
                                            <p:cond delay="828"/>
                                          </p:stCondLst>
                                        </p:cTn>
                                        <p:tgtEl>
                                          <p:spTgt spid="48"/>
                                        </p:tgtEl>
                                        <p:attrNameLst>
                                          <p:attrName>ppt_y</p:attrName>
                                        </p:attrNameLst>
                                      </p:cBhvr>
                                      <p:tavLst>
                                        <p:tav tm="0" fmla="#ppt_y-sin(pi*$)/81">
                                          <p:val>
                                            <p:fltVal val="0"/>
                                          </p:val>
                                        </p:tav>
                                        <p:tav tm="100000">
                                          <p:val>
                                            <p:fltVal val="1"/>
                                          </p:val>
                                        </p:tav>
                                      </p:tavLst>
                                    </p:anim>
                                    <p:animScale>
                                      <p:cBhvr>
                                        <p:cTn id="98" dur="13">
                                          <p:stCondLst>
                                            <p:cond delay="325"/>
                                          </p:stCondLst>
                                        </p:cTn>
                                        <p:tgtEl>
                                          <p:spTgt spid="48"/>
                                        </p:tgtEl>
                                      </p:cBhvr>
                                      <p:to x="100000" y="60000"/>
                                    </p:animScale>
                                    <p:animScale>
                                      <p:cBhvr>
                                        <p:cTn id="99" dur="83" decel="50000">
                                          <p:stCondLst>
                                            <p:cond delay="338"/>
                                          </p:stCondLst>
                                        </p:cTn>
                                        <p:tgtEl>
                                          <p:spTgt spid="48"/>
                                        </p:tgtEl>
                                      </p:cBhvr>
                                      <p:to x="100000" y="100000"/>
                                    </p:animScale>
                                    <p:animScale>
                                      <p:cBhvr>
                                        <p:cTn id="100" dur="13">
                                          <p:stCondLst>
                                            <p:cond delay="656"/>
                                          </p:stCondLst>
                                        </p:cTn>
                                        <p:tgtEl>
                                          <p:spTgt spid="48"/>
                                        </p:tgtEl>
                                      </p:cBhvr>
                                      <p:to x="100000" y="80000"/>
                                    </p:animScale>
                                    <p:animScale>
                                      <p:cBhvr>
                                        <p:cTn id="101" dur="83" decel="50000">
                                          <p:stCondLst>
                                            <p:cond delay="669"/>
                                          </p:stCondLst>
                                        </p:cTn>
                                        <p:tgtEl>
                                          <p:spTgt spid="48"/>
                                        </p:tgtEl>
                                      </p:cBhvr>
                                      <p:to x="100000" y="100000"/>
                                    </p:animScale>
                                    <p:animScale>
                                      <p:cBhvr>
                                        <p:cTn id="102" dur="13">
                                          <p:stCondLst>
                                            <p:cond delay="821"/>
                                          </p:stCondLst>
                                        </p:cTn>
                                        <p:tgtEl>
                                          <p:spTgt spid="48"/>
                                        </p:tgtEl>
                                      </p:cBhvr>
                                      <p:to x="100000" y="90000"/>
                                    </p:animScale>
                                    <p:animScale>
                                      <p:cBhvr>
                                        <p:cTn id="103" dur="83" decel="50000">
                                          <p:stCondLst>
                                            <p:cond delay="834"/>
                                          </p:stCondLst>
                                        </p:cTn>
                                        <p:tgtEl>
                                          <p:spTgt spid="48"/>
                                        </p:tgtEl>
                                      </p:cBhvr>
                                      <p:to x="100000" y="100000"/>
                                    </p:animScale>
                                    <p:animScale>
                                      <p:cBhvr>
                                        <p:cTn id="104" dur="13">
                                          <p:stCondLst>
                                            <p:cond delay="904"/>
                                          </p:stCondLst>
                                        </p:cTn>
                                        <p:tgtEl>
                                          <p:spTgt spid="48"/>
                                        </p:tgtEl>
                                      </p:cBhvr>
                                      <p:to x="100000" y="95000"/>
                                    </p:animScale>
                                    <p:animScale>
                                      <p:cBhvr>
                                        <p:cTn id="105" dur="83" decel="50000">
                                          <p:stCondLst>
                                            <p:cond delay="917"/>
                                          </p:stCondLst>
                                        </p:cTn>
                                        <p:tgtEl>
                                          <p:spTgt spid="48"/>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nodeType="click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blinds(horizontal)">
                                      <p:cBhvr>
                                        <p:cTn id="110" dur="500"/>
                                        <p:tgtEl>
                                          <p:spTgt spid="41"/>
                                        </p:tgtEl>
                                      </p:cBhvr>
                                    </p:animEffect>
                                  </p:childTnLst>
                                </p:cTn>
                              </p:par>
                              <p:par>
                                <p:cTn id="111" presetID="3" presetClass="entr" presetSubtype="10" fill="hold" nodeType="withEffect">
                                  <p:stCondLst>
                                    <p:cond delay="0"/>
                                  </p:stCondLst>
                                  <p:childTnLst>
                                    <p:set>
                                      <p:cBhvr>
                                        <p:cTn id="112" dur="1" fill="hold">
                                          <p:stCondLst>
                                            <p:cond delay="0"/>
                                          </p:stCondLst>
                                        </p:cTn>
                                        <p:tgtEl>
                                          <p:spTgt spid="97"/>
                                        </p:tgtEl>
                                        <p:attrNameLst>
                                          <p:attrName>style.visibility</p:attrName>
                                        </p:attrNameLst>
                                      </p:cBhvr>
                                      <p:to>
                                        <p:strVal val="visible"/>
                                      </p:to>
                                    </p:set>
                                    <p:animEffect transition="in" filter="blinds(horizontal)">
                                      <p:cBhvr>
                                        <p:cTn id="113" dur="500"/>
                                        <p:tgtEl>
                                          <p:spTgt spid="97"/>
                                        </p:tgtEl>
                                      </p:cBhvr>
                                    </p:animEffect>
                                  </p:childTnLst>
                                </p:cTn>
                              </p:par>
                              <p:par>
                                <p:cTn id="114" presetID="3" presetClass="entr" presetSubtype="10" fill="hold" nodeType="with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blinds(horizontal)">
                                      <p:cBhvr>
                                        <p:cTn id="116" dur="500"/>
                                        <p:tgtEl>
                                          <p:spTgt spid="49"/>
                                        </p:tgtEl>
                                      </p:cBhvr>
                                    </p:animEffect>
                                  </p:childTnLst>
                                </p:cTn>
                              </p:par>
                            </p:childTnLst>
                          </p:cTn>
                        </p:par>
                      </p:childTnLst>
                    </p:cTn>
                  </p:par>
                  <p:par>
                    <p:cTn id="117" fill="hold">
                      <p:stCondLst>
                        <p:cond delay="indefinite"/>
                      </p:stCondLst>
                      <p:childTnLst>
                        <p:par>
                          <p:cTn id="118" fill="hold">
                            <p:stCondLst>
                              <p:cond delay="0"/>
                            </p:stCondLst>
                            <p:childTnLst>
                              <p:par>
                                <p:cTn id="119" presetID="26" presetClass="entr" presetSubtype="0" fill="hold" nodeType="clickEffect">
                                  <p:stCondLst>
                                    <p:cond delay="0"/>
                                  </p:stCondLst>
                                  <p:childTnLst>
                                    <p:set>
                                      <p:cBhvr>
                                        <p:cTn id="120" dur="1" fill="hold">
                                          <p:stCondLst>
                                            <p:cond delay="0"/>
                                          </p:stCondLst>
                                        </p:cTn>
                                        <p:tgtEl>
                                          <p:spTgt spid="1031"/>
                                        </p:tgtEl>
                                        <p:attrNameLst>
                                          <p:attrName>style.visibility</p:attrName>
                                        </p:attrNameLst>
                                      </p:cBhvr>
                                      <p:to>
                                        <p:strVal val="visible"/>
                                      </p:to>
                                    </p:set>
                                    <p:animEffect transition="in" filter="wipe(down)">
                                      <p:cBhvr>
                                        <p:cTn id="121" dur="290">
                                          <p:stCondLst>
                                            <p:cond delay="0"/>
                                          </p:stCondLst>
                                        </p:cTn>
                                        <p:tgtEl>
                                          <p:spTgt spid="1031"/>
                                        </p:tgtEl>
                                      </p:cBhvr>
                                    </p:animEffect>
                                    <p:anim calcmode="lin" valueType="num">
                                      <p:cBhvr>
                                        <p:cTn id="122" dur="911" tmFilter="0,0; 0.14,0.36; 0.43,0.73; 0.71,0.91; 1.0,1.0">
                                          <p:stCondLst>
                                            <p:cond delay="0"/>
                                          </p:stCondLst>
                                        </p:cTn>
                                        <p:tgtEl>
                                          <p:spTgt spid="1031"/>
                                        </p:tgtEl>
                                        <p:attrNameLst>
                                          <p:attrName>ppt_x</p:attrName>
                                        </p:attrNameLst>
                                      </p:cBhvr>
                                      <p:tavLst>
                                        <p:tav tm="0">
                                          <p:val>
                                            <p:strVal val="#ppt_x-0.25"/>
                                          </p:val>
                                        </p:tav>
                                        <p:tav tm="100000">
                                          <p:val>
                                            <p:strVal val="#ppt_x"/>
                                          </p:val>
                                        </p:tav>
                                      </p:tavLst>
                                    </p:anim>
                                    <p:anim calcmode="lin" valueType="num">
                                      <p:cBhvr>
                                        <p:cTn id="123" dur="332" tmFilter="0.0,0.0; 0.25,0.07; 0.50,0.2; 0.75,0.467; 1.0,1.0">
                                          <p:stCondLst>
                                            <p:cond delay="0"/>
                                          </p:stCondLst>
                                        </p:cTn>
                                        <p:tgtEl>
                                          <p:spTgt spid="1031"/>
                                        </p:tgtEl>
                                        <p:attrNameLst>
                                          <p:attrName>ppt_y</p:attrName>
                                        </p:attrNameLst>
                                      </p:cBhvr>
                                      <p:tavLst>
                                        <p:tav tm="0" fmla="#ppt_y-sin(pi*$)/3">
                                          <p:val>
                                            <p:fltVal val="0.5"/>
                                          </p:val>
                                        </p:tav>
                                        <p:tav tm="100000">
                                          <p:val>
                                            <p:fltVal val="1"/>
                                          </p:val>
                                        </p:tav>
                                      </p:tavLst>
                                    </p:anim>
                                    <p:anim calcmode="lin" valueType="num">
                                      <p:cBhvr>
                                        <p:cTn id="124" dur="332" tmFilter="0, 0; 0.125,0.2665; 0.25,0.4; 0.375,0.465; 0.5,0.5;  0.625,0.535; 0.75,0.6; 0.875,0.7335; 1,1">
                                          <p:stCondLst>
                                            <p:cond delay="332"/>
                                          </p:stCondLst>
                                        </p:cTn>
                                        <p:tgtEl>
                                          <p:spTgt spid="1031"/>
                                        </p:tgtEl>
                                        <p:attrNameLst>
                                          <p:attrName>ppt_y</p:attrName>
                                        </p:attrNameLst>
                                      </p:cBhvr>
                                      <p:tavLst>
                                        <p:tav tm="0" fmla="#ppt_y-sin(pi*$)/9">
                                          <p:val>
                                            <p:fltVal val="0"/>
                                          </p:val>
                                        </p:tav>
                                        <p:tav tm="100000">
                                          <p:val>
                                            <p:fltVal val="1"/>
                                          </p:val>
                                        </p:tav>
                                      </p:tavLst>
                                    </p:anim>
                                    <p:anim calcmode="lin" valueType="num">
                                      <p:cBhvr>
                                        <p:cTn id="125" dur="166" tmFilter="0, 0; 0.125,0.2665; 0.25,0.4; 0.375,0.465; 0.5,0.5;  0.625,0.535; 0.75,0.6; 0.875,0.7335; 1,1">
                                          <p:stCondLst>
                                            <p:cond delay="662"/>
                                          </p:stCondLst>
                                        </p:cTn>
                                        <p:tgtEl>
                                          <p:spTgt spid="1031"/>
                                        </p:tgtEl>
                                        <p:attrNameLst>
                                          <p:attrName>ppt_y</p:attrName>
                                        </p:attrNameLst>
                                      </p:cBhvr>
                                      <p:tavLst>
                                        <p:tav tm="0" fmla="#ppt_y-sin(pi*$)/27">
                                          <p:val>
                                            <p:fltVal val="0"/>
                                          </p:val>
                                        </p:tav>
                                        <p:tav tm="100000">
                                          <p:val>
                                            <p:fltVal val="1"/>
                                          </p:val>
                                        </p:tav>
                                      </p:tavLst>
                                    </p:anim>
                                    <p:anim calcmode="lin" valueType="num">
                                      <p:cBhvr>
                                        <p:cTn id="126" dur="82" tmFilter="0, 0; 0.125,0.2665; 0.25,0.4; 0.375,0.465; 0.5,0.5;  0.625,0.535; 0.75,0.6; 0.875,0.7335; 1,1">
                                          <p:stCondLst>
                                            <p:cond delay="828"/>
                                          </p:stCondLst>
                                        </p:cTn>
                                        <p:tgtEl>
                                          <p:spTgt spid="1031"/>
                                        </p:tgtEl>
                                        <p:attrNameLst>
                                          <p:attrName>ppt_y</p:attrName>
                                        </p:attrNameLst>
                                      </p:cBhvr>
                                      <p:tavLst>
                                        <p:tav tm="0" fmla="#ppt_y-sin(pi*$)/81">
                                          <p:val>
                                            <p:fltVal val="0"/>
                                          </p:val>
                                        </p:tav>
                                        <p:tav tm="100000">
                                          <p:val>
                                            <p:fltVal val="1"/>
                                          </p:val>
                                        </p:tav>
                                      </p:tavLst>
                                    </p:anim>
                                    <p:animScale>
                                      <p:cBhvr>
                                        <p:cTn id="127" dur="13">
                                          <p:stCondLst>
                                            <p:cond delay="325"/>
                                          </p:stCondLst>
                                        </p:cTn>
                                        <p:tgtEl>
                                          <p:spTgt spid="1031"/>
                                        </p:tgtEl>
                                      </p:cBhvr>
                                      <p:to x="100000" y="60000"/>
                                    </p:animScale>
                                    <p:animScale>
                                      <p:cBhvr>
                                        <p:cTn id="128" dur="83" decel="50000">
                                          <p:stCondLst>
                                            <p:cond delay="338"/>
                                          </p:stCondLst>
                                        </p:cTn>
                                        <p:tgtEl>
                                          <p:spTgt spid="1031"/>
                                        </p:tgtEl>
                                      </p:cBhvr>
                                      <p:to x="100000" y="100000"/>
                                    </p:animScale>
                                    <p:animScale>
                                      <p:cBhvr>
                                        <p:cTn id="129" dur="13">
                                          <p:stCondLst>
                                            <p:cond delay="656"/>
                                          </p:stCondLst>
                                        </p:cTn>
                                        <p:tgtEl>
                                          <p:spTgt spid="1031"/>
                                        </p:tgtEl>
                                      </p:cBhvr>
                                      <p:to x="100000" y="80000"/>
                                    </p:animScale>
                                    <p:animScale>
                                      <p:cBhvr>
                                        <p:cTn id="130" dur="83" decel="50000">
                                          <p:stCondLst>
                                            <p:cond delay="669"/>
                                          </p:stCondLst>
                                        </p:cTn>
                                        <p:tgtEl>
                                          <p:spTgt spid="1031"/>
                                        </p:tgtEl>
                                      </p:cBhvr>
                                      <p:to x="100000" y="100000"/>
                                    </p:animScale>
                                    <p:animScale>
                                      <p:cBhvr>
                                        <p:cTn id="131" dur="13">
                                          <p:stCondLst>
                                            <p:cond delay="821"/>
                                          </p:stCondLst>
                                        </p:cTn>
                                        <p:tgtEl>
                                          <p:spTgt spid="1031"/>
                                        </p:tgtEl>
                                      </p:cBhvr>
                                      <p:to x="100000" y="90000"/>
                                    </p:animScale>
                                    <p:animScale>
                                      <p:cBhvr>
                                        <p:cTn id="132" dur="83" decel="50000">
                                          <p:stCondLst>
                                            <p:cond delay="834"/>
                                          </p:stCondLst>
                                        </p:cTn>
                                        <p:tgtEl>
                                          <p:spTgt spid="1031"/>
                                        </p:tgtEl>
                                      </p:cBhvr>
                                      <p:to x="100000" y="100000"/>
                                    </p:animScale>
                                    <p:animScale>
                                      <p:cBhvr>
                                        <p:cTn id="133" dur="13">
                                          <p:stCondLst>
                                            <p:cond delay="904"/>
                                          </p:stCondLst>
                                        </p:cTn>
                                        <p:tgtEl>
                                          <p:spTgt spid="1031"/>
                                        </p:tgtEl>
                                      </p:cBhvr>
                                      <p:to x="100000" y="95000"/>
                                    </p:animScale>
                                    <p:animScale>
                                      <p:cBhvr>
                                        <p:cTn id="134" dur="83" decel="50000">
                                          <p:stCondLst>
                                            <p:cond delay="917"/>
                                          </p:stCondLst>
                                        </p:cTn>
                                        <p:tgtEl>
                                          <p:spTgt spid="1031"/>
                                        </p:tgtEl>
                                      </p:cBhvr>
                                      <p:to x="100000" y="100000"/>
                                    </p:animScale>
                                  </p:childTnLst>
                                </p:cTn>
                              </p:par>
                            </p:childTnLst>
                          </p:cTn>
                        </p:par>
                      </p:childTnLst>
                    </p:cTn>
                  </p:par>
                  <p:par>
                    <p:cTn id="135" fill="hold">
                      <p:stCondLst>
                        <p:cond delay="indefinite"/>
                      </p:stCondLst>
                      <p:childTnLst>
                        <p:par>
                          <p:cTn id="136" fill="hold">
                            <p:stCondLst>
                              <p:cond delay="0"/>
                            </p:stCondLst>
                            <p:childTnLst>
                              <p:par>
                                <p:cTn id="137" presetID="3" presetClass="entr" presetSubtype="10" fill="hold" nodeType="clickEffect">
                                  <p:stCondLst>
                                    <p:cond delay="0"/>
                                  </p:stCondLst>
                                  <p:childTnLst>
                                    <p:set>
                                      <p:cBhvr>
                                        <p:cTn id="138" dur="1" fill="hold">
                                          <p:stCondLst>
                                            <p:cond delay="0"/>
                                          </p:stCondLst>
                                        </p:cTn>
                                        <p:tgtEl>
                                          <p:spTgt spid="42"/>
                                        </p:tgtEl>
                                        <p:attrNameLst>
                                          <p:attrName>style.visibility</p:attrName>
                                        </p:attrNameLst>
                                      </p:cBhvr>
                                      <p:to>
                                        <p:strVal val="visible"/>
                                      </p:to>
                                    </p:set>
                                    <p:animEffect transition="in" filter="blinds(horizontal)">
                                      <p:cBhvr>
                                        <p:cTn id="139" dur="500"/>
                                        <p:tgtEl>
                                          <p:spTgt spid="42"/>
                                        </p:tgtEl>
                                      </p:cBhvr>
                                    </p:animEffect>
                                  </p:childTnLst>
                                </p:cTn>
                              </p:par>
                              <p:par>
                                <p:cTn id="140" presetID="3" presetClass="entr" presetSubtype="10" fill="hold" nodeType="withEffect">
                                  <p:stCondLst>
                                    <p:cond delay="0"/>
                                  </p:stCondLst>
                                  <p:childTnLst>
                                    <p:set>
                                      <p:cBhvr>
                                        <p:cTn id="141" dur="1" fill="hold">
                                          <p:stCondLst>
                                            <p:cond delay="0"/>
                                          </p:stCondLst>
                                        </p:cTn>
                                        <p:tgtEl>
                                          <p:spTgt spid="98"/>
                                        </p:tgtEl>
                                        <p:attrNameLst>
                                          <p:attrName>style.visibility</p:attrName>
                                        </p:attrNameLst>
                                      </p:cBhvr>
                                      <p:to>
                                        <p:strVal val="visible"/>
                                      </p:to>
                                    </p:set>
                                    <p:animEffect transition="in" filter="blinds(horizontal)">
                                      <p:cBhvr>
                                        <p:cTn id="142" dur="500"/>
                                        <p:tgtEl>
                                          <p:spTgt spid="98"/>
                                        </p:tgtEl>
                                      </p:cBhvr>
                                    </p:animEffect>
                                  </p:childTnLst>
                                </p:cTn>
                              </p:par>
                              <p:par>
                                <p:cTn id="143" presetID="3" presetClass="entr" presetSubtype="10" fill="hold" nodeType="withEffect">
                                  <p:stCondLst>
                                    <p:cond delay="0"/>
                                  </p:stCondLst>
                                  <p:childTnLst>
                                    <p:set>
                                      <p:cBhvr>
                                        <p:cTn id="144" dur="1" fill="hold">
                                          <p:stCondLst>
                                            <p:cond delay="0"/>
                                          </p:stCondLst>
                                        </p:cTn>
                                        <p:tgtEl>
                                          <p:spTgt spid="54"/>
                                        </p:tgtEl>
                                        <p:attrNameLst>
                                          <p:attrName>style.visibility</p:attrName>
                                        </p:attrNameLst>
                                      </p:cBhvr>
                                      <p:to>
                                        <p:strVal val="visible"/>
                                      </p:to>
                                    </p:set>
                                    <p:animEffect transition="in" filter="blinds(horizontal)">
                                      <p:cBhvr>
                                        <p:cTn id="145" dur="500"/>
                                        <p:tgtEl>
                                          <p:spTgt spid="54"/>
                                        </p:tgtEl>
                                      </p:cBhvr>
                                    </p:animEffect>
                                  </p:childTnLst>
                                </p:cTn>
                              </p:par>
                              <p:par>
                                <p:cTn id="146" presetID="3" presetClass="entr" presetSubtype="10" fill="hold" grpId="0" nodeType="withEffect">
                                  <p:stCondLst>
                                    <p:cond delay="0"/>
                                  </p:stCondLst>
                                  <p:childTnLst>
                                    <p:set>
                                      <p:cBhvr>
                                        <p:cTn id="147" dur="1" fill="hold">
                                          <p:stCondLst>
                                            <p:cond delay="0"/>
                                          </p:stCondLst>
                                        </p:cTn>
                                        <p:tgtEl>
                                          <p:spTgt spid="36"/>
                                        </p:tgtEl>
                                        <p:attrNameLst>
                                          <p:attrName>style.visibility</p:attrName>
                                        </p:attrNameLst>
                                      </p:cBhvr>
                                      <p:to>
                                        <p:strVal val="visible"/>
                                      </p:to>
                                    </p:set>
                                    <p:animEffect transition="in" filter="blinds(horizontal)">
                                      <p:cBhvr>
                                        <p:cTn id="148" dur="500"/>
                                        <p:tgtEl>
                                          <p:spTgt spid="36"/>
                                        </p:tgtEl>
                                      </p:cBhvr>
                                    </p:animEffect>
                                  </p:childTnLst>
                                </p:cTn>
                              </p:par>
                            </p:childTnLst>
                          </p:cTn>
                        </p:par>
                      </p:childTnLst>
                    </p:cTn>
                  </p:par>
                  <p:par>
                    <p:cTn id="149" fill="hold">
                      <p:stCondLst>
                        <p:cond delay="indefinite"/>
                      </p:stCondLst>
                      <p:childTnLst>
                        <p:par>
                          <p:cTn id="150" fill="hold">
                            <p:stCondLst>
                              <p:cond delay="0"/>
                            </p:stCondLst>
                            <p:childTnLst>
                              <p:par>
                                <p:cTn id="151" presetID="26" presetClass="entr" presetSubtype="0" fill="hold" nodeType="clickEffect">
                                  <p:stCondLst>
                                    <p:cond delay="0"/>
                                  </p:stCondLst>
                                  <p:childTnLst>
                                    <p:set>
                                      <p:cBhvr>
                                        <p:cTn id="152" dur="1" fill="hold">
                                          <p:stCondLst>
                                            <p:cond delay="0"/>
                                          </p:stCondLst>
                                        </p:cTn>
                                        <p:tgtEl>
                                          <p:spTgt spid="1032"/>
                                        </p:tgtEl>
                                        <p:attrNameLst>
                                          <p:attrName>style.visibility</p:attrName>
                                        </p:attrNameLst>
                                      </p:cBhvr>
                                      <p:to>
                                        <p:strVal val="visible"/>
                                      </p:to>
                                    </p:set>
                                    <p:animEffect transition="in" filter="wipe(down)">
                                      <p:cBhvr>
                                        <p:cTn id="153" dur="290">
                                          <p:stCondLst>
                                            <p:cond delay="0"/>
                                          </p:stCondLst>
                                        </p:cTn>
                                        <p:tgtEl>
                                          <p:spTgt spid="1032"/>
                                        </p:tgtEl>
                                      </p:cBhvr>
                                    </p:animEffect>
                                    <p:anim calcmode="lin" valueType="num">
                                      <p:cBhvr>
                                        <p:cTn id="154" dur="911" tmFilter="0,0; 0.14,0.36; 0.43,0.73; 0.71,0.91; 1.0,1.0">
                                          <p:stCondLst>
                                            <p:cond delay="0"/>
                                          </p:stCondLst>
                                        </p:cTn>
                                        <p:tgtEl>
                                          <p:spTgt spid="1032"/>
                                        </p:tgtEl>
                                        <p:attrNameLst>
                                          <p:attrName>ppt_x</p:attrName>
                                        </p:attrNameLst>
                                      </p:cBhvr>
                                      <p:tavLst>
                                        <p:tav tm="0">
                                          <p:val>
                                            <p:strVal val="#ppt_x-0.25"/>
                                          </p:val>
                                        </p:tav>
                                        <p:tav tm="100000">
                                          <p:val>
                                            <p:strVal val="#ppt_x"/>
                                          </p:val>
                                        </p:tav>
                                      </p:tavLst>
                                    </p:anim>
                                    <p:anim calcmode="lin" valueType="num">
                                      <p:cBhvr>
                                        <p:cTn id="155" dur="332" tmFilter="0.0,0.0; 0.25,0.07; 0.50,0.2; 0.75,0.467; 1.0,1.0">
                                          <p:stCondLst>
                                            <p:cond delay="0"/>
                                          </p:stCondLst>
                                        </p:cTn>
                                        <p:tgtEl>
                                          <p:spTgt spid="1032"/>
                                        </p:tgtEl>
                                        <p:attrNameLst>
                                          <p:attrName>ppt_y</p:attrName>
                                        </p:attrNameLst>
                                      </p:cBhvr>
                                      <p:tavLst>
                                        <p:tav tm="0" fmla="#ppt_y-sin(pi*$)/3">
                                          <p:val>
                                            <p:fltVal val="0.5"/>
                                          </p:val>
                                        </p:tav>
                                        <p:tav tm="100000">
                                          <p:val>
                                            <p:fltVal val="1"/>
                                          </p:val>
                                        </p:tav>
                                      </p:tavLst>
                                    </p:anim>
                                    <p:anim calcmode="lin" valueType="num">
                                      <p:cBhvr>
                                        <p:cTn id="156" dur="332" tmFilter="0, 0; 0.125,0.2665; 0.25,0.4; 0.375,0.465; 0.5,0.5;  0.625,0.535; 0.75,0.6; 0.875,0.7335; 1,1">
                                          <p:stCondLst>
                                            <p:cond delay="332"/>
                                          </p:stCondLst>
                                        </p:cTn>
                                        <p:tgtEl>
                                          <p:spTgt spid="1032"/>
                                        </p:tgtEl>
                                        <p:attrNameLst>
                                          <p:attrName>ppt_y</p:attrName>
                                        </p:attrNameLst>
                                      </p:cBhvr>
                                      <p:tavLst>
                                        <p:tav tm="0" fmla="#ppt_y-sin(pi*$)/9">
                                          <p:val>
                                            <p:fltVal val="0"/>
                                          </p:val>
                                        </p:tav>
                                        <p:tav tm="100000">
                                          <p:val>
                                            <p:fltVal val="1"/>
                                          </p:val>
                                        </p:tav>
                                      </p:tavLst>
                                    </p:anim>
                                    <p:anim calcmode="lin" valueType="num">
                                      <p:cBhvr>
                                        <p:cTn id="157" dur="166" tmFilter="0, 0; 0.125,0.2665; 0.25,0.4; 0.375,0.465; 0.5,0.5;  0.625,0.535; 0.75,0.6; 0.875,0.7335; 1,1">
                                          <p:stCondLst>
                                            <p:cond delay="662"/>
                                          </p:stCondLst>
                                        </p:cTn>
                                        <p:tgtEl>
                                          <p:spTgt spid="1032"/>
                                        </p:tgtEl>
                                        <p:attrNameLst>
                                          <p:attrName>ppt_y</p:attrName>
                                        </p:attrNameLst>
                                      </p:cBhvr>
                                      <p:tavLst>
                                        <p:tav tm="0" fmla="#ppt_y-sin(pi*$)/27">
                                          <p:val>
                                            <p:fltVal val="0"/>
                                          </p:val>
                                        </p:tav>
                                        <p:tav tm="100000">
                                          <p:val>
                                            <p:fltVal val="1"/>
                                          </p:val>
                                        </p:tav>
                                      </p:tavLst>
                                    </p:anim>
                                    <p:anim calcmode="lin" valueType="num">
                                      <p:cBhvr>
                                        <p:cTn id="158" dur="82" tmFilter="0, 0; 0.125,0.2665; 0.25,0.4; 0.375,0.465; 0.5,0.5;  0.625,0.535; 0.75,0.6; 0.875,0.7335; 1,1">
                                          <p:stCondLst>
                                            <p:cond delay="828"/>
                                          </p:stCondLst>
                                        </p:cTn>
                                        <p:tgtEl>
                                          <p:spTgt spid="1032"/>
                                        </p:tgtEl>
                                        <p:attrNameLst>
                                          <p:attrName>ppt_y</p:attrName>
                                        </p:attrNameLst>
                                      </p:cBhvr>
                                      <p:tavLst>
                                        <p:tav tm="0" fmla="#ppt_y-sin(pi*$)/81">
                                          <p:val>
                                            <p:fltVal val="0"/>
                                          </p:val>
                                        </p:tav>
                                        <p:tav tm="100000">
                                          <p:val>
                                            <p:fltVal val="1"/>
                                          </p:val>
                                        </p:tav>
                                      </p:tavLst>
                                    </p:anim>
                                    <p:animScale>
                                      <p:cBhvr>
                                        <p:cTn id="159" dur="13">
                                          <p:stCondLst>
                                            <p:cond delay="325"/>
                                          </p:stCondLst>
                                        </p:cTn>
                                        <p:tgtEl>
                                          <p:spTgt spid="1032"/>
                                        </p:tgtEl>
                                      </p:cBhvr>
                                      <p:to x="100000" y="60000"/>
                                    </p:animScale>
                                    <p:animScale>
                                      <p:cBhvr>
                                        <p:cTn id="160" dur="83" decel="50000">
                                          <p:stCondLst>
                                            <p:cond delay="338"/>
                                          </p:stCondLst>
                                        </p:cTn>
                                        <p:tgtEl>
                                          <p:spTgt spid="1032"/>
                                        </p:tgtEl>
                                      </p:cBhvr>
                                      <p:to x="100000" y="100000"/>
                                    </p:animScale>
                                    <p:animScale>
                                      <p:cBhvr>
                                        <p:cTn id="161" dur="13">
                                          <p:stCondLst>
                                            <p:cond delay="656"/>
                                          </p:stCondLst>
                                        </p:cTn>
                                        <p:tgtEl>
                                          <p:spTgt spid="1032"/>
                                        </p:tgtEl>
                                      </p:cBhvr>
                                      <p:to x="100000" y="80000"/>
                                    </p:animScale>
                                    <p:animScale>
                                      <p:cBhvr>
                                        <p:cTn id="162" dur="83" decel="50000">
                                          <p:stCondLst>
                                            <p:cond delay="669"/>
                                          </p:stCondLst>
                                        </p:cTn>
                                        <p:tgtEl>
                                          <p:spTgt spid="1032"/>
                                        </p:tgtEl>
                                      </p:cBhvr>
                                      <p:to x="100000" y="100000"/>
                                    </p:animScale>
                                    <p:animScale>
                                      <p:cBhvr>
                                        <p:cTn id="163" dur="13">
                                          <p:stCondLst>
                                            <p:cond delay="821"/>
                                          </p:stCondLst>
                                        </p:cTn>
                                        <p:tgtEl>
                                          <p:spTgt spid="1032"/>
                                        </p:tgtEl>
                                      </p:cBhvr>
                                      <p:to x="100000" y="90000"/>
                                    </p:animScale>
                                    <p:animScale>
                                      <p:cBhvr>
                                        <p:cTn id="164" dur="83" decel="50000">
                                          <p:stCondLst>
                                            <p:cond delay="834"/>
                                          </p:stCondLst>
                                        </p:cTn>
                                        <p:tgtEl>
                                          <p:spTgt spid="1032"/>
                                        </p:tgtEl>
                                      </p:cBhvr>
                                      <p:to x="100000" y="100000"/>
                                    </p:animScale>
                                    <p:animScale>
                                      <p:cBhvr>
                                        <p:cTn id="165" dur="13">
                                          <p:stCondLst>
                                            <p:cond delay="904"/>
                                          </p:stCondLst>
                                        </p:cTn>
                                        <p:tgtEl>
                                          <p:spTgt spid="1032"/>
                                        </p:tgtEl>
                                      </p:cBhvr>
                                      <p:to x="100000" y="95000"/>
                                    </p:animScale>
                                    <p:animScale>
                                      <p:cBhvr>
                                        <p:cTn id="166" dur="83" decel="50000">
                                          <p:stCondLst>
                                            <p:cond delay="917"/>
                                          </p:stCondLst>
                                        </p:cTn>
                                        <p:tgtEl>
                                          <p:spTgt spid="1032"/>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3" presetClass="entr" presetSubtype="10" fill="hold" nodeType="clickEffect">
                                  <p:stCondLst>
                                    <p:cond delay="0"/>
                                  </p:stCondLst>
                                  <p:childTnLst>
                                    <p:set>
                                      <p:cBhvr>
                                        <p:cTn id="170" dur="1" fill="hold">
                                          <p:stCondLst>
                                            <p:cond delay="0"/>
                                          </p:stCondLst>
                                        </p:cTn>
                                        <p:tgtEl>
                                          <p:spTgt spid="43"/>
                                        </p:tgtEl>
                                        <p:attrNameLst>
                                          <p:attrName>style.visibility</p:attrName>
                                        </p:attrNameLst>
                                      </p:cBhvr>
                                      <p:to>
                                        <p:strVal val="visible"/>
                                      </p:to>
                                    </p:set>
                                    <p:animEffect transition="in" filter="blinds(horizontal)">
                                      <p:cBhvr>
                                        <p:cTn id="171" dur="500"/>
                                        <p:tgtEl>
                                          <p:spTgt spid="43"/>
                                        </p:tgtEl>
                                      </p:cBhvr>
                                    </p:animEffect>
                                  </p:childTnLst>
                                </p:cTn>
                              </p:par>
                              <p:par>
                                <p:cTn id="172" presetID="3" presetClass="entr" presetSubtype="10" fill="hold" nodeType="withEffect">
                                  <p:stCondLst>
                                    <p:cond delay="0"/>
                                  </p:stCondLst>
                                  <p:childTnLst>
                                    <p:set>
                                      <p:cBhvr>
                                        <p:cTn id="173" dur="1" fill="hold">
                                          <p:stCondLst>
                                            <p:cond delay="0"/>
                                          </p:stCondLst>
                                        </p:cTn>
                                        <p:tgtEl>
                                          <p:spTgt spid="99"/>
                                        </p:tgtEl>
                                        <p:attrNameLst>
                                          <p:attrName>style.visibility</p:attrName>
                                        </p:attrNameLst>
                                      </p:cBhvr>
                                      <p:to>
                                        <p:strVal val="visible"/>
                                      </p:to>
                                    </p:set>
                                    <p:animEffect transition="in" filter="blinds(horizontal)">
                                      <p:cBhvr>
                                        <p:cTn id="174" dur="500"/>
                                        <p:tgtEl>
                                          <p:spTgt spid="99"/>
                                        </p:tgtEl>
                                      </p:cBhvr>
                                    </p:animEffect>
                                  </p:childTnLst>
                                </p:cTn>
                              </p:par>
                              <p:par>
                                <p:cTn id="175" presetID="3" presetClass="entr" presetSubtype="10" fill="hold" nodeType="withEffect">
                                  <p:stCondLst>
                                    <p:cond delay="0"/>
                                  </p:stCondLst>
                                  <p:childTnLst>
                                    <p:set>
                                      <p:cBhvr>
                                        <p:cTn id="176" dur="1" fill="hold">
                                          <p:stCondLst>
                                            <p:cond delay="0"/>
                                          </p:stCondLst>
                                        </p:cTn>
                                        <p:tgtEl>
                                          <p:spTgt spid="57"/>
                                        </p:tgtEl>
                                        <p:attrNameLst>
                                          <p:attrName>style.visibility</p:attrName>
                                        </p:attrNameLst>
                                      </p:cBhvr>
                                      <p:to>
                                        <p:strVal val="visible"/>
                                      </p:to>
                                    </p:set>
                                    <p:animEffect transition="in" filter="blinds(horizontal)">
                                      <p:cBhvr>
                                        <p:cTn id="177" dur="500"/>
                                        <p:tgtEl>
                                          <p:spTgt spid="57"/>
                                        </p:tgtEl>
                                      </p:cBhvr>
                                    </p:animEffect>
                                  </p:childTnLst>
                                </p:cTn>
                              </p:par>
                            </p:childTnLst>
                          </p:cTn>
                        </p:par>
                      </p:childTnLst>
                    </p:cTn>
                  </p:par>
                  <p:par>
                    <p:cTn id="178" fill="hold">
                      <p:stCondLst>
                        <p:cond delay="indefinite"/>
                      </p:stCondLst>
                      <p:childTnLst>
                        <p:par>
                          <p:cTn id="179" fill="hold">
                            <p:stCondLst>
                              <p:cond delay="0"/>
                            </p:stCondLst>
                            <p:childTnLst>
                              <p:par>
                                <p:cTn id="180" presetID="26" presetClass="entr" presetSubtype="0" fill="hold" nodeType="clickEffect">
                                  <p:stCondLst>
                                    <p:cond delay="0"/>
                                  </p:stCondLst>
                                  <p:childTnLst>
                                    <p:set>
                                      <p:cBhvr>
                                        <p:cTn id="181" dur="1" fill="hold">
                                          <p:stCondLst>
                                            <p:cond delay="0"/>
                                          </p:stCondLst>
                                        </p:cTn>
                                        <p:tgtEl>
                                          <p:spTgt spid="359435"/>
                                        </p:tgtEl>
                                        <p:attrNameLst>
                                          <p:attrName>style.visibility</p:attrName>
                                        </p:attrNameLst>
                                      </p:cBhvr>
                                      <p:to>
                                        <p:strVal val="visible"/>
                                      </p:to>
                                    </p:set>
                                    <p:animEffect transition="in" filter="wipe(down)">
                                      <p:cBhvr>
                                        <p:cTn id="182" dur="290">
                                          <p:stCondLst>
                                            <p:cond delay="0"/>
                                          </p:stCondLst>
                                        </p:cTn>
                                        <p:tgtEl>
                                          <p:spTgt spid="359435"/>
                                        </p:tgtEl>
                                      </p:cBhvr>
                                    </p:animEffect>
                                    <p:anim calcmode="lin" valueType="num">
                                      <p:cBhvr>
                                        <p:cTn id="183" dur="911" tmFilter="0,0; 0.14,0.36; 0.43,0.73; 0.71,0.91; 1.0,1.0">
                                          <p:stCondLst>
                                            <p:cond delay="0"/>
                                          </p:stCondLst>
                                        </p:cTn>
                                        <p:tgtEl>
                                          <p:spTgt spid="359435"/>
                                        </p:tgtEl>
                                        <p:attrNameLst>
                                          <p:attrName>ppt_x</p:attrName>
                                        </p:attrNameLst>
                                      </p:cBhvr>
                                      <p:tavLst>
                                        <p:tav tm="0">
                                          <p:val>
                                            <p:strVal val="#ppt_x-0.25"/>
                                          </p:val>
                                        </p:tav>
                                        <p:tav tm="100000">
                                          <p:val>
                                            <p:strVal val="#ppt_x"/>
                                          </p:val>
                                        </p:tav>
                                      </p:tavLst>
                                    </p:anim>
                                    <p:anim calcmode="lin" valueType="num">
                                      <p:cBhvr>
                                        <p:cTn id="184" dur="332" tmFilter="0.0,0.0; 0.25,0.07; 0.50,0.2; 0.75,0.467; 1.0,1.0">
                                          <p:stCondLst>
                                            <p:cond delay="0"/>
                                          </p:stCondLst>
                                        </p:cTn>
                                        <p:tgtEl>
                                          <p:spTgt spid="359435"/>
                                        </p:tgtEl>
                                        <p:attrNameLst>
                                          <p:attrName>ppt_y</p:attrName>
                                        </p:attrNameLst>
                                      </p:cBhvr>
                                      <p:tavLst>
                                        <p:tav tm="0" fmla="#ppt_y-sin(pi*$)/3">
                                          <p:val>
                                            <p:fltVal val="0.5"/>
                                          </p:val>
                                        </p:tav>
                                        <p:tav tm="100000">
                                          <p:val>
                                            <p:fltVal val="1"/>
                                          </p:val>
                                        </p:tav>
                                      </p:tavLst>
                                    </p:anim>
                                    <p:anim calcmode="lin" valueType="num">
                                      <p:cBhvr>
                                        <p:cTn id="185" dur="332" tmFilter="0, 0; 0.125,0.2665; 0.25,0.4; 0.375,0.465; 0.5,0.5;  0.625,0.535; 0.75,0.6; 0.875,0.7335; 1,1">
                                          <p:stCondLst>
                                            <p:cond delay="332"/>
                                          </p:stCondLst>
                                        </p:cTn>
                                        <p:tgtEl>
                                          <p:spTgt spid="359435"/>
                                        </p:tgtEl>
                                        <p:attrNameLst>
                                          <p:attrName>ppt_y</p:attrName>
                                        </p:attrNameLst>
                                      </p:cBhvr>
                                      <p:tavLst>
                                        <p:tav tm="0" fmla="#ppt_y-sin(pi*$)/9">
                                          <p:val>
                                            <p:fltVal val="0"/>
                                          </p:val>
                                        </p:tav>
                                        <p:tav tm="100000">
                                          <p:val>
                                            <p:fltVal val="1"/>
                                          </p:val>
                                        </p:tav>
                                      </p:tavLst>
                                    </p:anim>
                                    <p:anim calcmode="lin" valueType="num">
                                      <p:cBhvr>
                                        <p:cTn id="186" dur="166" tmFilter="0, 0; 0.125,0.2665; 0.25,0.4; 0.375,0.465; 0.5,0.5;  0.625,0.535; 0.75,0.6; 0.875,0.7335; 1,1">
                                          <p:stCondLst>
                                            <p:cond delay="662"/>
                                          </p:stCondLst>
                                        </p:cTn>
                                        <p:tgtEl>
                                          <p:spTgt spid="359435"/>
                                        </p:tgtEl>
                                        <p:attrNameLst>
                                          <p:attrName>ppt_y</p:attrName>
                                        </p:attrNameLst>
                                      </p:cBhvr>
                                      <p:tavLst>
                                        <p:tav tm="0" fmla="#ppt_y-sin(pi*$)/27">
                                          <p:val>
                                            <p:fltVal val="0"/>
                                          </p:val>
                                        </p:tav>
                                        <p:tav tm="100000">
                                          <p:val>
                                            <p:fltVal val="1"/>
                                          </p:val>
                                        </p:tav>
                                      </p:tavLst>
                                    </p:anim>
                                    <p:anim calcmode="lin" valueType="num">
                                      <p:cBhvr>
                                        <p:cTn id="187" dur="82" tmFilter="0, 0; 0.125,0.2665; 0.25,0.4; 0.375,0.465; 0.5,0.5;  0.625,0.535; 0.75,0.6; 0.875,0.7335; 1,1">
                                          <p:stCondLst>
                                            <p:cond delay="828"/>
                                          </p:stCondLst>
                                        </p:cTn>
                                        <p:tgtEl>
                                          <p:spTgt spid="359435"/>
                                        </p:tgtEl>
                                        <p:attrNameLst>
                                          <p:attrName>ppt_y</p:attrName>
                                        </p:attrNameLst>
                                      </p:cBhvr>
                                      <p:tavLst>
                                        <p:tav tm="0" fmla="#ppt_y-sin(pi*$)/81">
                                          <p:val>
                                            <p:fltVal val="0"/>
                                          </p:val>
                                        </p:tav>
                                        <p:tav tm="100000">
                                          <p:val>
                                            <p:fltVal val="1"/>
                                          </p:val>
                                        </p:tav>
                                      </p:tavLst>
                                    </p:anim>
                                    <p:animScale>
                                      <p:cBhvr>
                                        <p:cTn id="188" dur="13">
                                          <p:stCondLst>
                                            <p:cond delay="325"/>
                                          </p:stCondLst>
                                        </p:cTn>
                                        <p:tgtEl>
                                          <p:spTgt spid="359435"/>
                                        </p:tgtEl>
                                      </p:cBhvr>
                                      <p:to x="100000" y="60000"/>
                                    </p:animScale>
                                    <p:animScale>
                                      <p:cBhvr>
                                        <p:cTn id="189" dur="83" decel="50000">
                                          <p:stCondLst>
                                            <p:cond delay="338"/>
                                          </p:stCondLst>
                                        </p:cTn>
                                        <p:tgtEl>
                                          <p:spTgt spid="359435"/>
                                        </p:tgtEl>
                                      </p:cBhvr>
                                      <p:to x="100000" y="100000"/>
                                    </p:animScale>
                                    <p:animScale>
                                      <p:cBhvr>
                                        <p:cTn id="190" dur="13">
                                          <p:stCondLst>
                                            <p:cond delay="656"/>
                                          </p:stCondLst>
                                        </p:cTn>
                                        <p:tgtEl>
                                          <p:spTgt spid="359435"/>
                                        </p:tgtEl>
                                      </p:cBhvr>
                                      <p:to x="100000" y="80000"/>
                                    </p:animScale>
                                    <p:animScale>
                                      <p:cBhvr>
                                        <p:cTn id="191" dur="83" decel="50000">
                                          <p:stCondLst>
                                            <p:cond delay="669"/>
                                          </p:stCondLst>
                                        </p:cTn>
                                        <p:tgtEl>
                                          <p:spTgt spid="359435"/>
                                        </p:tgtEl>
                                      </p:cBhvr>
                                      <p:to x="100000" y="100000"/>
                                    </p:animScale>
                                    <p:animScale>
                                      <p:cBhvr>
                                        <p:cTn id="192" dur="13">
                                          <p:stCondLst>
                                            <p:cond delay="821"/>
                                          </p:stCondLst>
                                        </p:cTn>
                                        <p:tgtEl>
                                          <p:spTgt spid="359435"/>
                                        </p:tgtEl>
                                      </p:cBhvr>
                                      <p:to x="100000" y="90000"/>
                                    </p:animScale>
                                    <p:animScale>
                                      <p:cBhvr>
                                        <p:cTn id="193" dur="83" decel="50000">
                                          <p:stCondLst>
                                            <p:cond delay="834"/>
                                          </p:stCondLst>
                                        </p:cTn>
                                        <p:tgtEl>
                                          <p:spTgt spid="359435"/>
                                        </p:tgtEl>
                                      </p:cBhvr>
                                      <p:to x="100000" y="100000"/>
                                    </p:animScale>
                                    <p:animScale>
                                      <p:cBhvr>
                                        <p:cTn id="194" dur="13">
                                          <p:stCondLst>
                                            <p:cond delay="904"/>
                                          </p:stCondLst>
                                        </p:cTn>
                                        <p:tgtEl>
                                          <p:spTgt spid="359435"/>
                                        </p:tgtEl>
                                      </p:cBhvr>
                                      <p:to x="100000" y="95000"/>
                                    </p:animScale>
                                    <p:animScale>
                                      <p:cBhvr>
                                        <p:cTn id="195" dur="83" decel="50000">
                                          <p:stCondLst>
                                            <p:cond delay="917"/>
                                          </p:stCondLst>
                                        </p:cTn>
                                        <p:tgtEl>
                                          <p:spTgt spid="359435"/>
                                        </p:tgtEl>
                                      </p:cBhvr>
                                      <p:to x="100000" y="100000"/>
                                    </p:animScale>
                                  </p:childTnLst>
                                </p:cTn>
                              </p:par>
                            </p:childTnLst>
                          </p:cTn>
                        </p:par>
                      </p:childTnLst>
                    </p:cTn>
                  </p:par>
                  <p:par>
                    <p:cTn id="196" fill="hold">
                      <p:stCondLst>
                        <p:cond delay="indefinite"/>
                      </p:stCondLst>
                      <p:childTnLst>
                        <p:par>
                          <p:cTn id="197" fill="hold">
                            <p:stCondLst>
                              <p:cond delay="0"/>
                            </p:stCondLst>
                            <p:childTnLst>
                              <p:par>
                                <p:cTn id="198" presetID="0" presetClass="path" presetSubtype="0" accel="50000" decel="50000" fill="hold" nodeType="clickEffect">
                                  <p:stCondLst>
                                    <p:cond delay="0"/>
                                  </p:stCondLst>
                                  <p:childTnLst>
                                    <p:animMotion origin="layout" path="M 1.38889E-6 3.26856E-6 L -0.31788 -0.57183 " pathEditMode="relative" rAng="0" ptsTypes="AA">
                                      <p:cBhvr>
                                        <p:cTn id="199" dur="2000" fill="hold"/>
                                        <p:tgtEl>
                                          <p:spTgt spid="43"/>
                                        </p:tgtEl>
                                        <p:attrNameLst>
                                          <p:attrName>ppt_x</p:attrName>
                                          <p:attrName>ppt_y</p:attrName>
                                        </p:attrNameLst>
                                      </p:cBhvr>
                                      <p:rCtr x="-15900" y="-28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4" grpId="0" animBg="1"/>
      <p:bldP spid="18" grpId="0" animBg="1"/>
      <p:bldP spid="10" grpId="0" animBg="1"/>
      <p:bldP spid="9" grpId="0" animBg="1"/>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57200" y="3124200"/>
            <a:ext cx="2362200" cy="1285875"/>
          </a:xfrm>
          <a:prstGeom prst="rect">
            <a:avLst/>
          </a:prstGeom>
          <a:noFill/>
          <a:ln w="9525">
            <a:noFill/>
            <a:miter lim="800000"/>
            <a:headEnd/>
            <a:tailEnd/>
          </a:ln>
        </p:spPr>
      </p:pic>
      <p:sp>
        <p:nvSpPr>
          <p:cNvPr id="18434" name="Rectangle 2"/>
          <p:cNvSpPr>
            <a:spLocks noGrp="1" noChangeArrowheads="1"/>
          </p:cNvSpPr>
          <p:nvPr>
            <p:ph type="title" idx="4294967295"/>
          </p:nvPr>
        </p:nvSpPr>
        <p:spPr>
          <a:xfrm>
            <a:off x="206375" y="157163"/>
            <a:ext cx="8664575" cy="487954"/>
          </a:xfrm>
        </p:spPr>
        <p:txBody>
          <a:bodyPr/>
          <a:lstStyle/>
          <a:p>
            <a:pPr eaLnBrk="1" hangingPunct="1"/>
            <a:r>
              <a:rPr lang="en-US" dirty="0" smtClean="0">
                <a:ea typeface="ＭＳ Ｐゴシック" pitchFamily="34" charset="-128"/>
              </a:rPr>
              <a:t>Mapping for Vector Distance</a:t>
            </a:r>
          </a:p>
        </p:txBody>
      </p:sp>
      <p:grpSp>
        <p:nvGrpSpPr>
          <p:cNvPr id="2" name="Group 36"/>
          <p:cNvGrpSpPr/>
          <p:nvPr/>
        </p:nvGrpSpPr>
        <p:grpSpPr>
          <a:xfrm>
            <a:off x="228600" y="838200"/>
            <a:ext cx="3143588" cy="2133600"/>
            <a:chOff x="381001" y="1066800"/>
            <a:chExt cx="3143588" cy="2133600"/>
          </a:xfrm>
        </p:grpSpPr>
        <p:pic>
          <p:nvPicPr>
            <p:cNvPr id="9" name="Picture 3"/>
            <p:cNvPicPr>
              <a:picLocks noChangeAspect="1" noChangeArrowheads="1"/>
            </p:cNvPicPr>
            <p:nvPr/>
          </p:nvPicPr>
          <p:blipFill>
            <a:blip r:embed="rId4" cstate="print"/>
            <a:srcRect/>
            <a:stretch>
              <a:fillRect/>
            </a:stretch>
          </p:blipFill>
          <p:spPr bwMode="auto">
            <a:xfrm>
              <a:off x="381001" y="1066800"/>
              <a:ext cx="3143588" cy="2133600"/>
            </a:xfrm>
            <a:prstGeom prst="ellipse">
              <a:avLst/>
            </a:prstGeom>
            <a:ln>
              <a:noFill/>
            </a:ln>
            <a:effectLst>
              <a:softEdge rad="112500"/>
            </a:effectLst>
          </p:spPr>
        </p:pic>
        <p:sp>
          <p:nvSpPr>
            <p:cNvPr id="10" name="TextBox 9"/>
            <p:cNvSpPr txBox="1"/>
            <p:nvPr/>
          </p:nvSpPr>
          <p:spPr>
            <a:xfrm>
              <a:off x="1244124" y="1346676"/>
              <a:ext cx="1219200" cy="646331"/>
            </a:xfrm>
            <a:prstGeom prst="rect">
              <a:avLst/>
            </a:prstGeom>
            <a:noFill/>
          </p:spPr>
          <p:txBody>
            <a:bodyPr wrap="square" rtlCol="0">
              <a:spAutoFit/>
            </a:bodyPr>
            <a:lstStyle/>
            <a:p>
              <a:pPr algn="ctr" fontAlgn="base">
                <a:spcBef>
                  <a:spcPct val="0"/>
                </a:spcBef>
                <a:spcAft>
                  <a:spcPct val="0"/>
                </a:spcAft>
              </a:pPr>
              <a:r>
                <a:rPr lang="en-US" dirty="0" smtClean="0">
                  <a:solidFill>
                    <a:prstClr val="white"/>
                  </a:solidFill>
                  <a:latin typeface="Arial" charset="0"/>
                  <a:cs typeface="Arial" charset="0"/>
                </a:rPr>
                <a:t>E+ Input Model</a:t>
              </a:r>
              <a:endParaRPr lang="en-US" dirty="0">
                <a:solidFill>
                  <a:prstClr val="white"/>
                </a:solidFill>
                <a:latin typeface="Arial" charset="0"/>
                <a:cs typeface="Arial" charset="0"/>
              </a:endParaRPr>
            </a:p>
          </p:txBody>
        </p:sp>
      </p:grpSp>
      <p:graphicFrame>
        <p:nvGraphicFramePr>
          <p:cNvPr id="11" name="Table 10"/>
          <p:cNvGraphicFramePr>
            <a:graphicFrameLocks noGrp="1"/>
          </p:cNvGraphicFramePr>
          <p:nvPr>
            <p:extLst>
              <p:ext uri="{D42A27DB-BD31-4B8C-83A1-F6EECF244321}">
                <p14:modId xmlns="" xmlns:p14="http://schemas.microsoft.com/office/powerpoint/2010/main" val="3463053942"/>
              </p:ext>
            </p:extLst>
          </p:nvPr>
        </p:nvGraphicFramePr>
        <p:xfrm>
          <a:off x="2667000" y="1295400"/>
          <a:ext cx="6096000" cy="414337"/>
        </p:xfrm>
        <a:graphic>
          <a:graphicData uri="http://schemas.openxmlformats.org/drawingml/2006/table">
            <a:tbl>
              <a:tblPr/>
              <a:tblGrid>
                <a:gridCol w="508000"/>
                <a:gridCol w="508000"/>
                <a:gridCol w="508000"/>
                <a:gridCol w="508000"/>
                <a:gridCol w="508000"/>
                <a:gridCol w="508000"/>
                <a:gridCol w="508000"/>
                <a:gridCol w="508000"/>
                <a:gridCol w="508000"/>
                <a:gridCol w="508000"/>
                <a:gridCol w="508000"/>
                <a:gridCol w="508000"/>
              </a:tblGrid>
              <a:tr h="279400">
                <a:tc>
                  <a:txBody>
                    <a:bodyPr/>
                    <a:lstStyle/>
                    <a:p>
                      <a:pPr algn="ctr" fontAlgn="b"/>
                      <a:r>
                        <a:rPr lang="en-US" sz="900" b="0" i="0" u="none" strike="noStrike" dirty="0" err="1">
                          <a:solidFill>
                            <a:srgbClr val="000000"/>
                          </a:solidFill>
                          <a:latin typeface="Calibri"/>
                        </a:rPr>
                        <a:t>main_Tot</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err="1">
                          <a:solidFill>
                            <a:srgbClr val="000000"/>
                          </a:solidFill>
                          <a:latin typeface="Calibri"/>
                        </a:rPr>
                        <a:t>None_Tot</a:t>
                      </a:r>
                      <a:r>
                        <a:rPr lang="en-US"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err="1">
                          <a:solidFill>
                            <a:srgbClr val="000000"/>
                          </a:solidFill>
                          <a:latin typeface="Calibri"/>
                        </a:rPr>
                        <a:t>None_Tot</a:t>
                      </a:r>
                      <a:r>
                        <a:rPr lang="en-US"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HP1_in_Tot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a:solidFill>
                            <a:srgbClr val="000000"/>
                          </a:solidFill>
                          <a:latin typeface="Calibri"/>
                        </a:rPr>
                        <a:t>HP1_out_Tot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a:solidFill>
                            <a:srgbClr val="000000"/>
                          </a:solidFill>
                          <a:latin typeface="Calibri"/>
                        </a:rPr>
                        <a:t>HP1_back_Tot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HP1_in_fan_Tot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HP1_comp_Tot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HP2_in_Tot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HP2_out_Tot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HP2_back_Tot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HP2_in_fan_Tot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34937">
                <a:tc>
                  <a:txBody>
                    <a:bodyPr/>
                    <a:lstStyle/>
                    <a:p>
                      <a:pPr algn="r" fontAlgn="b"/>
                      <a:r>
                        <a:rPr lang="en-US" sz="800" b="0" i="0" u="none" strike="noStrike">
                          <a:latin typeface="Arial"/>
                        </a:rPr>
                        <a:t>1172.5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dirty="0">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6.75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18.75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6.75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18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dirty="0">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graphicFrame>
        <p:nvGraphicFramePr>
          <p:cNvPr id="13" name="Table 12"/>
          <p:cNvGraphicFramePr>
            <a:graphicFrameLocks noGrp="1"/>
          </p:cNvGraphicFramePr>
          <p:nvPr>
            <p:extLst>
              <p:ext uri="{D42A27DB-BD31-4B8C-83A1-F6EECF244321}">
                <p14:modId xmlns="" xmlns:p14="http://schemas.microsoft.com/office/powerpoint/2010/main" val="4131118129"/>
              </p:ext>
            </p:extLst>
          </p:nvPr>
        </p:nvGraphicFramePr>
        <p:xfrm>
          <a:off x="2667000" y="3048000"/>
          <a:ext cx="6096000" cy="414337"/>
        </p:xfrm>
        <a:graphic>
          <a:graphicData uri="http://schemas.openxmlformats.org/drawingml/2006/table">
            <a:tbl>
              <a:tblPr/>
              <a:tblGrid>
                <a:gridCol w="508000"/>
                <a:gridCol w="508000"/>
                <a:gridCol w="508000"/>
                <a:gridCol w="508000"/>
                <a:gridCol w="508000"/>
                <a:gridCol w="508000"/>
                <a:gridCol w="508000"/>
                <a:gridCol w="508000"/>
                <a:gridCol w="508000"/>
                <a:gridCol w="508000"/>
                <a:gridCol w="508000"/>
                <a:gridCol w="508000"/>
              </a:tblGrid>
              <a:tr h="279400">
                <a:tc>
                  <a:txBody>
                    <a:bodyPr/>
                    <a:lstStyle/>
                    <a:p>
                      <a:pPr algn="ctr" fontAlgn="b"/>
                      <a:r>
                        <a:rPr lang="en-US" sz="900" b="0" i="0" u="none" strike="noStrike" dirty="0" err="1">
                          <a:solidFill>
                            <a:srgbClr val="000000"/>
                          </a:solidFill>
                          <a:latin typeface="Calibri"/>
                        </a:rPr>
                        <a:t>main_Tot</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None_Tot(1)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err="1">
                          <a:solidFill>
                            <a:srgbClr val="000000"/>
                          </a:solidFill>
                          <a:latin typeface="Calibri"/>
                        </a:rPr>
                        <a:t>None_Tot</a:t>
                      </a:r>
                      <a:r>
                        <a:rPr lang="en-US"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HP1_in_Tot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a:solidFill>
                            <a:srgbClr val="000000"/>
                          </a:solidFill>
                          <a:latin typeface="Calibri"/>
                        </a:rPr>
                        <a:t>HP1_out_Tot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a:solidFill>
                            <a:srgbClr val="000000"/>
                          </a:solidFill>
                          <a:latin typeface="Calibri"/>
                        </a:rPr>
                        <a:t>HP1_back_Tot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HP1_in_fan_Tot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HP1_comp_Tot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HP2_in_Tot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HP2_out_Tot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HP2_back_Tot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latin typeface="Calibri"/>
                        </a:rPr>
                        <a:t>HP2_in_fan_Tot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34937">
                <a:tc>
                  <a:txBody>
                    <a:bodyPr/>
                    <a:lstStyle/>
                    <a:p>
                      <a:pPr algn="r" fontAlgn="b"/>
                      <a:r>
                        <a:rPr lang="en-US" sz="800" b="0" i="0" u="none" strike="noStrike">
                          <a:latin typeface="Arial"/>
                        </a:rPr>
                        <a:t>1172.5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dirty="0">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6.75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18.75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6.75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18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dirty="0">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sp>
        <p:nvSpPr>
          <p:cNvPr id="14" name="TextBox 13"/>
          <p:cNvSpPr txBox="1"/>
          <p:nvPr/>
        </p:nvSpPr>
        <p:spPr>
          <a:xfrm>
            <a:off x="3733800" y="914400"/>
            <a:ext cx="3581400" cy="369332"/>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charset="0"/>
                <a:cs typeface="Arial" charset="0"/>
              </a:rPr>
              <a:t>E+ variable name</a:t>
            </a:r>
            <a:endParaRPr lang="en-US" dirty="0">
              <a:solidFill>
                <a:prstClr val="black"/>
              </a:solidFill>
              <a:latin typeface="Arial" charset="0"/>
              <a:cs typeface="Arial" charset="0"/>
            </a:endParaRPr>
          </a:p>
        </p:txBody>
      </p:sp>
      <p:sp>
        <p:nvSpPr>
          <p:cNvPr id="15" name="TextBox 14"/>
          <p:cNvSpPr txBox="1"/>
          <p:nvPr/>
        </p:nvSpPr>
        <p:spPr>
          <a:xfrm>
            <a:off x="3581400" y="3505200"/>
            <a:ext cx="3581400" cy="369332"/>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charset="0"/>
                <a:cs typeface="Arial" charset="0"/>
              </a:rPr>
              <a:t>FRP sensor name</a:t>
            </a:r>
          </a:p>
        </p:txBody>
      </p:sp>
      <p:sp>
        <p:nvSpPr>
          <p:cNvPr id="16" name="TextBox 15"/>
          <p:cNvSpPr txBox="1"/>
          <p:nvPr/>
        </p:nvSpPr>
        <p:spPr>
          <a:xfrm>
            <a:off x="7315200" y="1828800"/>
            <a:ext cx="1219200" cy="923330"/>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charset="0"/>
                <a:cs typeface="Arial" charset="0"/>
              </a:rPr>
              <a:t>Manual</a:t>
            </a:r>
            <a:br>
              <a:rPr lang="en-US" dirty="0" smtClean="0">
                <a:solidFill>
                  <a:prstClr val="black"/>
                </a:solidFill>
                <a:latin typeface="Arial" charset="0"/>
                <a:cs typeface="Arial" charset="0"/>
              </a:rPr>
            </a:br>
            <a:r>
              <a:rPr lang="en-US" dirty="0" smtClean="0">
                <a:solidFill>
                  <a:prstClr val="black"/>
                </a:solidFill>
                <a:latin typeface="Arial" charset="0"/>
                <a:cs typeface="Arial" charset="0"/>
              </a:rPr>
              <a:t>mapping</a:t>
            </a:r>
            <a:br>
              <a:rPr lang="en-US" dirty="0" smtClean="0">
                <a:solidFill>
                  <a:prstClr val="black"/>
                </a:solidFill>
                <a:latin typeface="Arial" charset="0"/>
                <a:cs typeface="Arial" charset="0"/>
              </a:rPr>
            </a:br>
            <a:r>
              <a:rPr lang="en-US" dirty="0" smtClean="0">
                <a:solidFill>
                  <a:prstClr val="black"/>
                </a:solidFill>
                <a:latin typeface="Arial" charset="0"/>
                <a:cs typeface="Arial" charset="0"/>
              </a:rPr>
              <a:t>initially</a:t>
            </a:r>
            <a:endParaRPr lang="en-US" dirty="0">
              <a:solidFill>
                <a:prstClr val="black"/>
              </a:solidFill>
              <a:latin typeface="Arial" charset="0"/>
              <a:cs typeface="Arial" charset="0"/>
            </a:endParaRPr>
          </a:p>
        </p:txBody>
      </p:sp>
      <p:sp>
        <p:nvSpPr>
          <p:cNvPr id="19" name="Down Arrow 18"/>
          <p:cNvSpPr/>
          <p:nvPr/>
        </p:nvSpPr>
        <p:spPr>
          <a:xfrm flipV="1">
            <a:off x="3276600" y="1600200"/>
            <a:ext cx="228600" cy="1447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0" name="Down Arrow 19"/>
          <p:cNvSpPr/>
          <p:nvPr/>
        </p:nvSpPr>
        <p:spPr>
          <a:xfrm rot="2015127" flipV="1">
            <a:off x="3995299" y="2430795"/>
            <a:ext cx="228600" cy="7190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1" name="Down Arrow 20"/>
          <p:cNvSpPr/>
          <p:nvPr/>
        </p:nvSpPr>
        <p:spPr>
          <a:xfrm flipV="1">
            <a:off x="4267200" y="2438400"/>
            <a:ext cx="228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2" name="Down Arrow 21"/>
          <p:cNvSpPr/>
          <p:nvPr/>
        </p:nvSpPr>
        <p:spPr>
          <a:xfrm rot="18904740" flipV="1">
            <a:off x="4567425" y="2412704"/>
            <a:ext cx="228600" cy="729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3" name="Down Arrow 22"/>
          <p:cNvSpPr/>
          <p:nvPr/>
        </p:nvSpPr>
        <p:spPr>
          <a:xfrm flipV="1">
            <a:off x="4267200" y="1524000"/>
            <a:ext cx="228600" cy="729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4" name="TextBox 23"/>
          <p:cNvSpPr txBox="1"/>
          <p:nvPr/>
        </p:nvSpPr>
        <p:spPr>
          <a:xfrm>
            <a:off x="4097708" y="2159238"/>
            <a:ext cx="1143000" cy="369332"/>
          </a:xfrm>
          <a:prstGeom prst="rect">
            <a:avLst/>
          </a:prstGeom>
          <a:noFill/>
        </p:spPr>
        <p:txBody>
          <a:bodyPr wrap="square" rtlCol="0">
            <a:spAutoFit/>
          </a:bodyPr>
          <a:lstStyle/>
          <a:p>
            <a:pPr fontAlgn="base">
              <a:spcBef>
                <a:spcPct val="0"/>
              </a:spcBef>
              <a:spcAft>
                <a:spcPct val="0"/>
              </a:spcAft>
            </a:pPr>
            <a:r>
              <a:rPr lang="en-US" dirty="0" err="1" smtClean="0">
                <a:solidFill>
                  <a:prstClr val="black"/>
                </a:solidFill>
                <a:latin typeface="Arial" charset="0"/>
                <a:cs typeface="Arial" charset="0"/>
              </a:rPr>
              <a:t>Avg</a:t>
            </a:r>
            <a:endParaRPr lang="en-US" dirty="0">
              <a:solidFill>
                <a:prstClr val="black"/>
              </a:solidFill>
              <a:latin typeface="Arial" charset="0"/>
              <a:cs typeface="Arial" charset="0"/>
            </a:endParaRPr>
          </a:p>
        </p:txBody>
      </p:sp>
      <p:pic>
        <p:nvPicPr>
          <p:cNvPr id="2050" name="Picture 2" descr="http://www.lmnoeng.com/Pipes/HWpumpEquation.gif"/>
          <p:cNvPicPr>
            <a:picLocks noChangeAspect="1" noChangeArrowheads="1"/>
          </p:cNvPicPr>
          <p:nvPr/>
        </p:nvPicPr>
        <p:blipFill>
          <a:blip r:embed="rId5" cstate="print"/>
          <a:srcRect/>
          <a:stretch>
            <a:fillRect/>
          </a:stretch>
        </p:blipFill>
        <p:spPr bwMode="auto">
          <a:xfrm>
            <a:off x="5257800" y="1752600"/>
            <a:ext cx="1571625" cy="1143000"/>
          </a:xfrm>
          <a:prstGeom prst="rect">
            <a:avLst/>
          </a:prstGeom>
          <a:noFill/>
          <a:ln>
            <a:solidFill>
              <a:schemeClr val="accent1">
                <a:lumMod val="75000"/>
              </a:schemeClr>
            </a:solidFill>
          </a:ln>
        </p:spPr>
      </p:pic>
      <p:sp>
        <p:nvSpPr>
          <p:cNvPr id="25" name="Down Arrow 24"/>
          <p:cNvSpPr/>
          <p:nvPr/>
        </p:nvSpPr>
        <p:spPr>
          <a:xfrm flipV="1">
            <a:off x="5867400" y="2819399"/>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6" name="Down Arrow 25"/>
          <p:cNvSpPr/>
          <p:nvPr/>
        </p:nvSpPr>
        <p:spPr>
          <a:xfrm flipV="1">
            <a:off x="5867400" y="15240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27" name="Picture 2" descr="http://www.improvedoutcomes.com/docs/WebSiteDocs/image/diagram_euclidean_manhattan_distance_metrics.gif"/>
          <p:cNvPicPr>
            <a:picLocks noChangeAspect="1" noChangeArrowheads="1"/>
          </p:cNvPicPr>
          <p:nvPr/>
        </p:nvPicPr>
        <p:blipFill>
          <a:blip r:embed="rId6" cstate="print"/>
          <a:srcRect/>
          <a:stretch>
            <a:fillRect/>
          </a:stretch>
        </p:blipFill>
        <p:spPr bwMode="auto">
          <a:xfrm>
            <a:off x="4648200" y="4343400"/>
            <a:ext cx="1752600" cy="867219"/>
          </a:xfrm>
          <a:prstGeom prst="rect">
            <a:avLst/>
          </a:prstGeom>
          <a:noFill/>
        </p:spPr>
      </p:pic>
      <p:pic>
        <p:nvPicPr>
          <p:cNvPr id="28" name="Picture 4" descr="http://www.improvedoutcomes.com/docs/WebSiteDocs/image/diagram_euclidean_distance_metric.gif"/>
          <p:cNvPicPr>
            <a:picLocks noChangeAspect="1" noChangeArrowheads="1"/>
          </p:cNvPicPr>
          <p:nvPr/>
        </p:nvPicPr>
        <p:blipFill>
          <a:blip r:embed="rId7" cstate="print"/>
          <a:srcRect/>
          <a:stretch>
            <a:fillRect/>
          </a:stretch>
        </p:blipFill>
        <p:spPr bwMode="auto">
          <a:xfrm>
            <a:off x="6629400" y="4419600"/>
            <a:ext cx="1981200" cy="627381"/>
          </a:xfrm>
          <a:prstGeom prst="rect">
            <a:avLst/>
          </a:prstGeom>
          <a:noFill/>
        </p:spPr>
      </p:pic>
      <p:pic>
        <p:nvPicPr>
          <p:cNvPr id="29" name="Picture 6" descr="http://mines.humanoriented.com/classes/2010/fall/csci568/portfolio_exports/mvoget/similarity/euclidean_formula.png"/>
          <p:cNvPicPr>
            <a:picLocks noChangeAspect="1" noChangeArrowheads="1"/>
          </p:cNvPicPr>
          <p:nvPr/>
        </p:nvPicPr>
        <p:blipFill>
          <a:blip r:embed="rId8" cstate="print"/>
          <a:srcRect/>
          <a:stretch>
            <a:fillRect/>
          </a:stretch>
        </p:blipFill>
        <p:spPr bwMode="auto">
          <a:xfrm>
            <a:off x="1905000" y="5562600"/>
            <a:ext cx="5772150" cy="685800"/>
          </a:xfrm>
          <a:prstGeom prst="rect">
            <a:avLst/>
          </a:prstGeom>
          <a:noFill/>
        </p:spPr>
      </p:pic>
      <p:sp>
        <p:nvSpPr>
          <p:cNvPr id="30" name="Rectangle 3"/>
          <p:cNvSpPr txBox="1">
            <a:spLocks noChangeArrowheads="1"/>
          </p:cNvSpPr>
          <p:nvPr/>
        </p:nvSpPr>
        <p:spPr bwMode="auto">
          <a:xfrm>
            <a:off x="457200" y="5257800"/>
            <a:ext cx="8382000" cy="338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88925" indent="-288925" fontAlgn="base">
              <a:lnSpc>
                <a:spcPct val="80000"/>
              </a:lnSpc>
              <a:spcBef>
                <a:spcPts val="1400"/>
              </a:spcBef>
              <a:spcAft>
                <a:spcPct val="0"/>
              </a:spcAft>
              <a:buClr>
                <a:srgbClr val="006C3A"/>
              </a:buClr>
              <a:buFont typeface="Symbol" pitchFamily="18" charset="2"/>
              <a:buNone/>
              <a:defRPr/>
            </a:pPr>
            <a:r>
              <a:rPr lang="en-US" sz="2000" b="1" dirty="0" err="1" smtClean="0">
                <a:solidFill>
                  <a:prstClr val="black"/>
                </a:solidFill>
                <a:ea typeface="ＭＳ Ｐゴシック" pitchFamily="34" charset="-128"/>
              </a:rPr>
              <a:t>Malahanobis</a:t>
            </a:r>
            <a:r>
              <a:rPr lang="en-US" sz="2000" b="1" dirty="0" smtClean="0">
                <a:solidFill>
                  <a:prstClr val="black"/>
                </a:solidFill>
                <a:ea typeface="ＭＳ Ｐゴシック" pitchFamily="34" charset="-128"/>
              </a:rPr>
              <a:t> Weighting per dimension </a:t>
            </a:r>
            <a:r>
              <a:rPr lang="en-US" sz="1600" b="1" dirty="0" smtClean="0">
                <a:solidFill>
                  <a:prstClr val="black"/>
                </a:solidFill>
                <a:ea typeface="ＭＳ Ｐゴシック" pitchFamily="34" charset="-128"/>
              </a:rPr>
              <a:t>(addition/generalization of Euclid)</a:t>
            </a:r>
            <a:endParaRPr lang="en-US" sz="2000" b="1" dirty="0" smtClean="0">
              <a:solidFill>
                <a:prstClr val="black"/>
              </a:solidFill>
              <a:ea typeface="ＭＳ Ｐゴシック" pitchFamily="34" charset="-128"/>
            </a:endParaRPr>
          </a:p>
        </p:txBody>
      </p:sp>
      <p:sp>
        <p:nvSpPr>
          <p:cNvPr id="31" name="Rectangle 3"/>
          <p:cNvSpPr txBox="1">
            <a:spLocks noChangeArrowheads="1"/>
          </p:cNvSpPr>
          <p:nvPr/>
        </p:nvSpPr>
        <p:spPr bwMode="auto">
          <a:xfrm>
            <a:off x="457200" y="4800600"/>
            <a:ext cx="8382000" cy="338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88925" indent="-288925" fontAlgn="base">
              <a:lnSpc>
                <a:spcPct val="80000"/>
              </a:lnSpc>
              <a:spcBef>
                <a:spcPts val="1400"/>
              </a:spcBef>
              <a:spcAft>
                <a:spcPct val="0"/>
              </a:spcAft>
              <a:buClr>
                <a:srgbClr val="006C3A"/>
              </a:buClr>
              <a:buFont typeface="Symbol" pitchFamily="18" charset="2"/>
              <a:buNone/>
              <a:defRPr/>
            </a:pPr>
            <a:r>
              <a:rPr lang="en-US" sz="2000" b="1" dirty="0" smtClean="0">
                <a:solidFill>
                  <a:prstClr val="black"/>
                </a:solidFill>
                <a:ea typeface="ＭＳ Ｐゴシック" pitchFamily="34" charset="-128"/>
              </a:rPr>
              <a:t>Same for output (fitness):</a:t>
            </a:r>
          </a:p>
        </p:txBody>
      </p:sp>
    </p:spTree>
    <p:extLst>
      <p:ext uri="{BB962C8B-B14F-4D97-AF65-F5344CB8AC3E}">
        <p14:creationId xmlns="" xmlns:p14="http://schemas.microsoft.com/office/powerpoint/2010/main" val="61086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50"/>
                                        </p:tgtEl>
                                        <p:attrNameLst>
                                          <p:attrName>style.visibility</p:attrName>
                                        </p:attrNameLst>
                                      </p:cBhvr>
                                      <p:to>
                                        <p:strVal val="visible"/>
                                      </p:to>
                                    </p:set>
                                    <p:anim calcmode="lin" valueType="num">
                                      <p:cBhvr additive="base">
                                        <p:cTn id="39" dur="500" fill="hold"/>
                                        <p:tgtEl>
                                          <p:spTgt spid="2050"/>
                                        </p:tgtEl>
                                        <p:attrNameLst>
                                          <p:attrName>ppt_x</p:attrName>
                                        </p:attrNameLst>
                                      </p:cBhvr>
                                      <p:tavLst>
                                        <p:tav tm="0">
                                          <p:val>
                                            <p:strVal val="#ppt_x"/>
                                          </p:val>
                                        </p:tav>
                                        <p:tav tm="100000">
                                          <p:val>
                                            <p:strVal val="#ppt_x"/>
                                          </p:val>
                                        </p:tav>
                                      </p:tavLst>
                                    </p:anim>
                                    <p:anim calcmode="lin" valueType="num">
                                      <p:cBhvr additive="base">
                                        <p:cTn id="40" dur="500" fill="hold"/>
                                        <p:tgtEl>
                                          <p:spTgt spid="205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linds(horizontal)">
                                      <p:cBhvr>
                                        <p:cTn id="49" dur="500"/>
                                        <p:tgtEl>
                                          <p:spTgt spid="28"/>
                                        </p:tgtEl>
                                      </p:cBhvr>
                                    </p:animEffect>
                                  </p:childTnLst>
                                </p:cTn>
                              </p:par>
                              <p:par>
                                <p:cTn id="50" presetID="3" presetClass="entr" presetSubtype="1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linds(horizontal)">
                                      <p:cBhvr>
                                        <p:cTn id="52" dur="500"/>
                                        <p:tgtEl>
                                          <p:spTgt spid="27"/>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linds(horizontal)">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linds(horizontal)">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blinds(horizontal)">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p:bldP spid="25" grpId="0" animBg="1"/>
      <p:bldP spid="26" grpId="0" animBg="1"/>
      <p:bldP spid="30" grpId="0"/>
      <p:bldP spid="31" grpId="0"/>
    </p:bldLst>
  </p:timing>
</p:sld>
</file>

<file path=ppt/theme/theme1.xml><?xml version="1.0" encoding="utf-8"?>
<a:theme xmlns:a="http://schemas.openxmlformats.org/drawingml/2006/main" name="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10253</TotalTime>
  <Words>2991</Words>
  <Application>Microsoft Office PowerPoint</Application>
  <PresentationFormat>On-screen Show (4:3)</PresentationFormat>
  <Paragraphs>531</Paragraphs>
  <Slides>39</Slides>
  <Notes>24</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Default Theme</vt:lpstr>
      <vt:lpstr>Office Theme</vt:lpstr>
      <vt:lpstr>Autotune E+ Building Energy Models</vt:lpstr>
      <vt:lpstr>Presentation Summary</vt:lpstr>
      <vt:lpstr>Presentation Summary</vt:lpstr>
      <vt:lpstr>Energy is the Defining Challenge of Our Time</vt:lpstr>
      <vt:lpstr>Need for Big-V Validation of Energy Models</vt:lpstr>
      <vt:lpstr>Presentation Summary</vt:lpstr>
      <vt:lpstr>Analogical Reasoning</vt:lpstr>
      <vt:lpstr>The Autotune Idea Bridging the gap between the real world and the virtual one</vt:lpstr>
      <vt:lpstr>Mapping for Vector Distance</vt:lpstr>
      <vt:lpstr>Computational Complexity</vt:lpstr>
      <vt:lpstr>Standard Sensitivity Analysis (but very large and systematic)</vt:lpstr>
      <vt:lpstr>Example Results</vt:lpstr>
      <vt:lpstr>Machine Learning on Supercomputers</vt:lpstr>
      <vt:lpstr>Learning Systems</vt:lpstr>
      <vt:lpstr>Presentation Summary</vt:lpstr>
      <vt:lpstr>Real demonstration facilities</vt:lpstr>
      <vt:lpstr>Commercial Buildings</vt:lpstr>
      <vt:lpstr>Large Data</vt:lpstr>
      <vt:lpstr>Large Data</vt:lpstr>
      <vt:lpstr>Making ORNL Data Available</vt:lpstr>
      <vt:lpstr>Genetic Algorithms</vt:lpstr>
      <vt:lpstr>Presentation Summary</vt:lpstr>
      <vt:lpstr>Data</vt:lpstr>
      <vt:lpstr>Slide 24</vt:lpstr>
      <vt:lpstr>Overfitting</vt:lpstr>
      <vt:lpstr>Overfitting</vt:lpstr>
      <vt:lpstr>Overfitting</vt:lpstr>
      <vt:lpstr>Overfitting</vt:lpstr>
      <vt:lpstr>BTRIC 2011 accomplishments</vt:lpstr>
      <vt:lpstr>Web service integration</vt:lpstr>
      <vt:lpstr>Science to transform today's buildings into smart, responsive, and efficient structures</vt:lpstr>
      <vt:lpstr>4th Paradigm</vt:lpstr>
      <vt:lpstr>4th Paradigm</vt:lpstr>
      <vt:lpstr>4th Paradigm</vt:lpstr>
      <vt:lpstr>Slide 35</vt:lpstr>
      <vt:lpstr>4th Paradigm</vt:lpstr>
      <vt:lpstr>4th Paradigm</vt:lpstr>
      <vt:lpstr>Slide 38</vt:lpstr>
      <vt:lpstr>Slide 39</vt:lpstr>
    </vt:vector>
  </TitlesOfParts>
  <Company>ORNL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Donna Jo Roy</dc:creator>
  <cp:lastModifiedBy>nri</cp:lastModifiedBy>
  <cp:revision>1235</cp:revision>
  <dcterms:created xsi:type="dcterms:W3CDTF">2008-12-09T14:49:43Z</dcterms:created>
  <dcterms:modified xsi:type="dcterms:W3CDTF">2012-08-02T07:03:36Z</dcterms:modified>
</cp:coreProperties>
</file>