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Saira Semi Condensed" panose="020B0604020202020204" charset="0"/>
      <p:regular r:id="rId45"/>
      <p:bold r:id="rId46"/>
    </p:embeddedFont>
    <p:embeddedFont>
      <p:font typeface="Times" panose="02020603050405020304" pitchFamily="18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731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9415bc28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9415bc28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27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70"/>
              <a:buChar char="•"/>
            </a:pPr>
            <a:r>
              <a:rPr lang="en-US" sz="1600">
                <a:solidFill>
                  <a:schemeClr val="dk1"/>
                </a:solidFill>
              </a:rPr>
              <a:t>Late 1940’s , motivated by post war problems</a:t>
            </a:r>
            <a:endParaRPr sz="2100">
              <a:solidFill>
                <a:schemeClr val="dk1"/>
              </a:solidFill>
            </a:endParaRPr>
          </a:p>
          <a:p>
            <a:pPr marL="457200" lvl="0" indent="-3727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70"/>
              <a:buChar char="•"/>
            </a:pPr>
            <a:r>
              <a:rPr lang="en-US" sz="1600">
                <a:solidFill>
                  <a:schemeClr val="dk1"/>
                </a:solidFill>
              </a:rPr>
              <a:t>George Dantzig’s introduced simplex method  in 1947 and Tjalling Koopmans' work on optimal allocation of resources.</a:t>
            </a:r>
            <a:endParaRPr sz="2100">
              <a:solidFill>
                <a:schemeClr val="dk1"/>
              </a:solidFill>
            </a:endParaRPr>
          </a:p>
          <a:p>
            <a:pPr marL="457200" lvl="0" indent="-3727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70"/>
              <a:buChar char="•"/>
            </a:pPr>
            <a:r>
              <a:rPr lang="en-US" sz="1600">
                <a:solidFill>
                  <a:schemeClr val="dk1"/>
                </a:solidFill>
              </a:rPr>
              <a:t>T.E. Harris and F.S. Ross in 1954 formulated max flow problems to model Soviet railway traffic at RAND corporation during the cold war military analysis.</a:t>
            </a:r>
            <a:endParaRPr sz="2100">
              <a:solidFill>
                <a:schemeClr val="dk1"/>
              </a:solidFill>
            </a:endParaRPr>
          </a:p>
          <a:p>
            <a:pPr marL="457200" lvl="0" indent="-3727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70"/>
              <a:buChar char="•"/>
            </a:pPr>
            <a:r>
              <a:rPr lang="en-US" sz="1600">
                <a:solidFill>
                  <a:schemeClr val="dk1"/>
                </a:solidFill>
              </a:rPr>
              <a:t>Lester R. Ford and Delbert Fulkerson formalized the max-flow / min-cut problem and publish their landmark paper in 1956 “maximal flow through a network”</a:t>
            </a:r>
            <a:endParaRPr sz="2100">
              <a:solidFill>
                <a:schemeClr val="dk1"/>
              </a:solidFill>
            </a:endParaRPr>
          </a:p>
          <a:p>
            <a:pPr marL="457200" lvl="0" indent="-37276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70"/>
              <a:buChar char="•"/>
            </a:pPr>
            <a:r>
              <a:rPr lang="en-US" sz="1600">
                <a:solidFill>
                  <a:schemeClr val="dk1"/>
                </a:solidFill>
              </a:rPr>
              <a:t>Jack Edmond and Richard Karp implemented the first guaranteed polynomial-time solution of O(VE²) in 1972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d801c86d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d801c86d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94a7f1b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d94a7f1b5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9758f3be1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d9758f3be1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9758f3be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d9758f3be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9610c7994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d9610c7994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d9610c7994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d9610c7994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9610c7994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d9610c7994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d9610c7994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d9610c7994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9610c7994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d9610c7994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9610c7994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9610c7994_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d9758f3be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d9758f3be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d9758f3be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d9758f3be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d9758f3be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d9758f3be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d9758f3be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d9758f3be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d9758f3be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d9758f3be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d9758f3be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d9758f3be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d99ccad8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d99ccad8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d9415bc28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d9415bc28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d9758f3be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d9758f3be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d9758f3be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d9758f3be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6d534f75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d6d534f75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fixed topology → any edge change requires recomputation from scratch </a:t>
            </a:r>
            <a:endParaRPr/>
          </a:p>
        </p:txBody>
      </p:sp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d6d534f7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d6d534f7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d9758f3b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3d9758f3b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d87a7869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3d87a7869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8f8c818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8f8c818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0"/>
            <a:ext cx="9144000" cy="96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733925"/>
            <a:ext cx="9144000" cy="412500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28650" y="481692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028950" y="481692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" name="Google Shape;12;p1" descr="UT_logo_RIGHT_KNOCKOUT.eps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7314" y="4816925"/>
            <a:ext cx="1096071" cy="2445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algocademy.com/blog/exploring-the-edmonds-karp-algorithm-a-comprehensive-guide/" TargetMode="External"/><Relationship Id="rId3" Type="http://schemas.openxmlformats.org/officeDocument/2006/relationships/hyperlink" Target="https://www.topcoder.com/thrive/articles/Minimum%20Cost%20Flow%20Part%20Two:%20Algorithms" TargetMode="External"/><Relationship Id="rId7" Type="http://schemas.openxmlformats.org/officeDocument/2006/relationships/hyperlink" Target="https://www.gurobi.com/resources/faq/network-optimization-faq-practical-models-for-flows-routes-and-capacity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ginfo.openstreetmap.org/taginfo/apidoc" TargetMode="External"/><Relationship Id="rId5" Type="http://schemas.openxmlformats.org/officeDocument/2006/relationships/hyperlink" Target="https://osmnx.readthedocs.io/en/stable/" TargetMode="External"/><Relationship Id="rId4" Type="http://schemas.openxmlformats.org/officeDocument/2006/relationships/hyperlink" Target="https://cp-algorithms.com/graph/min_cost_flow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ctrTitle"/>
          </p:nvPr>
        </p:nvSpPr>
        <p:spPr>
          <a:xfrm>
            <a:off x="232200" y="1109250"/>
            <a:ext cx="8679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6273"/>
              <a:buFont typeface="Arial"/>
              <a:buNone/>
            </a:pPr>
            <a:r>
              <a:rPr lang="en-US" sz="3011" b="1"/>
              <a:t>Network Flow Algorithms for Robotic Food Delivery</a:t>
            </a:r>
            <a:endParaRPr sz="3011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7272"/>
              <a:buFont typeface="Arial"/>
              <a:buNone/>
            </a:pPr>
            <a:r>
              <a:rPr lang="en-US" sz="1800">
                <a:latin typeface="Times"/>
                <a:ea typeface="Times"/>
                <a:cs typeface="Times"/>
                <a:sym typeface="Times"/>
              </a:rPr>
              <a:t> </a:t>
            </a:r>
            <a:endParaRPr sz="18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1" name="Google Shape;81;p12"/>
          <p:cNvSpPr txBox="1"/>
          <p:nvPr/>
        </p:nvSpPr>
        <p:spPr>
          <a:xfrm>
            <a:off x="3496500" y="3169350"/>
            <a:ext cx="215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rgbClr val="000000"/>
                </a:solidFill>
              </a:rPr>
              <a:t>Mridula Venkatasamy</a:t>
            </a: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rgbClr val="000000"/>
                </a:solidFill>
              </a:rPr>
              <a:t>Glory Ademola</a:t>
            </a:r>
            <a:endParaRPr sz="1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rgbClr val="000000"/>
                </a:solidFill>
              </a:rPr>
              <a:t>David Cornett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About me!</a:t>
            </a:r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0" y="1075250"/>
            <a:ext cx="3499200" cy="3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600" b="1"/>
              <a:t>Interests</a:t>
            </a:r>
            <a:r>
              <a:rPr lang="en-US" sz="1600"/>
              <a:t>- Community Service and Campus fellowships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600" b="1"/>
              <a:t>Hobbies </a:t>
            </a:r>
            <a:r>
              <a:rPr lang="en-US" sz="1600"/>
              <a:t>- Hiking, Concocting perfumes,travelling,Rafting, dancing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600" b="1"/>
              <a:t>Favorite Pet </a:t>
            </a:r>
            <a:r>
              <a:rPr lang="en-US" sz="1600"/>
              <a:t>- Cat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Selectively extroverted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 love Memes and I love my house and my bed.</a:t>
            </a:r>
            <a:endParaRPr sz="1600"/>
          </a:p>
        </p:txBody>
      </p:sp>
      <p:sp>
        <p:nvSpPr>
          <p:cNvPr id="202" name="Google Shape;202;p21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03" name="Google Shape;203;p2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899" y="2770208"/>
            <a:ext cx="3499200" cy="191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572"/>
          <a:stretch/>
        </p:blipFill>
        <p:spPr>
          <a:xfrm>
            <a:off x="3229250" y="2014275"/>
            <a:ext cx="2308650" cy="26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099675" y="-218663"/>
            <a:ext cx="2375650" cy="320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925" y="196093"/>
            <a:ext cx="3205176" cy="213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111000" y="12889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Faves</a:t>
            </a:r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675" y="0"/>
            <a:ext cx="3702324" cy="47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925" y="905100"/>
            <a:ext cx="2929275" cy="379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5">
            <a:alphaModFix/>
          </a:blip>
          <a:srcRect/>
          <a:stretch/>
        </p:blipFill>
        <p:spPr>
          <a:xfrm>
            <a:off x="4164" y="914050"/>
            <a:ext cx="2129154" cy="379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Presentation Outline</a:t>
            </a:r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Definitions  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History  </a:t>
            </a:r>
            <a:endParaRPr/>
          </a:p>
          <a:p>
            <a:pPr marL="457200" lvl="0" indent="-331946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Dataset Overview</a:t>
            </a:r>
            <a:endParaRPr/>
          </a:p>
          <a:p>
            <a:pPr marL="457200" lvl="0" indent="-331946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Goals and Motivation</a:t>
            </a:r>
            <a:endParaRPr/>
          </a:p>
          <a:p>
            <a:pPr marL="457200" lvl="0" indent="-331946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Algorithms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Implementations 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Results and Visualizations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Other Applications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Open Issues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Discussion</a:t>
            </a:r>
            <a:endParaRPr/>
          </a:p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References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Definitions</a:t>
            </a:r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body" idx="1"/>
          </p:nvPr>
        </p:nvSpPr>
        <p:spPr>
          <a:xfrm>
            <a:off x="48986" y="963023"/>
            <a:ext cx="44958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US" sz="1700" dirty="0"/>
              <a:t>A network flow is a directed graph G = (V, E) with a source s, a sink t, and a capacity function c: E → ℝ⁺.</a:t>
            </a: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A flow is a function f : E→ ℝ satisfying: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AutoNum type="arabicPeriod"/>
            </a:pPr>
            <a:r>
              <a:rPr lang="en-US" sz="1700" b="1" dirty="0"/>
              <a:t>Capacity constraints:</a:t>
            </a:r>
            <a:br>
              <a:rPr lang="en-US" sz="1700" dirty="0"/>
            </a:br>
            <a:r>
              <a:rPr lang="en-US" sz="1700" dirty="0"/>
              <a:t> 0 ≤ f(</a:t>
            </a:r>
            <a:r>
              <a:rPr lang="en-US" sz="1700" dirty="0" err="1"/>
              <a:t>u,v</a:t>
            </a:r>
            <a:r>
              <a:rPr lang="en-US" sz="1700" dirty="0"/>
              <a:t>) ≤ c(</a:t>
            </a:r>
            <a:r>
              <a:rPr lang="en-US" sz="1700" dirty="0" err="1"/>
              <a:t>u,v</a:t>
            </a:r>
            <a:r>
              <a:rPr lang="en-US" sz="1700" dirty="0"/>
              <a:t>),         ∀ (</a:t>
            </a:r>
            <a:r>
              <a:rPr lang="en-US" sz="1700" dirty="0" err="1"/>
              <a:t>u,v</a:t>
            </a:r>
            <a:r>
              <a:rPr lang="en-US" sz="1700" dirty="0"/>
              <a:t>) ∈ E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US" sz="1700" b="1" dirty="0"/>
              <a:t>Flow conservation:</a:t>
            </a:r>
            <a:endParaRPr sz="1700" b="1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 dirty="0"/>
              <a:t>Inflow = Outflow (except s, t)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</a:pPr>
            <a:r>
              <a:rPr lang="en-US" sz="1700" b="1" dirty="0"/>
              <a:t>Maximum flow</a:t>
            </a:r>
            <a:r>
              <a:rPr lang="en-US" sz="1700" dirty="0"/>
              <a:t> is the largest total amount of flow that can be routed from the source s to the sink t in a flow network while respecting all edge capacities.</a:t>
            </a:r>
            <a:endParaRPr sz="1700" dirty="0"/>
          </a:p>
          <a:p>
            <a:pPr marL="9525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endParaRPr sz="1700"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9" name="Google Shape;229;p24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30" name="Google Shape;230;p24"/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4751600" y="1684189"/>
            <a:ext cx="4302374" cy="2362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History</a:t>
            </a:r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body" idx="1"/>
          </p:nvPr>
        </p:nvSpPr>
        <p:spPr>
          <a:xfrm>
            <a:off x="0" y="958350"/>
            <a:ext cx="5344800" cy="3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Late 1940s Post-WWII → logistics challenges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1947: George Dantzig → Simplex Algorithm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Tjalling Koopmans → resource allocation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1954: T. E. Harris &amp; F. S. Ross → Soviet railway Systems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1956: Lester R. Ford Jr. &amp; Delbert R. Fulkerson → max-flow min-cut</a:t>
            </a:r>
            <a:endParaRPr sz="1800"/>
          </a:p>
          <a:p>
            <a:pPr marL="457200" lvl="0" indent="-3429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Publish their landmark paper in 1956 “maximal flow through a network”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Ford-Fulkerson → no polynomial guarantee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1972: Jack Edmonds &amp; Richard Karp → Polynomial time guaranteed</a:t>
            </a:r>
            <a:endParaRPr sz="1800"/>
          </a:p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1970: Yefim Dinitz → Dinics algorithm</a:t>
            </a:r>
            <a:endParaRPr sz="1800"/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18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grpSp>
        <p:nvGrpSpPr>
          <p:cNvPr id="238" name="Google Shape;238;p25"/>
          <p:cNvGrpSpPr/>
          <p:nvPr/>
        </p:nvGrpSpPr>
        <p:grpSpPr>
          <a:xfrm>
            <a:off x="5535575" y="273829"/>
            <a:ext cx="1350226" cy="2385072"/>
            <a:chOff x="5192675" y="1830279"/>
            <a:chExt cx="1350226" cy="2385072"/>
          </a:xfrm>
        </p:grpSpPr>
        <p:pic>
          <p:nvPicPr>
            <p:cNvPr id="239" name="Google Shape;239;p25" descr="George Dantzig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6881" y="1830279"/>
              <a:ext cx="1246020" cy="1782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5"/>
            <p:cNvSpPr txBox="1"/>
            <p:nvPr/>
          </p:nvSpPr>
          <p:spPr>
            <a:xfrm>
              <a:off x="5192675" y="3753651"/>
              <a:ext cx="1284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George Dantzig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(1914 -2005)</a:t>
              </a:r>
              <a:endParaRPr/>
            </a:p>
          </p:txBody>
        </p:sp>
      </p:grpSp>
      <p:grpSp>
        <p:nvGrpSpPr>
          <p:cNvPr id="241" name="Google Shape;241;p25"/>
          <p:cNvGrpSpPr/>
          <p:nvPr/>
        </p:nvGrpSpPr>
        <p:grpSpPr>
          <a:xfrm>
            <a:off x="7205025" y="359475"/>
            <a:ext cx="1428900" cy="2299429"/>
            <a:chOff x="7172400" y="1824147"/>
            <a:chExt cx="1428900" cy="2374708"/>
          </a:xfrm>
        </p:grpSpPr>
        <p:pic>
          <p:nvPicPr>
            <p:cNvPr id="242" name="Google Shape;242;p25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515"/>
            <a:stretch/>
          </p:blipFill>
          <p:spPr>
            <a:xfrm>
              <a:off x="7213175" y="1824147"/>
              <a:ext cx="1347350" cy="19295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5"/>
            <p:cNvSpPr txBox="1"/>
            <p:nvPr/>
          </p:nvSpPr>
          <p:spPr>
            <a:xfrm>
              <a:off x="7172400" y="3753654"/>
              <a:ext cx="1428900" cy="44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Tjalling Koopmans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(1910 – 1985)</a:t>
              </a:r>
              <a:endParaRPr/>
            </a:p>
          </p:txBody>
        </p:sp>
      </p:grpSp>
      <p:grpSp>
        <p:nvGrpSpPr>
          <p:cNvPr id="244" name="Google Shape;244;p25"/>
          <p:cNvGrpSpPr/>
          <p:nvPr/>
        </p:nvGrpSpPr>
        <p:grpSpPr>
          <a:xfrm>
            <a:off x="6049600" y="2746423"/>
            <a:ext cx="1628400" cy="1982977"/>
            <a:chOff x="5853675" y="2817923"/>
            <a:chExt cx="1628400" cy="1982977"/>
          </a:xfrm>
        </p:grpSpPr>
        <p:pic>
          <p:nvPicPr>
            <p:cNvPr id="245" name="Google Shape;245;p25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3437" y="2817923"/>
              <a:ext cx="1428899" cy="1428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5"/>
            <p:cNvSpPr txBox="1"/>
            <p:nvPr/>
          </p:nvSpPr>
          <p:spPr>
            <a:xfrm>
              <a:off x="5853675" y="4246800"/>
              <a:ext cx="1628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D0D0D"/>
                  </a:solidFill>
                  <a:highlight>
                    <a:srgbClr val="FFFFFF"/>
                  </a:highlight>
                </a:rPr>
                <a:t>Theodore Harris</a:t>
              </a:r>
              <a:endParaRPr sz="1200">
                <a:solidFill>
                  <a:srgbClr val="0D0D0D"/>
                </a:solidFill>
                <a:highlight>
                  <a:srgbClr val="FFFFFF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D0D0D"/>
                  </a:solidFill>
                  <a:highlight>
                    <a:srgbClr val="FFFFFF"/>
                  </a:highlight>
                </a:rPr>
                <a:t>1919–2005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More Faces</a:t>
            </a:r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grpSp>
        <p:nvGrpSpPr>
          <p:cNvPr id="253" name="Google Shape;253;p26"/>
          <p:cNvGrpSpPr/>
          <p:nvPr/>
        </p:nvGrpSpPr>
        <p:grpSpPr>
          <a:xfrm>
            <a:off x="343158" y="1234492"/>
            <a:ext cx="1920443" cy="2674515"/>
            <a:chOff x="4114600" y="1203715"/>
            <a:chExt cx="1920443" cy="2674515"/>
          </a:xfrm>
        </p:grpSpPr>
        <p:pic>
          <p:nvPicPr>
            <p:cNvPr id="254" name="Google Shape;254;p26" descr="lester ford from en.wikipedia.or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14600" y="1203715"/>
              <a:ext cx="1910816" cy="21472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26"/>
            <p:cNvSpPr txBox="1"/>
            <p:nvPr/>
          </p:nvSpPr>
          <p:spPr>
            <a:xfrm>
              <a:off x="4239731" y="3416565"/>
              <a:ext cx="17953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Lester Randolph Ford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(1886 - 1967)</a:t>
              </a:r>
              <a:endParaRPr/>
            </a:p>
          </p:txBody>
        </p:sp>
      </p:grpSp>
      <p:grpSp>
        <p:nvGrpSpPr>
          <p:cNvPr id="256" name="Google Shape;256;p26"/>
          <p:cNvGrpSpPr/>
          <p:nvPr/>
        </p:nvGrpSpPr>
        <p:grpSpPr>
          <a:xfrm>
            <a:off x="2487248" y="1187521"/>
            <a:ext cx="1667246" cy="2663575"/>
            <a:chOff x="6235092" y="1205001"/>
            <a:chExt cx="1667246" cy="2663575"/>
          </a:xfrm>
        </p:grpSpPr>
        <p:pic>
          <p:nvPicPr>
            <p:cNvPr id="257" name="Google Shape;257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71509" y="1205001"/>
              <a:ext cx="1630829" cy="2211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6"/>
            <p:cNvSpPr txBox="1"/>
            <p:nvPr/>
          </p:nvSpPr>
          <p:spPr>
            <a:xfrm>
              <a:off x="6235092" y="3406911"/>
              <a:ext cx="16308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Delbert Fulkerson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(1924- 1976)</a:t>
              </a:r>
              <a:endParaRPr/>
            </a:p>
          </p:txBody>
        </p:sp>
      </p:grpSp>
      <p:grpSp>
        <p:nvGrpSpPr>
          <p:cNvPr id="259" name="Google Shape;259;p26"/>
          <p:cNvGrpSpPr/>
          <p:nvPr/>
        </p:nvGrpSpPr>
        <p:grpSpPr>
          <a:xfrm>
            <a:off x="4520586" y="1255803"/>
            <a:ext cx="1751139" cy="2595322"/>
            <a:chOff x="3924945" y="1274103"/>
            <a:chExt cx="1751139" cy="2595322"/>
          </a:xfrm>
        </p:grpSpPr>
        <p:sp>
          <p:nvSpPr>
            <p:cNvPr id="260" name="Google Shape;260;p26"/>
            <p:cNvSpPr txBox="1"/>
            <p:nvPr/>
          </p:nvSpPr>
          <p:spPr>
            <a:xfrm>
              <a:off x="4098084" y="3407725"/>
              <a:ext cx="1578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Jack Edmond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(1934 – Present )</a:t>
              </a:r>
              <a:endParaRPr/>
            </a:p>
          </p:txBody>
        </p:sp>
        <p:pic>
          <p:nvPicPr>
            <p:cNvPr id="261" name="Google Shape;261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24945" y="1274103"/>
              <a:ext cx="1751132" cy="21223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26"/>
          <p:cNvGrpSpPr/>
          <p:nvPr/>
        </p:nvGrpSpPr>
        <p:grpSpPr>
          <a:xfrm>
            <a:off x="6569999" y="1255803"/>
            <a:ext cx="2211563" cy="2631894"/>
            <a:chOff x="5838479" y="1235780"/>
            <a:chExt cx="2211563" cy="2631894"/>
          </a:xfrm>
        </p:grpSpPr>
        <p:sp>
          <p:nvSpPr>
            <p:cNvPr id="263" name="Google Shape;263;p26"/>
            <p:cNvSpPr txBox="1"/>
            <p:nvPr/>
          </p:nvSpPr>
          <p:spPr>
            <a:xfrm>
              <a:off x="6046604" y="3406009"/>
              <a:ext cx="17953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Richard Karp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(1935 - Present)</a:t>
              </a:r>
              <a:endParaRPr/>
            </a:p>
          </p:txBody>
        </p:sp>
        <p:pic>
          <p:nvPicPr>
            <p:cNvPr id="264" name="Google Shape;264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38479" y="1235780"/>
              <a:ext cx="2211563" cy="21719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Goals and Motivation</a:t>
            </a:r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body" idx="1"/>
          </p:nvPr>
        </p:nvSpPr>
        <p:spPr>
          <a:xfrm>
            <a:off x="204625" y="1008700"/>
            <a:ext cx="8169300" cy="3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To model a robot food delivery system as a flow network and use network flow algorithms to: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maximize the number of deliveries that can be completed,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minimize the total delivery cost, 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compare different network flow algorithms in terms of  execution time.</a:t>
            </a:r>
            <a:endParaRPr sz="1800"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800"/>
          </a:p>
        </p:txBody>
      </p:sp>
      <p:sp>
        <p:nvSpPr>
          <p:cNvPr id="271" name="Google Shape;271;p27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3">
            <a:alphaModFix/>
          </a:blip>
          <a:srcRect/>
          <a:stretch/>
        </p:blipFill>
        <p:spPr>
          <a:xfrm>
            <a:off x="4814575" y="2954042"/>
            <a:ext cx="1715750" cy="170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9847" y="2948800"/>
            <a:ext cx="3063777" cy="17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Dataset </a:t>
            </a:r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80" name="Google Shape;280;p28"/>
          <p:cNvSpPr txBox="1"/>
          <p:nvPr/>
        </p:nvSpPr>
        <p:spPr>
          <a:xfrm>
            <a:off x="211375" y="1066950"/>
            <a:ext cx="4207500" cy="18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OpenStreetMap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Non-profit, free and editable map of the world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OSMNX 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python package used to visualize street networks and geospatial features from OSM 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structured transformation of OSM data into a graph (graph_from_place function)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sp>
        <p:nvSpPr>
          <p:cNvPr id="281" name="Google Shape;281;p28"/>
          <p:cNvSpPr txBox="1"/>
          <p:nvPr/>
        </p:nvSpPr>
        <p:spPr>
          <a:xfrm>
            <a:off x="5315250" y="1119750"/>
            <a:ext cx="3714300" cy="17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Data used to build multidigraph: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nodes: road intersections 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edges: road segments between intersections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length of pathway used to determine cost (meters)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pathway type used to determine capacity (# robots)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Data filtered: 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removed pathways designated as “steps” or roads that were near very busy intersections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-US" sz="1500">
                <a:solidFill>
                  <a:schemeClr val="dk1"/>
                </a:solidFill>
              </a:rPr>
              <a:t>removed pathways that were deemed “non accessible”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UTK Map As a Multidigraph </a:t>
            </a:r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88" name="Google Shape;288;p2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50" y="1408675"/>
            <a:ext cx="2700375" cy="22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938" y="1224175"/>
            <a:ext cx="2358126" cy="2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475" y="1167600"/>
            <a:ext cx="3088124" cy="25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455838" y="3814850"/>
            <a:ext cx="25968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UTK map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2" name="Google Shape;292;p29"/>
          <p:cNvSpPr txBox="1"/>
          <p:nvPr/>
        </p:nvSpPr>
        <p:spPr>
          <a:xfrm>
            <a:off x="6394800" y="3814850"/>
            <a:ext cx="25968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After Filtering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3425313" y="3814850"/>
            <a:ext cx="25968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Before Filtering 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Edmonds-Karp Algorithm (Baseline 1)</a:t>
            </a:r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Initialize Flow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Set all flow to zero for all edges.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Find Shortest Augmenting Path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BFS on residual graph to find shortest path from S to T.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Compute bottleneck capacity.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Augment Flow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Add flow equal to bottleneck capacity.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Update residual graphs.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Repeat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Repeat steps 2 and 3 until no path from S to T exists.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Result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When no augmenting path exists, you have maximum flow!</a:t>
            </a:r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01" name="Google Shape;301;p30"/>
          <p:cNvSpPr txBox="1"/>
          <p:nvPr/>
        </p:nvSpPr>
        <p:spPr>
          <a:xfrm>
            <a:off x="5743603" y="4266531"/>
            <a:ext cx="3822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Time Complexity = O(VE</a:t>
            </a:r>
            <a:r>
              <a:rPr lang="en-US" sz="2100" baseline="30000">
                <a:solidFill>
                  <a:schemeClr val="dk1"/>
                </a:solidFill>
              </a:rPr>
              <a:t>2</a:t>
            </a:r>
            <a:r>
              <a:rPr lang="en-US" sz="2100">
                <a:solidFill>
                  <a:schemeClr val="dk1"/>
                </a:solidFill>
              </a:rPr>
              <a:t>)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Test Questions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413875" y="1132175"/>
            <a:ext cx="5227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US" sz="1600"/>
              <a:t>Which Researchers proved the Max Flow=Min cut theorem?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What function from the osmnx library was used to generate the graph? 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What search algorithm does Dinic’s leverage to construct the level graph?</a:t>
            </a:r>
            <a:endParaRPr sz="16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875" y="2098577"/>
            <a:ext cx="2189600" cy="21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5752675" y="4288175"/>
            <a:ext cx="323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accent1"/>
                </a:solidFill>
              </a:rPr>
              <a:t>https://forms.gle/AS1aE4Zj9ucRtJVo6</a:t>
            </a:r>
            <a:endParaRPr u="sng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Simplex Method - Linear Prog. (Baseline 2)</a:t>
            </a:r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Formulate Network Flow to Linear Programming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Define flow variables for each directed edge.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Set object function and capacity constraints.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Convert to Standard Form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Express objective function as maximization problem.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Inequalities and non-negativity from constraints, slack variables.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Initialize Simplex Method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Basic feasible solution.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Repeat (Pivot Iterations)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Select entering and exiting variables pivot and update.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u="sng"/>
              <a:t>Result</a:t>
            </a:r>
            <a:r>
              <a:rPr lang="en-US"/>
              <a:t>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Max flow when objective coefficients are negative </a:t>
            </a:r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Dinic’s Algorithm</a:t>
            </a:r>
            <a:endParaRPr/>
          </a:p>
        </p:txBody>
      </p:sp>
      <p:sp>
        <p:nvSpPr>
          <p:cNvPr id="314" name="Google Shape;314;p32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315" name="Google Shape;3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96625"/>
            <a:ext cx="7886700" cy="368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Dinic’s Algorithm</a:t>
            </a:r>
            <a:endParaRPr/>
          </a:p>
        </p:txBody>
      </p:sp>
      <p:sp>
        <p:nvSpPr>
          <p:cNvPr id="321" name="Google Shape;321;p33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22" name="Google Shape;3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96625"/>
            <a:ext cx="7886700" cy="368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869" y="996625"/>
            <a:ext cx="3067425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Dinic’s Algorithm</a:t>
            </a:r>
            <a:endParaRPr/>
          </a:p>
        </p:txBody>
      </p:sp>
      <p:sp>
        <p:nvSpPr>
          <p:cNvPr id="329" name="Google Shape;329;p34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30" name="Google Shape;3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96625"/>
            <a:ext cx="7886675" cy="368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319" y="996625"/>
            <a:ext cx="3128963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Dinic’s Algorithm</a:t>
            </a:r>
            <a:endParaRPr/>
          </a:p>
        </p:txBody>
      </p:sp>
      <p:sp>
        <p:nvSpPr>
          <p:cNvPr id="337" name="Google Shape;337;p35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38" name="Google Shape;3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96625"/>
            <a:ext cx="7886696" cy="368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Dinic’s Algorithm</a:t>
            </a:r>
            <a:endParaRPr/>
          </a:p>
        </p:txBody>
      </p:sp>
      <p:sp>
        <p:nvSpPr>
          <p:cNvPr id="344" name="Google Shape;344;p36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96619"/>
            <a:ext cx="7886700" cy="3685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Dinic’s Algorithm</a:t>
            </a:r>
            <a:endParaRPr/>
          </a:p>
        </p:txBody>
      </p:sp>
      <p:sp>
        <p:nvSpPr>
          <p:cNvPr id="351" name="Google Shape;351;p37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352" name="Google Shape;3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996625"/>
            <a:ext cx="7886679" cy="368537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4461200" y="4207873"/>
            <a:ext cx="3822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Time Complexity = O(V</a:t>
            </a:r>
            <a:r>
              <a:rPr lang="en-US" sz="2100" baseline="30000">
                <a:solidFill>
                  <a:schemeClr val="dk1"/>
                </a:solidFill>
              </a:rPr>
              <a:t>2</a:t>
            </a:r>
            <a:r>
              <a:rPr lang="en-US" sz="2100">
                <a:solidFill>
                  <a:schemeClr val="dk1"/>
                </a:solidFill>
              </a:rPr>
              <a:t>E)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Minimum Cost Maximum Flow (MCMF)</a:t>
            </a:r>
            <a:endParaRPr/>
          </a:p>
        </p:txBody>
      </p:sp>
      <p:sp>
        <p:nvSpPr>
          <p:cNvPr id="359" name="Google Shape;359;p38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360" name="Google Shape;3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" y="950976"/>
            <a:ext cx="7882129" cy="373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Minimum Cost Maximum Flow (MCMF)</a:t>
            </a:r>
            <a:endParaRPr/>
          </a:p>
        </p:txBody>
      </p:sp>
      <p:sp>
        <p:nvSpPr>
          <p:cNvPr id="366" name="Google Shape;366;p39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367" name="Google Shape;3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" y="950976"/>
            <a:ext cx="7882129" cy="37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Minimum Cost Maximum Flow (MCMF)</a:t>
            </a:r>
            <a:endParaRPr/>
          </a:p>
        </p:txBody>
      </p:sp>
      <p:sp>
        <p:nvSpPr>
          <p:cNvPr id="373" name="Google Shape;373;p40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374" name="Google Shape;3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" y="950976"/>
            <a:ext cx="7882129" cy="37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Mridula Venkatasamy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1060950" y="977100"/>
            <a:ext cx="3890700" cy="3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M.S. Computer Science 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B.S Computer Science: Georgia State University 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Advisor: Dr. Hector Santos 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Research: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Computer Vision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Stakeholders: UTK Football Team and Joe Gibbs Human Performance Institute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Automating Biomechanical Analysis of Sprint Assessment  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Born and raised in Georgia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962" y="13717"/>
            <a:ext cx="1977049" cy="215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048" y="273844"/>
            <a:ext cx="1804049" cy="185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0" y="1272625"/>
            <a:ext cx="1092850" cy="79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125" y="2268050"/>
            <a:ext cx="3586681" cy="245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Minimum Cost Maximum Flow (MCMF)</a:t>
            </a:r>
            <a:endParaRPr/>
          </a:p>
        </p:txBody>
      </p:sp>
      <p:sp>
        <p:nvSpPr>
          <p:cNvPr id="380" name="Google Shape;380;p41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81" name="Google Shape;3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" y="950976"/>
            <a:ext cx="7882129" cy="37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Minimum Cost Maximum Flow (MCMF)</a:t>
            </a:r>
            <a:endParaRPr/>
          </a:p>
        </p:txBody>
      </p:sp>
      <p:sp>
        <p:nvSpPr>
          <p:cNvPr id="387" name="Google Shape;387;p42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388" name="Google Shape;3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" y="950976"/>
            <a:ext cx="7882129" cy="37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Minimum Cost Maximum Flow (MCMF)</a:t>
            </a:r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395" name="Google Shape;395;p43"/>
          <p:cNvSpPr txBox="1"/>
          <p:nvPr/>
        </p:nvSpPr>
        <p:spPr>
          <a:xfrm>
            <a:off x="3912200" y="4202016"/>
            <a:ext cx="4755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Time Complexity = O(V·E + F·E·log V)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396" name="Google Shape;3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" y="950976"/>
            <a:ext cx="7882129" cy="37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Implementation Details</a:t>
            </a:r>
            <a:endParaRPr/>
          </a:p>
        </p:txBody>
      </p:sp>
      <p:sp>
        <p:nvSpPr>
          <p:cNvPr id="402" name="Google Shape;402;p44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338" y="1045550"/>
            <a:ext cx="3287325" cy="35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 txBox="1"/>
          <p:nvPr/>
        </p:nvSpPr>
        <p:spPr>
          <a:xfrm>
            <a:off x="4866500" y="1127675"/>
            <a:ext cx="32874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Graph built, capacity and cost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 assigned, data converted to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 CSV.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</p:txBody>
      </p:sp>
      <p:sp>
        <p:nvSpPr>
          <p:cNvPr id="405" name="Google Shape;405;p44"/>
          <p:cNvSpPr txBox="1"/>
          <p:nvPr/>
        </p:nvSpPr>
        <p:spPr>
          <a:xfrm>
            <a:off x="1794325" y="2293788"/>
            <a:ext cx="3170700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Helper script, 4 algorithms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implemented, results saved in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reports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06" name="Google Shape;406;p44"/>
          <p:cNvSpPr txBox="1"/>
          <p:nvPr/>
        </p:nvSpPr>
        <p:spPr>
          <a:xfrm>
            <a:off x="4866500" y="3604563"/>
            <a:ext cx="26769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OpenMap and plotly used,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results overlaid on UTK map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Visualization</a:t>
            </a:r>
            <a:endParaRPr/>
          </a:p>
        </p:txBody>
      </p:sp>
      <p:sp>
        <p:nvSpPr>
          <p:cNvPr id="412" name="Google Shape;412;p45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413" name="Google Shape;413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025" y="2055950"/>
            <a:ext cx="1955250" cy="16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5"/>
          <p:cNvPicPr preferRelativeResize="0"/>
          <p:nvPr/>
        </p:nvPicPr>
        <p:blipFill>
          <a:blip r:embed="rId4">
            <a:alphaModFix/>
          </a:blip>
          <a:srcRect l="211" r="211"/>
          <a:stretch/>
        </p:blipFill>
        <p:spPr>
          <a:xfrm>
            <a:off x="348975" y="1237476"/>
            <a:ext cx="6989526" cy="303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420" name="Google Shape;420;p46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421" name="Google Shape;421;p4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984" y="2869322"/>
            <a:ext cx="3657602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28" y="1004066"/>
            <a:ext cx="3657601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997" y="1004069"/>
            <a:ext cx="3657599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28" y="2869331"/>
            <a:ext cx="36576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6"/>
          <p:cNvSpPr/>
          <p:nvPr/>
        </p:nvSpPr>
        <p:spPr>
          <a:xfrm>
            <a:off x="340317" y="966400"/>
            <a:ext cx="3750600" cy="3777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6"/>
          <p:cNvSpPr/>
          <p:nvPr/>
        </p:nvSpPr>
        <p:spPr>
          <a:xfrm>
            <a:off x="5034498" y="967908"/>
            <a:ext cx="3750600" cy="3777300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6"/>
          <p:cNvSpPr txBox="1"/>
          <p:nvPr/>
        </p:nvSpPr>
        <p:spPr>
          <a:xfrm>
            <a:off x="4349263" y="2649700"/>
            <a:ext cx="4734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VS</a:t>
            </a:r>
            <a:endParaRPr sz="15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&amp; Timing Analysis</a:t>
            </a:r>
            <a:endParaRPr/>
          </a:p>
        </p:txBody>
      </p:sp>
      <p:sp>
        <p:nvSpPr>
          <p:cNvPr id="433" name="Google Shape;433;p47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434" name="Google Shape;434;p47" title="method_runtime_comparis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800" y="1420025"/>
            <a:ext cx="5710275" cy="270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79" y="1979677"/>
            <a:ext cx="2970423" cy="14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650" y="3046644"/>
            <a:ext cx="257175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Applications</a:t>
            </a:r>
            <a:endParaRPr/>
          </a:p>
        </p:txBody>
      </p:sp>
      <p:sp>
        <p:nvSpPr>
          <p:cNvPr id="442" name="Google Shape;442;p48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pic>
        <p:nvPicPr>
          <p:cNvPr id="443" name="Google Shape;44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1200" y="2076838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61175"/>
            <a:ext cx="4244301" cy="203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8050" y="914051"/>
            <a:ext cx="2762340" cy="16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7150" y="2561836"/>
            <a:ext cx="4244300" cy="19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8"/>
          <p:cNvSpPr txBox="1"/>
          <p:nvPr/>
        </p:nvSpPr>
        <p:spPr>
          <a:xfrm>
            <a:off x="234675" y="2173650"/>
            <a:ext cx="2443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Power Grid Distribution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48" name="Google Shape;448;p48"/>
          <p:cNvSpPr txBox="1"/>
          <p:nvPr/>
        </p:nvSpPr>
        <p:spPr>
          <a:xfrm>
            <a:off x="4577475" y="2418320"/>
            <a:ext cx="244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Data Network Routing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49" name="Google Shape;449;p48"/>
          <p:cNvSpPr txBox="1"/>
          <p:nvPr/>
        </p:nvSpPr>
        <p:spPr>
          <a:xfrm>
            <a:off x="6457950" y="4201850"/>
            <a:ext cx="257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Vehicle Routing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50" name="Google Shape;450;p48"/>
          <p:cNvSpPr txBox="1"/>
          <p:nvPr/>
        </p:nvSpPr>
        <p:spPr>
          <a:xfrm>
            <a:off x="2121450" y="4352817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Crew Scheduling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Open Issues</a:t>
            </a:r>
            <a:endParaRPr/>
          </a:p>
        </p:txBody>
      </p:sp>
      <p:sp>
        <p:nvSpPr>
          <p:cNvPr id="456" name="Google Shape;456;p49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457" name="Google Shape;457;p49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457200" lvl="0" indent="-34194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Time complexity and scalability </a:t>
            </a:r>
            <a:endParaRPr/>
          </a:p>
          <a:p>
            <a: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Edmonds-Karp’s and Dinic’s both degrade significantly on large, dense graphs </a:t>
            </a:r>
            <a:endParaRPr/>
          </a:p>
          <a:p>
            <a: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residual network updates after each iteration consume additional time and resources, compounding as network grows </a:t>
            </a:r>
            <a:endParaRPr/>
          </a:p>
          <a:p>
            <a:pPr marL="457200" lvl="0" indent="-3419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Static network assumption </a:t>
            </a:r>
            <a:endParaRPr/>
          </a:p>
          <a:p>
            <a: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all 4 algorithms assume fixed topology </a:t>
            </a:r>
            <a:endParaRPr/>
          </a:p>
          <a:p>
            <a: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ineffective for real-world scenarios with issues like dynamic capacities, failures, or congestion </a:t>
            </a:r>
            <a:endParaRPr/>
          </a:p>
          <a:p>
            <a:pPr marL="457200" lvl="0" indent="-3419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Multi-commodity and optimality issues </a:t>
            </a:r>
            <a:endParaRPr/>
          </a:p>
          <a:p>
            <a: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real systems require multiple simultaneous flows with competing objectives (i.e. robots being sent to different locations at the same time) </a:t>
            </a:r>
            <a:endParaRPr/>
          </a:p>
          <a:p>
            <a:pPr marL="914400" lvl="1" indent="-3257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Approximation algorithms on integer multi-commodity flow remains an open research problem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Discussion</a:t>
            </a:r>
            <a:endParaRPr/>
          </a:p>
        </p:txBody>
      </p:sp>
      <p:sp>
        <p:nvSpPr>
          <p:cNvPr id="463" name="Google Shape;463;p50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How do we characterize capacity and cost for an unconstrained, real-world problem into the framework of a network flow problem? (elevated path, traffic constraints, etc.)</a:t>
            </a:r>
            <a:endParaRPr/>
          </a:p>
        </p:txBody>
      </p:sp>
      <p:sp>
        <p:nvSpPr>
          <p:cNvPr id="464" name="Google Shape;464;p50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Hobbies! </a:t>
            </a:r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44850" y="988000"/>
            <a:ext cx="36996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194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If I’m not on campus, then I’m probably either at my apartment, the gym, or a yoga studio :)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797" y="50350"/>
            <a:ext cx="2683080" cy="13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650" y="50350"/>
            <a:ext cx="1824349" cy="23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0" y="3433100"/>
            <a:ext cx="1195961" cy="9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850" y="1675975"/>
            <a:ext cx="1582378" cy="1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375" y="2420826"/>
            <a:ext cx="1428899" cy="168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850" y="3301599"/>
            <a:ext cx="1582376" cy="138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487" y="2420825"/>
            <a:ext cx="1328677" cy="163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 descr="J. Kenji López-Alt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5" y="1874950"/>
            <a:ext cx="1328675" cy="13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 descr="Amazon.com: The Food Lab: Better Home Cooking Through Science:  9780393081084: López-Alt, J. Kenji: Books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600" y="1874950"/>
            <a:ext cx="955575" cy="123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500" y="3410738"/>
            <a:ext cx="1328675" cy="13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874" y="3445641"/>
            <a:ext cx="955575" cy="1303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body" idx="1"/>
          </p:nvPr>
        </p:nvSpPr>
        <p:spPr>
          <a:xfrm>
            <a:off x="628650" y="1048406"/>
            <a:ext cx="7886700" cy="3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Ahuja, Magnanti, Orlin - "Network Flows: Theory, Algorithms, and Applications" (1993)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https://www.topcoder.com/thrive/articles/Minimum%20Cost%20Flow%20Part%20Two:%20Algorithms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u="sng">
                <a:solidFill>
                  <a:schemeClr val="hlink"/>
                </a:solidFill>
                <a:hlinkClick r:id="rId4"/>
              </a:rPr>
              <a:t>https://cp-algorithms.com/graph/min_cost_flow.html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u="sng">
                <a:solidFill>
                  <a:schemeClr val="hlink"/>
                </a:solidFill>
                <a:hlinkClick r:id="rId5"/>
              </a:rPr>
              <a:t>https://osmnx.readthedocs.io/en/stable/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u="sng">
                <a:solidFill>
                  <a:schemeClr val="hlink"/>
                </a:solidFill>
                <a:hlinkClick r:id="rId6"/>
              </a:rPr>
              <a:t>https://taginfo.openstreetmap.org/taginfo/apidoc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u="sng">
                <a:solidFill>
                  <a:schemeClr val="hlink"/>
                </a:solidFill>
                <a:hlinkClick r:id="rId7"/>
              </a:rPr>
              <a:t>https://www.gurobi.com/resources/faq/network-optimization-faq-practical-models-for-flows-routes-and-capacity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>
                <a:solidFill>
                  <a:srgbClr val="222222"/>
                </a:solidFill>
                <a:highlight>
                  <a:srgbClr val="FFFFFF"/>
                </a:highlight>
              </a:rPr>
              <a:t>Yu, J., LaValle, S.M. (2013). Multi-agent Path Planning and Network Flow. In: Frazzoli, E., Lozano-Perez, T., Roy, N., Rus, D. (eds) Algorithmic Foundations of Robotics X. Springer Tracts in Advanced Robotics, vol 86. Springer, Berlin, Heidelberg. https://doi.org/10.1007/978-3-642-36279-8_10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u="sng">
                <a:solidFill>
                  <a:schemeClr val="hlink"/>
                </a:solidFill>
                <a:hlinkClick r:id="rId8"/>
              </a:rPr>
              <a:t>https://algocademy.com/blog/exploring-the-edmonds-karp-algorithm-a-comprehensive-guide/</a:t>
            </a:r>
            <a:endParaRPr sz="140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Ibrahim, Iman &amp; Mahmood, Ibrahim. (2025). A Comprehensive Review of the Ford-fulkerson Algorithm for Network Flow Problems. Asian Journal of Research in Computer Science. 18. 335-344. 10.9734/ajrcos/2025/v18i3597. </a:t>
            </a:r>
            <a:endParaRPr sz="1400"/>
          </a:p>
        </p:txBody>
      </p:sp>
      <p:sp>
        <p:nvSpPr>
          <p:cNvPr id="471" name="Google Shape;471;p51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Test Questions</a:t>
            </a:r>
            <a:endParaRPr/>
          </a:p>
        </p:txBody>
      </p:sp>
      <p:sp>
        <p:nvSpPr>
          <p:cNvPr id="477" name="Google Shape;477;p52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478" name="Google Shape;478;p52"/>
          <p:cNvSpPr txBox="1"/>
          <p:nvPr/>
        </p:nvSpPr>
        <p:spPr>
          <a:xfrm>
            <a:off x="413875" y="1132175"/>
            <a:ext cx="52275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US" sz="1600"/>
              <a:t>Which Researchers proved the Max Flow=Min cut theorem?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What search algorithm does Dinic’s leverage to construct the level graph?</a:t>
            </a:r>
            <a:endParaRPr sz="16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-US" sz="1600"/>
              <a:t>What function from the osmnx library was used to generate the graph? </a:t>
            </a:r>
            <a:endParaRPr sz="160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79" name="Google Shape;4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875" y="2098577"/>
            <a:ext cx="2189600" cy="21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2"/>
          <p:cNvSpPr txBox="1"/>
          <p:nvPr/>
        </p:nvSpPr>
        <p:spPr>
          <a:xfrm>
            <a:off x="5752675" y="4288175"/>
            <a:ext cx="323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accent1"/>
                </a:solidFill>
              </a:rPr>
              <a:t>https://forms.gle/AS1aE4Zj9ucRtJVo6</a:t>
            </a:r>
            <a:endParaRPr u="sng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292506" y="2272208"/>
            <a:ext cx="25590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9525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-US" sz="3600"/>
              <a:t>Thank you!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My faves  </a:t>
            </a:r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1"/>
          </p:nvPr>
        </p:nvSpPr>
        <p:spPr>
          <a:xfrm>
            <a:off x="628650" y="1028255"/>
            <a:ext cx="54207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Music, sports/tv, and Harley </a:t>
            </a:r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775" y="1430225"/>
            <a:ext cx="965375" cy="9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050" y="1430225"/>
            <a:ext cx="965375" cy="9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713" y="1430213"/>
            <a:ext cx="965375" cy="9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1956" y="1430218"/>
            <a:ext cx="965375" cy="9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3088"/>
            <a:ext cx="1093175" cy="109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5" y="2704838"/>
            <a:ext cx="780125" cy="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75" y="2668975"/>
            <a:ext cx="1514400" cy="85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31875" y="2911775"/>
            <a:ext cx="1234375" cy="16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5" y="3623100"/>
            <a:ext cx="1131476" cy="109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650" y="2726138"/>
            <a:ext cx="1514400" cy="201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450" y="2726150"/>
            <a:ext cx="1514400" cy="201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956" y="2817650"/>
            <a:ext cx="2149043" cy="16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0"/>
          <a:stretch/>
        </p:blipFill>
        <p:spPr>
          <a:xfrm>
            <a:off x="4074313" y="1430225"/>
            <a:ext cx="919750" cy="96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15" y="2791091"/>
            <a:ext cx="3560274" cy="1533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David Cornett</a:t>
            </a:r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body" idx="1"/>
          </p:nvPr>
        </p:nvSpPr>
        <p:spPr>
          <a:xfrm>
            <a:off x="3572" y="1048406"/>
            <a:ext cx="7886700" cy="3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PhD Computer Science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Dissertation Advisors: Dr. Hector Santos and Dr. Fnu Suya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MS Computer Engineering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Thesis Advisor: Dr. Mongi Abidi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BS Computer Engineering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BS Computer Science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Oak Ridge National Laboratory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R&amp;D Staff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Human Analysis &amp; Biometrics Group</a:t>
            </a:r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057" y="1097058"/>
            <a:ext cx="273900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48" y="1841290"/>
            <a:ext cx="273900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67" y="2587879"/>
            <a:ext cx="332394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728" y="2971851"/>
            <a:ext cx="332394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853" y="3280825"/>
            <a:ext cx="453775" cy="4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56" y="2688712"/>
            <a:ext cx="603830" cy="69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/>
        </p:nvSpPr>
        <p:spPr>
          <a:xfrm>
            <a:off x="7554365" y="4207576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London, KY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594" y="1669771"/>
            <a:ext cx="1813651" cy="101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</a:t>
            </a: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941" y="3103939"/>
            <a:ext cx="2477145" cy="15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888" y="1502645"/>
            <a:ext cx="3030226" cy="13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75" y="1408294"/>
            <a:ext cx="1820678" cy="160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5288" y="2966294"/>
            <a:ext cx="1979550" cy="12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138" y="1324338"/>
            <a:ext cx="2322413" cy="174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628650" y="23529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Fun Facts</a:t>
            </a: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body" idx="1"/>
          </p:nvPr>
        </p:nvSpPr>
        <p:spPr>
          <a:xfrm>
            <a:off x="0" y="1021600"/>
            <a:ext cx="4110300" cy="3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Bibliophile (2,437 books)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Film</a:t>
            </a:r>
            <a:endParaRPr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Travel</a:t>
            </a:r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534" y="2250200"/>
            <a:ext cx="3665398" cy="244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58" y="2250197"/>
            <a:ext cx="2432534" cy="244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733" y="1135813"/>
            <a:ext cx="2688288" cy="358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970" y="1135825"/>
            <a:ext cx="1479650" cy="108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698" y="1140387"/>
            <a:ext cx="698225" cy="107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Glory Ademola</a:t>
            </a:r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body" idx="1"/>
          </p:nvPr>
        </p:nvSpPr>
        <p:spPr>
          <a:xfrm>
            <a:off x="150900" y="1041250"/>
            <a:ext cx="3654000" cy="1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BS in Software Engineering, LCU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Phd in Data Science and Engineering, Bredesen Center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Concurrent Masters in Computer Science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Research:Multi-Object Tracking and identification for behavior analytics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Advisors: Dr Zhao and Dr Santos</a:t>
            </a:r>
            <a:endParaRPr sz="1600"/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endParaRPr sz="160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600"/>
          </a:p>
        </p:txBody>
      </p:sp>
      <p:sp>
        <p:nvSpPr>
          <p:cNvPr id="185" name="Google Shape;185;p20"/>
          <p:cNvSpPr txBox="1">
            <a:spLocks noGrp="1"/>
          </p:cNvSpPr>
          <p:nvPr>
            <p:ph type="sldNum" idx="12"/>
          </p:nvPr>
        </p:nvSpPr>
        <p:spPr>
          <a:xfrm>
            <a:off x="6457950" y="4816925"/>
            <a:ext cx="1428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pSp>
        <p:nvGrpSpPr>
          <p:cNvPr id="186" name="Google Shape;186;p20"/>
          <p:cNvGrpSpPr/>
          <p:nvPr/>
        </p:nvGrpSpPr>
        <p:grpSpPr>
          <a:xfrm>
            <a:off x="814975" y="3097011"/>
            <a:ext cx="1891772" cy="1650889"/>
            <a:chOff x="628650" y="2923863"/>
            <a:chExt cx="2300586" cy="2007648"/>
          </a:xfrm>
        </p:grpSpPr>
        <p:pic>
          <p:nvPicPr>
            <p:cNvPr id="187" name="Google Shape;187;p20" descr="Map of africa showing nigeria - Map of africa showing nigeria (Western  Africa - Africa)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650" y="2923863"/>
              <a:ext cx="2300586" cy="200764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" name="Google Shape;188;p20"/>
            <p:cNvCxnSpPr/>
            <p:nvPr/>
          </p:nvCxnSpPr>
          <p:spPr>
            <a:xfrm rot="10800000" flipH="1">
              <a:off x="1301750" y="3568065"/>
              <a:ext cx="260350" cy="578485"/>
            </a:xfrm>
            <a:prstGeom prst="straightConnector1">
              <a:avLst/>
            </a:prstGeom>
            <a:noFill/>
            <a:ln w="78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89" name="Google Shape;189;p20"/>
          <p:cNvSpPr txBox="1"/>
          <p:nvPr/>
        </p:nvSpPr>
        <p:spPr>
          <a:xfrm>
            <a:off x="3931100" y="2949211"/>
            <a:ext cx="48741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rgbClr val="000000"/>
                </a:solidFill>
              </a:rPr>
              <a:t>Over 370+ different ethnic groups </a:t>
            </a:r>
            <a:r>
              <a:rPr lang="en-US" sz="1600"/>
              <a:t> </a:t>
            </a:r>
            <a:endParaRPr sz="1600"/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rgbClr val="000000"/>
                </a:solidFill>
              </a:rPr>
              <a:t>Over 500+ Languages spoken</a:t>
            </a:r>
            <a:r>
              <a:rPr lang="en-US" sz="1600"/>
              <a:t> </a:t>
            </a:r>
            <a:endParaRPr sz="1600"/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rgbClr val="000000"/>
                </a:solidFill>
              </a:rPr>
              <a:t>One of the two suspended lake in the world is in Oyo state, Nigeria.</a:t>
            </a:r>
            <a:endParaRPr sz="1600"/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-US" sz="1600" i="0" u="none" strike="noStrike" cap="none">
                <a:solidFill>
                  <a:srgbClr val="000000"/>
                </a:solidFill>
              </a:rPr>
              <a:t>Rivers State is home for the oldest and largest Oil refinery in Nigeria.</a:t>
            </a:r>
            <a:endParaRPr sz="1600"/>
          </a:p>
          <a:p>
            <a:pPr marL="2857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900" y="0"/>
            <a:ext cx="3051376" cy="2400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0"/>
          <p:cNvCxnSpPr/>
          <p:nvPr/>
        </p:nvCxnSpPr>
        <p:spPr>
          <a:xfrm rot="10800000" flipH="1">
            <a:off x="3748226" y="1402125"/>
            <a:ext cx="330300" cy="109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2" name="Google Shape;192;p20"/>
          <p:cNvCxnSpPr/>
          <p:nvPr/>
        </p:nvCxnSpPr>
        <p:spPr>
          <a:xfrm rot="5400000" flipH="1">
            <a:off x="4633200" y="2561400"/>
            <a:ext cx="476400" cy="207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3" name="Google Shape;193;p20" descr="Usa Map The United States Of America Map 4x6 Photograph Usa Map"/>
          <p:cNvSpPr/>
          <p:nvPr/>
        </p:nvSpPr>
        <p:spPr>
          <a:xfrm>
            <a:off x="4861050" y="-609650"/>
            <a:ext cx="1650900" cy="1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0" descr="Ado Awaye, Iseyin, Oyo State, Nigeria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6350" y="1174482"/>
            <a:ext cx="2300575" cy="17231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0"/>
          <p:cNvCxnSpPr/>
          <p:nvPr/>
        </p:nvCxnSpPr>
        <p:spPr>
          <a:xfrm rot="-5400000">
            <a:off x="3786001" y="1863500"/>
            <a:ext cx="330000" cy="292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1618</Words>
  <Application>Microsoft Office PowerPoint</Application>
  <PresentationFormat>On-screen Show (16:9)</PresentationFormat>
  <Paragraphs>264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Times</vt:lpstr>
      <vt:lpstr>Arial</vt:lpstr>
      <vt:lpstr>Saira Semi Condensed</vt:lpstr>
      <vt:lpstr>Office Theme</vt:lpstr>
      <vt:lpstr>Network Flow Algorithms for Robotic Food Delivery  </vt:lpstr>
      <vt:lpstr>Test Questions</vt:lpstr>
      <vt:lpstr>Mridula Venkatasamy</vt:lpstr>
      <vt:lpstr>Hobbies! </vt:lpstr>
      <vt:lpstr>My faves  </vt:lpstr>
      <vt:lpstr>David Cornett</vt:lpstr>
      <vt:lpstr>Research</vt:lpstr>
      <vt:lpstr>Fun Facts</vt:lpstr>
      <vt:lpstr>Glory Ademola</vt:lpstr>
      <vt:lpstr>About me!</vt:lpstr>
      <vt:lpstr> Faves</vt:lpstr>
      <vt:lpstr>Presentation Outline</vt:lpstr>
      <vt:lpstr>Definitions</vt:lpstr>
      <vt:lpstr>History</vt:lpstr>
      <vt:lpstr>More Faces</vt:lpstr>
      <vt:lpstr>Goals and Motivation</vt:lpstr>
      <vt:lpstr>Dataset </vt:lpstr>
      <vt:lpstr>UTK Map As a Multidigraph </vt:lpstr>
      <vt:lpstr>Edmonds-Karp Algorithm (Baseline 1)</vt:lpstr>
      <vt:lpstr>Simplex Method - Linear Prog. (Baseline 2)</vt:lpstr>
      <vt:lpstr>Dinic’s Algorithm</vt:lpstr>
      <vt:lpstr>Dinic’s Algorithm</vt:lpstr>
      <vt:lpstr>Dinic’s Algorithm</vt:lpstr>
      <vt:lpstr>Dinic’s Algorithm</vt:lpstr>
      <vt:lpstr>Dinic’s Algorithm</vt:lpstr>
      <vt:lpstr>Dinic’s Algorithm</vt:lpstr>
      <vt:lpstr>Minimum Cost Maximum Flow (MCMF)</vt:lpstr>
      <vt:lpstr>Minimum Cost Maximum Flow (MCMF)</vt:lpstr>
      <vt:lpstr>Minimum Cost Maximum Flow (MCMF)</vt:lpstr>
      <vt:lpstr>Minimum Cost Maximum Flow (MCMF)</vt:lpstr>
      <vt:lpstr>Minimum Cost Maximum Flow (MCMF)</vt:lpstr>
      <vt:lpstr>Minimum Cost Maximum Flow (MCMF)</vt:lpstr>
      <vt:lpstr>Implementation Details</vt:lpstr>
      <vt:lpstr>Visualization</vt:lpstr>
      <vt:lpstr>Results</vt:lpstr>
      <vt:lpstr>Results &amp; Timing Analysis</vt:lpstr>
      <vt:lpstr>Other Applications</vt:lpstr>
      <vt:lpstr>Open Issues</vt:lpstr>
      <vt:lpstr>Discussion</vt:lpstr>
      <vt:lpstr>References</vt:lpstr>
      <vt:lpstr>Test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 Bolton</cp:lastModifiedBy>
  <cp:revision>5</cp:revision>
  <dcterms:modified xsi:type="dcterms:W3CDTF">2026-04-28T22:23:57Z</dcterms:modified>
</cp:coreProperties>
</file>