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37"/>
  </p:notesMasterIdLst>
  <p:sldIdLst>
    <p:sldId id="256" r:id="rId2"/>
    <p:sldId id="292"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1" r:id="rId36"/>
  </p:sldIdLst>
  <p:sldSz cx="9144000" cy="5143500" type="screen16x9"/>
  <p:notesSz cx="6858000" cy="9144000"/>
  <p:embeddedFontLst>
    <p:embeddedFont>
      <p:font typeface="Montserrat" panose="00000500000000000000" pitchFamily="2" charset="0"/>
      <p:regular r:id="rId38"/>
      <p:bold r:id="rId39"/>
      <p:italic r:id="rId40"/>
      <p:boldItalic r:id="rId41"/>
    </p:embeddedFont>
    <p:embeddedFont>
      <p:font typeface="Montserrat Light" panose="00000400000000000000" pitchFamily="2" charset="0"/>
      <p:regular r:id="rId42"/>
      <p:bold r:id="rId43"/>
      <p:italic r:id="rId44"/>
      <p:boldItalic r:id="rId45"/>
    </p:embeddedFont>
    <p:embeddedFont>
      <p:font typeface="Montserrat SemiBold" panose="00000700000000000000" pitchFamily="2" charset="0"/>
      <p:regular r:id="rId46"/>
      <p:bold r:id="rId47"/>
      <p:italic r:id="rId48"/>
      <p:boldItalic r:id="rId49"/>
    </p:embeddedFont>
    <p:embeddedFont>
      <p:font typeface="Playfair Display Black" panose="00000A00000000000000" pitchFamily="2" charset="0"/>
      <p:bold r:id="rId50"/>
      <p:boldItalic r:id="rId51"/>
    </p:embeddedFont>
    <p:embeddedFont>
      <p:font typeface="Roboto" panose="02000000000000000000" pitchFamily="2"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5" d="100"/>
          <a:sy n="115" d="100"/>
        </p:scale>
        <p:origin x="420" y="8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docs.google.com/presentation/d/1H9eqS19bUiUp5nwI2xAbFXLx_QxVvXpYGhTeGA6fxSE/edit"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3d8e64c366e_0_59:notes"/>
          <p:cNvSpPr txBox="1">
            <a:spLocks noGrp="1"/>
          </p:cNvSpPr>
          <p:nvPr>
            <p:ph type="body" idx="1"/>
          </p:nvPr>
        </p:nvSpPr>
        <p:spPr>
          <a:xfrm>
            <a:off x="2286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1F1F1F"/>
                </a:solidFill>
                <a:highlight>
                  <a:srgbClr val="FFFFFF"/>
                </a:highlight>
                <a:latin typeface="Roboto"/>
                <a:ea typeface="Roboto"/>
                <a:cs typeface="Roboto"/>
                <a:sym typeface="Roboto"/>
              </a:rPr>
              <a:t>Welcome everyone. Our presentation today is on "Coding Techniques for LLM Tokenization." We will be diving into the classical compression algorithms that laid the groundwork and the modern sub-word tokenization methods essential for Large Language Models. I'm Joseph Bronyah, and I'm presenting this alongside Rishi Patel and Alex Vathana.</a:t>
            </a:r>
            <a:r>
              <a:rPr lang="en">
                <a:solidFill>
                  <a:schemeClr val="dk1"/>
                </a:solidFill>
              </a:rPr>
              <a:t>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d957a46e4c_1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d957a46e4c_1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3d957a46e4c_1_82:notes"/>
          <p:cNvSpPr txBox="1">
            <a:spLocks noGrp="1"/>
          </p:cNvSpPr>
          <p:nvPr>
            <p:ph type="body" idx="1"/>
          </p:nvPr>
        </p:nvSpPr>
        <p:spPr>
          <a:xfrm>
            <a:off x="2286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1F1F1F"/>
                </a:solidFill>
                <a:highlight>
                  <a:srgbClr val="FFFFFF"/>
                </a:highlight>
                <a:latin typeface="Roboto"/>
                <a:ea typeface="Roboto"/>
                <a:cs typeface="Roboto"/>
                <a:sym typeface="Roboto"/>
              </a:rPr>
              <a:t>Our journey through coding techniques starts with an </a:t>
            </a:r>
            <a:r>
              <a:rPr lang="en" sz="1050" b="1">
                <a:solidFill>
                  <a:srgbClr val="1F1F1F"/>
                </a:solidFill>
                <a:highlight>
                  <a:srgbClr val="FFFFFF"/>
                </a:highlight>
                <a:latin typeface="Roboto"/>
                <a:ea typeface="Roboto"/>
                <a:cs typeface="Roboto"/>
                <a:sym typeface="Roboto"/>
              </a:rPr>
              <a:t>Overview &amp; Definitions</a:t>
            </a:r>
            <a:r>
              <a:rPr lang="en" sz="1050">
                <a:solidFill>
                  <a:srgbClr val="1F1F1F"/>
                </a:solidFill>
                <a:highlight>
                  <a:srgbClr val="FFFFFF"/>
                </a:highlight>
                <a:latin typeface="Roboto"/>
                <a:ea typeface="Roboto"/>
                <a:cs typeface="Roboto"/>
                <a:sym typeface="Roboto"/>
              </a:rPr>
              <a:t> of Information Theory. Then, we’ll dive into the </a:t>
            </a:r>
            <a:r>
              <a:rPr lang="en" sz="1050" b="1">
                <a:solidFill>
                  <a:srgbClr val="1F1F1F"/>
                </a:solidFill>
                <a:highlight>
                  <a:srgbClr val="FFFFFF"/>
                </a:highlight>
                <a:latin typeface="Roboto"/>
                <a:ea typeface="Roboto"/>
                <a:cs typeface="Roboto"/>
                <a:sym typeface="Roboto"/>
              </a:rPr>
              <a:t>Historical Context</a:t>
            </a:r>
            <a:r>
              <a:rPr lang="en" sz="1050">
                <a:solidFill>
                  <a:srgbClr val="1F1F1F"/>
                </a:solidFill>
                <a:highlight>
                  <a:srgbClr val="FFFFFF"/>
                </a:highlight>
                <a:latin typeface="Roboto"/>
                <a:ea typeface="Roboto"/>
                <a:cs typeface="Roboto"/>
                <a:sym typeface="Roboto"/>
              </a:rPr>
              <a:t> of these algorithms before exploring the </a:t>
            </a:r>
            <a:r>
              <a:rPr lang="en" sz="1050" b="1">
                <a:solidFill>
                  <a:srgbClr val="1F1F1F"/>
                </a:solidFill>
                <a:highlight>
                  <a:srgbClr val="FFFFFF"/>
                </a:highlight>
                <a:latin typeface="Roboto"/>
                <a:ea typeface="Roboto"/>
                <a:cs typeface="Roboto"/>
                <a:sym typeface="Roboto"/>
              </a:rPr>
              <a:t>Core Algorithms</a:t>
            </a:r>
            <a:r>
              <a:rPr lang="en" sz="1050">
                <a:solidFill>
                  <a:srgbClr val="1F1F1F"/>
                </a:solidFill>
                <a:highlight>
                  <a:srgbClr val="FFFFFF"/>
                </a:highlight>
                <a:latin typeface="Roboto"/>
                <a:ea typeface="Roboto"/>
                <a:cs typeface="Roboto"/>
                <a:sym typeface="Roboto"/>
              </a:rPr>
              <a:t> themselves—both classical and modern. We will discuss their </a:t>
            </a:r>
            <a:r>
              <a:rPr lang="en" sz="1050" b="1">
                <a:solidFill>
                  <a:srgbClr val="1F1F1F"/>
                </a:solidFill>
                <a:highlight>
                  <a:srgbClr val="FFFFFF"/>
                </a:highlight>
                <a:latin typeface="Roboto"/>
                <a:ea typeface="Roboto"/>
                <a:cs typeface="Roboto"/>
                <a:sym typeface="Roboto"/>
              </a:rPr>
              <a:t>Applications in Industry</a:t>
            </a:r>
            <a:r>
              <a:rPr lang="en" sz="1050">
                <a:solidFill>
                  <a:srgbClr val="1F1F1F"/>
                </a:solidFill>
                <a:highlight>
                  <a:srgbClr val="FFFFFF"/>
                </a:highlight>
                <a:latin typeface="Roboto"/>
                <a:ea typeface="Roboto"/>
                <a:cs typeface="Roboto"/>
                <a:sym typeface="Roboto"/>
              </a:rPr>
              <a:t>, look at our </a:t>
            </a:r>
            <a:r>
              <a:rPr lang="en" sz="1050" b="1">
                <a:solidFill>
                  <a:srgbClr val="1F1F1F"/>
                </a:solidFill>
                <a:highlight>
                  <a:srgbClr val="FFFFFF"/>
                </a:highlight>
                <a:latin typeface="Roboto"/>
                <a:ea typeface="Roboto"/>
                <a:cs typeface="Roboto"/>
                <a:sym typeface="Roboto"/>
              </a:rPr>
              <a:t>Results &amp; Benchmarks</a:t>
            </a:r>
            <a:r>
              <a:rPr lang="en" sz="1050">
                <a:solidFill>
                  <a:srgbClr val="1F1F1F"/>
                </a:solidFill>
                <a:highlight>
                  <a:srgbClr val="FFFFFF"/>
                </a:highlight>
                <a:latin typeface="Roboto"/>
                <a:ea typeface="Roboto"/>
                <a:cs typeface="Roboto"/>
                <a:sym typeface="Roboto"/>
              </a:rPr>
              <a:t>, and conclude with some </a:t>
            </a:r>
            <a:r>
              <a:rPr lang="en" sz="1050" b="1">
                <a:solidFill>
                  <a:srgbClr val="1F1F1F"/>
                </a:solidFill>
                <a:highlight>
                  <a:srgbClr val="FFFFFF"/>
                </a:highlight>
                <a:latin typeface="Roboto"/>
                <a:ea typeface="Roboto"/>
                <a:cs typeface="Roboto"/>
                <a:sym typeface="Roboto"/>
              </a:rPr>
              <a:t>Open Issues</a:t>
            </a:r>
            <a:r>
              <a:rPr lang="en" sz="1050">
                <a:solidFill>
                  <a:srgbClr val="1F1F1F"/>
                </a:solidFill>
                <a:highlight>
                  <a:srgbClr val="FFFFFF"/>
                </a:highlight>
                <a:latin typeface="Roboto"/>
                <a:ea typeface="Roboto"/>
                <a:cs typeface="Roboto"/>
                <a:sym typeface="Roboto"/>
              </a:rPr>
              <a:t> and a </a:t>
            </a:r>
            <a:r>
              <a:rPr lang="en" sz="1050" b="1">
                <a:solidFill>
                  <a:srgbClr val="1F1F1F"/>
                </a:solidFill>
                <a:highlight>
                  <a:srgbClr val="FFFFFF"/>
                </a:highlight>
                <a:latin typeface="Roboto"/>
                <a:ea typeface="Roboto"/>
                <a:cs typeface="Roboto"/>
                <a:sym typeface="Roboto"/>
              </a:rPr>
              <a:t>Discussion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3d765017f61_0_905:notes"/>
          <p:cNvSpPr txBox="1">
            <a:spLocks noGrp="1"/>
          </p:cNvSpPr>
          <p:nvPr>
            <p:ph type="body" idx="1"/>
          </p:nvPr>
        </p:nvSpPr>
        <p:spPr>
          <a:xfrm>
            <a:off x="2286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1F1F1F"/>
                </a:solidFill>
                <a:highlight>
                  <a:srgbClr val="FFFFFF"/>
                </a:highlight>
                <a:latin typeface="Roboto"/>
                <a:ea typeface="Roboto"/>
                <a:cs typeface="Roboto"/>
                <a:sym typeface="Roboto"/>
              </a:rPr>
              <a:t>Information Theory, founded by Claude Shannon in 1948, is the mathematical basis for all communication. Key concepts include </a:t>
            </a:r>
            <a:r>
              <a:rPr lang="en" sz="1050" b="1">
                <a:solidFill>
                  <a:srgbClr val="1F1F1F"/>
                </a:solidFill>
                <a:highlight>
                  <a:srgbClr val="FFFFFF"/>
                </a:highlight>
                <a:latin typeface="Roboto"/>
                <a:ea typeface="Roboto"/>
                <a:cs typeface="Roboto"/>
                <a:sym typeface="Roboto"/>
              </a:rPr>
              <a:t>Entropy (H)</a:t>
            </a:r>
            <a:r>
              <a:rPr lang="en" sz="1050">
                <a:solidFill>
                  <a:srgbClr val="1F1F1F"/>
                </a:solidFill>
                <a:highlight>
                  <a:srgbClr val="FFFFFF"/>
                </a:highlight>
                <a:latin typeface="Roboto"/>
                <a:ea typeface="Roboto"/>
                <a:cs typeface="Roboto"/>
                <a:sym typeface="Roboto"/>
              </a:rPr>
              <a:t>, the measure of uncertainty; </a:t>
            </a:r>
            <a:r>
              <a:rPr lang="en" sz="1050" b="1">
                <a:solidFill>
                  <a:srgbClr val="1F1F1F"/>
                </a:solidFill>
                <a:highlight>
                  <a:srgbClr val="FFFFFF"/>
                </a:highlight>
                <a:latin typeface="Roboto"/>
                <a:ea typeface="Roboto"/>
                <a:cs typeface="Roboto"/>
                <a:sym typeface="Roboto"/>
              </a:rPr>
              <a:t>The Bit</a:t>
            </a:r>
            <a:r>
              <a:rPr lang="en" sz="1050">
                <a:solidFill>
                  <a:srgbClr val="1F1F1F"/>
                </a:solidFill>
                <a:highlight>
                  <a:srgbClr val="FFFFFF"/>
                </a:highlight>
                <a:latin typeface="Roboto"/>
                <a:ea typeface="Roboto"/>
                <a:cs typeface="Roboto"/>
                <a:sym typeface="Roboto"/>
              </a:rPr>
              <a:t>, the fundamental unit of information; and </a:t>
            </a:r>
            <a:r>
              <a:rPr lang="en" sz="1050" b="1">
                <a:solidFill>
                  <a:srgbClr val="1F1F1F"/>
                </a:solidFill>
                <a:highlight>
                  <a:srgbClr val="FFFFFF"/>
                </a:highlight>
                <a:latin typeface="Roboto"/>
                <a:ea typeface="Roboto"/>
                <a:cs typeface="Roboto"/>
                <a:sym typeface="Roboto"/>
              </a:rPr>
              <a:t>Channel Capacity</a:t>
            </a:r>
            <a:r>
              <a:rPr lang="en" sz="1050">
                <a:solidFill>
                  <a:srgbClr val="1F1F1F"/>
                </a:solidFill>
                <a:highlight>
                  <a:srgbClr val="FFFFFF"/>
                </a:highlight>
                <a:latin typeface="Roboto"/>
                <a:ea typeface="Roboto"/>
                <a:cs typeface="Roboto"/>
                <a:sym typeface="Roboto"/>
              </a:rPr>
              <a:t>, the maximum reliable data rate. The field is split into Source Coding (compression) and Channel Coding (error correction). This theory has practical applications everywhere from lossless compression to LLMs. Talk about other metrics like mutual information.</a:t>
            </a:r>
            <a:r>
              <a:rPr lang="en">
                <a:solidFill>
                  <a:schemeClr val="dk1"/>
                </a:solidFill>
              </a:rPr>
              <a:t>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3d760b92b87_0_63:notes"/>
          <p:cNvSpPr txBox="1">
            <a:spLocks noGrp="1"/>
          </p:cNvSpPr>
          <p:nvPr>
            <p:ph type="body" idx="1"/>
          </p:nvPr>
        </p:nvSpPr>
        <p:spPr>
          <a:xfrm>
            <a:off x="2286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1F1F1F"/>
                </a:solidFill>
                <a:highlight>
                  <a:srgbClr val="FFFFFF"/>
                </a:highlight>
                <a:latin typeface="Roboto"/>
                <a:ea typeface="Roboto"/>
                <a:cs typeface="Roboto"/>
                <a:sym typeface="Roboto"/>
              </a:rPr>
              <a:t>Source encoding has evolved through three main eras: </a:t>
            </a:r>
            <a:r>
              <a:rPr lang="en" sz="1050" b="1">
                <a:solidFill>
                  <a:srgbClr val="1F1F1F"/>
                </a:solidFill>
                <a:highlight>
                  <a:srgbClr val="FFFFFF"/>
                </a:highlight>
                <a:latin typeface="Roboto"/>
                <a:ea typeface="Roboto"/>
                <a:cs typeface="Roboto"/>
                <a:sym typeface="Roboto"/>
              </a:rPr>
              <a:t>Entropy Encoding</a:t>
            </a:r>
            <a:r>
              <a:rPr lang="en" sz="1050">
                <a:solidFill>
                  <a:srgbClr val="1F1F1F"/>
                </a:solidFill>
                <a:highlight>
                  <a:srgbClr val="FFFFFF"/>
                </a:highlight>
                <a:latin typeface="Roboto"/>
                <a:ea typeface="Roboto"/>
                <a:cs typeface="Roboto"/>
                <a:sym typeface="Roboto"/>
              </a:rPr>
              <a:t> in the 1950s, exemplified by Huffman Coding, which assigns shorter codes to frequent symbols based on probability. Then came </a:t>
            </a:r>
            <a:r>
              <a:rPr lang="en" sz="1050" b="1">
                <a:solidFill>
                  <a:srgbClr val="1F1F1F"/>
                </a:solidFill>
                <a:highlight>
                  <a:srgbClr val="FFFFFF"/>
                </a:highlight>
                <a:latin typeface="Roboto"/>
                <a:ea typeface="Roboto"/>
                <a:cs typeface="Roboto"/>
                <a:sym typeface="Roboto"/>
              </a:rPr>
              <a:t>Dictionary Encoding</a:t>
            </a:r>
            <a:r>
              <a:rPr lang="en" sz="1050">
                <a:solidFill>
                  <a:srgbClr val="1F1F1F"/>
                </a:solidFill>
                <a:highlight>
                  <a:srgbClr val="FFFFFF"/>
                </a:highlight>
                <a:latin typeface="Roboto"/>
                <a:ea typeface="Roboto"/>
                <a:cs typeface="Roboto"/>
                <a:sym typeface="Roboto"/>
              </a:rPr>
              <a:t> starting around 1984, like LZW, which replaces recurring string patterns with short indices. Finally, the modern AI approach, </a:t>
            </a:r>
            <a:r>
              <a:rPr lang="en" sz="1050" b="1">
                <a:solidFill>
                  <a:srgbClr val="1F1F1F"/>
                </a:solidFill>
                <a:highlight>
                  <a:srgbClr val="FFFFFF"/>
                </a:highlight>
                <a:latin typeface="Roboto"/>
                <a:ea typeface="Roboto"/>
                <a:cs typeface="Roboto"/>
                <a:sym typeface="Roboto"/>
              </a:rPr>
              <a:t>Sub-word Tokenization</a:t>
            </a:r>
            <a:r>
              <a:rPr lang="en" sz="1050">
                <a:solidFill>
                  <a:srgbClr val="1F1F1F"/>
                </a:solidFill>
                <a:highlight>
                  <a:srgbClr val="FFFFFF"/>
                </a:highlight>
                <a:latin typeface="Roboto"/>
                <a:ea typeface="Roboto"/>
                <a:cs typeface="Roboto"/>
                <a:sym typeface="Roboto"/>
              </a:rPr>
              <a:t>, emerged around 2015 with algorithms like BPE and WordPiece, designed to handle the vast and dynamic vocabularies used by LLMs.</a:t>
            </a:r>
            <a:r>
              <a:rPr lang="en">
                <a:solidFill>
                  <a:schemeClr val="dk1"/>
                </a:solidFill>
              </a:rPr>
              <a:t>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3d760b92b87_16_63:notes"/>
          <p:cNvSpPr txBox="1">
            <a:spLocks noGrp="1"/>
          </p:cNvSpPr>
          <p:nvPr>
            <p:ph type="body" idx="1"/>
          </p:nvPr>
        </p:nvSpPr>
        <p:spPr>
          <a:xfrm>
            <a:off x="2286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1F1F1F"/>
                </a:solidFill>
                <a:highlight>
                  <a:srgbClr val="FFFFFF"/>
                </a:highlight>
                <a:latin typeface="Roboto"/>
                <a:ea typeface="Roboto"/>
                <a:cs typeface="Roboto"/>
                <a:sym typeface="Roboto"/>
              </a:rPr>
              <a:t>Before getting into the definitions and how algorithm works, let’s look at the history behind these algorithms. </a:t>
            </a:r>
            <a:br>
              <a:rPr lang="en" sz="1050">
                <a:solidFill>
                  <a:srgbClr val="1F1F1F"/>
                </a:solidFill>
                <a:highlight>
                  <a:srgbClr val="FFFFFF"/>
                </a:highlight>
                <a:latin typeface="Roboto"/>
                <a:ea typeface="Roboto"/>
                <a:cs typeface="Roboto"/>
                <a:sym typeface="Roboto"/>
              </a:rPr>
            </a:br>
            <a:br>
              <a:rPr lang="en" sz="1050">
                <a:solidFill>
                  <a:srgbClr val="1F1F1F"/>
                </a:solidFill>
                <a:highlight>
                  <a:srgbClr val="FFFFFF"/>
                </a:highlight>
                <a:latin typeface="Roboto"/>
                <a:ea typeface="Roboto"/>
                <a:cs typeface="Roboto"/>
                <a:sym typeface="Roboto"/>
              </a:rPr>
            </a:br>
            <a:r>
              <a:rPr lang="en" sz="1050">
                <a:solidFill>
                  <a:srgbClr val="1F1F1F"/>
                </a:solidFill>
                <a:highlight>
                  <a:srgbClr val="FFFFFF"/>
                </a:highlight>
                <a:latin typeface="Roboto"/>
                <a:ea typeface="Roboto"/>
                <a:cs typeface="Roboto"/>
                <a:sym typeface="Roboto"/>
              </a:rPr>
              <a:t>Starting with Claude Shannon, the father of informtation theory, and whose work in the late 1940s and early 1950s laid the foundation for information theory. </a:t>
            </a:r>
            <a:br>
              <a:rPr lang="en" sz="1050">
                <a:solidFill>
                  <a:srgbClr val="1F1F1F"/>
                </a:solidFill>
                <a:highlight>
                  <a:srgbClr val="FFFFFF"/>
                </a:highlight>
                <a:latin typeface="Roboto"/>
                <a:ea typeface="Roboto"/>
                <a:cs typeface="Roboto"/>
                <a:sym typeface="Roboto"/>
              </a:rPr>
            </a:br>
            <a:br>
              <a:rPr lang="en" sz="1050">
                <a:solidFill>
                  <a:srgbClr val="1F1F1F"/>
                </a:solidFill>
                <a:highlight>
                  <a:srgbClr val="FFFFFF"/>
                </a:highlight>
                <a:latin typeface="Roboto"/>
                <a:ea typeface="Roboto"/>
                <a:cs typeface="Roboto"/>
                <a:sym typeface="Roboto"/>
              </a:rPr>
            </a:br>
            <a:r>
              <a:rPr lang="en" sz="1050">
                <a:solidFill>
                  <a:srgbClr val="1F1F1F"/>
                </a:solidFill>
                <a:highlight>
                  <a:srgbClr val="FFFFFF"/>
                </a:highlight>
                <a:latin typeface="Roboto"/>
                <a:ea typeface="Roboto"/>
                <a:cs typeface="Roboto"/>
                <a:sym typeface="Roboto"/>
              </a:rPr>
              <a:t>He defined the mathematical limits of communication, introduced the idea of the bit as a unit of information, and gave us the theoretical basis for compression methods like the ones in our project.</a:t>
            </a:r>
            <a:br>
              <a:rPr lang="en" sz="1050">
                <a:solidFill>
                  <a:srgbClr val="1F1F1F"/>
                </a:solidFill>
                <a:highlight>
                  <a:srgbClr val="FFFFFF"/>
                </a:highlight>
                <a:latin typeface="Roboto"/>
                <a:ea typeface="Roboto"/>
                <a:cs typeface="Roboto"/>
                <a:sym typeface="Roboto"/>
              </a:rPr>
            </a:br>
            <a:br>
              <a:rPr lang="en" sz="1050">
                <a:solidFill>
                  <a:srgbClr val="1F1F1F"/>
                </a:solidFill>
                <a:highlight>
                  <a:srgbClr val="FFFFFF"/>
                </a:highlight>
                <a:latin typeface="Roboto"/>
                <a:ea typeface="Roboto"/>
                <a:cs typeface="Roboto"/>
                <a:sym typeface="Roboto"/>
              </a:rPr>
            </a:br>
            <a:r>
              <a:rPr lang="en" sz="1050">
                <a:solidFill>
                  <a:srgbClr val="1F1F1F"/>
                </a:solidFill>
                <a:highlight>
                  <a:srgbClr val="FFFFFF"/>
                </a:highlight>
                <a:latin typeface="Roboto"/>
                <a:ea typeface="Roboto"/>
                <a:cs typeface="Roboto"/>
                <a:sym typeface="Roboto"/>
              </a:rPr>
              <a:t> A fun fact is that he was also a juggler and unicyclist at Bell Labs</a:t>
            </a:r>
            <a:r>
              <a:rPr lang="en">
                <a:solidFill>
                  <a:schemeClr val="dk1"/>
                </a:solidFill>
              </a:rPr>
              <a:t>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3d8e64c366e_8_123:notes"/>
          <p:cNvSpPr txBox="1">
            <a:spLocks noGrp="1"/>
          </p:cNvSpPr>
          <p:nvPr>
            <p:ph type="body" idx="1"/>
          </p:nvPr>
        </p:nvSpPr>
        <p:spPr>
          <a:xfrm>
            <a:off x="2286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50">
                <a:solidFill>
                  <a:srgbClr val="1F1F1F"/>
                </a:solidFill>
                <a:highlight>
                  <a:srgbClr val="FFFFFF"/>
                </a:highlight>
                <a:latin typeface="Roboto"/>
                <a:ea typeface="Roboto"/>
                <a:cs typeface="Roboto"/>
                <a:sym typeface="Roboto"/>
              </a:rPr>
              <a:t>Earn an EE major from Ohio State University at 18 and became a naval officer by 19</a:t>
            </a:r>
            <a:endParaRPr sz="1050">
              <a:solidFill>
                <a:srgbClr val="1F1F1F"/>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050">
                <a:solidFill>
                  <a:srgbClr val="1F1F1F"/>
                </a:solidFill>
                <a:highlight>
                  <a:srgbClr val="FFFFFF"/>
                </a:highlight>
                <a:latin typeface="Roboto"/>
                <a:ea typeface="Roboto"/>
                <a:cs typeface="Roboto"/>
                <a:sym typeface="Roboto"/>
              </a:rPr>
              <a:t>Served in the Navy, taking on heavy technical responsibilities</a:t>
            </a:r>
            <a:endParaRPr sz="1050">
              <a:solidFill>
                <a:srgbClr val="1F1F1F"/>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050">
                <a:solidFill>
                  <a:srgbClr val="1F1F1F"/>
                </a:solidFill>
                <a:highlight>
                  <a:srgbClr val="FFFFFF"/>
                </a:highlight>
                <a:latin typeface="Roboto"/>
                <a:ea typeface="Roboto"/>
                <a:cs typeface="Roboto"/>
                <a:sym typeface="Roboto"/>
              </a:rPr>
              <a:t>Returned to complete a master’s in electrical engineering but was unsure about his future</a:t>
            </a:r>
            <a:endParaRPr sz="1050">
              <a:solidFill>
                <a:srgbClr val="1F1F1F"/>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050">
                <a:solidFill>
                  <a:srgbClr val="1F1F1F"/>
                </a:solidFill>
                <a:highlight>
                  <a:srgbClr val="FFFFFF"/>
                </a:highlight>
                <a:latin typeface="Roboto"/>
                <a:ea typeface="Roboto"/>
                <a:cs typeface="Roboto"/>
                <a:sym typeface="Roboto"/>
              </a:rPr>
              <a:t>Attended Massachusetts Institute of Technology, where he initially struggled (failed doctoral exams)</a:t>
            </a:r>
            <a:endParaRPr sz="1050">
              <a:solidFill>
                <a:srgbClr val="1F1F1F"/>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050">
                <a:solidFill>
                  <a:srgbClr val="1F1F1F"/>
                </a:solidFill>
                <a:highlight>
                  <a:srgbClr val="FFFFFF"/>
                </a:highlight>
                <a:latin typeface="Roboto"/>
                <a:ea typeface="Roboto"/>
                <a:cs typeface="Roboto"/>
                <a:sym typeface="Roboto"/>
              </a:rPr>
              <a:t>Discovered interest in digital systems through a switching theory course accidentally</a:t>
            </a:r>
            <a:endParaRPr sz="1050">
              <a:solidFill>
                <a:srgbClr val="1F1F1F"/>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050">
                <a:solidFill>
                  <a:srgbClr val="1F1F1F"/>
                </a:solidFill>
                <a:highlight>
                  <a:srgbClr val="FFFFFF"/>
                </a:highlight>
                <a:latin typeface="Roboto"/>
                <a:ea typeface="Roboto"/>
                <a:cs typeface="Roboto"/>
                <a:sym typeface="Roboto"/>
              </a:rPr>
              <a:t>Eventually solved a major coding problem that others had failed to solve</a:t>
            </a:r>
            <a:endParaRPr sz="1050">
              <a:solidFill>
                <a:srgbClr val="1F1F1F"/>
              </a:solidFill>
              <a:highlight>
                <a:srgbClr val="FFFFFF"/>
              </a:highlight>
              <a:latin typeface="Roboto"/>
              <a:ea typeface="Roboto"/>
              <a:cs typeface="Roboto"/>
              <a:sym typeface="Roboto"/>
            </a:endParaRPr>
          </a:p>
          <a:p>
            <a:pPr marL="0" lvl="0" indent="0" algn="l" rtl="0">
              <a:spcBef>
                <a:spcPts val="0"/>
              </a:spcBef>
              <a:spcAft>
                <a:spcPts val="0"/>
              </a:spcAft>
              <a:buNone/>
            </a:pPr>
            <a:endParaRPr sz="1050">
              <a:solidFill>
                <a:srgbClr val="1F1F1F"/>
              </a:solidFill>
              <a:highlight>
                <a:srgbClr val="FFFFFF"/>
              </a:highlight>
              <a:latin typeface="Roboto"/>
              <a:ea typeface="Roboto"/>
              <a:cs typeface="Roboto"/>
              <a:sym typeface="Roboto"/>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3d9c72a2508_0_53:notes"/>
          <p:cNvSpPr txBox="1">
            <a:spLocks noGrp="1"/>
          </p:cNvSpPr>
          <p:nvPr>
            <p:ph type="body" idx="1"/>
          </p:nvPr>
        </p:nvSpPr>
        <p:spPr>
          <a:xfrm>
            <a:off x="2286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1F1F1F"/>
                </a:solidFill>
                <a:highlight>
                  <a:srgbClr val="FFFFFF"/>
                </a:highlight>
                <a:latin typeface="Roboto"/>
                <a:ea typeface="Roboto"/>
                <a:cs typeface="Roboto"/>
                <a:sym typeface="Roboto"/>
              </a:rPr>
              <a:t>Now talking about the history behind arithmetic coding.</a:t>
            </a:r>
            <a:br>
              <a:rPr lang="en" sz="1050">
                <a:solidFill>
                  <a:srgbClr val="1F1F1F"/>
                </a:solidFill>
                <a:highlight>
                  <a:srgbClr val="FFFFFF"/>
                </a:highlight>
                <a:latin typeface="Roboto"/>
                <a:ea typeface="Roboto"/>
                <a:cs typeface="Roboto"/>
                <a:sym typeface="Roboto"/>
              </a:rPr>
            </a:br>
            <a:br>
              <a:rPr lang="en" sz="1050">
                <a:solidFill>
                  <a:srgbClr val="1F1F1F"/>
                </a:solidFill>
                <a:highlight>
                  <a:srgbClr val="FFFFFF"/>
                </a:highlight>
                <a:latin typeface="Roboto"/>
                <a:ea typeface="Roboto"/>
                <a:cs typeface="Roboto"/>
                <a:sym typeface="Roboto"/>
              </a:rPr>
            </a:br>
            <a:r>
              <a:rPr lang="en" sz="1050">
                <a:solidFill>
                  <a:srgbClr val="1F1F1F"/>
                </a:solidFill>
                <a:highlight>
                  <a:srgbClr val="FFFFFF"/>
                </a:highlight>
                <a:latin typeface="Roboto"/>
                <a:ea typeface="Roboto"/>
                <a:cs typeface="Roboto"/>
                <a:sym typeface="Roboto"/>
              </a:rPr>
              <a:t>Arithmetic coding started taking shape in the 1970s. </a:t>
            </a:r>
            <a:br>
              <a:rPr lang="en" sz="1050">
                <a:solidFill>
                  <a:srgbClr val="1F1F1F"/>
                </a:solidFill>
                <a:highlight>
                  <a:srgbClr val="FFFFFF"/>
                </a:highlight>
                <a:latin typeface="Roboto"/>
                <a:ea typeface="Roboto"/>
                <a:cs typeface="Roboto"/>
                <a:sym typeface="Roboto"/>
              </a:rPr>
            </a:br>
            <a:br>
              <a:rPr lang="en" sz="1050">
                <a:solidFill>
                  <a:srgbClr val="1F1F1F"/>
                </a:solidFill>
                <a:highlight>
                  <a:srgbClr val="FFFFFF"/>
                </a:highlight>
                <a:latin typeface="Roboto"/>
                <a:ea typeface="Roboto"/>
                <a:cs typeface="Roboto"/>
                <a:sym typeface="Roboto"/>
              </a:rPr>
            </a:br>
            <a:r>
              <a:rPr lang="en" sz="1050">
                <a:solidFill>
                  <a:srgbClr val="1F1F1F"/>
                </a:solidFill>
                <a:highlight>
                  <a:srgbClr val="FFFFFF"/>
                </a:highlight>
                <a:latin typeface="Roboto"/>
                <a:ea typeface="Roboto"/>
                <a:cs typeface="Roboto"/>
                <a:sym typeface="Roboto"/>
              </a:rPr>
              <a:t>Pasco introduced early ideas, and then Rissanen and Langdon formalized it in 1979 as a flexible compression technique. </a:t>
            </a:r>
            <a:br>
              <a:rPr lang="en" sz="1050">
                <a:solidFill>
                  <a:srgbClr val="1F1F1F"/>
                </a:solidFill>
                <a:highlight>
                  <a:srgbClr val="FFFFFF"/>
                </a:highlight>
                <a:latin typeface="Roboto"/>
                <a:ea typeface="Roboto"/>
                <a:cs typeface="Roboto"/>
                <a:sym typeface="Roboto"/>
              </a:rPr>
            </a:br>
            <a:br>
              <a:rPr lang="en" sz="1050">
                <a:solidFill>
                  <a:srgbClr val="1F1F1F"/>
                </a:solidFill>
                <a:highlight>
                  <a:srgbClr val="FFFFFF"/>
                </a:highlight>
                <a:latin typeface="Roboto"/>
                <a:ea typeface="Roboto"/>
                <a:cs typeface="Roboto"/>
                <a:sym typeface="Roboto"/>
              </a:rPr>
            </a:br>
            <a:r>
              <a:rPr lang="en" sz="1050">
                <a:solidFill>
                  <a:srgbClr val="1F1F1F"/>
                </a:solidFill>
                <a:highlight>
                  <a:srgbClr val="FFFFFF"/>
                </a:highlight>
                <a:latin typeface="Roboto"/>
                <a:ea typeface="Roboto"/>
                <a:cs typeface="Roboto"/>
                <a:sym typeface="Roboto"/>
              </a:rPr>
              <a:t>Later work helped make it practical, like in 1987, Witten, Neal, and Cleary popularized it, in 1988 IBM developed the adaptive Q-Coder, and by 1998 researchers had improved its speed and implementation.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3d765017f61_0_63:notes"/>
          <p:cNvSpPr txBox="1">
            <a:spLocks noGrp="1"/>
          </p:cNvSpPr>
          <p:nvPr>
            <p:ph type="body" idx="1"/>
          </p:nvPr>
        </p:nvSpPr>
        <p:spPr>
          <a:xfrm>
            <a:off x="2286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600"/>
              </a:spcAft>
              <a:buNone/>
            </a:pPr>
            <a:r>
              <a:rPr lang="en" sz="1050">
                <a:solidFill>
                  <a:srgbClr val="1F1F1F"/>
                </a:solidFill>
                <a:highlight>
                  <a:srgbClr val="FFFFFF"/>
                </a:highlight>
                <a:latin typeface="Roboto"/>
                <a:ea typeface="Roboto"/>
                <a:cs typeface="Roboto"/>
                <a:sym typeface="Roboto"/>
              </a:rPr>
              <a:t>Now moving onto the next slide, we got history about LZW </a:t>
            </a:r>
            <a:br>
              <a:rPr lang="en" sz="1050">
                <a:solidFill>
                  <a:srgbClr val="1F1F1F"/>
                </a:solidFill>
                <a:highlight>
                  <a:srgbClr val="FFFFFF"/>
                </a:highlight>
                <a:latin typeface="Roboto"/>
                <a:ea typeface="Roboto"/>
                <a:cs typeface="Roboto"/>
                <a:sym typeface="Roboto"/>
              </a:rPr>
            </a:br>
            <a:br>
              <a:rPr lang="en" sz="1050">
                <a:solidFill>
                  <a:srgbClr val="1F1F1F"/>
                </a:solidFill>
                <a:highlight>
                  <a:srgbClr val="FFFFFF"/>
                </a:highlight>
                <a:latin typeface="Roboto"/>
                <a:ea typeface="Roboto"/>
                <a:cs typeface="Roboto"/>
                <a:sym typeface="Roboto"/>
              </a:rPr>
            </a:br>
            <a:r>
              <a:rPr lang="en" sz="1050">
                <a:solidFill>
                  <a:srgbClr val="1F1F1F"/>
                </a:solidFill>
                <a:highlight>
                  <a:srgbClr val="FFFFFF"/>
                </a:highlight>
                <a:latin typeface="Roboto"/>
                <a:ea typeface="Roboto"/>
                <a:cs typeface="Roboto"/>
                <a:sym typeface="Roboto"/>
              </a:rPr>
              <a:t>LZW was developed from the earlier Lempel–Ziv ideas and refined by Terry Welch in 1984. </a:t>
            </a:r>
            <a:br>
              <a:rPr lang="en" sz="1050">
                <a:solidFill>
                  <a:srgbClr val="1F1F1F"/>
                </a:solidFill>
                <a:highlight>
                  <a:srgbClr val="FFFFFF"/>
                </a:highlight>
                <a:latin typeface="Roboto"/>
                <a:ea typeface="Roboto"/>
                <a:cs typeface="Roboto"/>
                <a:sym typeface="Roboto"/>
              </a:rPr>
            </a:br>
            <a:br>
              <a:rPr lang="en" sz="1050">
                <a:solidFill>
                  <a:srgbClr val="1F1F1F"/>
                </a:solidFill>
                <a:highlight>
                  <a:srgbClr val="FFFFFF"/>
                </a:highlight>
                <a:latin typeface="Roboto"/>
                <a:ea typeface="Roboto"/>
                <a:cs typeface="Roboto"/>
                <a:sym typeface="Roboto"/>
              </a:rPr>
            </a:br>
            <a:r>
              <a:rPr lang="en" sz="1050">
                <a:solidFill>
                  <a:srgbClr val="1F1F1F"/>
                </a:solidFill>
                <a:highlight>
                  <a:srgbClr val="FFFFFF"/>
                </a:highlight>
                <a:latin typeface="Roboto"/>
                <a:ea typeface="Roboto"/>
                <a:cs typeface="Roboto"/>
                <a:sym typeface="Roboto"/>
              </a:rPr>
              <a:t>One interesting part of LZW’s history is that it became the compression method used in GIF images. Later, patent enforcement by Unisys caused major controversy, and that controversy helped push the development of PNG as a patent-free alternative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3d765017f61_0_189:notes"/>
          <p:cNvSpPr txBox="1">
            <a:spLocks noGrp="1"/>
          </p:cNvSpPr>
          <p:nvPr>
            <p:ph type="body" idx="1"/>
          </p:nvPr>
        </p:nvSpPr>
        <p:spPr>
          <a:xfrm>
            <a:off x="228600" y="4343400"/>
            <a:ext cx="5486400" cy="4114800"/>
          </a:xfrm>
          <a:prstGeom prst="rect">
            <a:avLst/>
          </a:prstGeom>
        </p:spPr>
        <p:txBody>
          <a:bodyPr spcFirstLastPara="1" wrap="square" lIns="91425" tIns="91425" rIns="91425" bIns="91425" anchor="t" anchorCtr="0">
            <a:noAutofit/>
          </a:bodyPr>
          <a:lstStyle/>
          <a:p>
            <a:pPr marL="457200" lvl="0" indent="-287338" algn="l" rtl="0">
              <a:spcBef>
                <a:spcPts val="0"/>
              </a:spcBef>
              <a:spcAft>
                <a:spcPts val="0"/>
              </a:spcAft>
              <a:buClr>
                <a:srgbClr val="4A5568"/>
              </a:buClr>
              <a:buSzPts val="925"/>
              <a:buFont typeface="Montserrat"/>
              <a:buChar char="●"/>
            </a:pPr>
            <a:r>
              <a:rPr lang="en" sz="1050">
                <a:solidFill>
                  <a:srgbClr val="1F1F1F"/>
                </a:solidFill>
                <a:highlight>
                  <a:srgbClr val="FFFFFF"/>
                </a:highlight>
                <a:latin typeface="Roboto"/>
                <a:ea typeface="Roboto"/>
                <a:cs typeface="Roboto"/>
                <a:sym typeface="Roboto"/>
              </a:rPr>
              <a:t>In the modern era where tokenizations come in</a:t>
            </a:r>
            <a:endParaRPr sz="1050">
              <a:solidFill>
                <a:srgbClr val="1F1F1F"/>
              </a:solidFill>
              <a:highlight>
                <a:srgbClr val="FFFFFF"/>
              </a:highlight>
              <a:latin typeface="Roboto"/>
              <a:ea typeface="Roboto"/>
              <a:cs typeface="Roboto"/>
              <a:sym typeface="Roboto"/>
            </a:endParaRPr>
          </a:p>
          <a:p>
            <a:pPr marL="457200" lvl="0" indent="-295275" algn="l" rtl="0">
              <a:spcBef>
                <a:spcPts val="600"/>
              </a:spcBef>
              <a:spcAft>
                <a:spcPts val="0"/>
              </a:spcAft>
              <a:buClr>
                <a:srgbClr val="1F1F1F"/>
              </a:buClr>
              <a:buSzPts val="1050"/>
              <a:buFont typeface="Roboto"/>
              <a:buChar char="●"/>
            </a:pPr>
            <a:r>
              <a:rPr lang="en" sz="1050">
                <a:solidFill>
                  <a:srgbClr val="1F1F1F"/>
                </a:solidFill>
                <a:highlight>
                  <a:srgbClr val="FFFFFF"/>
                </a:highlight>
                <a:latin typeface="Roboto"/>
                <a:ea typeface="Roboto"/>
                <a:cs typeface="Roboto"/>
                <a:sym typeface="Roboto"/>
              </a:rPr>
              <a:t>Adapted for NLP by Rico Senrich</a:t>
            </a:r>
            <a:endParaRPr sz="1050">
              <a:solidFill>
                <a:srgbClr val="1F1F1F"/>
              </a:solidFill>
              <a:highlight>
                <a:srgbClr val="FFFFFF"/>
              </a:highlight>
              <a:latin typeface="Roboto"/>
              <a:ea typeface="Roboto"/>
              <a:cs typeface="Roboto"/>
              <a:sym typeface="Roboto"/>
            </a:endParaRPr>
          </a:p>
          <a:p>
            <a:pPr marL="457200" lvl="0" indent="-295275" algn="l" rtl="0">
              <a:spcBef>
                <a:spcPts val="600"/>
              </a:spcBef>
              <a:spcAft>
                <a:spcPts val="0"/>
              </a:spcAft>
              <a:buClr>
                <a:srgbClr val="1F1F1F"/>
              </a:buClr>
              <a:buSzPts val="1050"/>
              <a:buFont typeface="Roboto"/>
              <a:buChar char="●"/>
            </a:pPr>
            <a:r>
              <a:rPr lang="en" sz="1050">
                <a:solidFill>
                  <a:srgbClr val="1F1F1F"/>
                </a:solidFill>
                <a:highlight>
                  <a:srgbClr val="FFFFFF"/>
                </a:highlight>
                <a:latin typeface="Roboto"/>
                <a:ea typeface="Roboto"/>
                <a:cs typeface="Roboto"/>
                <a:sym typeface="Roboto"/>
              </a:rPr>
              <a:t>BERT is a machine learning model for understanding words</a:t>
            </a:r>
            <a:endParaRPr sz="1050">
              <a:solidFill>
                <a:srgbClr val="1F1F1F"/>
              </a:solidFill>
              <a:highlight>
                <a:srgbClr val="FFFFFF"/>
              </a:highlight>
              <a:latin typeface="Roboto"/>
              <a:ea typeface="Roboto"/>
              <a:cs typeface="Roboto"/>
              <a:sym typeface="Roboto"/>
            </a:endParaRPr>
          </a:p>
          <a:p>
            <a:pPr marL="0" lvl="0" indent="0" algn="l" rtl="0">
              <a:spcBef>
                <a:spcPts val="600"/>
              </a:spcBef>
              <a:spcAft>
                <a:spcPts val="600"/>
              </a:spcAft>
              <a:buNone/>
            </a:pPr>
            <a:endParaRPr sz="1050">
              <a:solidFill>
                <a:srgbClr val="1F1F1F"/>
              </a:solidFill>
              <a:highlight>
                <a:srgbClr val="FFFFFF"/>
              </a:highlight>
              <a:latin typeface="Roboto"/>
              <a:ea typeface="Roboto"/>
              <a:cs typeface="Roboto"/>
              <a:sym typeface="Roboto"/>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3d8e64c366e_1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3d8e64c366e_1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sz="1050">
                <a:solidFill>
                  <a:srgbClr val="1F1F1F"/>
                </a:solidFill>
                <a:highlight>
                  <a:srgbClr val="FFFFFF"/>
                </a:highlight>
                <a:latin typeface="Roboto"/>
                <a:ea typeface="Roboto"/>
                <a:cs typeface="Roboto"/>
                <a:sym typeface="Roboto"/>
              </a:rPr>
              <a:t>It’s a compression algorithm without losing any information</a:t>
            </a:r>
            <a:endParaRPr sz="1050">
              <a:solidFill>
                <a:srgbClr val="1F1F1F"/>
              </a:solidFill>
              <a:highlight>
                <a:srgbClr val="FFFFFF"/>
              </a:highlight>
              <a:latin typeface="Roboto"/>
              <a:ea typeface="Roboto"/>
              <a:cs typeface="Roboto"/>
              <a:sym typeface="Roboto"/>
            </a:endParaRPr>
          </a:p>
          <a:p>
            <a:pPr marL="457200" lvl="0" indent="-295275" algn="l" rtl="0">
              <a:spcBef>
                <a:spcPts val="0"/>
              </a:spcBef>
              <a:spcAft>
                <a:spcPts val="0"/>
              </a:spcAft>
              <a:buClr>
                <a:srgbClr val="1F1F1F"/>
              </a:buClr>
              <a:buSzPts val="1050"/>
              <a:buFont typeface="Roboto"/>
              <a:buChar char="●"/>
            </a:pPr>
            <a:r>
              <a:rPr lang="en" sz="1050">
                <a:solidFill>
                  <a:srgbClr val="1F1F1F"/>
                </a:solidFill>
                <a:highlight>
                  <a:srgbClr val="FFFFFF"/>
                </a:highlight>
                <a:latin typeface="Roboto"/>
                <a:ea typeface="Roboto"/>
                <a:cs typeface="Roboto"/>
                <a:sym typeface="Roboto"/>
              </a:rPr>
              <a:t>It assigns shorter fits to frequent characters while the </a:t>
            </a:r>
            <a:endParaRPr sz="1050">
              <a:solidFill>
                <a:srgbClr val="1F1F1F"/>
              </a:solidFill>
              <a:highlight>
                <a:srgbClr val="FFFFFF"/>
              </a:highlight>
              <a:latin typeface="Roboto"/>
              <a:ea typeface="Roboto"/>
              <a:cs typeface="Roboto"/>
              <a:sym typeface="Roboto"/>
            </a:endParaRPr>
          </a:p>
          <a:p>
            <a:pPr marL="457200" lvl="0" indent="-295275" algn="l" rtl="0">
              <a:spcBef>
                <a:spcPts val="0"/>
              </a:spcBef>
              <a:spcAft>
                <a:spcPts val="0"/>
              </a:spcAft>
              <a:buClr>
                <a:srgbClr val="1F1F1F"/>
              </a:buClr>
              <a:buSzPts val="1050"/>
              <a:buFont typeface="Roboto"/>
              <a:buChar char="●"/>
            </a:pPr>
            <a:endParaRPr sz="1050">
              <a:solidFill>
                <a:srgbClr val="1F1F1F"/>
              </a:solidFill>
              <a:highlight>
                <a:srgbClr val="FFFFFF"/>
              </a:highlight>
              <a:latin typeface="Roboto"/>
              <a:ea typeface="Roboto"/>
              <a:cs typeface="Roboto"/>
              <a:sym typeface="Roboto"/>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a:extLst>
            <a:ext uri="{FF2B5EF4-FFF2-40B4-BE49-F238E27FC236}">
              <a16:creationId xmlns:a16="http://schemas.microsoft.com/office/drawing/2014/main" id="{56EBD446-6412-0D6B-2406-74C187F4268E}"/>
            </a:ext>
          </a:extLst>
        </p:cNvPr>
        <p:cNvGrpSpPr/>
        <p:nvPr/>
      </p:nvGrpSpPr>
      <p:grpSpPr>
        <a:xfrm>
          <a:off x="0" y="0"/>
          <a:ext cx="0" cy="0"/>
          <a:chOff x="0" y="0"/>
          <a:chExt cx="0" cy="0"/>
        </a:xfrm>
      </p:grpSpPr>
      <p:sp>
        <p:nvSpPr>
          <p:cNvPr id="70" name="Google Shape;70;g3d9c72a2508_0_165:notes">
            <a:extLst>
              <a:ext uri="{FF2B5EF4-FFF2-40B4-BE49-F238E27FC236}">
                <a16:creationId xmlns:a16="http://schemas.microsoft.com/office/drawing/2014/main" id="{648B36A2-D6F3-5386-1397-DA8C0B3E875A}"/>
              </a:ext>
            </a:extLst>
          </p:cNvPr>
          <p:cNvSpPr txBox="1">
            <a:spLocks noGrp="1"/>
          </p:cNvSpPr>
          <p:nvPr>
            <p:ph type="body" idx="1"/>
          </p:nvPr>
        </p:nvSpPr>
        <p:spPr>
          <a:xfrm>
            <a:off x="2286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1F1F1F"/>
                </a:solidFill>
                <a:highlight>
                  <a:srgbClr val="FFFFFF"/>
                </a:highlight>
                <a:latin typeface="Roboto"/>
                <a:ea typeface="Roboto"/>
                <a:cs typeface="Roboto"/>
                <a:sym typeface="Roboto"/>
              </a:rPr>
              <a:t>We will start with a quick set of test questions that we will answer by the end of the presentation. They cover the key figures and core concepts: a sub-word algorithm that uses pruning (Unigram), the "Father of the Bit" (Claude Shannon), and the classical algorithm with the best compression ratio but highest memory use (LZW).</a:t>
            </a:r>
            <a:r>
              <a:rPr lang="en">
                <a:solidFill>
                  <a:schemeClr val="dk1"/>
                </a:solidFill>
              </a:rPr>
              <a:t> </a:t>
            </a:r>
            <a:endParaRPr/>
          </a:p>
        </p:txBody>
      </p:sp>
    </p:spTree>
    <p:extLst>
      <p:ext uri="{BB962C8B-B14F-4D97-AF65-F5344CB8AC3E}">
        <p14:creationId xmlns:p14="http://schemas.microsoft.com/office/powerpoint/2010/main" val="38862334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3d765017f61_0_471:notes"/>
          <p:cNvSpPr txBox="1">
            <a:spLocks noGrp="1"/>
          </p:cNvSpPr>
          <p:nvPr>
            <p:ph type="body" idx="1"/>
          </p:nvPr>
        </p:nvSpPr>
        <p:spPr>
          <a:xfrm>
            <a:off x="2286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1F1F1F"/>
                </a:solidFill>
                <a:highlight>
                  <a:srgbClr val="FFFFFF"/>
                </a:highlight>
                <a:latin typeface="Roboto"/>
                <a:ea typeface="Roboto"/>
                <a:cs typeface="Roboto"/>
                <a:sym typeface="Roboto"/>
              </a:rPr>
              <a:t>This slide explains the main idea behind arithmetic coding. Unlike Huffman coding, which assigns a separate binary code to each symbol, arithmetic coding represents the entire message as a single value inside a shrinking interval, usually between 0 and 1.</a:t>
            </a:r>
            <a:br>
              <a:rPr lang="en" sz="1050">
                <a:solidFill>
                  <a:srgbClr val="1F1F1F"/>
                </a:solidFill>
                <a:highlight>
                  <a:srgbClr val="FFFFFF"/>
                </a:highlight>
                <a:latin typeface="Roboto"/>
                <a:ea typeface="Roboto"/>
                <a:cs typeface="Roboto"/>
                <a:sym typeface="Roboto"/>
              </a:rPr>
            </a:br>
            <a:br>
              <a:rPr lang="en" sz="1050">
                <a:solidFill>
                  <a:srgbClr val="1F1F1F"/>
                </a:solidFill>
                <a:highlight>
                  <a:srgbClr val="FFFFFF"/>
                </a:highlight>
                <a:latin typeface="Roboto"/>
                <a:ea typeface="Roboto"/>
                <a:cs typeface="Roboto"/>
                <a:sym typeface="Roboto"/>
              </a:rPr>
            </a:br>
            <a:r>
              <a:rPr lang="en" sz="1050">
                <a:solidFill>
                  <a:srgbClr val="1F1F1F"/>
                </a:solidFill>
                <a:highlight>
                  <a:srgbClr val="FFFFFF"/>
                </a:highlight>
                <a:latin typeface="Roboto"/>
                <a:ea typeface="Roboto"/>
                <a:cs typeface="Roboto"/>
                <a:sym typeface="Roboto"/>
              </a:rPr>
              <a:t>We start with the full interval [0,1) and divide it based on symbol probabilities. In this example, A and B each have probability 0.5, so the interval is split into two equal halves. If the first symbol is B, we keep the right half. Then for the next symbol, we split that smaller interval again. If the next symbol is A, we keep the first half of that range, so the interval becomes even smaller.</a:t>
            </a:r>
            <a:br>
              <a:rPr lang="en" sz="1050">
                <a:solidFill>
                  <a:srgbClr val="1F1F1F"/>
                </a:solidFill>
                <a:highlight>
                  <a:srgbClr val="FFFFFF"/>
                </a:highlight>
                <a:latin typeface="Roboto"/>
                <a:ea typeface="Roboto"/>
                <a:cs typeface="Roboto"/>
                <a:sym typeface="Roboto"/>
              </a:rPr>
            </a:br>
            <a:br>
              <a:rPr lang="en" sz="1050">
                <a:solidFill>
                  <a:srgbClr val="1F1F1F"/>
                </a:solidFill>
                <a:highlight>
                  <a:srgbClr val="FFFFFF"/>
                </a:highlight>
                <a:latin typeface="Roboto"/>
                <a:ea typeface="Roboto"/>
                <a:cs typeface="Roboto"/>
                <a:sym typeface="Roboto"/>
              </a:rPr>
            </a:br>
            <a:r>
              <a:rPr lang="en" sz="1050">
                <a:solidFill>
                  <a:srgbClr val="1F1F1F"/>
                </a:solidFill>
                <a:highlight>
                  <a:srgbClr val="FFFFFF"/>
                </a:highlight>
                <a:latin typeface="Roboto"/>
                <a:ea typeface="Roboto"/>
                <a:cs typeface="Roboto"/>
                <a:sym typeface="Roboto"/>
              </a:rPr>
              <a:t>After processing all symbols, any number inside the final interval represents the whole message. So the key idea is that arithmetic coding compresses by repeatedly narrowing the possible range for the message.”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3d957a46e4c_1_237:notes"/>
          <p:cNvSpPr txBox="1">
            <a:spLocks noGrp="1"/>
          </p:cNvSpPr>
          <p:nvPr>
            <p:ph type="body" idx="1"/>
          </p:nvPr>
        </p:nvSpPr>
        <p:spPr>
          <a:xfrm>
            <a:off x="2286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1F1F1F"/>
                </a:solidFill>
                <a:highlight>
                  <a:srgbClr val="FFFFFF"/>
                </a:highlight>
                <a:latin typeface="Roboto"/>
                <a:ea typeface="Roboto"/>
                <a:cs typeface="Roboto"/>
                <a:sym typeface="Roboto"/>
              </a:rPr>
              <a:t>LZW is a dictionary-based lossless compression technique. It works by building a dynamic dictionary of strings as it reads the data. The key strategy is </a:t>
            </a:r>
            <a:r>
              <a:rPr lang="en" sz="1050" b="1">
                <a:solidFill>
                  <a:srgbClr val="1F1F1F"/>
                </a:solidFill>
                <a:highlight>
                  <a:srgbClr val="FFFFFF"/>
                </a:highlight>
                <a:latin typeface="Roboto"/>
                <a:ea typeface="Roboto"/>
                <a:cs typeface="Roboto"/>
                <a:sym typeface="Roboto"/>
              </a:rPr>
              <a:t>Longest Substring Matching</a:t>
            </a:r>
            <a:r>
              <a:rPr lang="en" sz="1050">
                <a:solidFill>
                  <a:srgbClr val="1F1F1F"/>
                </a:solidFill>
                <a:highlight>
                  <a:srgbClr val="FFFFFF"/>
                </a:highlight>
                <a:latin typeface="Roboto"/>
                <a:ea typeface="Roboto"/>
                <a:cs typeface="Roboto"/>
                <a:sym typeface="Roboto"/>
              </a:rPr>
              <a:t>. The algorithm starts the dictionary with single characters. It finds the longest match, W, in the dictionary, outputs its index, and then adds W plus the next character to the dictionary as a new entry. This greedy process effectively replaces recurring patterns with very short indices.</a:t>
            </a:r>
            <a:r>
              <a:rPr lang="en">
                <a:solidFill>
                  <a:schemeClr val="dk1"/>
                </a:solidFill>
              </a:rPr>
              <a:t>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3d900f19ad6_0_20:notes"/>
          <p:cNvSpPr txBox="1">
            <a:spLocks noGrp="1"/>
          </p:cNvSpPr>
          <p:nvPr>
            <p:ph type="body" idx="1"/>
          </p:nvPr>
        </p:nvSpPr>
        <p:spPr>
          <a:xfrm>
            <a:off x="2286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1F1F1F"/>
                </a:solidFill>
                <a:highlight>
                  <a:srgbClr val="FFFFFF"/>
                </a:highlight>
                <a:latin typeface="Roboto"/>
                <a:ea typeface="Roboto"/>
                <a:cs typeface="Roboto"/>
                <a:sym typeface="Roboto"/>
              </a:rPr>
              <a:t>We transition now from classical compression to modern tokenization, which is crucial for modern NLP and the Transformer model. The Transformer architecture relies on tokenization to convert raw text into numerical inputs (tokens) that it can process, allowing models like BERT and GPT to handle complex language tasks efficiently.</a:t>
            </a:r>
            <a:r>
              <a:rPr lang="en">
                <a:solidFill>
                  <a:schemeClr val="dk1"/>
                </a:solidFill>
              </a:rPr>
              <a:t>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3d8e64c366e_8_147:notes"/>
          <p:cNvSpPr txBox="1">
            <a:spLocks noGrp="1"/>
          </p:cNvSpPr>
          <p:nvPr>
            <p:ph type="body" idx="1"/>
          </p:nvPr>
        </p:nvSpPr>
        <p:spPr>
          <a:xfrm>
            <a:off x="2286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1F1F1F"/>
                </a:solidFill>
                <a:highlight>
                  <a:srgbClr val="FFFFFF"/>
                </a:highlight>
                <a:latin typeface="Roboto"/>
                <a:ea typeface="Roboto"/>
                <a:cs typeface="Roboto"/>
                <a:sym typeface="Roboto"/>
              </a:rPr>
              <a:t>Byte Pair Encoding (BPE) is one of the most widely used modern tokenizers. It's a frequency-driven, greedy merging approach. It starts at the character level, guaranteeing no 'out-of-vocabulary' (OOV) tokens, and iteratively replaces the most frequent adjacent pair of tokens with a single, new token until a pre-defined vocabulary size (e.g., 32K) is reached.</a:t>
            </a:r>
            <a:r>
              <a:rPr lang="en">
                <a:solidFill>
                  <a:schemeClr val="dk1"/>
                </a:solidFill>
              </a:rPr>
              <a:t>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3d900f19ad6_0_0:notes"/>
          <p:cNvSpPr txBox="1">
            <a:spLocks noGrp="1"/>
          </p:cNvSpPr>
          <p:nvPr>
            <p:ph type="body" idx="1"/>
          </p:nvPr>
        </p:nvSpPr>
        <p:spPr>
          <a:xfrm>
            <a:off x="2286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1F1F1F"/>
                </a:solidFill>
                <a:highlight>
                  <a:srgbClr val="FFFFFF"/>
                </a:highlight>
                <a:latin typeface="Roboto"/>
                <a:ea typeface="Roboto"/>
                <a:cs typeface="Roboto"/>
                <a:sym typeface="Roboto"/>
              </a:rPr>
              <a:t>This slide is for a visual demonstration of BPE in action. (Walk through an example on the slide). Illustrate how the most frequent pairs are merged, creating sub-word units that efficiently represent common parts of words.</a:t>
            </a:r>
            <a:r>
              <a:rPr lang="en">
                <a:solidFill>
                  <a:schemeClr val="dk1"/>
                </a:solidFill>
              </a:rPr>
              <a:t>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3d765017f61_0_608:notes"/>
          <p:cNvSpPr txBox="1">
            <a:spLocks noGrp="1"/>
          </p:cNvSpPr>
          <p:nvPr>
            <p:ph type="body" idx="1"/>
          </p:nvPr>
        </p:nvSpPr>
        <p:spPr>
          <a:xfrm>
            <a:off x="2286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1F1F1F"/>
                </a:solidFill>
                <a:highlight>
                  <a:srgbClr val="FFFFFF"/>
                </a:highlight>
                <a:latin typeface="Roboto"/>
                <a:ea typeface="Roboto"/>
                <a:cs typeface="Roboto"/>
                <a:sym typeface="Roboto"/>
              </a:rPr>
              <a:t>While BPE is frequency-based, </a:t>
            </a:r>
            <a:r>
              <a:rPr lang="en" sz="1050" b="1">
                <a:solidFill>
                  <a:srgbClr val="1F1F1F"/>
                </a:solidFill>
                <a:highlight>
                  <a:srgbClr val="FFFFFF"/>
                </a:highlight>
                <a:latin typeface="Roboto"/>
                <a:ea typeface="Roboto"/>
                <a:cs typeface="Roboto"/>
                <a:sym typeface="Roboto"/>
              </a:rPr>
              <a:t>WordPiece</a:t>
            </a:r>
            <a:r>
              <a:rPr lang="en" sz="1050">
                <a:solidFill>
                  <a:srgbClr val="1F1F1F"/>
                </a:solidFill>
                <a:highlight>
                  <a:srgbClr val="FFFFFF"/>
                </a:highlight>
                <a:latin typeface="Roboto"/>
                <a:ea typeface="Roboto"/>
                <a:cs typeface="Roboto"/>
                <a:sym typeface="Roboto"/>
              </a:rPr>
              <a:t> uses a likelihood-driven selection process, choosing merges that maximize the probability of the training data. This often results in more linguistically meaningful sub-units. The </a:t>
            </a:r>
            <a:r>
              <a:rPr lang="en" sz="1050" b="1">
                <a:solidFill>
                  <a:srgbClr val="1F1F1F"/>
                </a:solidFill>
                <a:highlight>
                  <a:srgbClr val="FFFFFF"/>
                </a:highlight>
                <a:latin typeface="Roboto"/>
                <a:ea typeface="Roboto"/>
                <a:cs typeface="Roboto"/>
                <a:sym typeface="Roboto"/>
              </a:rPr>
              <a:t>Unigram</a:t>
            </a:r>
            <a:r>
              <a:rPr lang="en" sz="1050">
                <a:solidFill>
                  <a:srgbClr val="1F1F1F"/>
                </a:solidFill>
                <a:highlight>
                  <a:srgbClr val="FFFFFF"/>
                </a:highlight>
                <a:latin typeface="Roboto"/>
                <a:ea typeface="Roboto"/>
                <a:cs typeface="Roboto"/>
                <a:sym typeface="Roboto"/>
              </a:rPr>
              <a:t> model is distinct: it </a:t>
            </a:r>
            <a:r>
              <a:rPr lang="en" sz="1050" i="1">
                <a:solidFill>
                  <a:srgbClr val="1F1F1F"/>
                </a:solidFill>
                <a:highlight>
                  <a:srgbClr val="FFFFFF"/>
                </a:highlight>
                <a:latin typeface="Roboto"/>
                <a:ea typeface="Roboto"/>
                <a:cs typeface="Roboto"/>
                <a:sym typeface="Roboto"/>
              </a:rPr>
              <a:t>starts</a:t>
            </a:r>
            <a:r>
              <a:rPr lang="en" sz="1050">
                <a:solidFill>
                  <a:srgbClr val="1F1F1F"/>
                </a:solidFill>
                <a:highlight>
                  <a:srgbClr val="FFFFFF"/>
                </a:highlight>
                <a:latin typeface="Roboto"/>
                <a:ea typeface="Roboto"/>
                <a:cs typeface="Roboto"/>
                <a:sym typeface="Roboto"/>
              </a:rPr>
              <a:t> with a large seed vocabulary and then </a:t>
            </a:r>
            <a:r>
              <a:rPr lang="en" sz="1050" i="1">
                <a:solidFill>
                  <a:srgbClr val="1F1F1F"/>
                </a:solidFill>
                <a:highlight>
                  <a:srgbClr val="FFFFFF"/>
                </a:highlight>
                <a:latin typeface="Roboto"/>
                <a:ea typeface="Roboto"/>
                <a:cs typeface="Roboto"/>
                <a:sym typeface="Roboto"/>
              </a:rPr>
              <a:t>prunes</a:t>
            </a:r>
            <a:r>
              <a:rPr lang="en" sz="1050">
                <a:solidFill>
                  <a:srgbClr val="1F1F1F"/>
                </a:solidFill>
                <a:highlight>
                  <a:srgbClr val="FFFFFF"/>
                </a:highlight>
                <a:latin typeface="Roboto"/>
                <a:ea typeface="Roboto"/>
                <a:cs typeface="Roboto"/>
                <a:sym typeface="Roboto"/>
              </a:rPr>
              <a:t> tokens iteratively based on which tokens minimize the overall language model loss. This technique can provide sub-word probabilities, which is useful for Subword Regularization and model robustness.</a:t>
            </a:r>
            <a:r>
              <a:rPr lang="en">
                <a:solidFill>
                  <a:schemeClr val="dk1"/>
                </a:solidFill>
              </a:rPr>
              <a:t>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38b733ffd08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38b733ffd08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1F1F1F"/>
                </a:solidFill>
                <a:highlight>
                  <a:srgbClr val="FFFFFF"/>
                </a:highlight>
                <a:latin typeface="Roboto"/>
                <a:ea typeface="Roboto"/>
                <a:cs typeface="Roboto"/>
                <a:sym typeface="Roboto"/>
              </a:rPr>
              <a:t>We implemented five algorithms for our benchmark: the classical set (Huffman, LZW, Arithmetic) and the modern LLM tokenizers (BPE, WordPiece, and Unigram). We tested these against three different corpus sizes (1MB, 10MB, 50MB) and measured execution time, peak memory usage, and compression ratio. We defined the compression ratio for LLM Tokenizers using the formula shown on the slide, with a vocabulary size of 5000.</a:t>
            </a:r>
            <a:r>
              <a:rPr lang="en">
                <a:solidFill>
                  <a:schemeClr val="dk1"/>
                </a:solidFill>
              </a:rPr>
              <a:t>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38b733ffd08_0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38b733ffd08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A few main patterns stand out. Huffman is relatively fast, but its compression ratio is not as strong as some of the other methods. LZW consistently achieves the best compression ratios, but that comes with high memory overhead, especially as the corpus size grows. Arithmetic coding uses comparatively low memory, but it has by far the slowest execution time, which reflects the extra computational cost of interval-based encoding. Finally, the modern tokenizers like BPE, </a:t>
            </a:r>
            <a:r>
              <a:rPr lang="en-US" sz="1100" b="0" i="0" u="none" strike="noStrike" cap="none" dirty="0" err="1">
                <a:solidFill>
                  <a:srgbClr val="000000"/>
                </a:solidFill>
                <a:effectLst/>
                <a:latin typeface="Arial"/>
                <a:ea typeface="Arial"/>
                <a:cs typeface="Arial"/>
                <a:sym typeface="Arial"/>
              </a:rPr>
              <a:t>WordPiece</a:t>
            </a:r>
            <a:r>
              <a:rPr lang="en-US" sz="1100" b="0" i="0" u="none" strike="noStrike" cap="none" dirty="0">
                <a:solidFill>
                  <a:srgbClr val="000000"/>
                </a:solidFill>
                <a:effectLst/>
                <a:latin typeface="Arial"/>
                <a:ea typeface="Arial"/>
                <a:cs typeface="Arial"/>
                <a:sym typeface="Arial"/>
              </a:rPr>
              <a:t>, and Unigram do not always win a single category, but they show a more balanced tradeoff across runtime, memory, and compression-related efficiency.”</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3d957a46e4c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3d957a46e4c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1F1F1F"/>
                </a:solidFill>
                <a:highlight>
                  <a:srgbClr val="FFFFFF"/>
                </a:highlight>
                <a:latin typeface="Roboto"/>
                <a:ea typeface="Roboto"/>
                <a:cs typeface="Roboto"/>
                <a:sym typeface="Roboto"/>
              </a:rPr>
              <a:t>This slide visually represents the benchmark data. </a:t>
            </a:r>
            <a:br>
              <a:rPr lang="en" sz="1050">
                <a:solidFill>
                  <a:srgbClr val="1F1F1F"/>
                </a:solidFill>
                <a:highlight>
                  <a:srgbClr val="FFFFFF"/>
                </a:highlight>
                <a:latin typeface="Roboto"/>
                <a:ea typeface="Roboto"/>
                <a:cs typeface="Roboto"/>
                <a:sym typeface="Roboto"/>
              </a:rPr>
            </a:br>
            <a:br>
              <a:rPr lang="en" sz="1050">
                <a:solidFill>
                  <a:srgbClr val="1F1F1F"/>
                </a:solidFill>
                <a:highlight>
                  <a:srgbClr val="FFFFFF"/>
                </a:highlight>
                <a:latin typeface="Roboto"/>
                <a:ea typeface="Roboto"/>
                <a:cs typeface="Roboto"/>
                <a:sym typeface="Roboto"/>
              </a:rPr>
            </a:br>
            <a:r>
              <a:rPr lang="en" sz="1050">
                <a:solidFill>
                  <a:srgbClr val="1F1F1F"/>
                </a:solidFill>
                <a:highlight>
                  <a:srgbClr val="FFFFFF"/>
                </a:highlight>
                <a:latin typeface="Roboto"/>
                <a:ea typeface="Roboto"/>
                <a:cs typeface="Roboto"/>
                <a:sym typeface="Roboto"/>
              </a:rPr>
              <a:t>In the left, the memory graph highlights LZW's significant memory requirement. </a:t>
            </a:r>
            <a:br>
              <a:rPr lang="en" sz="1050">
                <a:solidFill>
                  <a:srgbClr val="1F1F1F"/>
                </a:solidFill>
                <a:highlight>
                  <a:srgbClr val="FFFFFF"/>
                </a:highlight>
                <a:latin typeface="Roboto"/>
                <a:ea typeface="Roboto"/>
                <a:cs typeface="Roboto"/>
                <a:sym typeface="Roboto"/>
              </a:rPr>
            </a:br>
            <a:br>
              <a:rPr lang="en" sz="1050">
                <a:solidFill>
                  <a:srgbClr val="1F1F1F"/>
                </a:solidFill>
                <a:highlight>
                  <a:srgbClr val="FFFFFF"/>
                </a:highlight>
                <a:latin typeface="Roboto"/>
                <a:ea typeface="Roboto"/>
                <a:cs typeface="Roboto"/>
                <a:sym typeface="Roboto"/>
              </a:rPr>
            </a:br>
            <a:r>
              <a:rPr lang="en" sz="1050">
                <a:solidFill>
                  <a:srgbClr val="1F1F1F"/>
                </a:solidFill>
                <a:highlight>
                  <a:schemeClr val="lt1"/>
                </a:highlight>
                <a:latin typeface="Roboto"/>
                <a:ea typeface="Roboto"/>
                <a:cs typeface="Roboto"/>
                <a:sym typeface="Roboto"/>
              </a:rPr>
              <a:t>On the right, the compression ratio chart on the right confirms LZW's theoretical advantage, but also shows the strong performance of the LLM Tokenizers. </a:t>
            </a:r>
            <a:br>
              <a:rPr lang="en" sz="1050">
                <a:solidFill>
                  <a:srgbClr val="1F1F1F"/>
                </a:solidFill>
                <a:highlight>
                  <a:schemeClr val="lt1"/>
                </a:highlight>
                <a:latin typeface="Roboto"/>
                <a:ea typeface="Roboto"/>
                <a:cs typeface="Roboto"/>
                <a:sym typeface="Roboto"/>
              </a:rPr>
            </a:br>
            <a:br>
              <a:rPr lang="en" sz="1050">
                <a:solidFill>
                  <a:srgbClr val="1F1F1F"/>
                </a:solidFill>
                <a:highlight>
                  <a:srgbClr val="FFFFFF"/>
                </a:highlight>
                <a:latin typeface="Roboto"/>
                <a:ea typeface="Roboto"/>
                <a:cs typeface="Roboto"/>
                <a:sym typeface="Roboto"/>
              </a:rPr>
            </a:br>
            <a:r>
              <a:rPr lang="en" sz="1050">
                <a:solidFill>
                  <a:srgbClr val="1F1F1F"/>
                </a:solidFill>
                <a:highlight>
                  <a:srgbClr val="FFFFFF"/>
                </a:highlight>
                <a:latin typeface="Roboto"/>
                <a:ea typeface="Roboto"/>
                <a:cs typeface="Roboto"/>
                <a:sym typeface="Roboto"/>
              </a:rPr>
              <a:t>Finally, at the bottom we see the time graph.</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3d957a46e4c_1_309:notes"/>
          <p:cNvSpPr txBox="1">
            <a:spLocks noGrp="1"/>
          </p:cNvSpPr>
          <p:nvPr>
            <p:ph type="body" idx="1"/>
          </p:nvPr>
        </p:nvSpPr>
        <p:spPr>
          <a:xfrm>
            <a:off x="2286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This slide shows where modern tokenization methods are used in real systems. In natural language processing, methods like BPE, </a:t>
            </a:r>
            <a:r>
              <a:rPr lang="en-US" sz="1100" b="0" i="0" u="none" strike="noStrike" cap="none" dirty="0" err="1">
                <a:solidFill>
                  <a:srgbClr val="000000"/>
                </a:solidFill>
                <a:effectLst/>
                <a:latin typeface="Arial"/>
                <a:ea typeface="Arial"/>
                <a:cs typeface="Arial"/>
                <a:sym typeface="Arial"/>
              </a:rPr>
              <a:t>WordPiece</a:t>
            </a:r>
            <a:r>
              <a:rPr lang="en-US" sz="1100" b="0" i="0" u="none" strike="noStrike" cap="none" dirty="0">
                <a:solidFill>
                  <a:srgbClr val="000000"/>
                </a:solidFill>
                <a:effectLst/>
                <a:latin typeface="Arial"/>
                <a:ea typeface="Arial"/>
                <a:cs typeface="Arial"/>
                <a:sym typeface="Arial"/>
              </a:rPr>
              <a:t>, and Unigram are important because they break text into smaller reusable units, which helps models handle large vocabularies, rare words, and multilingual text more efficiently. On the right, the examples show how different tokenization styles are associated with different model families. BPE is commonly used in decoder-style systems, </a:t>
            </a:r>
            <a:r>
              <a:rPr lang="en-US" sz="1100" b="0" i="0" u="none" strike="noStrike" cap="none" dirty="0" err="1">
                <a:solidFill>
                  <a:srgbClr val="000000"/>
                </a:solidFill>
                <a:effectLst/>
                <a:latin typeface="Arial"/>
                <a:ea typeface="Arial"/>
                <a:cs typeface="Arial"/>
                <a:sym typeface="Arial"/>
              </a:rPr>
              <a:t>WordPiece</a:t>
            </a:r>
            <a:r>
              <a:rPr lang="en-US" sz="1100" b="0" i="0" u="none" strike="noStrike" cap="none" dirty="0">
                <a:solidFill>
                  <a:srgbClr val="000000"/>
                </a:solidFill>
                <a:effectLst/>
                <a:latin typeface="Arial"/>
                <a:ea typeface="Arial"/>
                <a:cs typeface="Arial"/>
                <a:sym typeface="Arial"/>
              </a:rPr>
              <a:t> is well known from encoder-based models like BERT, and Unigram appears in transformer systems such as T5 and translation models. The slide also highlights code representation, where tokenization is useful for splitting programming languages into meaningful subunits, helping models capture repeated syntax, structure, and naming patterns.”</a:t>
            </a:r>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3d84df612d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3d84df612d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1F1F1F"/>
                </a:solidFill>
                <a:highlight>
                  <a:srgbClr val="FFFFFF"/>
                </a:highlight>
                <a:latin typeface="Roboto"/>
                <a:ea typeface="Roboto"/>
                <a:cs typeface="Roboto"/>
                <a:sym typeface="Roboto"/>
              </a:rPr>
              <a:t>(Rishi to present) Hi, my name is Rishi Patel. I completed my BS in Computer Science and a Minor in Math. I attended Mount Juliet Christian Academy for my junior and senior year, following my time at Aditya Birla Public School from Kindergarten to 10th grade. I am currently pursuing my MS in Computer Science with a concentration in Data Analytics, advised by Dr. Berry.</a:t>
            </a:r>
            <a:r>
              <a:rPr lang="en">
                <a:solidFill>
                  <a:schemeClr val="dk1"/>
                </a:solidFill>
              </a:rPr>
              <a:t>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38b733ffd08_0_173:notes"/>
          <p:cNvSpPr txBox="1">
            <a:spLocks noGrp="1"/>
          </p:cNvSpPr>
          <p:nvPr>
            <p:ph type="body" idx="1"/>
          </p:nvPr>
        </p:nvSpPr>
        <p:spPr>
          <a:xfrm>
            <a:off x="2286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1F1F1F"/>
                </a:solidFill>
                <a:highlight>
                  <a:srgbClr val="FFFFFF"/>
                </a:highlight>
                <a:latin typeface="Roboto"/>
                <a:ea typeface="Roboto"/>
                <a:cs typeface="Roboto"/>
                <a:sym typeface="Roboto"/>
              </a:rPr>
              <a:t>The concept of sub-word tokenization extends to Bioinformatics. BPE and Unigram-style methods are applied to DNA and protein sequences, as seen in models like DNABERT. They help capture frequent biological motifs and recurring patterns, which is crucial for sequence modeling, classification, and analysis.</a:t>
            </a:r>
            <a:r>
              <a:rPr lang="en">
                <a:solidFill>
                  <a:schemeClr val="dk1"/>
                </a:solidFill>
              </a:rPr>
              <a:t>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3d972da421f_0_23:notes"/>
          <p:cNvSpPr txBox="1">
            <a:spLocks noGrp="1"/>
          </p:cNvSpPr>
          <p:nvPr>
            <p:ph type="body" idx="1"/>
          </p:nvPr>
        </p:nvSpPr>
        <p:spPr>
          <a:xfrm>
            <a:off x="2286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1F1F1F"/>
                </a:solidFill>
                <a:highlight>
                  <a:srgbClr val="FFFFFF"/>
                </a:highlight>
                <a:latin typeface="Roboto"/>
                <a:ea typeface="Roboto"/>
                <a:cs typeface="Roboto"/>
                <a:sym typeface="Roboto"/>
              </a:rPr>
              <a:t>Similarly, in Audio Synthesis and Processing, these tokenizers are used in Neural Audio Codecs. They convert continuous audio waveforms into discrete "audio tokens" that a transformer model can process, identifying acoustic motifs and treating sound like a sequence of sub-word units. The underlying idea is the same: convert complex data into efficient tokens for model processing</a:t>
            </a:r>
            <a:r>
              <a:rPr lang="en">
                <a:solidFill>
                  <a:schemeClr val="dk1"/>
                </a:solidFill>
              </a:rPr>
              <a:t>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3d9c72a2508_0_351:notes"/>
          <p:cNvSpPr txBox="1">
            <a:spLocks noGrp="1"/>
          </p:cNvSpPr>
          <p:nvPr>
            <p:ph type="body" idx="1"/>
          </p:nvPr>
        </p:nvSpPr>
        <p:spPr>
          <a:xfrm>
            <a:off x="2286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a:solidFill>
                  <a:srgbClr val="000000"/>
                </a:solidFill>
                <a:effectLst/>
                <a:highlight>
                  <a:srgbClr val="FFFFFF"/>
                </a:highlight>
                <a:latin typeface="Arial"/>
                <a:ea typeface="Arial"/>
                <a:cs typeface="Arial"/>
                <a:sym typeface="Arial"/>
              </a:rPr>
              <a:t>12345 + 1 [123] [45] + [1] </a:t>
            </a:r>
            <a:r>
              <a:rPr lang="en-US" sz="1100" b="0" i="0" u="none" strike="noStrike" cap="none" dirty="0" err="1">
                <a:solidFill>
                  <a:srgbClr val="000000"/>
                </a:solidFill>
                <a:effectLst/>
                <a:highlight>
                  <a:srgbClr val="FFFFFF"/>
                </a:highlight>
                <a:latin typeface="Arial"/>
                <a:ea typeface="Arial"/>
                <a:cs typeface="Arial"/>
                <a:sym typeface="Arial"/>
              </a:rPr>
              <a:t>Doesnt</a:t>
            </a:r>
            <a:r>
              <a:rPr lang="en-US" sz="1100" b="0" i="0" u="none" strike="noStrike" cap="none" dirty="0">
                <a:solidFill>
                  <a:srgbClr val="000000"/>
                </a:solidFill>
                <a:effectLst/>
                <a:highlight>
                  <a:srgbClr val="FFFFFF"/>
                </a:highlight>
                <a:latin typeface="Arial"/>
                <a:ea typeface="Arial"/>
                <a:cs typeface="Arial"/>
                <a:sym typeface="Arial"/>
              </a:rPr>
              <a:t> know where to add</a:t>
            </a:r>
            <a:endParaRPr lang="en" sz="1050" b="0" i="0" u="none" strike="noStrike" cap="none" dirty="0">
              <a:solidFill>
                <a:srgbClr val="1F1F1F"/>
              </a:solidFill>
              <a:effectLst/>
              <a:highlight>
                <a:srgbClr val="FFFFFF"/>
              </a:highlight>
              <a:latin typeface="Roboto"/>
              <a:ea typeface="Roboto"/>
              <a:cs typeface="Arial"/>
              <a:sym typeface="Roboto"/>
            </a:endParaRPr>
          </a:p>
          <a:p>
            <a:pPr marL="0" lvl="0" indent="0" algn="l" rtl="0">
              <a:spcBef>
                <a:spcPts val="0"/>
              </a:spcBef>
              <a:spcAft>
                <a:spcPts val="0"/>
              </a:spcAft>
              <a:buNone/>
            </a:pPr>
            <a:endParaRPr lang="en" sz="1050" dirty="0">
              <a:solidFill>
                <a:srgbClr val="1F1F1F"/>
              </a:solidFill>
              <a:highlight>
                <a:srgbClr val="FFFFFF"/>
              </a:highlight>
              <a:latin typeface="Roboto"/>
              <a:ea typeface="Roboto"/>
              <a:cs typeface="Roboto"/>
              <a:sym typeface="Roboto"/>
            </a:endParaRPr>
          </a:p>
          <a:p>
            <a:pPr marL="0" lvl="0" indent="0" algn="l" rtl="0">
              <a:spcBef>
                <a:spcPts val="0"/>
              </a:spcBef>
              <a:spcAft>
                <a:spcPts val="0"/>
              </a:spcAft>
              <a:buNone/>
            </a:pPr>
            <a:r>
              <a:rPr lang="en" sz="1050" dirty="0">
                <a:solidFill>
                  <a:srgbClr val="1F1F1F"/>
                </a:solidFill>
                <a:highlight>
                  <a:srgbClr val="FFFFFF"/>
                </a:highlight>
                <a:latin typeface="Roboto"/>
                <a:ea typeface="Roboto"/>
                <a:cs typeface="Roboto"/>
                <a:sym typeface="Roboto"/>
              </a:rPr>
              <a:t>Despite their utility, modern tokenizers introduce new challenges. One is </a:t>
            </a:r>
            <a:r>
              <a:rPr lang="en" sz="1050" b="1" dirty="0">
                <a:solidFill>
                  <a:srgbClr val="1F1F1F"/>
                </a:solidFill>
                <a:highlight>
                  <a:srgbClr val="FFFFFF"/>
                </a:highlight>
                <a:latin typeface="Roboto"/>
                <a:ea typeface="Roboto"/>
                <a:cs typeface="Roboto"/>
                <a:sym typeface="Roboto"/>
              </a:rPr>
              <a:t>Language Bias</a:t>
            </a:r>
            <a:r>
              <a:rPr lang="en" sz="1050" dirty="0">
                <a:solidFill>
                  <a:srgbClr val="1F1F1F"/>
                </a:solidFill>
                <a:highlight>
                  <a:srgbClr val="FFFFFF"/>
                </a:highlight>
                <a:latin typeface="Roboto"/>
                <a:ea typeface="Roboto"/>
                <a:cs typeface="Roboto"/>
                <a:sym typeface="Roboto"/>
              </a:rPr>
              <a:t>—many are trained primarily on English data, which hampers performance in non-English languages. Another issue affects </a:t>
            </a:r>
            <a:r>
              <a:rPr lang="en" sz="1050" b="1" dirty="0">
                <a:solidFill>
                  <a:srgbClr val="1F1F1F"/>
                </a:solidFill>
                <a:highlight>
                  <a:srgbClr val="FFFFFF"/>
                </a:highlight>
                <a:latin typeface="Roboto"/>
                <a:ea typeface="Roboto"/>
                <a:cs typeface="Roboto"/>
                <a:sym typeface="Roboto"/>
              </a:rPr>
              <a:t>Reasoning &amp; Spelling</a:t>
            </a:r>
            <a:r>
              <a:rPr lang="en" sz="1050" dirty="0">
                <a:solidFill>
                  <a:srgbClr val="1F1F1F"/>
                </a:solidFill>
                <a:highlight>
                  <a:srgbClr val="FFFFFF"/>
                </a:highlight>
                <a:latin typeface="Roboto"/>
                <a:ea typeface="Roboto"/>
                <a:cs typeface="Roboto"/>
                <a:sym typeface="Roboto"/>
              </a:rPr>
              <a:t>: when words are fragmented, models can struggle with character-level precision tasks. Finally, </a:t>
            </a:r>
            <a:r>
              <a:rPr lang="en" sz="1050" b="1" dirty="0">
                <a:solidFill>
                  <a:srgbClr val="1F1F1F"/>
                </a:solidFill>
                <a:highlight>
                  <a:srgbClr val="FFFFFF"/>
                </a:highlight>
                <a:latin typeface="Roboto"/>
                <a:ea typeface="Roboto"/>
                <a:cs typeface="Roboto"/>
                <a:sym typeface="Roboto"/>
              </a:rPr>
              <a:t>Code Inefficiency</a:t>
            </a:r>
            <a:r>
              <a:rPr lang="en" sz="1050" dirty="0">
                <a:solidFill>
                  <a:srgbClr val="1F1F1F"/>
                </a:solidFill>
                <a:highlight>
                  <a:srgbClr val="FFFFFF"/>
                </a:highlight>
                <a:latin typeface="Roboto"/>
                <a:ea typeface="Roboto"/>
                <a:cs typeface="Roboto"/>
                <a:sym typeface="Roboto"/>
              </a:rPr>
              <a:t>: sub-word tokenization captures text-like patterns in code but misses the underlying structural hierarchy that an Abstract Syntax Tree would provide.</a:t>
            </a:r>
            <a:r>
              <a:rPr lang="en" sz="700" dirty="0">
                <a:solidFill>
                  <a:srgbClr val="1F1F1F"/>
                </a:solidFill>
                <a:highlight>
                  <a:srgbClr val="F0F4F9"/>
                </a:highlight>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1</a:t>
            </a:r>
            <a:r>
              <a:rPr lang="en" dirty="0">
                <a:solidFill>
                  <a:schemeClr val="dk1"/>
                </a:solidFill>
              </a:rPr>
              <a:t> </a:t>
            </a: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38b733ffd08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38b733ffd08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1F1F1F"/>
                </a:solidFill>
                <a:highlight>
                  <a:srgbClr val="FFFFFF"/>
                </a:highlight>
                <a:latin typeface="Roboto"/>
                <a:ea typeface="Roboto"/>
                <a:cs typeface="Roboto"/>
                <a:sym typeface="Roboto"/>
              </a:rPr>
              <a:t>This slide lists the key references for our presentation, covering the foundational works of Shannon, Huffman, and Welch, as well as the modern papers that introduced the Transformer architecture and sub-word units</a:t>
            </a:r>
            <a:r>
              <a:rPr lang="en">
                <a:solidFill>
                  <a:schemeClr val="dk1"/>
                </a:solidFill>
              </a:rPr>
              <a:t>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38b733ffd08_7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3" name="Google Shape;613;g38b733ffd08_7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1F1F1F"/>
                </a:solidFill>
                <a:highlight>
                  <a:srgbClr val="FFFFFF"/>
                </a:highlight>
                <a:latin typeface="Roboto"/>
                <a:ea typeface="Roboto"/>
                <a:cs typeface="Roboto"/>
                <a:sym typeface="Roboto"/>
              </a:rPr>
              <a:t>We've covered the history, core algorithms, benchmarks, and applications. We now open the floor for questions and discussion</a:t>
            </a:r>
            <a:r>
              <a:rPr lang="en">
                <a:solidFill>
                  <a:schemeClr val="dk1"/>
                </a:solidFill>
              </a:rPr>
              <a:t>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a:extLst>
            <a:ext uri="{FF2B5EF4-FFF2-40B4-BE49-F238E27FC236}">
              <a16:creationId xmlns:a16="http://schemas.microsoft.com/office/drawing/2014/main" id="{CB1584BB-B6EF-7DA8-24A4-AB71BC513E62}"/>
            </a:ext>
          </a:extLst>
        </p:cNvPr>
        <p:cNvGrpSpPr/>
        <p:nvPr/>
      </p:nvGrpSpPr>
      <p:grpSpPr>
        <a:xfrm>
          <a:off x="0" y="0"/>
          <a:ext cx="0" cy="0"/>
          <a:chOff x="0" y="0"/>
          <a:chExt cx="0" cy="0"/>
        </a:xfrm>
      </p:grpSpPr>
      <p:sp>
        <p:nvSpPr>
          <p:cNvPr id="70" name="Google Shape;70;g3d9c72a2508_0_165:notes">
            <a:extLst>
              <a:ext uri="{FF2B5EF4-FFF2-40B4-BE49-F238E27FC236}">
                <a16:creationId xmlns:a16="http://schemas.microsoft.com/office/drawing/2014/main" id="{D26BEE3F-5776-FBA7-9369-3DA70AA18FF3}"/>
              </a:ext>
            </a:extLst>
          </p:cNvPr>
          <p:cNvSpPr txBox="1">
            <a:spLocks noGrp="1"/>
          </p:cNvSpPr>
          <p:nvPr>
            <p:ph type="body" idx="1"/>
          </p:nvPr>
        </p:nvSpPr>
        <p:spPr>
          <a:xfrm>
            <a:off x="2286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1F1F1F"/>
                </a:solidFill>
                <a:highlight>
                  <a:srgbClr val="FFFFFF"/>
                </a:highlight>
                <a:latin typeface="Roboto"/>
                <a:ea typeface="Roboto"/>
                <a:cs typeface="Roboto"/>
                <a:sym typeface="Roboto"/>
              </a:rPr>
              <a:t>We will start with a quick set of test questions that we will answer by the end of the presentation. They cover the key figures and core concepts: a sub-word algorithm that uses pruning (Unigram), the "Father of the Bit" (Claude Shannon), and the classical algorithm with the best compression ratio but highest memory use (LZW).</a:t>
            </a:r>
            <a:r>
              <a:rPr lang="en">
                <a:solidFill>
                  <a:schemeClr val="dk1"/>
                </a:solidFill>
              </a:rPr>
              <a:t> </a:t>
            </a:r>
            <a:endParaRPr/>
          </a:p>
        </p:txBody>
      </p:sp>
    </p:spTree>
    <p:extLst>
      <p:ext uri="{BB962C8B-B14F-4D97-AF65-F5344CB8AC3E}">
        <p14:creationId xmlns:p14="http://schemas.microsoft.com/office/powerpoint/2010/main" val="1057279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d84df612d4_1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d84df612d4_1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1F1F1F"/>
                </a:solidFill>
                <a:highlight>
                  <a:srgbClr val="FFFFFF"/>
                </a:highlight>
                <a:latin typeface="Roboto"/>
                <a:ea typeface="Roboto"/>
                <a:cs typeface="Roboto"/>
                <a:sym typeface="Roboto"/>
              </a:rPr>
              <a:t>(Rishi to present) Currently, I'm a Data Analyst at Synergy Evaluation Institute, a GTA for COSC 429, and have a part-time role at SDS. Previously, I was a Software Security Engineer at Securely Yours and a Full Stack Developer Intern at Sports.Exe. My goal is to gain experience in a quant-based company, leveraging my technical interests in Cybersecurity and Data Analytics.</a:t>
            </a:r>
            <a:r>
              <a:rPr lang="en">
                <a:solidFill>
                  <a:schemeClr val="dk1"/>
                </a:solidFill>
              </a:rPr>
              <a:t>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d84df612d4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d84df612d4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1F1F1F"/>
                </a:solidFill>
                <a:highlight>
                  <a:srgbClr val="FFFFFF"/>
                </a:highlight>
                <a:latin typeface="Roboto"/>
                <a:ea typeface="Roboto"/>
                <a:cs typeface="Roboto"/>
                <a:sym typeface="Roboto"/>
              </a:rPr>
              <a:t>(Rishi to present) Outside of academics, I enjoy... (Rishi should list some hobbies).</a:t>
            </a:r>
            <a:r>
              <a:rPr lang="en">
                <a:solidFill>
                  <a:schemeClr val="dk1"/>
                </a:solidFill>
              </a:rPr>
              <a:t>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38b733ffd08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38b733ffd08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1F1F1F"/>
                </a:solidFill>
                <a:highlight>
                  <a:srgbClr val="FFFFFF"/>
                </a:highlight>
                <a:latin typeface="Roboto"/>
                <a:ea typeface="Roboto"/>
                <a:cs typeface="Roboto"/>
                <a:sym typeface="Roboto"/>
              </a:rPr>
              <a:t>(Alex/Phouvadeth to present) Next, Alex Vathana will introduce himself. I earned my BS in Computer Science from Dallas Baptist University, where I also interned in embedded systems. I am currently pursuing my MS in Computer Science here at the University of Tennessee, advised by Dr. Nasir Eisty, with a focus on GPU programming.</a:t>
            </a:r>
            <a:r>
              <a:rPr lang="en">
                <a:solidFill>
                  <a:schemeClr val="dk1"/>
                </a:solidFill>
              </a:rPr>
              <a:t>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8b733ffd08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8b733ffd08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1F1F1F"/>
                </a:solidFill>
                <a:highlight>
                  <a:srgbClr val="FFFFFF"/>
                </a:highlight>
                <a:latin typeface="Roboto"/>
                <a:ea typeface="Roboto"/>
                <a:cs typeface="Roboto"/>
                <a:sym typeface="Roboto"/>
              </a:rPr>
              <a:t>(Alex/Phouvadeth to present) (Alex will talk about his background.)</a:t>
            </a:r>
            <a:r>
              <a:rPr lang="en">
                <a:solidFill>
                  <a:schemeClr val="dk1"/>
                </a:solidFill>
              </a:rPr>
              <a:t>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3d957a46e4c_4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3d957a46e4c_4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1F1F1F"/>
                </a:solidFill>
                <a:highlight>
                  <a:srgbClr val="FFFFFF"/>
                </a:highlight>
                <a:latin typeface="Roboto"/>
                <a:ea typeface="Roboto"/>
                <a:cs typeface="Roboto"/>
                <a:sym typeface="Roboto"/>
              </a:rPr>
              <a:t>(Alex/Phouvadeth to present) For my hobbies, I enjoy...</a:t>
            </a:r>
            <a:r>
              <a:rPr lang="en">
                <a:solidFill>
                  <a:schemeClr val="dk1"/>
                </a:solidFill>
              </a:rPr>
              <a:t>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3d957a46e4c_1_417:notes"/>
          <p:cNvSpPr txBox="1">
            <a:spLocks noGrp="1"/>
          </p:cNvSpPr>
          <p:nvPr>
            <p:ph type="body" idx="1"/>
          </p:nvPr>
        </p:nvSpPr>
        <p:spPr>
          <a:xfrm>
            <a:off x="2286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1F1F1F"/>
                </a:solidFill>
                <a:highlight>
                  <a:srgbClr val="FFFFFF"/>
                </a:highlight>
                <a:latin typeface="Roboto"/>
                <a:ea typeface="Roboto"/>
                <a:cs typeface="Roboto"/>
                <a:sym typeface="Roboto"/>
              </a:rPr>
              <a:t>I was born and raised in Ghana, a country known for its gold, cocoa, and music. I hold a B.Sc. in Electrical/Electronics Engineering from KNUST. I have professional experience in the telecommunications sector in both Ghana and Qatar, working at companies like Huawei and Vodafone. I am currently pursuing my M.S. in Computer Science at the University of Tennessee, Knoxville, and my advisor is Dr. Nasir Eisty</a:t>
            </a:r>
            <a:r>
              <a:rPr lang="en">
                <a:solidFill>
                  <a:schemeClr val="dk1"/>
                </a:solidFill>
              </a:rPr>
              <a:t>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9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8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Generated (g3d628eee59d_6_0)">
  <p:cSld name="Generated (g3d628eee59d_6_0)">
    <p:spTree>
      <p:nvGrpSpPr>
        <p:cNvPr id="1" name="Shape 50"/>
        <p:cNvGrpSpPr/>
        <p:nvPr/>
      </p:nvGrpSpPr>
      <p:grpSpPr>
        <a:xfrm>
          <a:off x="0" y="0"/>
          <a:ext cx="0" cy="0"/>
          <a:chOff x="0" y="0"/>
          <a:chExt cx="0" cy="0"/>
        </a:xfrm>
      </p:grpSpPr>
      <p:sp>
        <p:nvSpPr>
          <p:cNvPr id="51" name="Google Shape;51;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Generated (g3d9c72a2508_16_0)">
  <p:cSld name="Generated (g3d9c72a2508_16_0)">
    <p:spTree>
      <p:nvGrpSpPr>
        <p:cNvPr id="1" name="Shape 52"/>
        <p:cNvGrpSpPr/>
        <p:nvPr/>
      </p:nvGrpSpPr>
      <p:grpSpPr>
        <a:xfrm>
          <a:off x="0" y="0"/>
          <a:ext cx="0" cy="0"/>
          <a:chOff x="0" y="0"/>
          <a:chExt cx="0" cy="0"/>
        </a:xfrm>
      </p:grpSpPr>
      <p:sp>
        <p:nvSpPr>
          <p:cNvPr id="53" name="Google Shape;53;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49.jpg"/><Relationship Id="rId13" Type="http://schemas.openxmlformats.org/officeDocument/2006/relationships/image" Target="../media/image54.jpg"/><Relationship Id="rId3" Type="http://schemas.openxmlformats.org/officeDocument/2006/relationships/image" Target="../media/image44.jpg"/><Relationship Id="rId7" Type="http://schemas.openxmlformats.org/officeDocument/2006/relationships/image" Target="../media/image48.jpg"/><Relationship Id="rId12" Type="http://schemas.openxmlformats.org/officeDocument/2006/relationships/image" Target="../media/image53.jp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7.jpg"/><Relationship Id="rId11" Type="http://schemas.openxmlformats.org/officeDocument/2006/relationships/image" Target="../media/image52.png"/><Relationship Id="rId5" Type="http://schemas.openxmlformats.org/officeDocument/2006/relationships/image" Target="../media/image46.jpg"/><Relationship Id="rId10" Type="http://schemas.openxmlformats.org/officeDocument/2006/relationships/image" Target="../media/image51.jpg"/><Relationship Id="rId4" Type="http://schemas.openxmlformats.org/officeDocument/2006/relationships/image" Target="../media/image45.jpg"/><Relationship Id="rId9" Type="http://schemas.openxmlformats.org/officeDocument/2006/relationships/image" Target="../media/image50.jpg"/><Relationship Id="rId14" Type="http://schemas.openxmlformats.org/officeDocument/2006/relationships/image" Target="../media/image55.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57.jpg"/></Relationships>
</file>

<file path=ppt/slides/_rels/slide1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59.jp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64.png"/><Relationship Id="rId4" Type="http://schemas.openxmlformats.org/officeDocument/2006/relationships/image" Target="../media/image63.jpg"/></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67.png"/><Relationship Id="rId4" Type="http://schemas.openxmlformats.org/officeDocument/2006/relationships/image" Target="../media/image66.jpg"/></Relationships>
</file>

<file path=ppt/slides/_rels/slide19.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71.gif"/></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72.gif"/></Relationships>
</file>

<file path=ppt/slides/_rels/slide24.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79.png"/><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8" Type="http://schemas.openxmlformats.org/officeDocument/2006/relationships/image" Target="../media/image85.jp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86.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43.jpg"/><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15"/>
          <p:cNvSpPr/>
          <p:nvPr/>
        </p:nvSpPr>
        <p:spPr>
          <a:xfrm>
            <a:off x="0" y="0"/>
            <a:ext cx="9144000" cy="5143500"/>
          </a:xfrm>
          <a:prstGeom prst="rect">
            <a:avLst/>
          </a:prstGeom>
          <a:solidFill>
            <a:srgbClr val="FFFFFF"/>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58" name="Google Shape;58;p15"/>
          <p:cNvSpPr/>
          <p:nvPr/>
        </p:nvSpPr>
        <p:spPr>
          <a:xfrm>
            <a:off x="0" y="0"/>
            <a:ext cx="9144000" cy="38100"/>
          </a:xfrm>
          <a:prstGeom prst="rect">
            <a:avLst/>
          </a:prstGeom>
          <a:solidFill>
            <a:srgbClr val="63B3ED">
              <a:alpha val="2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59" name="Google Shape;59;p15" descr="A minimalist, high-tech conceptual background showing abstract digital nodes and glowing connections representing data tokenization and neural network pathways. Clean, professional, deep blue and white aesthetic."/>
          <p:cNvPicPr preferRelativeResize="0"/>
          <p:nvPr/>
        </p:nvPicPr>
        <p:blipFill rotWithShape="1">
          <a:blip r:embed="rId3">
            <a:alphaModFix/>
          </a:blip>
          <a:srcRect t="3976" b="3976"/>
          <a:stretch/>
        </p:blipFill>
        <p:spPr>
          <a:xfrm>
            <a:off x="4953000" y="0"/>
            <a:ext cx="4191000" cy="5143500"/>
          </a:xfrm>
          <a:prstGeom prst="rect">
            <a:avLst/>
          </a:prstGeom>
          <a:noFill/>
          <a:ln>
            <a:noFill/>
          </a:ln>
        </p:spPr>
      </p:pic>
      <p:sp>
        <p:nvSpPr>
          <p:cNvPr id="60" name="Google Shape;60;p15"/>
          <p:cNvSpPr/>
          <p:nvPr/>
        </p:nvSpPr>
        <p:spPr>
          <a:xfrm>
            <a:off x="571500" y="2286000"/>
            <a:ext cx="762000" cy="38100"/>
          </a:xfrm>
          <a:prstGeom prst="rect">
            <a:avLst/>
          </a:prstGeom>
          <a:solidFill>
            <a:srgbClr val="63B3ED"/>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61" name="Google Shape;61;p15"/>
          <p:cNvSpPr txBox="1"/>
          <p:nvPr/>
        </p:nvSpPr>
        <p:spPr>
          <a:xfrm>
            <a:off x="571500" y="1143000"/>
            <a:ext cx="4000500" cy="10479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3200" b="0" dirty="0">
                <a:solidFill>
                  <a:srgbClr val="1A202C"/>
                </a:solidFill>
                <a:latin typeface="+mn-lt"/>
                <a:ea typeface="Playfair Display Black"/>
                <a:cs typeface="Playfair Display Black"/>
                <a:sym typeface="Playfair Display Black"/>
              </a:rPr>
              <a:t>Coding Techniques for LLM Tokenization</a:t>
            </a:r>
            <a:endParaRPr sz="3200" b="0" dirty="0">
              <a:solidFill>
                <a:srgbClr val="1A202C"/>
              </a:solidFill>
              <a:latin typeface="+mn-lt"/>
              <a:ea typeface="Playfair Display Black"/>
              <a:cs typeface="Playfair Display Black"/>
              <a:sym typeface="Playfair Display Black"/>
            </a:endParaRPr>
          </a:p>
        </p:txBody>
      </p:sp>
      <p:grpSp>
        <p:nvGrpSpPr>
          <p:cNvPr id="62" name="Google Shape;62;p15"/>
          <p:cNvGrpSpPr/>
          <p:nvPr/>
        </p:nvGrpSpPr>
        <p:grpSpPr>
          <a:xfrm>
            <a:off x="571500" y="2571750"/>
            <a:ext cx="4000500" cy="1441369"/>
            <a:chOff x="571500" y="2571750"/>
            <a:chExt cx="4000500" cy="1441369"/>
          </a:xfrm>
        </p:grpSpPr>
        <p:sp>
          <p:nvSpPr>
            <p:cNvPr id="63" name="Google Shape;63;p15"/>
            <p:cNvSpPr txBox="1"/>
            <p:nvPr/>
          </p:nvSpPr>
          <p:spPr>
            <a:xfrm>
              <a:off x="571500" y="2571750"/>
              <a:ext cx="4000500" cy="285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b="1" dirty="0">
                  <a:solidFill>
                    <a:srgbClr val="2B6CB0"/>
                  </a:solidFill>
                  <a:latin typeface="+mn-lt"/>
                  <a:ea typeface="Montserrat"/>
                  <a:cs typeface="Montserrat"/>
                  <a:sym typeface="Montserrat"/>
                </a:rPr>
                <a:t>Presented By</a:t>
              </a:r>
              <a:endParaRPr sz="1800" b="1" dirty="0">
                <a:solidFill>
                  <a:srgbClr val="2B6CB0"/>
                </a:solidFill>
                <a:latin typeface="+mn-lt"/>
                <a:ea typeface="Montserrat"/>
                <a:cs typeface="Montserrat"/>
                <a:sym typeface="Montserrat"/>
              </a:endParaRPr>
            </a:p>
          </p:txBody>
        </p:sp>
        <p:sp>
          <p:nvSpPr>
            <p:cNvPr id="64" name="Google Shape;64;p15"/>
            <p:cNvSpPr txBox="1"/>
            <p:nvPr/>
          </p:nvSpPr>
          <p:spPr>
            <a:xfrm>
              <a:off x="571500" y="3247505"/>
              <a:ext cx="1238400" cy="762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b="1" dirty="0">
                  <a:solidFill>
                    <a:schemeClr val="dk1"/>
                  </a:solidFill>
                  <a:latin typeface="+mn-lt"/>
                  <a:ea typeface="Montserrat"/>
                  <a:cs typeface="Montserrat"/>
                  <a:sym typeface="Montserrat"/>
                </a:rPr>
                <a:t>Rishi </a:t>
              </a:r>
            </a:p>
            <a:p>
              <a:pPr marL="0" lvl="0" indent="0" algn="l" rtl="0">
                <a:spcBef>
                  <a:spcPts val="0"/>
                </a:spcBef>
                <a:spcAft>
                  <a:spcPts val="0"/>
                </a:spcAft>
                <a:buNone/>
              </a:pPr>
              <a:r>
                <a:rPr lang="en" sz="1600" b="1" dirty="0">
                  <a:solidFill>
                    <a:schemeClr val="dk1"/>
                  </a:solidFill>
                  <a:latin typeface="+mn-lt"/>
                  <a:ea typeface="Montserrat"/>
                  <a:cs typeface="Montserrat"/>
                  <a:sym typeface="Montserrat"/>
                </a:rPr>
                <a:t>Patel</a:t>
              </a:r>
              <a:endParaRPr sz="1600" b="1" dirty="0">
                <a:solidFill>
                  <a:schemeClr val="dk1"/>
                </a:solidFill>
                <a:latin typeface="+mn-lt"/>
                <a:ea typeface="Montserrat"/>
                <a:cs typeface="Montserrat"/>
                <a:sym typeface="Montserrat"/>
              </a:endParaRPr>
            </a:p>
            <a:p>
              <a:pPr marL="0" lvl="0" indent="0" algn="l" rtl="0">
                <a:spcBef>
                  <a:spcPts val="0"/>
                </a:spcBef>
                <a:spcAft>
                  <a:spcPts val="0"/>
                </a:spcAft>
                <a:buNone/>
              </a:pPr>
              <a:endParaRPr sz="900" b="1" dirty="0">
                <a:solidFill>
                  <a:srgbClr val="718096"/>
                </a:solidFill>
                <a:latin typeface="Montserrat"/>
                <a:ea typeface="Montserrat"/>
                <a:cs typeface="Montserrat"/>
                <a:sym typeface="Montserrat"/>
              </a:endParaRPr>
            </a:p>
          </p:txBody>
        </p:sp>
        <p:sp>
          <p:nvSpPr>
            <p:cNvPr id="65" name="Google Shape;65;p15"/>
            <p:cNvSpPr txBox="1"/>
            <p:nvPr/>
          </p:nvSpPr>
          <p:spPr>
            <a:xfrm>
              <a:off x="1809900" y="3238500"/>
              <a:ext cx="1238400" cy="762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b="1" dirty="0">
                  <a:solidFill>
                    <a:schemeClr val="dk1"/>
                  </a:solidFill>
                  <a:latin typeface="+mn-lt"/>
                  <a:ea typeface="Montserrat"/>
                  <a:cs typeface="Montserrat"/>
                  <a:sym typeface="Montserrat"/>
                </a:rPr>
                <a:t>Phouvadeth Vathana</a:t>
              </a:r>
              <a:endParaRPr sz="1600" b="1" dirty="0">
                <a:solidFill>
                  <a:schemeClr val="dk1"/>
                </a:solidFill>
                <a:latin typeface="+mn-lt"/>
                <a:ea typeface="Montserrat"/>
                <a:cs typeface="Montserrat"/>
                <a:sym typeface="Montserrat"/>
              </a:endParaRPr>
            </a:p>
            <a:p>
              <a:pPr marL="0" lvl="0" indent="0" algn="l" rtl="0">
                <a:spcBef>
                  <a:spcPts val="0"/>
                </a:spcBef>
                <a:spcAft>
                  <a:spcPts val="0"/>
                </a:spcAft>
                <a:buNone/>
              </a:pPr>
              <a:endParaRPr sz="900" b="1" dirty="0">
                <a:solidFill>
                  <a:srgbClr val="718096"/>
                </a:solidFill>
                <a:latin typeface="Montserrat"/>
                <a:ea typeface="Montserrat"/>
                <a:cs typeface="Montserrat"/>
                <a:sym typeface="Montserrat"/>
              </a:endParaRPr>
            </a:p>
          </p:txBody>
        </p:sp>
        <p:sp>
          <p:nvSpPr>
            <p:cNvPr id="66" name="Google Shape;66;p15"/>
            <p:cNvSpPr txBox="1"/>
            <p:nvPr/>
          </p:nvSpPr>
          <p:spPr>
            <a:xfrm>
              <a:off x="3137858" y="3251119"/>
              <a:ext cx="1333500" cy="762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b="1" dirty="0">
                  <a:solidFill>
                    <a:schemeClr val="dk1"/>
                  </a:solidFill>
                  <a:latin typeface="+mn-lt"/>
                  <a:ea typeface="Montserrat"/>
                  <a:cs typeface="Montserrat"/>
                  <a:sym typeface="Montserrat"/>
                </a:rPr>
                <a:t>Joseph Bronyah</a:t>
              </a:r>
              <a:endParaRPr sz="1600" b="1" dirty="0">
                <a:solidFill>
                  <a:schemeClr val="dk1"/>
                </a:solidFill>
                <a:latin typeface="+mn-lt"/>
                <a:ea typeface="Montserrat"/>
                <a:cs typeface="Montserrat"/>
                <a:sym typeface="Montserrat"/>
              </a:endParaRPr>
            </a:p>
            <a:p>
              <a:pPr marL="0" lvl="0" indent="0" algn="l" rtl="0">
                <a:spcBef>
                  <a:spcPts val="0"/>
                </a:spcBef>
                <a:spcAft>
                  <a:spcPts val="0"/>
                </a:spcAft>
                <a:buNone/>
              </a:pPr>
              <a:endParaRPr sz="900" b="1" dirty="0">
                <a:solidFill>
                  <a:srgbClr val="718096"/>
                </a:solidFill>
                <a:latin typeface="Montserrat"/>
                <a:ea typeface="Montserrat"/>
                <a:cs typeface="Montserrat"/>
                <a:sym typeface="Montserrat"/>
              </a:endParaRPr>
            </a:p>
          </p:txBody>
        </p:sp>
      </p:grpSp>
      <p:sp>
        <p:nvSpPr>
          <p:cNvPr id="67" name="Google Shape;67;p15"/>
          <p:cNvSpPr/>
          <p:nvPr/>
        </p:nvSpPr>
        <p:spPr>
          <a:xfrm>
            <a:off x="571500" y="4572000"/>
            <a:ext cx="3810000" cy="9600"/>
          </a:xfrm>
          <a:prstGeom prst="rect">
            <a:avLst/>
          </a:prstGeom>
          <a:solidFill>
            <a:srgbClr val="E2E8F0"/>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68" name="Google Shape;68;p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24" title="Independence_Arch_-_Accra,_Ghana1.jpg"/>
          <p:cNvPicPr preferRelativeResize="0"/>
          <p:nvPr/>
        </p:nvPicPr>
        <p:blipFill>
          <a:blip r:embed="rId3">
            <a:alphaModFix/>
          </a:blip>
          <a:stretch>
            <a:fillRect/>
          </a:stretch>
        </p:blipFill>
        <p:spPr>
          <a:xfrm>
            <a:off x="172100" y="238600"/>
            <a:ext cx="2523679" cy="1892774"/>
          </a:xfrm>
          <a:prstGeom prst="rect">
            <a:avLst/>
          </a:prstGeom>
          <a:noFill/>
          <a:ln>
            <a:noFill/>
          </a:ln>
        </p:spPr>
      </p:pic>
      <p:pic>
        <p:nvPicPr>
          <p:cNvPr id="219" name="Google Shape;219;p24" title="waakye.jpeg"/>
          <p:cNvPicPr preferRelativeResize="0"/>
          <p:nvPr/>
        </p:nvPicPr>
        <p:blipFill rotWithShape="1">
          <a:blip r:embed="rId4">
            <a:alphaModFix/>
          </a:blip>
          <a:srcRect l="18554"/>
          <a:stretch/>
        </p:blipFill>
        <p:spPr>
          <a:xfrm>
            <a:off x="2911225" y="386250"/>
            <a:ext cx="2119976" cy="1745125"/>
          </a:xfrm>
          <a:prstGeom prst="rect">
            <a:avLst/>
          </a:prstGeom>
          <a:noFill/>
          <a:ln>
            <a:noFill/>
          </a:ln>
        </p:spPr>
      </p:pic>
      <p:pic>
        <p:nvPicPr>
          <p:cNvPr id="220" name="Google Shape;220;p24" title="6c.jpg"/>
          <p:cNvPicPr preferRelativeResize="0"/>
          <p:nvPr/>
        </p:nvPicPr>
        <p:blipFill>
          <a:blip r:embed="rId5">
            <a:alphaModFix/>
          </a:blip>
          <a:stretch>
            <a:fillRect/>
          </a:stretch>
        </p:blipFill>
        <p:spPr>
          <a:xfrm>
            <a:off x="172100" y="2606275"/>
            <a:ext cx="2523675" cy="1892775"/>
          </a:xfrm>
          <a:prstGeom prst="rect">
            <a:avLst/>
          </a:prstGeom>
          <a:noFill/>
          <a:ln>
            <a:noFill/>
          </a:ln>
        </p:spPr>
      </p:pic>
      <p:grpSp>
        <p:nvGrpSpPr>
          <p:cNvPr id="221" name="Google Shape;221;p24"/>
          <p:cNvGrpSpPr/>
          <p:nvPr/>
        </p:nvGrpSpPr>
        <p:grpSpPr>
          <a:xfrm>
            <a:off x="7036146" y="386227"/>
            <a:ext cx="1801897" cy="2008565"/>
            <a:chOff x="7203250" y="479450"/>
            <a:chExt cx="1851137" cy="2430794"/>
          </a:xfrm>
        </p:grpSpPr>
        <p:pic>
          <p:nvPicPr>
            <p:cNvPr id="222" name="Google Shape;222;p24" title="Shadow_and_Bone_(2012)-Leigh_Bardugo.jpg"/>
            <p:cNvPicPr preferRelativeResize="0"/>
            <p:nvPr/>
          </p:nvPicPr>
          <p:blipFill>
            <a:blip r:embed="rId6">
              <a:alphaModFix/>
            </a:blip>
            <a:stretch>
              <a:fillRect/>
            </a:stretch>
          </p:blipFill>
          <p:spPr>
            <a:xfrm>
              <a:off x="8129150" y="479450"/>
              <a:ext cx="925225" cy="1260625"/>
            </a:xfrm>
            <a:prstGeom prst="rect">
              <a:avLst/>
            </a:prstGeom>
            <a:noFill/>
            <a:ln>
              <a:noFill/>
            </a:ln>
          </p:spPr>
        </p:pic>
        <p:grpSp>
          <p:nvGrpSpPr>
            <p:cNvPr id="223" name="Google Shape;223;p24"/>
            <p:cNvGrpSpPr/>
            <p:nvPr/>
          </p:nvGrpSpPr>
          <p:grpSpPr>
            <a:xfrm>
              <a:off x="7203250" y="479450"/>
              <a:ext cx="1851137" cy="2430794"/>
              <a:chOff x="7203250" y="479450"/>
              <a:chExt cx="1851137" cy="2430794"/>
            </a:xfrm>
          </p:grpSpPr>
          <p:pic>
            <p:nvPicPr>
              <p:cNvPr id="224" name="Google Shape;224;p24" title="Fourth_Wing_Cover_Art.jpeg"/>
              <p:cNvPicPr preferRelativeResize="0"/>
              <p:nvPr/>
            </p:nvPicPr>
            <p:blipFill>
              <a:blip r:embed="rId7">
                <a:alphaModFix/>
              </a:blip>
              <a:stretch>
                <a:fillRect/>
              </a:stretch>
            </p:blipFill>
            <p:spPr>
              <a:xfrm>
                <a:off x="7203263" y="1694852"/>
                <a:ext cx="925900" cy="1215392"/>
              </a:xfrm>
              <a:prstGeom prst="rect">
                <a:avLst/>
              </a:prstGeom>
              <a:noFill/>
              <a:ln>
                <a:noFill/>
              </a:ln>
            </p:spPr>
          </p:pic>
          <p:pic>
            <p:nvPicPr>
              <p:cNvPr id="225" name="Google Shape;225;p24" title="Christopher_Paolini,_Eragon_1.jpg"/>
              <p:cNvPicPr preferRelativeResize="0"/>
              <p:nvPr/>
            </p:nvPicPr>
            <p:blipFill>
              <a:blip r:embed="rId8">
                <a:alphaModFix/>
              </a:blip>
              <a:stretch>
                <a:fillRect/>
              </a:stretch>
            </p:blipFill>
            <p:spPr>
              <a:xfrm>
                <a:off x="8129163" y="1710194"/>
                <a:ext cx="925224" cy="1200050"/>
              </a:xfrm>
              <a:prstGeom prst="rect">
                <a:avLst/>
              </a:prstGeom>
              <a:noFill/>
              <a:ln>
                <a:noFill/>
              </a:ln>
            </p:spPr>
          </p:pic>
          <p:pic>
            <p:nvPicPr>
              <p:cNvPr id="226" name="Google Shape;226;p24" title="9780545582957.jpg"/>
              <p:cNvPicPr preferRelativeResize="0"/>
              <p:nvPr/>
            </p:nvPicPr>
            <p:blipFill>
              <a:blip r:embed="rId9">
                <a:alphaModFix/>
              </a:blip>
              <a:stretch>
                <a:fillRect/>
              </a:stretch>
            </p:blipFill>
            <p:spPr>
              <a:xfrm>
                <a:off x="7203250" y="479450"/>
                <a:ext cx="925900" cy="1263450"/>
              </a:xfrm>
              <a:prstGeom prst="rect">
                <a:avLst/>
              </a:prstGeom>
              <a:noFill/>
              <a:ln>
                <a:noFill/>
              </a:ln>
            </p:spPr>
          </p:pic>
        </p:grpSp>
      </p:grpSp>
      <p:pic>
        <p:nvPicPr>
          <p:cNvPr id="227" name="Google Shape;227;p24" title="hq720.jpg"/>
          <p:cNvPicPr preferRelativeResize="0"/>
          <p:nvPr/>
        </p:nvPicPr>
        <p:blipFill>
          <a:blip r:embed="rId10">
            <a:alphaModFix/>
          </a:blip>
          <a:stretch>
            <a:fillRect/>
          </a:stretch>
        </p:blipFill>
        <p:spPr>
          <a:xfrm>
            <a:off x="3442100" y="2379927"/>
            <a:ext cx="2592775" cy="1458898"/>
          </a:xfrm>
          <a:prstGeom prst="rect">
            <a:avLst/>
          </a:prstGeom>
          <a:noFill/>
          <a:ln>
            <a:noFill/>
          </a:ln>
        </p:spPr>
      </p:pic>
      <p:pic>
        <p:nvPicPr>
          <p:cNvPr id="228" name="Google Shape;228;p24" title="Manchester_United_FC_crest.svg.png"/>
          <p:cNvPicPr preferRelativeResize="0"/>
          <p:nvPr/>
        </p:nvPicPr>
        <p:blipFill>
          <a:blip r:embed="rId11">
            <a:alphaModFix/>
          </a:blip>
          <a:stretch>
            <a:fillRect/>
          </a:stretch>
        </p:blipFill>
        <p:spPr>
          <a:xfrm>
            <a:off x="3442100" y="3926775"/>
            <a:ext cx="1116525" cy="1131350"/>
          </a:xfrm>
          <a:prstGeom prst="rect">
            <a:avLst/>
          </a:prstGeom>
          <a:noFill/>
          <a:ln>
            <a:noFill/>
          </a:ln>
        </p:spPr>
      </p:pic>
      <p:pic>
        <p:nvPicPr>
          <p:cNvPr id="229" name="Google Shape;229;p24" title="Kunafah-13.jpg"/>
          <p:cNvPicPr preferRelativeResize="0"/>
          <p:nvPr/>
        </p:nvPicPr>
        <p:blipFill rotWithShape="1">
          <a:blip r:embed="rId12">
            <a:alphaModFix/>
          </a:blip>
          <a:srcRect l="39368"/>
          <a:stretch/>
        </p:blipFill>
        <p:spPr>
          <a:xfrm>
            <a:off x="5031200" y="386250"/>
            <a:ext cx="1801968" cy="1745126"/>
          </a:xfrm>
          <a:prstGeom prst="rect">
            <a:avLst/>
          </a:prstGeom>
          <a:noFill/>
          <a:ln>
            <a:noFill/>
          </a:ln>
        </p:spPr>
      </p:pic>
      <p:pic>
        <p:nvPicPr>
          <p:cNvPr id="230" name="Google Shape;230;p24"/>
          <p:cNvPicPr preferRelativeResize="0"/>
          <p:nvPr/>
        </p:nvPicPr>
        <p:blipFill rotWithShape="1">
          <a:blip r:embed="rId13">
            <a:alphaModFix/>
          </a:blip>
          <a:srcRect t="16648" b="16654"/>
          <a:stretch/>
        </p:blipFill>
        <p:spPr>
          <a:xfrm>
            <a:off x="4801275" y="3926800"/>
            <a:ext cx="1233600" cy="1131300"/>
          </a:xfrm>
          <a:prstGeom prst="roundRect">
            <a:avLst>
              <a:gd name="adj" fmla="val 50000"/>
            </a:avLst>
          </a:prstGeom>
          <a:noFill/>
          <a:ln>
            <a:noFill/>
          </a:ln>
        </p:spPr>
      </p:pic>
      <p:pic>
        <p:nvPicPr>
          <p:cNvPr id="231" name="Google Shape;231;p24"/>
          <p:cNvPicPr preferRelativeResize="0"/>
          <p:nvPr/>
        </p:nvPicPr>
        <p:blipFill>
          <a:blip r:embed="rId14">
            <a:alphaModFix/>
          </a:blip>
          <a:stretch>
            <a:fillRect/>
          </a:stretch>
        </p:blipFill>
        <p:spPr>
          <a:xfrm>
            <a:off x="6910263" y="2571750"/>
            <a:ext cx="2053676" cy="1892774"/>
          </a:xfrm>
          <a:prstGeom prst="rect">
            <a:avLst/>
          </a:prstGeom>
          <a:noFill/>
          <a:ln>
            <a:noFill/>
          </a:ln>
        </p:spPr>
      </p:pic>
      <p:sp>
        <p:nvSpPr>
          <p:cNvPr id="232" name="Google Shape;232;p2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25"/>
          <p:cNvSpPr/>
          <p:nvPr/>
        </p:nvSpPr>
        <p:spPr>
          <a:xfrm>
            <a:off x="0" y="0"/>
            <a:ext cx="9144000" cy="5143500"/>
          </a:xfrm>
          <a:prstGeom prst="rect">
            <a:avLst/>
          </a:prstGeom>
          <a:solidFill>
            <a:srgbClr val="FFFFFF"/>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37" name="Google Shape;237;p25"/>
          <p:cNvSpPr/>
          <p:nvPr/>
        </p:nvSpPr>
        <p:spPr>
          <a:xfrm>
            <a:off x="0" y="0"/>
            <a:ext cx="9144000" cy="38100"/>
          </a:xfrm>
          <a:prstGeom prst="rect">
            <a:avLst/>
          </a:prstGeom>
          <a:solidFill>
            <a:srgbClr val="63B3ED">
              <a:alpha val="1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38" name="Google Shape;238;p25"/>
          <p:cNvSpPr txBox="1"/>
          <p:nvPr/>
        </p:nvSpPr>
        <p:spPr>
          <a:xfrm>
            <a:off x="571500" y="428625"/>
            <a:ext cx="8001000" cy="571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3600" b="0" dirty="0">
                <a:solidFill>
                  <a:srgbClr val="1A202C"/>
                </a:solidFill>
                <a:latin typeface="+mj-lt"/>
                <a:ea typeface="Playfair Display Black"/>
                <a:cs typeface="Playfair Display Black"/>
                <a:sym typeface="Playfair Display Black"/>
              </a:rPr>
              <a:t>Presentation Outline</a:t>
            </a:r>
            <a:endParaRPr sz="3600" b="0" dirty="0">
              <a:solidFill>
                <a:srgbClr val="1A202C"/>
              </a:solidFill>
              <a:latin typeface="+mj-lt"/>
              <a:ea typeface="Playfair Display Black"/>
              <a:cs typeface="Playfair Display Black"/>
              <a:sym typeface="Playfair Display Black"/>
            </a:endParaRPr>
          </a:p>
        </p:txBody>
      </p:sp>
      <p:sp>
        <p:nvSpPr>
          <p:cNvPr id="239" name="Google Shape;239;p25"/>
          <p:cNvSpPr/>
          <p:nvPr/>
        </p:nvSpPr>
        <p:spPr>
          <a:xfrm>
            <a:off x="571500" y="971625"/>
            <a:ext cx="762000" cy="28500"/>
          </a:xfrm>
          <a:prstGeom prst="rect">
            <a:avLst/>
          </a:prstGeom>
          <a:solidFill>
            <a:srgbClr val="63B3ED"/>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grpSp>
        <p:nvGrpSpPr>
          <p:cNvPr id="240" name="Google Shape;240;p25"/>
          <p:cNvGrpSpPr/>
          <p:nvPr/>
        </p:nvGrpSpPr>
        <p:grpSpPr>
          <a:xfrm>
            <a:off x="571500" y="1428750"/>
            <a:ext cx="3810000" cy="571500"/>
            <a:chOff x="571500" y="1428750"/>
            <a:chExt cx="3810000" cy="571500"/>
          </a:xfrm>
        </p:grpSpPr>
        <p:sp>
          <p:nvSpPr>
            <p:cNvPr id="241" name="Google Shape;241;p25"/>
            <p:cNvSpPr/>
            <p:nvPr/>
          </p:nvSpPr>
          <p:spPr>
            <a:xfrm>
              <a:off x="571500" y="1428750"/>
              <a:ext cx="3810000" cy="571500"/>
            </a:xfrm>
            <a:prstGeom prst="roundRect">
              <a:avLst>
                <a:gd name="adj" fmla="val 13333"/>
              </a:avLst>
            </a:prstGeom>
            <a:solidFill>
              <a:srgbClr val="63B3ED">
                <a:alpha val="1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42" name="Google Shape;242;p25"/>
            <p:cNvSpPr txBox="1"/>
            <p:nvPr/>
          </p:nvSpPr>
          <p:spPr>
            <a:xfrm>
              <a:off x="762000" y="1428750"/>
              <a:ext cx="381000" cy="571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800" b="1" dirty="0">
                  <a:solidFill>
                    <a:srgbClr val="2B6CB0"/>
                  </a:solidFill>
                  <a:latin typeface="Montserrat"/>
                  <a:ea typeface="Montserrat"/>
                  <a:cs typeface="Montserrat"/>
                  <a:sym typeface="Montserrat"/>
                </a:rPr>
                <a:t>01</a:t>
              </a:r>
              <a:endParaRPr sz="1800" b="1" dirty="0">
                <a:solidFill>
                  <a:srgbClr val="2B6CB0"/>
                </a:solidFill>
                <a:latin typeface="Montserrat"/>
                <a:ea typeface="Montserrat"/>
                <a:cs typeface="Montserrat"/>
                <a:sym typeface="Montserrat"/>
              </a:endParaRPr>
            </a:p>
          </p:txBody>
        </p:sp>
        <p:sp>
          <p:nvSpPr>
            <p:cNvPr id="243" name="Google Shape;243;p25"/>
            <p:cNvSpPr txBox="1"/>
            <p:nvPr/>
          </p:nvSpPr>
          <p:spPr>
            <a:xfrm>
              <a:off x="1238250" y="1428750"/>
              <a:ext cx="2952900" cy="571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2000" b="0" dirty="0">
                  <a:solidFill>
                    <a:schemeClr val="dk1"/>
                  </a:solidFill>
                  <a:latin typeface="+mn-lt"/>
                  <a:ea typeface="Montserrat Light"/>
                  <a:cs typeface="Montserrat Light"/>
                  <a:sym typeface="Montserrat Light"/>
                </a:rPr>
                <a:t>Overview &amp; Definitions</a:t>
              </a:r>
              <a:endParaRPr sz="2000" b="0" dirty="0">
                <a:solidFill>
                  <a:schemeClr val="dk1"/>
                </a:solidFill>
                <a:latin typeface="+mn-lt"/>
                <a:ea typeface="Montserrat Light"/>
                <a:cs typeface="Montserrat Light"/>
                <a:sym typeface="Montserrat Light"/>
              </a:endParaRPr>
            </a:p>
          </p:txBody>
        </p:sp>
      </p:grpSp>
      <p:grpSp>
        <p:nvGrpSpPr>
          <p:cNvPr id="244" name="Google Shape;244;p25"/>
          <p:cNvGrpSpPr/>
          <p:nvPr/>
        </p:nvGrpSpPr>
        <p:grpSpPr>
          <a:xfrm>
            <a:off x="4762500" y="1428750"/>
            <a:ext cx="3810000" cy="571500"/>
            <a:chOff x="4762500" y="1428750"/>
            <a:chExt cx="3810000" cy="571500"/>
          </a:xfrm>
        </p:grpSpPr>
        <p:sp>
          <p:nvSpPr>
            <p:cNvPr id="245" name="Google Shape;245;p25"/>
            <p:cNvSpPr/>
            <p:nvPr/>
          </p:nvSpPr>
          <p:spPr>
            <a:xfrm>
              <a:off x="4762500" y="1428750"/>
              <a:ext cx="3810000" cy="571500"/>
            </a:xfrm>
            <a:prstGeom prst="roundRect">
              <a:avLst>
                <a:gd name="adj" fmla="val 13333"/>
              </a:avLst>
            </a:prstGeom>
            <a:solidFill>
              <a:srgbClr val="63B3ED">
                <a:alpha val="1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46" name="Google Shape;246;p25"/>
            <p:cNvSpPr txBox="1"/>
            <p:nvPr/>
          </p:nvSpPr>
          <p:spPr>
            <a:xfrm>
              <a:off x="4953000" y="1428750"/>
              <a:ext cx="381000" cy="571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800" b="1">
                  <a:solidFill>
                    <a:srgbClr val="2B6CB0"/>
                  </a:solidFill>
                  <a:latin typeface="Montserrat"/>
                  <a:ea typeface="Montserrat"/>
                  <a:cs typeface="Montserrat"/>
                  <a:sym typeface="Montserrat"/>
                </a:rPr>
                <a:t>02</a:t>
              </a:r>
              <a:endParaRPr sz="1800" b="1">
                <a:solidFill>
                  <a:srgbClr val="2B6CB0"/>
                </a:solidFill>
                <a:latin typeface="Montserrat"/>
                <a:ea typeface="Montserrat"/>
                <a:cs typeface="Montserrat"/>
                <a:sym typeface="Montserrat"/>
              </a:endParaRPr>
            </a:p>
          </p:txBody>
        </p:sp>
        <p:sp>
          <p:nvSpPr>
            <p:cNvPr id="247" name="Google Shape;247;p25"/>
            <p:cNvSpPr txBox="1"/>
            <p:nvPr/>
          </p:nvSpPr>
          <p:spPr>
            <a:xfrm>
              <a:off x="5429250" y="1428750"/>
              <a:ext cx="2952900" cy="571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2000" b="0" dirty="0">
                  <a:solidFill>
                    <a:schemeClr val="dk1"/>
                  </a:solidFill>
                  <a:latin typeface="+mn-lt"/>
                  <a:ea typeface="Montserrat Light"/>
                  <a:cs typeface="Montserrat Light"/>
                  <a:sym typeface="Montserrat Light"/>
                </a:rPr>
                <a:t>Historical</a:t>
              </a:r>
              <a:r>
                <a:rPr lang="en" sz="1800" b="0" dirty="0">
                  <a:solidFill>
                    <a:schemeClr val="dk1"/>
                  </a:solidFill>
                  <a:latin typeface="+mn-lt"/>
                  <a:ea typeface="Montserrat Light"/>
                  <a:cs typeface="Montserrat Light"/>
                  <a:sym typeface="Montserrat Light"/>
                </a:rPr>
                <a:t> </a:t>
              </a:r>
              <a:r>
                <a:rPr lang="en" sz="2000" dirty="0">
                  <a:solidFill>
                    <a:schemeClr val="dk1"/>
                  </a:solidFill>
                  <a:latin typeface="+mn-lt"/>
                  <a:sym typeface="Montserrat Light"/>
                </a:rPr>
                <a:t>Context</a:t>
              </a:r>
              <a:endParaRPr sz="2000" dirty="0">
                <a:solidFill>
                  <a:schemeClr val="dk1"/>
                </a:solidFill>
                <a:latin typeface="+mn-lt"/>
                <a:sym typeface="Montserrat Light"/>
              </a:endParaRPr>
            </a:p>
          </p:txBody>
        </p:sp>
      </p:grpSp>
      <p:grpSp>
        <p:nvGrpSpPr>
          <p:cNvPr id="248" name="Google Shape;248;p25"/>
          <p:cNvGrpSpPr/>
          <p:nvPr/>
        </p:nvGrpSpPr>
        <p:grpSpPr>
          <a:xfrm>
            <a:off x="571500" y="2190750"/>
            <a:ext cx="3810000" cy="571500"/>
            <a:chOff x="571500" y="2190750"/>
            <a:chExt cx="3810000" cy="571500"/>
          </a:xfrm>
        </p:grpSpPr>
        <p:sp>
          <p:nvSpPr>
            <p:cNvPr id="249" name="Google Shape;249;p25"/>
            <p:cNvSpPr/>
            <p:nvPr/>
          </p:nvSpPr>
          <p:spPr>
            <a:xfrm>
              <a:off x="571500" y="2190750"/>
              <a:ext cx="3810000" cy="571500"/>
            </a:xfrm>
            <a:prstGeom prst="roundRect">
              <a:avLst>
                <a:gd name="adj" fmla="val 13333"/>
              </a:avLst>
            </a:prstGeom>
            <a:solidFill>
              <a:srgbClr val="63B3ED">
                <a:alpha val="1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50" name="Google Shape;250;p25"/>
            <p:cNvSpPr txBox="1"/>
            <p:nvPr/>
          </p:nvSpPr>
          <p:spPr>
            <a:xfrm>
              <a:off x="762000" y="2190750"/>
              <a:ext cx="381000" cy="571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800" b="1">
                  <a:solidFill>
                    <a:srgbClr val="2B6CB0"/>
                  </a:solidFill>
                  <a:latin typeface="Montserrat"/>
                  <a:ea typeface="Montserrat"/>
                  <a:cs typeface="Montserrat"/>
                  <a:sym typeface="Montserrat"/>
                </a:rPr>
                <a:t>03</a:t>
              </a:r>
              <a:endParaRPr sz="1800" b="1">
                <a:solidFill>
                  <a:srgbClr val="2B6CB0"/>
                </a:solidFill>
                <a:latin typeface="Montserrat"/>
                <a:ea typeface="Montserrat"/>
                <a:cs typeface="Montserrat"/>
                <a:sym typeface="Montserrat"/>
              </a:endParaRPr>
            </a:p>
          </p:txBody>
        </p:sp>
        <p:sp>
          <p:nvSpPr>
            <p:cNvPr id="251" name="Google Shape;251;p25"/>
            <p:cNvSpPr txBox="1"/>
            <p:nvPr/>
          </p:nvSpPr>
          <p:spPr>
            <a:xfrm>
              <a:off x="1238250" y="2190750"/>
              <a:ext cx="2952900" cy="571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2000" dirty="0">
                  <a:solidFill>
                    <a:schemeClr val="dk1"/>
                  </a:solidFill>
                  <a:latin typeface="+mn-lt"/>
                  <a:sym typeface="Montserrat Light"/>
                </a:rPr>
                <a:t>Core</a:t>
              </a:r>
              <a:r>
                <a:rPr lang="en" sz="1800" b="0" dirty="0">
                  <a:solidFill>
                    <a:schemeClr val="dk1"/>
                  </a:solidFill>
                  <a:latin typeface="Montserrat Light"/>
                  <a:ea typeface="Montserrat Light"/>
                  <a:cs typeface="Montserrat Light"/>
                  <a:sym typeface="Montserrat Light"/>
                </a:rPr>
                <a:t> </a:t>
              </a:r>
              <a:r>
                <a:rPr lang="en" sz="2000" dirty="0">
                  <a:solidFill>
                    <a:schemeClr val="dk1"/>
                  </a:solidFill>
                  <a:latin typeface="+mn-lt"/>
                  <a:sym typeface="Montserrat Light"/>
                </a:rPr>
                <a:t>Algorithms</a:t>
              </a:r>
              <a:endParaRPr sz="2000" dirty="0">
                <a:solidFill>
                  <a:schemeClr val="dk1"/>
                </a:solidFill>
                <a:latin typeface="+mn-lt"/>
                <a:sym typeface="Montserrat Light"/>
              </a:endParaRPr>
            </a:p>
          </p:txBody>
        </p:sp>
      </p:grpSp>
      <p:grpSp>
        <p:nvGrpSpPr>
          <p:cNvPr id="252" name="Google Shape;252;p25"/>
          <p:cNvGrpSpPr/>
          <p:nvPr/>
        </p:nvGrpSpPr>
        <p:grpSpPr>
          <a:xfrm>
            <a:off x="4762500" y="2190750"/>
            <a:ext cx="3810000" cy="571500"/>
            <a:chOff x="4762500" y="2190750"/>
            <a:chExt cx="3810000" cy="571500"/>
          </a:xfrm>
        </p:grpSpPr>
        <p:sp>
          <p:nvSpPr>
            <p:cNvPr id="253" name="Google Shape;253;p25"/>
            <p:cNvSpPr/>
            <p:nvPr/>
          </p:nvSpPr>
          <p:spPr>
            <a:xfrm>
              <a:off x="4762500" y="2190750"/>
              <a:ext cx="3810000" cy="571500"/>
            </a:xfrm>
            <a:prstGeom prst="roundRect">
              <a:avLst>
                <a:gd name="adj" fmla="val 13333"/>
              </a:avLst>
            </a:prstGeom>
            <a:solidFill>
              <a:srgbClr val="63B3ED">
                <a:alpha val="1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54" name="Google Shape;254;p25"/>
            <p:cNvSpPr txBox="1"/>
            <p:nvPr/>
          </p:nvSpPr>
          <p:spPr>
            <a:xfrm>
              <a:off x="4953000" y="2190750"/>
              <a:ext cx="381000" cy="571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800" b="1">
                  <a:solidFill>
                    <a:srgbClr val="2B6CB0"/>
                  </a:solidFill>
                  <a:latin typeface="Montserrat"/>
                  <a:ea typeface="Montserrat"/>
                  <a:cs typeface="Montserrat"/>
                  <a:sym typeface="Montserrat"/>
                </a:rPr>
                <a:t>04</a:t>
              </a:r>
              <a:endParaRPr sz="1800" b="1">
                <a:solidFill>
                  <a:srgbClr val="2B6CB0"/>
                </a:solidFill>
                <a:latin typeface="Montserrat"/>
                <a:ea typeface="Montserrat"/>
                <a:cs typeface="Montserrat"/>
                <a:sym typeface="Montserrat"/>
              </a:endParaRPr>
            </a:p>
          </p:txBody>
        </p:sp>
        <p:sp>
          <p:nvSpPr>
            <p:cNvPr id="255" name="Google Shape;255;p25"/>
            <p:cNvSpPr txBox="1"/>
            <p:nvPr/>
          </p:nvSpPr>
          <p:spPr>
            <a:xfrm>
              <a:off x="5429250" y="2190750"/>
              <a:ext cx="2952900" cy="571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2000" dirty="0">
                  <a:solidFill>
                    <a:schemeClr val="dk1"/>
                  </a:solidFill>
                  <a:latin typeface="+mn-lt"/>
                  <a:sym typeface="Montserrat Light"/>
                </a:rPr>
                <a:t>Applications in Industry</a:t>
              </a:r>
              <a:endParaRPr sz="2000" dirty="0">
                <a:solidFill>
                  <a:schemeClr val="dk1"/>
                </a:solidFill>
                <a:latin typeface="+mn-lt"/>
                <a:sym typeface="Montserrat Light"/>
              </a:endParaRPr>
            </a:p>
          </p:txBody>
        </p:sp>
      </p:grpSp>
      <p:grpSp>
        <p:nvGrpSpPr>
          <p:cNvPr id="256" name="Google Shape;256;p25"/>
          <p:cNvGrpSpPr/>
          <p:nvPr/>
        </p:nvGrpSpPr>
        <p:grpSpPr>
          <a:xfrm>
            <a:off x="571500" y="2952750"/>
            <a:ext cx="3810000" cy="571500"/>
            <a:chOff x="571500" y="2952750"/>
            <a:chExt cx="3810000" cy="571500"/>
          </a:xfrm>
        </p:grpSpPr>
        <p:sp>
          <p:nvSpPr>
            <p:cNvPr id="257" name="Google Shape;257;p25"/>
            <p:cNvSpPr/>
            <p:nvPr/>
          </p:nvSpPr>
          <p:spPr>
            <a:xfrm>
              <a:off x="571500" y="2952750"/>
              <a:ext cx="3810000" cy="571500"/>
            </a:xfrm>
            <a:prstGeom prst="roundRect">
              <a:avLst>
                <a:gd name="adj" fmla="val 13333"/>
              </a:avLst>
            </a:prstGeom>
            <a:solidFill>
              <a:srgbClr val="63B3ED">
                <a:alpha val="1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58" name="Google Shape;258;p25"/>
            <p:cNvSpPr txBox="1"/>
            <p:nvPr/>
          </p:nvSpPr>
          <p:spPr>
            <a:xfrm>
              <a:off x="762000" y="2952750"/>
              <a:ext cx="381000" cy="571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800" b="1">
                  <a:solidFill>
                    <a:srgbClr val="2B6CB0"/>
                  </a:solidFill>
                  <a:latin typeface="Montserrat"/>
                  <a:ea typeface="Montserrat"/>
                  <a:cs typeface="Montserrat"/>
                  <a:sym typeface="Montserrat"/>
                </a:rPr>
                <a:t>05</a:t>
              </a:r>
              <a:endParaRPr sz="1800" b="1">
                <a:solidFill>
                  <a:srgbClr val="2B6CB0"/>
                </a:solidFill>
                <a:latin typeface="Montserrat"/>
                <a:ea typeface="Montserrat"/>
                <a:cs typeface="Montserrat"/>
                <a:sym typeface="Montserrat"/>
              </a:endParaRPr>
            </a:p>
          </p:txBody>
        </p:sp>
        <p:sp>
          <p:nvSpPr>
            <p:cNvPr id="259" name="Google Shape;259;p25"/>
            <p:cNvSpPr txBox="1"/>
            <p:nvPr/>
          </p:nvSpPr>
          <p:spPr>
            <a:xfrm>
              <a:off x="1238250" y="2952750"/>
              <a:ext cx="2952900" cy="571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2000" dirty="0">
                  <a:solidFill>
                    <a:schemeClr val="dk1"/>
                  </a:solidFill>
                  <a:latin typeface="+mn-lt"/>
                  <a:sym typeface="Montserrat Light"/>
                </a:rPr>
                <a:t>Results &amp; Benchmarks</a:t>
              </a:r>
              <a:endParaRPr sz="2000" dirty="0">
                <a:solidFill>
                  <a:schemeClr val="dk1"/>
                </a:solidFill>
                <a:latin typeface="+mn-lt"/>
                <a:sym typeface="Montserrat Light"/>
              </a:endParaRPr>
            </a:p>
          </p:txBody>
        </p:sp>
      </p:grpSp>
      <p:grpSp>
        <p:nvGrpSpPr>
          <p:cNvPr id="260" name="Google Shape;260;p25"/>
          <p:cNvGrpSpPr/>
          <p:nvPr/>
        </p:nvGrpSpPr>
        <p:grpSpPr>
          <a:xfrm>
            <a:off x="4762500" y="2952750"/>
            <a:ext cx="3810000" cy="571500"/>
            <a:chOff x="4762500" y="2952750"/>
            <a:chExt cx="3810000" cy="571500"/>
          </a:xfrm>
        </p:grpSpPr>
        <p:sp>
          <p:nvSpPr>
            <p:cNvPr id="261" name="Google Shape;261;p25"/>
            <p:cNvSpPr/>
            <p:nvPr/>
          </p:nvSpPr>
          <p:spPr>
            <a:xfrm>
              <a:off x="4762500" y="2952750"/>
              <a:ext cx="3810000" cy="571500"/>
            </a:xfrm>
            <a:prstGeom prst="roundRect">
              <a:avLst>
                <a:gd name="adj" fmla="val 13333"/>
              </a:avLst>
            </a:prstGeom>
            <a:solidFill>
              <a:srgbClr val="63B3ED">
                <a:alpha val="1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62" name="Google Shape;262;p25"/>
            <p:cNvSpPr txBox="1"/>
            <p:nvPr/>
          </p:nvSpPr>
          <p:spPr>
            <a:xfrm>
              <a:off x="4953000" y="2952750"/>
              <a:ext cx="381000" cy="571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800" b="1">
                  <a:solidFill>
                    <a:srgbClr val="2B6CB0"/>
                  </a:solidFill>
                  <a:latin typeface="Montserrat"/>
                  <a:ea typeface="Montserrat"/>
                  <a:cs typeface="Montserrat"/>
                  <a:sym typeface="Montserrat"/>
                </a:rPr>
                <a:t>06</a:t>
              </a:r>
              <a:endParaRPr sz="1800" b="1">
                <a:solidFill>
                  <a:srgbClr val="2B6CB0"/>
                </a:solidFill>
                <a:latin typeface="Montserrat"/>
                <a:ea typeface="Montserrat"/>
                <a:cs typeface="Montserrat"/>
                <a:sym typeface="Montserrat"/>
              </a:endParaRPr>
            </a:p>
          </p:txBody>
        </p:sp>
        <p:sp>
          <p:nvSpPr>
            <p:cNvPr id="263" name="Google Shape;263;p25"/>
            <p:cNvSpPr txBox="1"/>
            <p:nvPr/>
          </p:nvSpPr>
          <p:spPr>
            <a:xfrm>
              <a:off x="5429250" y="2952750"/>
              <a:ext cx="2952900" cy="571500"/>
            </a:xfrm>
            <a:prstGeom prst="rect">
              <a:avLst/>
            </a:prstGeom>
            <a:noFill/>
            <a:ln>
              <a:noFill/>
            </a:ln>
          </p:spPr>
          <p:txBody>
            <a:bodyPr spcFirstLastPara="1" wrap="square" lIns="0" tIns="0" rIns="0" bIns="0" anchor="ctr" anchorCtr="0">
              <a:noAutofit/>
            </a:bodyPr>
            <a:lstStyle/>
            <a:p>
              <a:r>
                <a:rPr lang="en" sz="2000" dirty="0">
                  <a:solidFill>
                    <a:schemeClr val="dk1"/>
                  </a:solidFill>
                  <a:latin typeface="+mn-lt"/>
                  <a:sym typeface="Montserrat Light"/>
                </a:rPr>
                <a:t>Open Issues</a:t>
              </a:r>
              <a:endParaRPr sz="2000" dirty="0">
                <a:solidFill>
                  <a:schemeClr val="dk1"/>
                </a:solidFill>
                <a:latin typeface="+mn-lt"/>
                <a:sym typeface="Montserrat Light"/>
              </a:endParaRPr>
            </a:p>
          </p:txBody>
        </p:sp>
      </p:grpSp>
      <p:grpSp>
        <p:nvGrpSpPr>
          <p:cNvPr id="264" name="Google Shape;264;p25"/>
          <p:cNvGrpSpPr/>
          <p:nvPr/>
        </p:nvGrpSpPr>
        <p:grpSpPr>
          <a:xfrm>
            <a:off x="571500" y="3714750"/>
            <a:ext cx="8001000" cy="571500"/>
            <a:chOff x="571500" y="3714750"/>
            <a:chExt cx="8001000" cy="571500"/>
          </a:xfrm>
        </p:grpSpPr>
        <p:sp>
          <p:nvSpPr>
            <p:cNvPr id="265" name="Google Shape;265;p25"/>
            <p:cNvSpPr/>
            <p:nvPr/>
          </p:nvSpPr>
          <p:spPr>
            <a:xfrm>
              <a:off x="571500" y="3714750"/>
              <a:ext cx="8001000" cy="571500"/>
            </a:xfrm>
            <a:prstGeom prst="roundRect">
              <a:avLst>
                <a:gd name="adj" fmla="val 13333"/>
              </a:avLst>
            </a:prstGeom>
            <a:solidFill>
              <a:srgbClr val="63B3ED">
                <a:alpha val="1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66" name="Google Shape;266;p25"/>
            <p:cNvSpPr txBox="1"/>
            <p:nvPr/>
          </p:nvSpPr>
          <p:spPr>
            <a:xfrm>
              <a:off x="762000" y="3714750"/>
              <a:ext cx="381000" cy="571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800" b="1">
                  <a:solidFill>
                    <a:srgbClr val="2B6CB0"/>
                  </a:solidFill>
                  <a:latin typeface="Montserrat"/>
                  <a:ea typeface="Montserrat"/>
                  <a:cs typeface="Montserrat"/>
                  <a:sym typeface="Montserrat"/>
                </a:rPr>
                <a:t>07</a:t>
              </a:r>
              <a:endParaRPr sz="1800" b="1">
                <a:solidFill>
                  <a:srgbClr val="2B6CB0"/>
                </a:solidFill>
                <a:latin typeface="Montserrat"/>
                <a:ea typeface="Montserrat"/>
                <a:cs typeface="Montserrat"/>
                <a:sym typeface="Montserrat"/>
              </a:endParaRPr>
            </a:p>
          </p:txBody>
        </p:sp>
        <p:sp>
          <p:nvSpPr>
            <p:cNvPr id="267" name="Google Shape;267;p25"/>
            <p:cNvSpPr txBox="1"/>
            <p:nvPr/>
          </p:nvSpPr>
          <p:spPr>
            <a:xfrm>
              <a:off x="1238250" y="3714750"/>
              <a:ext cx="7143900" cy="571500"/>
            </a:xfrm>
            <a:prstGeom prst="rect">
              <a:avLst/>
            </a:prstGeom>
            <a:noFill/>
            <a:ln>
              <a:noFill/>
            </a:ln>
          </p:spPr>
          <p:txBody>
            <a:bodyPr spcFirstLastPara="1" wrap="square" lIns="0" tIns="0" rIns="0" bIns="0" anchor="ctr" anchorCtr="0">
              <a:noAutofit/>
            </a:bodyPr>
            <a:lstStyle/>
            <a:p>
              <a:r>
                <a:rPr lang="en" sz="2000" dirty="0">
                  <a:solidFill>
                    <a:schemeClr val="dk1"/>
                  </a:solidFill>
                  <a:latin typeface="+mn-lt"/>
                  <a:sym typeface="Montserrat Light"/>
                </a:rPr>
                <a:t>References &amp; Discussion</a:t>
              </a:r>
              <a:endParaRPr sz="2000" dirty="0">
                <a:solidFill>
                  <a:schemeClr val="dk1"/>
                </a:solidFill>
                <a:latin typeface="+mn-lt"/>
                <a:sym typeface="Montserrat Light"/>
              </a:endParaRPr>
            </a:p>
          </p:txBody>
        </p:sp>
      </p:grpSp>
      <p:sp>
        <p:nvSpPr>
          <p:cNvPr id="268" name="Google Shape;268;p25"/>
          <p:cNvSpPr/>
          <p:nvPr/>
        </p:nvSpPr>
        <p:spPr>
          <a:xfrm>
            <a:off x="571500" y="4667250"/>
            <a:ext cx="8001000" cy="9600"/>
          </a:xfrm>
          <a:prstGeom prst="rect">
            <a:avLst/>
          </a:prstGeom>
          <a:solidFill>
            <a:srgbClr val="E2E8F0"/>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69" name="Google Shape;269;p2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4" name="Google Shape;274;p26"/>
          <p:cNvSpPr/>
          <p:nvPr/>
        </p:nvSpPr>
        <p:spPr>
          <a:xfrm>
            <a:off x="0" y="0"/>
            <a:ext cx="9144000" cy="38100"/>
          </a:xfrm>
          <a:prstGeom prst="rect">
            <a:avLst/>
          </a:prstGeom>
          <a:solidFill>
            <a:srgbClr val="63B3ED">
              <a:alpha val="2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75" name="Google Shape;275;p26"/>
          <p:cNvSpPr txBox="1"/>
          <p:nvPr/>
        </p:nvSpPr>
        <p:spPr>
          <a:xfrm>
            <a:off x="571500" y="381000"/>
            <a:ext cx="8001000" cy="523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400"/>
              </a:spcAft>
              <a:buNone/>
            </a:pPr>
            <a:r>
              <a:rPr lang="en" sz="2000" b="0" dirty="0">
                <a:solidFill>
                  <a:srgbClr val="1A202C"/>
                </a:solidFill>
                <a:latin typeface="+mj-lt"/>
                <a:ea typeface="Playfair Display Black"/>
                <a:cs typeface="Playfair Display Black"/>
                <a:sym typeface="Playfair Display Black"/>
              </a:rPr>
              <a:t>Information Theory: The Mathematical Study of Communication</a:t>
            </a:r>
            <a:endParaRPr sz="2000" b="0" dirty="0">
              <a:solidFill>
                <a:srgbClr val="1A202C"/>
              </a:solidFill>
              <a:latin typeface="+mj-lt"/>
              <a:ea typeface="Playfair Display Black"/>
              <a:cs typeface="Playfair Display Black"/>
              <a:sym typeface="Playfair Display Black"/>
            </a:endParaRPr>
          </a:p>
        </p:txBody>
      </p:sp>
      <p:sp>
        <p:nvSpPr>
          <p:cNvPr id="276" name="Google Shape;276;p26"/>
          <p:cNvSpPr/>
          <p:nvPr/>
        </p:nvSpPr>
        <p:spPr>
          <a:xfrm>
            <a:off x="571500" y="827075"/>
            <a:ext cx="762000" cy="28500"/>
          </a:xfrm>
          <a:prstGeom prst="rect">
            <a:avLst/>
          </a:prstGeom>
          <a:solidFill>
            <a:srgbClr val="63B3ED"/>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grpSp>
        <p:nvGrpSpPr>
          <p:cNvPr id="277" name="Google Shape;277;p26"/>
          <p:cNvGrpSpPr/>
          <p:nvPr/>
        </p:nvGrpSpPr>
        <p:grpSpPr>
          <a:xfrm>
            <a:off x="571500" y="1285874"/>
            <a:ext cx="3810000" cy="1528239"/>
            <a:chOff x="0" y="0"/>
            <a:chExt cx="3810000" cy="1428900"/>
          </a:xfrm>
        </p:grpSpPr>
        <p:pic>
          <p:nvPicPr>
            <p:cNvPr id="278" name="Google Shape;278;p26"/>
            <p:cNvPicPr preferRelativeResize="0"/>
            <p:nvPr/>
          </p:nvPicPr>
          <p:blipFill rotWithShape="1">
            <a:blip r:embed="rId3">
              <a:alphaModFix/>
            </a:blip>
            <a:srcRect/>
            <a:stretch/>
          </p:blipFill>
          <p:spPr>
            <a:xfrm>
              <a:off x="0" y="0"/>
              <a:ext cx="3810000" cy="1428900"/>
            </a:xfrm>
            <a:prstGeom prst="rect">
              <a:avLst/>
            </a:prstGeom>
            <a:noFill/>
            <a:ln>
              <a:noFill/>
            </a:ln>
          </p:spPr>
        </p:pic>
        <p:sp>
          <p:nvSpPr>
            <p:cNvPr id="279" name="Google Shape;279;p26"/>
            <p:cNvSpPr txBox="1"/>
            <p:nvPr/>
          </p:nvSpPr>
          <p:spPr>
            <a:xfrm>
              <a:off x="190500" y="190500"/>
              <a:ext cx="3429000" cy="1047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b="1" dirty="0">
                  <a:solidFill>
                    <a:srgbClr val="2B6CB0"/>
                  </a:solidFill>
                  <a:latin typeface="+mn-lt"/>
                  <a:ea typeface="Montserrat"/>
                  <a:cs typeface="Montserrat"/>
                  <a:sym typeface="Montserrat"/>
                </a:rPr>
                <a:t>What is Information Theory?</a:t>
              </a:r>
              <a:endParaRPr sz="1600" b="1" dirty="0">
                <a:solidFill>
                  <a:srgbClr val="2B6CB0"/>
                </a:solidFill>
                <a:latin typeface="+mn-lt"/>
                <a:ea typeface="Montserrat"/>
                <a:cs typeface="Montserrat"/>
                <a:sym typeface="Montserrat"/>
              </a:endParaRPr>
            </a:p>
            <a:p>
              <a:pPr marL="0" lvl="0" indent="0" algn="l" rtl="0">
                <a:spcBef>
                  <a:spcPts val="400"/>
                </a:spcBef>
                <a:spcAft>
                  <a:spcPts val="400"/>
                </a:spcAft>
                <a:buNone/>
              </a:pPr>
              <a:r>
                <a:rPr lang="en" b="0" dirty="0">
                  <a:solidFill>
                    <a:schemeClr val="dk1"/>
                  </a:solidFill>
                  <a:latin typeface="+mn-lt"/>
                  <a:ea typeface="Montserrat Light"/>
                  <a:cs typeface="Montserrat Light"/>
                  <a:sym typeface="Montserrat Light"/>
                </a:rPr>
                <a:t>Founded by Claude Shannon in 1948, it is</a:t>
              </a:r>
              <a:r>
                <a:rPr lang="en" dirty="0">
                  <a:solidFill>
                    <a:schemeClr val="dk1"/>
                  </a:solidFill>
                  <a:latin typeface="+mn-lt"/>
                  <a:ea typeface="Montserrat Light"/>
                  <a:cs typeface="Montserrat Light"/>
                  <a:sym typeface="Montserrat Light"/>
                </a:rPr>
                <a:t> the </a:t>
              </a:r>
              <a:r>
                <a:rPr lang="en" b="0" dirty="0">
                  <a:solidFill>
                    <a:schemeClr val="dk1"/>
                  </a:solidFill>
                  <a:latin typeface="+mn-lt"/>
                  <a:ea typeface="Montserrat Light"/>
                  <a:cs typeface="Montserrat Light"/>
                  <a:sym typeface="Montserrat Light"/>
                </a:rPr>
                <a:t>study of the quantification, storage, and communication of information.</a:t>
              </a:r>
              <a:endParaRPr b="0" dirty="0">
                <a:solidFill>
                  <a:schemeClr val="dk1"/>
                </a:solidFill>
                <a:latin typeface="+mn-lt"/>
                <a:ea typeface="Montserrat Light"/>
                <a:cs typeface="Montserrat Light"/>
                <a:sym typeface="Montserrat Light"/>
              </a:endParaRPr>
            </a:p>
          </p:txBody>
        </p:sp>
      </p:grpSp>
      <p:grpSp>
        <p:nvGrpSpPr>
          <p:cNvPr id="280" name="Google Shape;280;p26"/>
          <p:cNvGrpSpPr/>
          <p:nvPr/>
        </p:nvGrpSpPr>
        <p:grpSpPr>
          <a:xfrm>
            <a:off x="4746784" y="1238180"/>
            <a:ext cx="3810000" cy="1575934"/>
            <a:chOff x="0" y="0"/>
            <a:chExt cx="3810000" cy="1428900"/>
          </a:xfrm>
        </p:grpSpPr>
        <p:pic>
          <p:nvPicPr>
            <p:cNvPr id="281" name="Google Shape;281;p26"/>
            <p:cNvPicPr preferRelativeResize="0"/>
            <p:nvPr/>
          </p:nvPicPr>
          <p:blipFill rotWithShape="1">
            <a:blip r:embed="rId3">
              <a:alphaModFix/>
            </a:blip>
            <a:srcRect/>
            <a:stretch/>
          </p:blipFill>
          <p:spPr>
            <a:xfrm>
              <a:off x="0" y="0"/>
              <a:ext cx="3810000" cy="1428900"/>
            </a:xfrm>
            <a:prstGeom prst="rect">
              <a:avLst/>
            </a:prstGeom>
            <a:noFill/>
            <a:ln>
              <a:noFill/>
            </a:ln>
          </p:spPr>
        </p:pic>
        <p:sp>
          <p:nvSpPr>
            <p:cNvPr id="282" name="Google Shape;282;p26"/>
            <p:cNvSpPr txBox="1"/>
            <p:nvPr/>
          </p:nvSpPr>
          <p:spPr>
            <a:xfrm>
              <a:off x="190500" y="41058"/>
              <a:ext cx="3429000" cy="1190700"/>
            </a:xfrm>
            <a:prstGeom prst="rect">
              <a:avLst/>
            </a:prstGeom>
            <a:noFill/>
            <a:ln>
              <a:noFill/>
            </a:ln>
          </p:spPr>
          <p:txBody>
            <a:bodyPr spcFirstLastPara="1" wrap="square" lIns="0" tIns="0" rIns="0" bIns="0" anchor="t" anchorCtr="0">
              <a:noAutofit/>
            </a:bodyPr>
            <a:lstStyle/>
            <a:p>
              <a:r>
                <a:rPr lang="en" sz="1600" b="1" dirty="0">
                  <a:solidFill>
                    <a:srgbClr val="2B6CB0"/>
                  </a:solidFill>
                  <a:latin typeface="+mn-lt"/>
                  <a:sym typeface="Montserrat"/>
                </a:rPr>
                <a:t>Key Definitions &amp; Concepts</a:t>
              </a:r>
              <a:endParaRPr sz="1600" b="1" dirty="0">
                <a:solidFill>
                  <a:srgbClr val="2B6CB0"/>
                </a:solidFill>
                <a:latin typeface="+mn-lt"/>
                <a:sym typeface="Montserrat"/>
              </a:endParaRPr>
            </a:p>
            <a:p>
              <a:pPr marL="457200" lvl="0" indent="-284163" algn="l" rtl="0">
                <a:spcBef>
                  <a:spcPts val="400"/>
                </a:spcBef>
                <a:spcAft>
                  <a:spcPts val="0"/>
                </a:spcAft>
                <a:buClr>
                  <a:srgbClr val="4A5568"/>
                </a:buClr>
                <a:buSzPts val="875"/>
                <a:buFont typeface="Montserrat"/>
                <a:buChar char="●"/>
              </a:pPr>
              <a:r>
                <a:rPr lang="en" b="1" dirty="0">
                  <a:solidFill>
                    <a:srgbClr val="2B6CB0"/>
                  </a:solidFill>
                  <a:latin typeface="+mn-lt"/>
                  <a:ea typeface="Montserrat"/>
                  <a:cs typeface="Montserrat"/>
                  <a:sym typeface="Montserrat"/>
                </a:rPr>
                <a:t>Entropy (H):</a:t>
              </a:r>
              <a:r>
                <a:rPr lang="en" sz="1050" b="0" dirty="0">
                  <a:solidFill>
                    <a:srgbClr val="4A5568"/>
                  </a:solidFill>
                  <a:latin typeface="+mn-lt"/>
                  <a:ea typeface="Montserrat Light"/>
                  <a:cs typeface="Montserrat Light"/>
                  <a:sym typeface="Montserrat Light"/>
                </a:rPr>
                <a:t> </a:t>
              </a:r>
              <a:r>
                <a:rPr lang="en" dirty="0">
                  <a:solidFill>
                    <a:schemeClr val="dk1"/>
                  </a:solidFill>
                  <a:latin typeface="+mn-lt"/>
                  <a:ea typeface="Montserrat Light"/>
                  <a:cs typeface="Montserrat Light"/>
                  <a:sym typeface="Montserrat Light"/>
                </a:rPr>
                <a:t>The measure of uncertainty or randomness in a data source.</a:t>
              </a:r>
              <a:endParaRPr dirty="0">
                <a:solidFill>
                  <a:schemeClr val="dk1"/>
                </a:solidFill>
                <a:latin typeface="+mn-lt"/>
                <a:ea typeface="Montserrat Light"/>
                <a:cs typeface="Montserrat Light"/>
                <a:sym typeface="Montserrat Light"/>
              </a:endParaRPr>
            </a:p>
            <a:p>
              <a:pPr marL="457200" lvl="0" indent="-284163" algn="l" rtl="0">
                <a:spcBef>
                  <a:spcPts val="200"/>
                </a:spcBef>
                <a:spcAft>
                  <a:spcPts val="0"/>
                </a:spcAft>
                <a:buClr>
                  <a:srgbClr val="4A5568"/>
                </a:buClr>
                <a:buSzPts val="875"/>
                <a:buFont typeface="Montserrat"/>
                <a:buChar char="●"/>
              </a:pPr>
              <a:r>
                <a:rPr lang="en" b="1" dirty="0">
                  <a:solidFill>
                    <a:srgbClr val="2B6CB0"/>
                  </a:solidFill>
                  <a:latin typeface="+mn-lt"/>
                  <a:ea typeface="Montserrat"/>
                  <a:cs typeface="Montserrat"/>
                  <a:sym typeface="Montserrat"/>
                </a:rPr>
                <a:t>The Bit:</a:t>
              </a:r>
              <a:r>
                <a:rPr lang="en" sz="1800" dirty="0">
                  <a:solidFill>
                    <a:schemeClr val="dk1"/>
                  </a:solidFill>
                  <a:latin typeface="+mn-lt"/>
                  <a:ea typeface="Montserrat Light"/>
                  <a:cs typeface="Montserrat Light"/>
                  <a:sym typeface="Montserrat Light"/>
                </a:rPr>
                <a:t> </a:t>
              </a:r>
              <a:r>
                <a:rPr lang="en" dirty="0">
                  <a:solidFill>
                    <a:schemeClr val="dk1"/>
                  </a:solidFill>
                  <a:latin typeface="+mn-lt"/>
                  <a:ea typeface="Montserrat Light"/>
                  <a:cs typeface="Montserrat Light"/>
                  <a:sym typeface="Montserrat Light"/>
                </a:rPr>
                <a:t>The fundamental unit of information, introduced by Shannon</a:t>
              </a:r>
              <a:r>
                <a:rPr lang="en" sz="1050" b="0" dirty="0">
                  <a:solidFill>
                    <a:srgbClr val="4A5568"/>
                  </a:solidFill>
                  <a:latin typeface="+mn-lt"/>
                  <a:ea typeface="Montserrat Light"/>
                  <a:cs typeface="Montserrat Light"/>
                  <a:sym typeface="Montserrat Light"/>
                </a:rPr>
                <a:t>.</a:t>
              </a:r>
              <a:endParaRPr sz="1050" b="0" dirty="0">
                <a:solidFill>
                  <a:srgbClr val="4A5568"/>
                </a:solidFill>
                <a:latin typeface="+mn-lt"/>
                <a:ea typeface="Montserrat Light"/>
                <a:cs typeface="Montserrat Light"/>
                <a:sym typeface="Montserrat Light"/>
              </a:endParaRPr>
            </a:p>
          </p:txBody>
        </p:sp>
      </p:grpSp>
      <p:grpSp>
        <p:nvGrpSpPr>
          <p:cNvPr id="283" name="Google Shape;283;p26"/>
          <p:cNvGrpSpPr/>
          <p:nvPr/>
        </p:nvGrpSpPr>
        <p:grpSpPr>
          <a:xfrm>
            <a:off x="571500" y="2904905"/>
            <a:ext cx="3810000" cy="1666875"/>
            <a:chOff x="0" y="-189"/>
            <a:chExt cx="3810000" cy="1429089"/>
          </a:xfrm>
        </p:grpSpPr>
        <p:pic>
          <p:nvPicPr>
            <p:cNvPr id="284" name="Google Shape;284;p26"/>
            <p:cNvPicPr preferRelativeResize="0"/>
            <p:nvPr/>
          </p:nvPicPr>
          <p:blipFill rotWithShape="1">
            <a:blip r:embed="rId3">
              <a:alphaModFix/>
            </a:blip>
            <a:srcRect/>
            <a:stretch/>
          </p:blipFill>
          <p:spPr>
            <a:xfrm>
              <a:off x="0" y="0"/>
              <a:ext cx="3810000" cy="1428900"/>
            </a:xfrm>
            <a:prstGeom prst="rect">
              <a:avLst/>
            </a:prstGeom>
            <a:noFill/>
            <a:ln>
              <a:noFill/>
            </a:ln>
          </p:spPr>
        </p:pic>
        <p:sp>
          <p:nvSpPr>
            <p:cNvPr id="285" name="Google Shape;285;p26"/>
            <p:cNvSpPr txBox="1"/>
            <p:nvPr/>
          </p:nvSpPr>
          <p:spPr>
            <a:xfrm>
              <a:off x="149634" y="-189"/>
              <a:ext cx="3429000" cy="1047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b="1" dirty="0">
                  <a:solidFill>
                    <a:srgbClr val="2B6CB0"/>
                  </a:solidFill>
                  <a:latin typeface="+mn-lt"/>
                  <a:sym typeface="Montserrat"/>
                </a:rPr>
                <a:t>Sub-Divisions</a:t>
              </a:r>
              <a:endParaRPr sz="1600" b="1" dirty="0">
                <a:solidFill>
                  <a:srgbClr val="2B6CB0"/>
                </a:solidFill>
                <a:latin typeface="+mn-lt"/>
                <a:sym typeface="Montserrat"/>
              </a:endParaRPr>
            </a:p>
            <a:p>
              <a:pPr marL="457200" lvl="0" indent="-284163" algn="l" rtl="0">
                <a:spcBef>
                  <a:spcPts val="400"/>
                </a:spcBef>
                <a:spcAft>
                  <a:spcPts val="0"/>
                </a:spcAft>
                <a:buClr>
                  <a:srgbClr val="4A5568"/>
                </a:buClr>
                <a:buSzPts val="875"/>
                <a:buFont typeface="Montserrat"/>
                <a:buChar char="●"/>
              </a:pPr>
              <a:r>
                <a:rPr lang="en" b="1" dirty="0">
                  <a:solidFill>
                    <a:srgbClr val="2B6CB0"/>
                  </a:solidFill>
                  <a:latin typeface="+mn-lt"/>
                  <a:ea typeface="Montserrat"/>
                  <a:cs typeface="Montserrat"/>
                  <a:sym typeface="Montserrat"/>
                </a:rPr>
                <a:t>Source Coding:</a:t>
              </a:r>
              <a:r>
                <a:rPr lang="en" sz="1100" b="0" dirty="0">
                  <a:solidFill>
                    <a:srgbClr val="4A5568"/>
                  </a:solidFill>
                  <a:latin typeface="+mn-lt"/>
                  <a:ea typeface="Montserrat Light"/>
                  <a:cs typeface="Montserrat Light"/>
                  <a:sym typeface="Montserrat Light"/>
                </a:rPr>
                <a:t> </a:t>
              </a:r>
              <a:r>
                <a:rPr lang="en" b="0" dirty="0">
                  <a:solidFill>
                    <a:schemeClr val="dk1"/>
                  </a:solidFill>
                  <a:latin typeface="+mn-lt"/>
                  <a:ea typeface="Montserrat Light"/>
                  <a:cs typeface="Montserrat Light"/>
                  <a:sym typeface="Montserrat Light"/>
                </a:rPr>
                <a:t>Data compression (e.g., Huffman, LZW) to remove redundancy.</a:t>
              </a:r>
              <a:endParaRPr sz="875" dirty="0">
                <a:solidFill>
                  <a:schemeClr val="dk1"/>
                </a:solidFill>
                <a:latin typeface="+mn-lt"/>
                <a:ea typeface="Montserrat Light"/>
                <a:cs typeface="Montserrat Light"/>
                <a:sym typeface="Montserrat Light"/>
              </a:endParaRPr>
            </a:p>
            <a:p>
              <a:pPr marL="457200" lvl="0" indent="-284163" algn="l" rtl="0">
                <a:spcBef>
                  <a:spcPts val="200"/>
                </a:spcBef>
                <a:spcAft>
                  <a:spcPts val="0"/>
                </a:spcAft>
                <a:buClr>
                  <a:srgbClr val="4A5568"/>
                </a:buClr>
                <a:buSzPts val="875"/>
                <a:buFont typeface="Montserrat"/>
                <a:buChar char="●"/>
              </a:pPr>
              <a:r>
                <a:rPr lang="en" b="1" dirty="0">
                  <a:solidFill>
                    <a:srgbClr val="2B6CB0"/>
                  </a:solidFill>
                  <a:latin typeface="+mn-lt"/>
                  <a:ea typeface="Montserrat"/>
                  <a:cs typeface="Montserrat"/>
                  <a:sym typeface="Montserrat"/>
                </a:rPr>
                <a:t>Channel Coding:</a:t>
              </a:r>
              <a:r>
                <a:rPr lang="en" sz="1050" b="0" dirty="0">
                  <a:solidFill>
                    <a:srgbClr val="4A5568"/>
                  </a:solidFill>
                  <a:latin typeface="+mn-lt"/>
                  <a:ea typeface="Montserrat Light"/>
                  <a:cs typeface="Montserrat Light"/>
                  <a:sym typeface="Montserrat Light"/>
                </a:rPr>
                <a:t> </a:t>
              </a:r>
              <a:r>
                <a:rPr lang="en" b="0" dirty="0">
                  <a:solidFill>
                    <a:schemeClr val="dk1"/>
                  </a:solidFill>
                  <a:latin typeface="+mn-lt"/>
                  <a:ea typeface="Montserrat Light"/>
                  <a:cs typeface="Montserrat Light"/>
                  <a:sym typeface="Montserrat Light"/>
                </a:rPr>
                <a:t>Error detection and correction to ensure reliability. (e.g., LDPC, Polar</a:t>
              </a:r>
              <a:r>
                <a:rPr lang="en" dirty="0">
                  <a:solidFill>
                    <a:schemeClr val="dk1"/>
                  </a:solidFill>
                  <a:latin typeface="+mn-lt"/>
                  <a:ea typeface="Montserrat Light"/>
                  <a:cs typeface="Montserrat Light"/>
                  <a:sym typeface="Montserrat Light"/>
                </a:rPr>
                <a:t> Coding)</a:t>
              </a:r>
              <a:endParaRPr b="0" dirty="0">
                <a:solidFill>
                  <a:schemeClr val="dk1"/>
                </a:solidFill>
                <a:latin typeface="+mn-lt"/>
                <a:ea typeface="Montserrat Light"/>
                <a:cs typeface="Montserrat Light"/>
                <a:sym typeface="Montserrat Light"/>
              </a:endParaRPr>
            </a:p>
            <a:p>
              <a:pPr marL="0" lvl="0" indent="0" algn="l" rtl="0">
                <a:spcBef>
                  <a:spcPts val="200"/>
                </a:spcBef>
                <a:spcAft>
                  <a:spcPts val="200"/>
                </a:spcAft>
                <a:buNone/>
              </a:pPr>
              <a:endParaRPr sz="875" b="0" dirty="0">
                <a:solidFill>
                  <a:srgbClr val="4A5568"/>
                </a:solidFill>
                <a:latin typeface="Montserrat Light"/>
                <a:ea typeface="Montserrat Light"/>
                <a:cs typeface="Montserrat Light"/>
                <a:sym typeface="Montserrat Light"/>
              </a:endParaRPr>
            </a:p>
          </p:txBody>
        </p:sp>
      </p:grpSp>
      <p:pic>
        <p:nvPicPr>
          <p:cNvPr id="286" name="Google Shape;286;p26"/>
          <p:cNvPicPr preferRelativeResize="0"/>
          <p:nvPr/>
        </p:nvPicPr>
        <p:blipFill rotWithShape="1">
          <a:blip r:embed="rId3">
            <a:alphaModFix/>
          </a:blip>
          <a:srcRect/>
          <a:stretch/>
        </p:blipFill>
        <p:spPr>
          <a:xfrm>
            <a:off x="4762500" y="2905125"/>
            <a:ext cx="3810000" cy="1676695"/>
          </a:xfrm>
          <a:prstGeom prst="rect">
            <a:avLst/>
          </a:prstGeom>
          <a:noFill/>
          <a:ln>
            <a:noFill/>
          </a:ln>
        </p:spPr>
      </p:pic>
      <p:sp>
        <p:nvSpPr>
          <p:cNvPr id="287" name="Google Shape;287;p26"/>
          <p:cNvSpPr txBox="1"/>
          <p:nvPr/>
        </p:nvSpPr>
        <p:spPr>
          <a:xfrm>
            <a:off x="4762500" y="2945324"/>
            <a:ext cx="3429000" cy="1047900"/>
          </a:xfrm>
          <a:prstGeom prst="rect">
            <a:avLst/>
          </a:prstGeom>
          <a:noFill/>
          <a:ln>
            <a:noFill/>
          </a:ln>
        </p:spPr>
        <p:txBody>
          <a:bodyPr spcFirstLastPara="1" wrap="square" lIns="0" tIns="0" rIns="0" bIns="0" anchor="t" anchorCtr="0">
            <a:noAutofit/>
          </a:bodyPr>
          <a:lstStyle/>
          <a:p>
            <a:r>
              <a:rPr lang="en" sz="1600" b="1" dirty="0">
                <a:solidFill>
                  <a:srgbClr val="2B6CB0"/>
                </a:solidFill>
                <a:latin typeface="+mn-lt"/>
                <a:sym typeface="Montserrat"/>
              </a:rPr>
              <a:t>Practical Applications</a:t>
            </a:r>
            <a:endParaRPr sz="1600" b="1" dirty="0">
              <a:solidFill>
                <a:srgbClr val="2B6CB0"/>
              </a:solidFill>
              <a:latin typeface="+mn-lt"/>
              <a:sym typeface="Montserrat"/>
            </a:endParaRPr>
          </a:p>
          <a:p>
            <a:pPr marL="457200" lvl="0" indent="-296863" algn="l" rtl="0">
              <a:spcBef>
                <a:spcPts val="400"/>
              </a:spcBef>
              <a:spcAft>
                <a:spcPts val="0"/>
              </a:spcAft>
              <a:buClr>
                <a:schemeClr val="dk1"/>
              </a:buClr>
              <a:buSzPts val="1075"/>
              <a:buFont typeface="Montserrat"/>
              <a:buChar char="●"/>
            </a:pPr>
            <a:r>
              <a:rPr lang="en" dirty="0">
                <a:solidFill>
                  <a:schemeClr val="dk1"/>
                </a:solidFill>
                <a:latin typeface="+mn-lt"/>
                <a:sym typeface="Montserrat Light"/>
              </a:rPr>
              <a:t>Lossless compression (ZIP, PNG) and Lossy (JPEG, MP3, HEVC).</a:t>
            </a:r>
            <a:endParaRPr dirty="0">
              <a:solidFill>
                <a:schemeClr val="dk1"/>
              </a:solidFill>
              <a:latin typeface="+mn-lt"/>
              <a:sym typeface="Montserrat Light"/>
            </a:endParaRPr>
          </a:p>
          <a:p>
            <a:pPr marL="457200" lvl="0" indent="-296863" algn="l" rtl="0">
              <a:spcBef>
                <a:spcPts val="200"/>
              </a:spcBef>
              <a:spcAft>
                <a:spcPts val="0"/>
              </a:spcAft>
              <a:buClr>
                <a:schemeClr val="dk1"/>
              </a:buClr>
              <a:buSzPts val="1075"/>
              <a:buFont typeface="Montserrat"/>
              <a:buChar char="●"/>
            </a:pPr>
            <a:r>
              <a:rPr lang="en" dirty="0">
                <a:solidFill>
                  <a:schemeClr val="dk1"/>
                </a:solidFill>
                <a:latin typeface="+mn-lt"/>
                <a:sym typeface="Montserrat Light"/>
              </a:rPr>
              <a:t>Wireless communication standards like 5G and LTE.</a:t>
            </a:r>
            <a:endParaRPr dirty="0">
              <a:solidFill>
                <a:schemeClr val="dk1"/>
              </a:solidFill>
              <a:latin typeface="+mn-lt"/>
              <a:sym typeface="Montserrat Light"/>
            </a:endParaRPr>
          </a:p>
          <a:p>
            <a:pPr marL="457200" lvl="0" indent="-296863" algn="l" rtl="0">
              <a:spcBef>
                <a:spcPts val="200"/>
              </a:spcBef>
              <a:spcAft>
                <a:spcPts val="200"/>
              </a:spcAft>
              <a:buClr>
                <a:schemeClr val="dk1"/>
              </a:buClr>
              <a:buSzPts val="1075"/>
              <a:buFont typeface="Montserrat"/>
              <a:buChar char="●"/>
            </a:pPr>
            <a:r>
              <a:rPr lang="en" dirty="0">
                <a:solidFill>
                  <a:schemeClr val="dk1"/>
                </a:solidFill>
                <a:latin typeface="+mn-lt"/>
                <a:sym typeface="Montserrat Light"/>
              </a:rPr>
              <a:t>Deep Learning and Large Language Models (LLMs).</a:t>
            </a:r>
            <a:endParaRPr dirty="0">
              <a:solidFill>
                <a:schemeClr val="dk1"/>
              </a:solidFill>
              <a:latin typeface="+mn-lt"/>
              <a:sym typeface="Montserrat Light"/>
            </a:endParaRPr>
          </a:p>
        </p:txBody>
      </p:sp>
      <p:sp>
        <p:nvSpPr>
          <p:cNvPr id="288" name="Google Shape;288;p26"/>
          <p:cNvSpPr/>
          <p:nvPr/>
        </p:nvSpPr>
        <p:spPr>
          <a:xfrm>
            <a:off x="571500" y="4572000"/>
            <a:ext cx="8001000" cy="9600"/>
          </a:xfrm>
          <a:prstGeom prst="rect">
            <a:avLst/>
          </a:prstGeom>
          <a:solidFill>
            <a:srgbClr val="E2E8F0"/>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89" name="Google Shape;289;p2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27"/>
          <p:cNvSpPr/>
          <p:nvPr/>
        </p:nvSpPr>
        <p:spPr>
          <a:xfrm>
            <a:off x="0" y="-49"/>
            <a:ext cx="9144000" cy="5143500"/>
          </a:xfrm>
          <a:prstGeom prst="rect">
            <a:avLst/>
          </a:prstGeom>
          <a:solidFill>
            <a:srgbClr val="FFFFFF"/>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94" name="Google Shape;294;p27"/>
          <p:cNvSpPr/>
          <p:nvPr/>
        </p:nvSpPr>
        <p:spPr>
          <a:xfrm>
            <a:off x="0" y="0"/>
            <a:ext cx="9144000" cy="38100"/>
          </a:xfrm>
          <a:prstGeom prst="rect">
            <a:avLst/>
          </a:prstGeom>
          <a:solidFill>
            <a:srgbClr val="63B3ED">
              <a:alpha val="2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95" name="Google Shape;295;p27"/>
          <p:cNvSpPr txBox="1"/>
          <p:nvPr/>
        </p:nvSpPr>
        <p:spPr>
          <a:xfrm>
            <a:off x="571500" y="428625"/>
            <a:ext cx="8001000" cy="571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3600" b="0" dirty="0">
                <a:solidFill>
                  <a:srgbClr val="1A202C"/>
                </a:solidFill>
                <a:latin typeface="+mj-lt"/>
                <a:ea typeface="Playfair Display Black"/>
                <a:cs typeface="Playfair Display Black"/>
                <a:sym typeface="Playfair Display Black"/>
              </a:rPr>
              <a:t>Evolution of </a:t>
            </a:r>
            <a:r>
              <a:rPr lang="en" sz="3600" dirty="0">
                <a:solidFill>
                  <a:srgbClr val="1A202C"/>
                </a:solidFill>
                <a:latin typeface="+mj-lt"/>
                <a:ea typeface="Playfair Display Black"/>
                <a:cs typeface="Playfair Display Black"/>
                <a:sym typeface="Playfair Display Black"/>
              </a:rPr>
              <a:t>Source</a:t>
            </a:r>
            <a:r>
              <a:rPr lang="en" sz="3600" b="0" dirty="0">
                <a:solidFill>
                  <a:srgbClr val="1A202C"/>
                </a:solidFill>
                <a:latin typeface="+mj-lt"/>
                <a:ea typeface="Playfair Display Black"/>
                <a:cs typeface="Playfair Display Black"/>
                <a:sym typeface="Playfair Display Black"/>
              </a:rPr>
              <a:t> Encoding</a:t>
            </a:r>
            <a:endParaRPr sz="3600" b="0" dirty="0">
              <a:solidFill>
                <a:srgbClr val="1A202C"/>
              </a:solidFill>
              <a:latin typeface="+mj-lt"/>
              <a:ea typeface="Playfair Display Black"/>
              <a:cs typeface="Playfair Display Black"/>
              <a:sym typeface="Playfair Display Black"/>
            </a:endParaRPr>
          </a:p>
        </p:txBody>
      </p:sp>
      <p:sp>
        <p:nvSpPr>
          <p:cNvPr id="296" name="Google Shape;296;p27"/>
          <p:cNvSpPr/>
          <p:nvPr/>
        </p:nvSpPr>
        <p:spPr>
          <a:xfrm>
            <a:off x="571500" y="1047750"/>
            <a:ext cx="762000" cy="28500"/>
          </a:xfrm>
          <a:prstGeom prst="rect">
            <a:avLst/>
          </a:prstGeom>
          <a:solidFill>
            <a:srgbClr val="63B3ED"/>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grpSp>
        <p:nvGrpSpPr>
          <p:cNvPr id="297" name="Google Shape;297;p27"/>
          <p:cNvGrpSpPr/>
          <p:nvPr/>
        </p:nvGrpSpPr>
        <p:grpSpPr>
          <a:xfrm>
            <a:off x="571500" y="1428750"/>
            <a:ext cx="2476500" cy="2084070"/>
            <a:chOff x="0" y="0"/>
            <a:chExt cx="2476500" cy="1905000"/>
          </a:xfrm>
        </p:grpSpPr>
        <p:sp>
          <p:nvSpPr>
            <p:cNvPr id="298" name="Google Shape;298;p27"/>
            <p:cNvSpPr/>
            <p:nvPr/>
          </p:nvSpPr>
          <p:spPr>
            <a:xfrm>
              <a:off x="0" y="0"/>
              <a:ext cx="2476500" cy="1905000"/>
            </a:xfrm>
            <a:prstGeom prst="roundRect">
              <a:avLst>
                <a:gd name="adj" fmla="val 4000"/>
              </a:avLst>
            </a:prstGeom>
            <a:solidFill>
              <a:srgbClr val="F7FAFC"/>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99" name="Google Shape;299;p27"/>
            <p:cNvSpPr txBox="1"/>
            <p:nvPr/>
          </p:nvSpPr>
          <p:spPr>
            <a:xfrm>
              <a:off x="190500" y="107461"/>
              <a:ext cx="2095500" cy="17412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800" b="0" dirty="0">
                  <a:solidFill>
                    <a:srgbClr val="63B3ED"/>
                  </a:solidFill>
                  <a:latin typeface="+mn-lt"/>
                  <a:ea typeface="Montserrat SemiBold"/>
                  <a:cs typeface="Montserrat SemiBold"/>
                  <a:sym typeface="Montserrat SemiBold"/>
                </a:rPr>
                <a:t>Entropy Encoding(1950s)</a:t>
              </a:r>
              <a:endParaRPr sz="1800" b="0" dirty="0">
                <a:solidFill>
                  <a:srgbClr val="63B3ED"/>
                </a:solidFill>
                <a:latin typeface="+mn-lt"/>
                <a:ea typeface="Montserrat SemiBold"/>
                <a:cs typeface="Montserrat SemiBold"/>
                <a:sym typeface="Montserrat SemiBold"/>
              </a:endParaRPr>
            </a:p>
            <a:p>
              <a:pPr marL="0" lvl="0" indent="0" algn="l" rtl="0">
                <a:spcBef>
                  <a:spcPts val="600"/>
                </a:spcBef>
                <a:spcAft>
                  <a:spcPts val="0"/>
                </a:spcAft>
                <a:buNone/>
              </a:pPr>
              <a:r>
                <a:rPr lang="en" b="0" dirty="0">
                  <a:solidFill>
                    <a:schemeClr val="dk1"/>
                  </a:solidFill>
                  <a:latin typeface="+mn-lt"/>
                  <a:ea typeface="Montserrat Light"/>
                  <a:cs typeface="Montserrat Light"/>
                  <a:sym typeface="Montserrat Light"/>
                </a:rPr>
                <a:t>Uses statistical probability to assign shorter codes to frequent symbols.</a:t>
              </a:r>
              <a:r>
                <a:rPr lang="en" dirty="0">
                  <a:solidFill>
                    <a:schemeClr val="dk1"/>
                  </a:solidFill>
                  <a:latin typeface="+mn-lt"/>
                  <a:ea typeface="Montserrat Light"/>
                  <a:cs typeface="Montserrat Light"/>
                  <a:sym typeface="Montserrat Light"/>
                </a:rPr>
                <a:t> </a:t>
              </a:r>
              <a:endParaRPr dirty="0">
                <a:solidFill>
                  <a:schemeClr val="dk1"/>
                </a:solidFill>
                <a:latin typeface="+mn-lt"/>
                <a:ea typeface="Montserrat Light"/>
                <a:cs typeface="Montserrat Light"/>
                <a:sym typeface="Montserrat Light"/>
              </a:endParaRPr>
            </a:p>
            <a:p>
              <a:pPr marL="0" lvl="0" indent="0" algn="l" rtl="0">
                <a:spcBef>
                  <a:spcPts val="0"/>
                </a:spcBef>
                <a:spcAft>
                  <a:spcPts val="0"/>
                </a:spcAft>
                <a:buNone/>
              </a:pPr>
              <a:endParaRPr sz="1300" dirty="0">
                <a:solidFill>
                  <a:schemeClr val="dk1"/>
                </a:solidFill>
                <a:latin typeface="Montserrat Light"/>
                <a:ea typeface="Montserrat Light"/>
                <a:cs typeface="Montserrat Light"/>
                <a:sym typeface="Montserrat Light"/>
              </a:endParaRPr>
            </a:p>
            <a:p>
              <a:pPr marL="0" lvl="0" indent="0" algn="l" rtl="0">
                <a:spcBef>
                  <a:spcPts val="0"/>
                </a:spcBef>
                <a:spcAft>
                  <a:spcPts val="0"/>
                </a:spcAft>
                <a:buNone/>
              </a:pPr>
              <a:r>
                <a:rPr lang="en" sz="1600" b="1" dirty="0">
                  <a:solidFill>
                    <a:schemeClr val="dk1"/>
                  </a:solidFill>
                  <a:latin typeface="+mn-lt"/>
                  <a:ea typeface="Montserrat"/>
                  <a:cs typeface="Montserrat"/>
                  <a:sym typeface="Montserrat"/>
                </a:rPr>
                <a:t>Huffman Coding</a:t>
              </a:r>
              <a:endParaRPr sz="1600" b="1" dirty="0">
                <a:solidFill>
                  <a:schemeClr val="dk1"/>
                </a:solidFill>
                <a:latin typeface="+mn-lt"/>
                <a:ea typeface="Montserrat"/>
                <a:cs typeface="Montserrat"/>
                <a:sym typeface="Montserrat"/>
              </a:endParaRPr>
            </a:p>
          </p:txBody>
        </p:sp>
      </p:grpSp>
      <p:grpSp>
        <p:nvGrpSpPr>
          <p:cNvPr id="300" name="Google Shape;300;p27"/>
          <p:cNvGrpSpPr/>
          <p:nvPr/>
        </p:nvGrpSpPr>
        <p:grpSpPr>
          <a:xfrm>
            <a:off x="3333750" y="1428750"/>
            <a:ext cx="2476500" cy="2113217"/>
            <a:chOff x="0" y="0"/>
            <a:chExt cx="2476500" cy="1905000"/>
          </a:xfrm>
        </p:grpSpPr>
        <p:sp>
          <p:nvSpPr>
            <p:cNvPr id="301" name="Google Shape;301;p27"/>
            <p:cNvSpPr/>
            <p:nvPr/>
          </p:nvSpPr>
          <p:spPr>
            <a:xfrm>
              <a:off x="0" y="0"/>
              <a:ext cx="2476500" cy="1905000"/>
            </a:xfrm>
            <a:prstGeom prst="roundRect">
              <a:avLst>
                <a:gd name="adj" fmla="val 4000"/>
              </a:avLst>
            </a:prstGeom>
            <a:solidFill>
              <a:srgbClr val="F7FAFC"/>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02" name="Google Shape;302;p27"/>
            <p:cNvSpPr txBox="1"/>
            <p:nvPr/>
          </p:nvSpPr>
          <p:spPr>
            <a:xfrm>
              <a:off x="190500" y="177362"/>
              <a:ext cx="2095500" cy="1524000"/>
            </a:xfrm>
            <a:prstGeom prst="rect">
              <a:avLst/>
            </a:prstGeom>
            <a:noFill/>
            <a:ln>
              <a:noFill/>
            </a:ln>
          </p:spPr>
          <p:txBody>
            <a:bodyPr spcFirstLastPara="1" wrap="square" lIns="0" tIns="0" rIns="0" bIns="0" anchor="ctr" anchorCtr="0">
              <a:noAutofit/>
            </a:bodyPr>
            <a:lstStyle/>
            <a:p>
              <a:r>
                <a:rPr lang="en" sz="1800" dirty="0">
                  <a:solidFill>
                    <a:srgbClr val="63B3ED"/>
                  </a:solidFill>
                  <a:latin typeface="+mn-lt"/>
                  <a:sym typeface="Montserrat SemiBold"/>
                </a:rPr>
                <a:t>Dictionary Encoding(1984+)</a:t>
              </a:r>
              <a:endParaRPr sz="1800" dirty="0">
                <a:solidFill>
                  <a:srgbClr val="63B3ED"/>
                </a:solidFill>
                <a:latin typeface="+mn-lt"/>
                <a:sym typeface="Montserrat SemiBold"/>
              </a:endParaRPr>
            </a:p>
            <a:p>
              <a:pPr>
                <a:spcBef>
                  <a:spcPts val="600"/>
                </a:spcBef>
              </a:pPr>
              <a:r>
                <a:rPr lang="en" dirty="0">
                  <a:solidFill>
                    <a:schemeClr val="dk1"/>
                  </a:solidFill>
                  <a:latin typeface="+mn-lt"/>
                  <a:sym typeface="Montserrat Light"/>
                </a:rPr>
                <a:t>Builds a dynamic table of strings on the fly, replacing recurring patterns with short indices.</a:t>
              </a:r>
              <a:endParaRPr dirty="0">
                <a:solidFill>
                  <a:schemeClr val="dk1"/>
                </a:solidFill>
                <a:latin typeface="+mn-lt"/>
                <a:sym typeface="Montserrat Light"/>
              </a:endParaRPr>
            </a:p>
            <a:p>
              <a:pPr marL="0" lvl="0" indent="0" algn="l" rtl="0">
                <a:spcBef>
                  <a:spcPts val="0"/>
                </a:spcBef>
                <a:spcAft>
                  <a:spcPts val="0"/>
                </a:spcAft>
                <a:buNone/>
              </a:pPr>
              <a:endParaRPr sz="1300" dirty="0">
                <a:solidFill>
                  <a:schemeClr val="dk1"/>
                </a:solidFill>
                <a:latin typeface="Montserrat Light"/>
                <a:ea typeface="Montserrat Light"/>
                <a:cs typeface="Montserrat Light"/>
                <a:sym typeface="Montserrat Light"/>
              </a:endParaRPr>
            </a:p>
            <a:p>
              <a:r>
                <a:rPr lang="en" sz="1600" b="1" dirty="0">
                  <a:solidFill>
                    <a:schemeClr val="dk1"/>
                  </a:solidFill>
                  <a:latin typeface="+mn-lt"/>
                  <a:sym typeface="Montserrat"/>
                </a:rPr>
                <a:t>LZW Algorithm</a:t>
              </a:r>
              <a:endParaRPr sz="1600" b="1" dirty="0">
                <a:solidFill>
                  <a:schemeClr val="dk1"/>
                </a:solidFill>
                <a:latin typeface="+mn-lt"/>
                <a:sym typeface="Montserrat"/>
              </a:endParaRPr>
            </a:p>
          </p:txBody>
        </p:sp>
      </p:grpSp>
      <p:grpSp>
        <p:nvGrpSpPr>
          <p:cNvPr id="303" name="Google Shape;303;p27"/>
          <p:cNvGrpSpPr/>
          <p:nvPr/>
        </p:nvGrpSpPr>
        <p:grpSpPr>
          <a:xfrm>
            <a:off x="6096000" y="1428750"/>
            <a:ext cx="2476500" cy="2113217"/>
            <a:chOff x="0" y="0"/>
            <a:chExt cx="2476500" cy="1905000"/>
          </a:xfrm>
        </p:grpSpPr>
        <p:sp>
          <p:nvSpPr>
            <p:cNvPr id="304" name="Google Shape;304;p27"/>
            <p:cNvSpPr/>
            <p:nvPr/>
          </p:nvSpPr>
          <p:spPr>
            <a:xfrm>
              <a:off x="0" y="0"/>
              <a:ext cx="2476500" cy="1905000"/>
            </a:xfrm>
            <a:prstGeom prst="roundRect">
              <a:avLst>
                <a:gd name="adj" fmla="val 4000"/>
              </a:avLst>
            </a:prstGeom>
            <a:solidFill>
              <a:srgbClr val="F7FAFC"/>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05" name="Google Shape;305;p27"/>
            <p:cNvSpPr txBox="1"/>
            <p:nvPr/>
          </p:nvSpPr>
          <p:spPr>
            <a:xfrm>
              <a:off x="190500" y="190500"/>
              <a:ext cx="2095500" cy="1524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800" dirty="0">
                  <a:solidFill>
                    <a:srgbClr val="63B3ED"/>
                  </a:solidFill>
                  <a:latin typeface="+mn-lt"/>
                  <a:sym typeface="Montserrat SemiBold"/>
                </a:rPr>
                <a:t>Sub-word Tokenization(2015+)</a:t>
              </a:r>
              <a:endParaRPr sz="1800" dirty="0">
                <a:solidFill>
                  <a:srgbClr val="63B3ED"/>
                </a:solidFill>
                <a:latin typeface="+mn-lt"/>
                <a:sym typeface="Montserrat SemiBold"/>
              </a:endParaRPr>
            </a:p>
            <a:p>
              <a:pPr marL="0" lvl="0" indent="0" algn="l" rtl="0">
                <a:spcBef>
                  <a:spcPts val="600"/>
                </a:spcBef>
                <a:spcAft>
                  <a:spcPts val="0"/>
                </a:spcAft>
                <a:buNone/>
              </a:pPr>
              <a:r>
                <a:rPr lang="en" dirty="0">
                  <a:solidFill>
                    <a:schemeClr val="dk1"/>
                  </a:solidFill>
                  <a:latin typeface="+mn-lt"/>
                  <a:sym typeface="Montserrat Light"/>
                </a:rPr>
                <a:t>Modern AI approach that breaks text into meaningful sub-units to handle vast vocabularies.</a:t>
              </a:r>
              <a:endParaRPr dirty="0">
                <a:solidFill>
                  <a:schemeClr val="dk1"/>
                </a:solidFill>
                <a:latin typeface="+mn-lt"/>
                <a:sym typeface="Montserrat Light"/>
              </a:endParaRPr>
            </a:p>
            <a:p>
              <a:pPr marL="0" lvl="0" indent="0" algn="l" rtl="0">
                <a:spcBef>
                  <a:spcPts val="0"/>
                </a:spcBef>
                <a:spcAft>
                  <a:spcPts val="0"/>
                </a:spcAft>
                <a:buNone/>
              </a:pPr>
              <a:endParaRPr sz="1300" dirty="0">
                <a:solidFill>
                  <a:schemeClr val="dk1"/>
                </a:solidFill>
                <a:latin typeface="Montserrat Light"/>
                <a:ea typeface="Montserrat Light"/>
                <a:cs typeface="Montserrat Light"/>
                <a:sym typeface="Montserrat Light"/>
              </a:endParaRPr>
            </a:p>
            <a:p>
              <a:pPr marL="0" lvl="0" indent="0" algn="l" rtl="0">
                <a:spcBef>
                  <a:spcPts val="0"/>
                </a:spcBef>
                <a:spcAft>
                  <a:spcPts val="0"/>
                </a:spcAft>
                <a:buNone/>
              </a:pPr>
              <a:endParaRPr sz="1300" dirty="0">
                <a:solidFill>
                  <a:schemeClr val="dk1"/>
                </a:solidFill>
                <a:latin typeface="Montserrat Light"/>
                <a:ea typeface="Montserrat Light"/>
                <a:cs typeface="Montserrat Light"/>
                <a:sym typeface="Montserrat Light"/>
              </a:endParaRPr>
            </a:p>
            <a:p>
              <a:pPr marL="0" lvl="0" indent="0">
                <a:buFont typeface="Arial"/>
                <a:buNone/>
              </a:pPr>
              <a:r>
                <a:rPr lang="en" sz="1600" b="1" dirty="0">
                  <a:solidFill>
                    <a:schemeClr val="dk1"/>
                  </a:solidFill>
                  <a:latin typeface="+mn-lt"/>
                  <a:sym typeface="Montserrat"/>
                </a:rPr>
                <a:t>BPE/Wordpiece</a:t>
              </a:r>
              <a:endParaRPr sz="1600" b="1" dirty="0">
                <a:solidFill>
                  <a:schemeClr val="dk1"/>
                </a:solidFill>
                <a:latin typeface="+mn-lt"/>
                <a:sym typeface="Montserrat"/>
              </a:endParaRPr>
            </a:p>
          </p:txBody>
        </p:sp>
      </p:grpSp>
      <p:sp>
        <p:nvSpPr>
          <p:cNvPr id="306" name="Google Shape;306;p27"/>
          <p:cNvSpPr/>
          <p:nvPr/>
        </p:nvSpPr>
        <p:spPr>
          <a:xfrm>
            <a:off x="571500" y="3619500"/>
            <a:ext cx="8001000" cy="9600"/>
          </a:xfrm>
          <a:prstGeom prst="rect">
            <a:avLst/>
          </a:prstGeom>
          <a:solidFill>
            <a:srgbClr val="E2E8F0"/>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07" name="Google Shape;307;p2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28"/>
          <p:cNvSpPr/>
          <p:nvPr/>
        </p:nvSpPr>
        <p:spPr>
          <a:xfrm>
            <a:off x="-24749" y="0"/>
            <a:ext cx="9144000" cy="5143500"/>
          </a:xfrm>
          <a:prstGeom prst="rect">
            <a:avLst/>
          </a:prstGeom>
          <a:solidFill>
            <a:srgbClr val="FFFFFF"/>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12" name="Google Shape;312;p28"/>
          <p:cNvSpPr/>
          <p:nvPr/>
        </p:nvSpPr>
        <p:spPr>
          <a:xfrm>
            <a:off x="0" y="0"/>
            <a:ext cx="9144000" cy="38100"/>
          </a:xfrm>
          <a:prstGeom prst="rect">
            <a:avLst/>
          </a:prstGeom>
          <a:solidFill>
            <a:srgbClr val="63B3ED">
              <a:alpha val="2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13" name="Google Shape;313;p28"/>
          <p:cNvSpPr txBox="1"/>
          <p:nvPr/>
        </p:nvSpPr>
        <p:spPr>
          <a:xfrm>
            <a:off x="571500" y="428625"/>
            <a:ext cx="8001000" cy="571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None/>
            </a:pPr>
            <a:r>
              <a:rPr lang="en" sz="2800" b="0" dirty="0">
                <a:solidFill>
                  <a:srgbClr val="1A202C"/>
                </a:solidFill>
                <a:latin typeface="+mj-lt"/>
                <a:ea typeface="Playfair Display Black"/>
                <a:cs typeface="Playfair Display Black"/>
                <a:sym typeface="Playfair Display Black"/>
              </a:rPr>
              <a:t>The 1950s: Foundations of Information Theory</a:t>
            </a:r>
            <a:endParaRPr sz="2800" b="0" dirty="0">
              <a:solidFill>
                <a:srgbClr val="1A202C"/>
              </a:solidFill>
              <a:latin typeface="+mj-lt"/>
              <a:ea typeface="Playfair Display Black"/>
              <a:cs typeface="Playfair Display Black"/>
              <a:sym typeface="Playfair Display Black"/>
            </a:endParaRPr>
          </a:p>
        </p:txBody>
      </p:sp>
      <p:sp>
        <p:nvSpPr>
          <p:cNvPr id="314" name="Google Shape;314;p28"/>
          <p:cNvSpPr/>
          <p:nvPr/>
        </p:nvSpPr>
        <p:spPr>
          <a:xfrm>
            <a:off x="571500" y="1047750"/>
            <a:ext cx="762000" cy="28500"/>
          </a:xfrm>
          <a:prstGeom prst="rect">
            <a:avLst/>
          </a:prstGeom>
          <a:solidFill>
            <a:srgbClr val="63B3ED"/>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grpSp>
        <p:nvGrpSpPr>
          <p:cNvPr id="315" name="Google Shape;315;p28"/>
          <p:cNvGrpSpPr/>
          <p:nvPr/>
        </p:nvGrpSpPr>
        <p:grpSpPr>
          <a:xfrm>
            <a:off x="225225" y="1428900"/>
            <a:ext cx="3810000" cy="1245108"/>
            <a:chOff x="-124620" y="2"/>
            <a:chExt cx="3810000" cy="1524001"/>
          </a:xfrm>
        </p:grpSpPr>
        <p:sp>
          <p:nvSpPr>
            <p:cNvPr id="316" name="Google Shape;316;p28"/>
            <p:cNvSpPr/>
            <p:nvPr/>
          </p:nvSpPr>
          <p:spPr>
            <a:xfrm>
              <a:off x="-124620" y="2"/>
              <a:ext cx="3810000" cy="1524001"/>
            </a:xfrm>
            <a:prstGeom prst="roundRect">
              <a:avLst>
                <a:gd name="adj" fmla="val 5000"/>
              </a:avLst>
            </a:prstGeom>
            <a:solidFill>
              <a:srgbClr val="F7FAFC"/>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17" name="Google Shape;317;p28"/>
            <p:cNvSpPr txBox="1"/>
            <p:nvPr/>
          </p:nvSpPr>
          <p:spPr>
            <a:xfrm>
              <a:off x="65880" y="52364"/>
              <a:ext cx="3429000" cy="1143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b="0" dirty="0">
                  <a:solidFill>
                    <a:srgbClr val="2B6CB0"/>
                  </a:solidFill>
                  <a:latin typeface="+mn-lt"/>
                  <a:ea typeface="Montserrat SemiBold"/>
                  <a:cs typeface="Montserrat SemiBold"/>
                  <a:sym typeface="Montserrat SemiBold"/>
                </a:rPr>
                <a:t>Claude Shannon: The Father of the Bit</a:t>
              </a:r>
              <a:endParaRPr b="0" dirty="0">
                <a:solidFill>
                  <a:srgbClr val="2B6CB0"/>
                </a:solidFill>
                <a:latin typeface="+mn-lt"/>
                <a:ea typeface="Montserrat SemiBold"/>
                <a:cs typeface="Montserrat SemiBold"/>
                <a:sym typeface="Montserrat SemiBold"/>
              </a:endParaRPr>
            </a:p>
            <a:p>
              <a:pPr marL="457200" lvl="0" indent="-302974" algn="l" rtl="0">
                <a:spcBef>
                  <a:spcPts val="600"/>
                </a:spcBef>
                <a:spcAft>
                  <a:spcPts val="0"/>
                </a:spcAft>
                <a:buClr>
                  <a:schemeClr val="dk1"/>
                </a:buClr>
                <a:buSzPts val="1171"/>
                <a:buFont typeface="Montserrat Light"/>
                <a:buChar char="●"/>
              </a:pPr>
              <a:r>
                <a:rPr lang="en" b="0" dirty="0">
                  <a:solidFill>
                    <a:schemeClr val="dk1"/>
                  </a:solidFill>
                  <a:latin typeface="+mn-lt"/>
                  <a:ea typeface="Montserrat Light"/>
                  <a:cs typeface="Montserrat Light"/>
                  <a:sym typeface="Montserrat Light"/>
                </a:rPr>
                <a:t>His 1950s papers defined the limits of communication. </a:t>
              </a:r>
              <a:endParaRPr b="0" dirty="0">
                <a:solidFill>
                  <a:schemeClr val="dk1"/>
                </a:solidFill>
                <a:latin typeface="+mn-lt"/>
                <a:ea typeface="Montserrat Light"/>
                <a:cs typeface="Montserrat Light"/>
                <a:sym typeface="Montserrat Light"/>
              </a:endParaRPr>
            </a:p>
            <a:p>
              <a:pPr marL="457200" lvl="0" indent="-302974" algn="l" rtl="0">
                <a:spcBef>
                  <a:spcPts val="0"/>
                </a:spcBef>
                <a:spcAft>
                  <a:spcPts val="0"/>
                </a:spcAft>
                <a:buClr>
                  <a:schemeClr val="dk1"/>
                </a:buClr>
                <a:buSzPts val="1171"/>
                <a:buFont typeface="Montserrat Light"/>
                <a:buChar char="●"/>
              </a:pPr>
              <a:r>
                <a:rPr lang="en" b="0" dirty="0">
                  <a:solidFill>
                    <a:schemeClr val="dk1"/>
                  </a:solidFill>
                  <a:latin typeface="+mn-lt"/>
                  <a:ea typeface="Montserrat Light"/>
                  <a:cs typeface="Montserrat Light"/>
                  <a:sym typeface="Montserrat Light"/>
                </a:rPr>
                <a:t>He introduced the "bit" as the fundamental unit of information.</a:t>
              </a:r>
              <a:endParaRPr b="0" dirty="0">
                <a:solidFill>
                  <a:schemeClr val="dk1"/>
                </a:solidFill>
                <a:latin typeface="+mn-lt"/>
                <a:ea typeface="Montserrat Light"/>
                <a:cs typeface="Montserrat Light"/>
                <a:sym typeface="Montserrat Light"/>
              </a:endParaRPr>
            </a:p>
            <a:p>
              <a:pPr marL="0" lvl="0" indent="0" algn="l" rtl="0">
                <a:spcBef>
                  <a:spcPts val="750"/>
                </a:spcBef>
                <a:spcAft>
                  <a:spcPts val="0"/>
                </a:spcAft>
                <a:buNone/>
              </a:pPr>
              <a:endParaRPr sz="971" b="0" dirty="0">
                <a:solidFill>
                  <a:srgbClr val="4A5568"/>
                </a:solidFill>
                <a:latin typeface="Montserrat Light"/>
                <a:ea typeface="Montserrat Light"/>
                <a:cs typeface="Montserrat Light"/>
                <a:sym typeface="Montserrat Light"/>
              </a:endParaRPr>
            </a:p>
          </p:txBody>
        </p:sp>
      </p:grpSp>
      <p:grpSp>
        <p:nvGrpSpPr>
          <p:cNvPr id="318" name="Google Shape;318;p28"/>
          <p:cNvGrpSpPr/>
          <p:nvPr/>
        </p:nvGrpSpPr>
        <p:grpSpPr>
          <a:xfrm>
            <a:off x="225225" y="2973025"/>
            <a:ext cx="3810000" cy="1361694"/>
            <a:chOff x="-206075" y="-190515"/>
            <a:chExt cx="3810000" cy="1524000"/>
          </a:xfrm>
        </p:grpSpPr>
        <p:sp>
          <p:nvSpPr>
            <p:cNvPr id="319" name="Google Shape;319;p28"/>
            <p:cNvSpPr/>
            <p:nvPr/>
          </p:nvSpPr>
          <p:spPr>
            <a:xfrm>
              <a:off x="-206075" y="-190515"/>
              <a:ext cx="3810000" cy="1524000"/>
            </a:xfrm>
            <a:prstGeom prst="roundRect">
              <a:avLst>
                <a:gd name="adj" fmla="val 5000"/>
              </a:avLst>
            </a:prstGeom>
            <a:solidFill>
              <a:srgbClr val="F7FAFC"/>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20" name="Google Shape;320;p28"/>
            <p:cNvSpPr txBox="1"/>
            <p:nvPr/>
          </p:nvSpPr>
          <p:spPr>
            <a:xfrm>
              <a:off x="-15575" y="-190515"/>
              <a:ext cx="3429000" cy="1143001"/>
            </a:xfrm>
            <a:prstGeom prst="rect">
              <a:avLst/>
            </a:prstGeom>
            <a:noFill/>
            <a:ln>
              <a:noFill/>
            </a:ln>
          </p:spPr>
          <p:txBody>
            <a:bodyPr spcFirstLastPara="1" wrap="square" lIns="0" tIns="0" rIns="0" bIns="0" anchor="t" anchorCtr="0">
              <a:noAutofit/>
            </a:bodyPr>
            <a:lstStyle/>
            <a:p>
              <a:r>
                <a:rPr lang="en" dirty="0">
                  <a:solidFill>
                    <a:srgbClr val="2B6CB0"/>
                  </a:solidFill>
                  <a:latin typeface="+mn-lt"/>
                  <a:sym typeface="Montserrat SemiBold"/>
                </a:rPr>
                <a:t>Fun facts</a:t>
              </a:r>
              <a:endParaRPr dirty="0">
                <a:solidFill>
                  <a:srgbClr val="2B6CB0"/>
                </a:solidFill>
                <a:latin typeface="+mn-lt"/>
                <a:sym typeface="Montserrat SemiBold"/>
              </a:endParaRPr>
            </a:p>
            <a:p>
              <a:pPr marL="457200" indent="-302974">
                <a:spcBef>
                  <a:spcPts val="600"/>
                </a:spcBef>
                <a:buClr>
                  <a:schemeClr val="dk1"/>
                </a:buClr>
                <a:buSzPts val="1171"/>
                <a:buFont typeface="Montserrat Light"/>
                <a:buChar char="●"/>
              </a:pPr>
              <a:r>
                <a:rPr lang="en" dirty="0">
                  <a:solidFill>
                    <a:schemeClr val="dk1"/>
                  </a:solidFill>
                  <a:latin typeface="+mn-lt"/>
                  <a:sym typeface="Montserrat Light"/>
                </a:rPr>
                <a:t>Shannon was a professional juggler and unicyclist at Bell Labs.</a:t>
              </a:r>
              <a:endParaRPr dirty="0">
                <a:solidFill>
                  <a:schemeClr val="dk1"/>
                </a:solidFill>
                <a:latin typeface="+mn-lt"/>
                <a:sym typeface="Montserrat Light"/>
              </a:endParaRPr>
            </a:p>
            <a:p>
              <a:pPr marL="457200" indent="-302974">
                <a:spcBef>
                  <a:spcPts val="0"/>
                </a:spcBef>
                <a:buClr>
                  <a:schemeClr val="dk1"/>
                </a:buClr>
                <a:buSzPts val="1171"/>
                <a:buFont typeface="Montserrat Light"/>
                <a:buChar char="●"/>
              </a:pPr>
              <a:r>
                <a:rPr lang="en" dirty="0">
                  <a:solidFill>
                    <a:schemeClr val="dk1"/>
                  </a:solidFill>
                  <a:latin typeface="+mn-lt"/>
                  <a:sym typeface="Montserrat Light"/>
                </a:rPr>
                <a:t>Shannon popularized the term bit which was actually suggested by John Tukey</a:t>
              </a:r>
              <a:endParaRPr dirty="0">
                <a:solidFill>
                  <a:schemeClr val="dk1"/>
                </a:solidFill>
                <a:latin typeface="+mn-lt"/>
                <a:sym typeface="Montserrat Light"/>
              </a:endParaRPr>
            </a:p>
            <a:p>
              <a:pPr marL="0" lvl="0" indent="0" algn="l" rtl="0">
                <a:spcBef>
                  <a:spcPts val="600"/>
                </a:spcBef>
                <a:spcAft>
                  <a:spcPts val="0"/>
                </a:spcAft>
                <a:buNone/>
              </a:pPr>
              <a:endParaRPr sz="971" dirty="0">
                <a:solidFill>
                  <a:srgbClr val="4A5568"/>
                </a:solidFill>
                <a:latin typeface="Montserrat Light"/>
                <a:ea typeface="Montserrat Light"/>
                <a:cs typeface="Montserrat Light"/>
                <a:sym typeface="Montserrat Light"/>
              </a:endParaRPr>
            </a:p>
            <a:p>
              <a:pPr marL="0" lvl="0" indent="0" algn="l" rtl="0">
                <a:spcBef>
                  <a:spcPts val="600"/>
                </a:spcBef>
                <a:spcAft>
                  <a:spcPts val="600"/>
                </a:spcAft>
                <a:buNone/>
              </a:pPr>
              <a:endParaRPr sz="971" dirty="0">
                <a:solidFill>
                  <a:srgbClr val="4A5568"/>
                </a:solidFill>
                <a:latin typeface="Montserrat Light"/>
                <a:ea typeface="Montserrat Light"/>
                <a:cs typeface="Montserrat Light"/>
                <a:sym typeface="Montserrat Light"/>
              </a:endParaRPr>
            </a:p>
          </p:txBody>
        </p:sp>
      </p:grpSp>
      <p:pic>
        <p:nvPicPr>
          <p:cNvPr id="321" name="Google Shape;321;p28" title="download.jpeg"/>
          <p:cNvPicPr preferRelativeResize="0">
            <a:picLocks noGrp="1"/>
          </p:cNvPicPr>
          <p:nvPr>
            <p:ph type="pic" idx="2"/>
          </p:nvPr>
        </p:nvPicPr>
        <p:blipFill rotWithShape="1">
          <a:blip r:embed="rId3">
            <a:alphaModFix/>
          </a:blip>
          <a:srcRect l="19354" r="19360"/>
          <a:stretch/>
        </p:blipFill>
        <p:spPr>
          <a:xfrm>
            <a:off x="6703590" y="1487415"/>
            <a:ext cx="2384400" cy="2914200"/>
          </a:xfrm>
          <a:prstGeom prst="roundRect">
            <a:avLst>
              <a:gd name="adj" fmla="val 6666"/>
            </a:avLst>
          </a:prstGeom>
          <a:noFill/>
          <a:ln>
            <a:noFill/>
          </a:ln>
        </p:spPr>
      </p:pic>
      <p:pic>
        <p:nvPicPr>
          <p:cNvPr id="322" name="Google Shape;322;p28" title="C.E._Shannon._Tekniska_museet_43069_(cropped).jpg"/>
          <p:cNvPicPr preferRelativeResize="0">
            <a:picLocks noGrp="1"/>
          </p:cNvPicPr>
          <p:nvPr>
            <p:ph type="pic" idx="3"/>
          </p:nvPr>
        </p:nvPicPr>
        <p:blipFill rotWithShape="1">
          <a:blip r:embed="rId4">
            <a:alphaModFix/>
          </a:blip>
          <a:srcRect t="1076" b="1076"/>
          <a:stretch/>
        </p:blipFill>
        <p:spPr>
          <a:xfrm>
            <a:off x="4319190" y="1471680"/>
            <a:ext cx="2384400" cy="2914500"/>
          </a:xfrm>
          <a:prstGeom prst="roundRect">
            <a:avLst>
              <a:gd name="adj" fmla="val 6666"/>
            </a:avLst>
          </a:prstGeom>
          <a:noFill/>
          <a:ln>
            <a:noFill/>
          </a:ln>
        </p:spPr>
      </p:pic>
      <p:sp>
        <p:nvSpPr>
          <p:cNvPr id="323" name="Google Shape;323;p28"/>
          <p:cNvSpPr/>
          <p:nvPr/>
        </p:nvSpPr>
        <p:spPr>
          <a:xfrm>
            <a:off x="571500" y="4857750"/>
            <a:ext cx="8001000" cy="9600"/>
          </a:xfrm>
          <a:prstGeom prst="rect">
            <a:avLst/>
          </a:prstGeom>
          <a:solidFill>
            <a:srgbClr val="E2E8F0"/>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24" name="Google Shape;324;p2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29"/>
          <p:cNvSpPr/>
          <p:nvPr/>
        </p:nvSpPr>
        <p:spPr>
          <a:xfrm>
            <a:off x="0" y="0"/>
            <a:ext cx="9144000" cy="5143500"/>
          </a:xfrm>
          <a:prstGeom prst="rect">
            <a:avLst/>
          </a:prstGeom>
          <a:solidFill>
            <a:srgbClr val="FFFFFF"/>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29" name="Google Shape;329;p29"/>
          <p:cNvSpPr/>
          <p:nvPr/>
        </p:nvSpPr>
        <p:spPr>
          <a:xfrm>
            <a:off x="0" y="0"/>
            <a:ext cx="9144000" cy="38100"/>
          </a:xfrm>
          <a:prstGeom prst="rect">
            <a:avLst/>
          </a:prstGeom>
          <a:solidFill>
            <a:srgbClr val="63B3ED">
              <a:alpha val="2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30" name="Google Shape;330;p29"/>
          <p:cNvSpPr txBox="1"/>
          <p:nvPr/>
        </p:nvSpPr>
        <p:spPr>
          <a:xfrm>
            <a:off x="571500" y="428625"/>
            <a:ext cx="8001000" cy="571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None/>
            </a:pPr>
            <a:r>
              <a:rPr lang="en" sz="2800" b="0" dirty="0">
                <a:solidFill>
                  <a:srgbClr val="1A202C"/>
                </a:solidFill>
                <a:latin typeface="+mj-lt"/>
                <a:ea typeface="Playfair Display Black"/>
                <a:cs typeface="Playfair Display Black"/>
                <a:sym typeface="Playfair Display Black"/>
              </a:rPr>
              <a:t>The 1950s: Foundations of Information Theory</a:t>
            </a:r>
            <a:endParaRPr sz="2800" b="0" dirty="0">
              <a:solidFill>
                <a:srgbClr val="1A202C"/>
              </a:solidFill>
              <a:latin typeface="+mj-lt"/>
              <a:ea typeface="Playfair Display Black"/>
              <a:cs typeface="Playfair Display Black"/>
              <a:sym typeface="Playfair Display Black"/>
            </a:endParaRPr>
          </a:p>
        </p:txBody>
      </p:sp>
      <p:sp>
        <p:nvSpPr>
          <p:cNvPr id="331" name="Google Shape;331;p29"/>
          <p:cNvSpPr/>
          <p:nvPr/>
        </p:nvSpPr>
        <p:spPr>
          <a:xfrm>
            <a:off x="571500" y="1047750"/>
            <a:ext cx="762000" cy="28500"/>
          </a:xfrm>
          <a:prstGeom prst="rect">
            <a:avLst/>
          </a:prstGeom>
          <a:solidFill>
            <a:srgbClr val="63B3ED"/>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grpSp>
        <p:nvGrpSpPr>
          <p:cNvPr id="332" name="Google Shape;332;p29"/>
          <p:cNvGrpSpPr/>
          <p:nvPr/>
        </p:nvGrpSpPr>
        <p:grpSpPr>
          <a:xfrm>
            <a:off x="459025" y="1390651"/>
            <a:ext cx="3810000" cy="2962200"/>
            <a:chOff x="-124620" y="0"/>
            <a:chExt cx="3810000" cy="1524000"/>
          </a:xfrm>
        </p:grpSpPr>
        <p:sp>
          <p:nvSpPr>
            <p:cNvPr id="333" name="Google Shape;333;p29"/>
            <p:cNvSpPr/>
            <p:nvPr/>
          </p:nvSpPr>
          <p:spPr>
            <a:xfrm>
              <a:off x="-124620" y="0"/>
              <a:ext cx="3810000" cy="1524000"/>
            </a:xfrm>
            <a:prstGeom prst="roundRect">
              <a:avLst>
                <a:gd name="adj" fmla="val 5000"/>
              </a:avLst>
            </a:prstGeom>
            <a:solidFill>
              <a:srgbClr val="F7FAFC"/>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34" name="Google Shape;334;p29"/>
            <p:cNvSpPr txBox="1"/>
            <p:nvPr/>
          </p:nvSpPr>
          <p:spPr>
            <a:xfrm>
              <a:off x="-12145" y="5207"/>
              <a:ext cx="3429000" cy="1143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dirty="0">
                  <a:solidFill>
                    <a:srgbClr val="2B6CB0"/>
                  </a:solidFill>
                  <a:latin typeface="+mn-lt"/>
                  <a:ea typeface="Montserrat SemiBold"/>
                  <a:cs typeface="Montserrat SemiBold"/>
                  <a:sym typeface="Montserrat SemiBold"/>
                </a:rPr>
                <a:t>David Huffman</a:t>
              </a:r>
              <a:endParaRPr sz="1600" b="0" dirty="0">
                <a:solidFill>
                  <a:srgbClr val="2B6CB0"/>
                </a:solidFill>
                <a:latin typeface="+mn-lt"/>
                <a:ea typeface="Montserrat SemiBold"/>
                <a:cs typeface="Montserrat SemiBold"/>
                <a:sym typeface="Montserrat SemiBold"/>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mn-lt"/>
                  <a:ea typeface="Montserrat Light"/>
                  <a:cs typeface="Montserrat Light"/>
                  <a:sym typeface="Montserrat Light"/>
                </a:rPr>
                <a:t>David Albert Huffman studied electrical engineering at Ohio State University and later attended the Massachusetts Institute of Technology, where he created Huffman coding.</a:t>
              </a:r>
              <a:endParaRPr dirty="0">
                <a:solidFill>
                  <a:schemeClr val="dk1"/>
                </a:solidFill>
                <a:latin typeface="+mn-lt"/>
                <a:ea typeface="Montserrat Light"/>
                <a:cs typeface="Montserrat Light"/>
                <a:sym typeface="Montserrat Light"/>
              </a:endParaRPr>
            </a:p>
            <a:p>
              <a:pPr marL="0" lvl="0" indent="0" algn="l" rtl="0">
                <a:spcBef>
                  <a:spcPts val="1200"/>
                </a:spcBef>
                <a:spcAft>
                  <a:spcPts val="0"/>
                </a:spcAft>
                <a:buNone/>
              </a:pPr>
              <a:endParaRPr sz="971" dirty="0">
                <a:solidFill>
                  <a:srgbClr val="4A5568"/>
                </a:solidFill>
                <a:latin typeface="Montserrat Light"/>
                <a:ea typeface="Montserrat Light"/>
                <a:cs typeface="Montserrat Light"/>
                <a:sym typeface="Montserrat Light"/>
              </a:endParaRPr>
            </a:p>
            <a:p>
              <a:pPr marL="0" lvl="0" indent="0" algn="l" rtl="0">
                <a:spcBef>
                  <a:spcPts val="600"/>
                </a:spcBef>
                <a:spcAft>
                  <a:spcPts val="0"/>
                </a:spcAft>
                <a:buNone/>
              </a:pPr>
              <a:endParaRPr sz="971" dirty="0">
                <a:solidFill>
                  <a:srgbClr val="4A5568"/>
                </a:solidFill>
                <a:latin typeface="Montserrat Light"/>
                <a:ea typeface="Montserrat Light"/>
                <a:cs typeface="Montserrat Light"/>
                <a:sym typeface="Montserrat Light"/>
              </a:endParaRPr>
            </a:p>
            <a:p>
              <a:pPr marL="0" lvl="0" indent="0" algn="l" rtl="0">
                <a:spcBef>
                  <a:spcPts val="750"/>
                </a:spcBef>
                <a:spcAft>
                  <a:spcPts val="0"/>
                </a:spcAft>
                <a:buNone/>
              </a:pPr>
              <a:endParaRPr sz="971" b="0" dirty="0">
                <a:solidFill>
                  <a:srgbClr val="4A5568"/>
                </a:solidFill>
                <a:latin typeface="Montserrat Light"/>
                <a:ea typeface="Montserrat Light"/>
                <a:cs typeface="Montserrat Light"/>
                <a:sym typeface="Montserrat Light"/>
              </a:endParaRPr>
            </a:p>
          </p:txBody>
        </p:sp>
      </p:grpSp>
      <p:sp>
        <p:nvSpPr>
          <p:cNvPr id="335" name="Google Shape;335;p29"/>
          <p:cNvSpPr txBox="1"/>
          <p:nvPr/>
        </p:nvSpPr>
        <p:spPr>
          <a:xfrm>
            <a:off x="571500" y="2952750"/>
            <a:ext cx="3429000" cy="1143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lang="en" sz="1250" dirty="0">
              <a:solidFill>
                <a:srgbClr val="2B6CB0"/>
              </a:solidFill>
              <a:latin typeface="Montserrat SemiBold"/>
              <a:ea typeface="Montserrat SemiBold"/>
              <a:cs typeface="Montserrat SemiBold"/>
              <a:sym typeface="Montserrat SemiBold"/>
            </a:endParaRPr>
          </a:p>
          <a:p>
            <a:r>
              <a:rPr lang="en" sz="1600" dirty="0">
                <a:solidFill>
                  <a:srgbClr val="2B6CB0"/>
                </a:solidFill>
                <a:latin typeface="+mn-lt"/>
                <a:sym typeface="Montserrat SemiBold"/>
              </a:rPr>
              <a:t>Fun facts</a:t>
            </a:r>
            <a:endParaRPr sz="1600" dirty="0">
              <a:solidFill>
                <a:srgbClr val="2B6CB0"/>
              </a:solidFill>
              <a:latin typeface="+mn-lt"/>
              <a:sym typeface="Montserrat SemiBold"/>
            </a:endParaRPr>
          </a:p>
          <a:p>
            <a:pPr marL="457200" lvl="0" indent="-304800" algn="l" rtl="0">
              <a:spcBef>
                <a:spcPts val="600"/>
              </a:spcBef>
              <a:spcAft>
                <a:spcPts val="0"/>
              </a:spcAft>
              <a:buClr>
                <a:schemeClr val="dk1"/>
              </a:buClr>
              <a:buSzPts val="1200"/>
              <a:buFont typeface="Montserrat Light"/>
              <a:buChar char="●"/>
            </a:pPr>
            <a:r>
              <a:rPr lang="en" dirty="0">
                <a:solidFill>
                  <a:schemeClr val="dk1"/>
                </a:solidFill>
                <a:latin typeface="+mn-lt"/>
                <a:ea typeface="Montserrat Light"/>
                <a:cs typeface="Montserrat Light"/>
                <a:sym typeface="Montserrat Light"/>
              </a:rPr>
              <a:t>Movie film fell and creased his skull</a:t>
            </a:r>
            <a:endParaRPr dirty="0">
              <a:solidFill>
                <a:schemeClr val="dk1"/>
              </a:solidFill>
              <a:latin typeface="+mn-lt"/>
              <a:ea typeface="Montserrat Light"/>
              <a:cs typeface="Montserrat Light"/>
              <a:sym typeface="Montserrat Light"/>
            </a:endParaRPr>
          </a:p>
          <a:p>
            <a:pPr marL="457200" lvl="0" indent="-304800" algn="l" rtl="0">
              <a:spcBef>
                <a:spcPts val="0"/>
              </a:spcBef>
              <a:spcAft>
                <a:spcPts val="0"/>
              </a:spcAft>
              <a:buClr>
                <a:schemeClr val="dk1"/>
              </a:buClr>
              <a:buSzPts val="1200"/>
              <a:buFont typeface="Montserrat Light"/>
              <a:buChar char="●"/>
            </a:pPr>
            <a:r>
              <a:rPr lang="en" dirty="0">
                <a:solidFill>
                  <a:schemeClr val="dk1"/>
                </a:solidFill>
                <a:latin typeface="+mn-lt"/>
                <a:ea typeface="Montserrat Light"/>
                <a:cs typeface="Montserrat Light"/>
                <a:sym typeface="Montserrat Light"/>
              </a:rPr>
              <a:t>Failed doctoral exams</a:t>
            </a:r>
            <a:endParaRPr dirty="0">
              <a:solidFill>
                <a:schemeClr val="dk1"/>
              </a:solidFill>
              <a:latin typeface="+mn-lt"/>
              <a:ea typeface="Montserrat Light"/>
              <a:cs typeface="Montserrat Light"/>
              <a:sym typeface="Montserrat Light"/>
            </a:endParaRPr>
          </a:p>
          <a:p>
            <a:pPr marL="457200" lvl="0" indent="-304800" algn="l" rtl="0">
              <a:spcBef>
                <a:spcPts val="0"/>
              </a:spcBef>
              <a:spcAft>
                <a:spcPts val="0"/>
              </a:spcAft>
              <a:buClr>
                <a:schemeClr val="dk1"/>
              </a:buClr>
              <a:buSzPts val="1200"/>
              <a:buFont typeface="Montserrat Light"/>
              <a:buChar char="●"/>
            </a:pPr>
            <a:r>
              <a:rPr lang="en" dirty="0">
                <a:solidFill>
                  <a:schemeClr val="dk1"/>
                </a:solidFill>
                <a:latin typeface="+mn-lt"/>
                <a:ea typeface="Montserrat Light"/>
                <a:cs typeface="Montserrat Light"/>
                <a:sym typeface="Montserrat Light"/>
              </a:rPr>
              <a:t>Came up with the algorithm to not take the exam</a:t>
            </a:r>
            <a:endParaRPr dirty="0">
              <a:solidFill>
                <a:schemeClr val="dk1"/>
              </a:solidFill>
              <a:latin typeface="+mn-lt"/>
              <a:ea typeface="Montserrat Light"/>
              <a:cs typeface="Montserrat Light"/>
              <a:sym typeface="Montserrat Light"/>
            </a:endParaRPr>
          </a:p>
          <a:p>
            <a:pPr marL="0" lvl="0" indent="0" algn="l" rtl="0">
              <a:spcBef>
                <a:spcPts val="600"/>
              </a:spcBef>
              <a:spcAft>
                <a:spcPts val="0"/>
              </a:spcAft>
              <a:buNone/>
            </a:pPr>
            <a:endParaRPr sz="1200" dirty="0">
              <a:solidFill>
                <a:srgbClr val="4A5568"/>
              </a:solidFill>
              <a:latin typeface="Montserrat Light"/>
              <a:ea typeface="Montserrat Light"/>
              <a:cs typeface="Montserrat Light"/>
              <a:sym typeface="Montserrat Light"/>
            </a:endParaRPr>
          </a:p>
          <a:p>
            <a:pPr marL="0" lvl="0" indent="0" algn="l" rtl="0">
              <a:spcBef>
                <a:spcPts val="600"/>
              </a:spcBef>
              <a:spcAft>
                <a:spcPts val="0"/>
              </a:spcAft>
              <a:buNone/>
            </a:pPr>
            <a:endParaRPr sz="1200" dirty="0">
              <a:solidFill>
                <a:srgbClr val="4A5568"/>
              </a:solidFill>
              <a:latin typeface="Montserrat Light"/>
              <a:ea typeface="Montserrat Light"/>
              <a:cs typeface="Montserrat Light"/>
              <a:sym typeface="Montserrat Light"/>
            </a:endParaRPr>
          </a:p>
          <a:p>
            <a:pPr marL="0" lvl="0" indent="0" algn="l" rtl="0">
              <a:spcBef>
                <a:spcPts val="600"/>
              </a:spcBef>
              <a:spcAft>
                <a:spcPts val="0"/>
              </a:spcAft>
              <a:buNone/>
            </a:pPr>
            <a:r>
              <a:rPr lang="en" sz="1200" dirty="0">
                <a:solidFill>
                  <a:srgbClr val="4A5568"/>
                </a:solidFill>
                <a:latin typeface="Montserrat Light"/>
                <a:ea typeface="Montserrat Light"/>
                <a:cs typeface="Montserrat Light"/>
                <a:sym typeface="Montserrat Light"/>
              </a:rPr>
              <a:t> </a:t>
            </a:r>
            <a:endParaRPr sz="1200" b="0" dirty="0">
              <a:solidFill>
                <a:srgbClr val="4A5568"/>
              </a:solidFill>
              <a:latin typeface="Montserrat Light"/>
              <a:ea typeface="Montserrat Light"/>
              <a:cs typeface="Montserrat Light"/>
              <a:sym typeface="Montserrat Light"/>
            </a:endParaRPr>
          </a:p>
          <a:p>
            <a:pPr marL="0" lvl="0" indent="0" algn="l" rtl="0">
              <a:spcBef>
                <a:spcPts val="600"/>
              </a:spcBef>
              <a:spcAft>
                <a:spcPts val="0"/>
              </a:spcAft>
              <a:buNone/>
            </a:pPr>
            <a:endParaRPr sz="1200" b="0" dirty="0">
              <a:solidFill>
                <a:srgbClr val="4A5568"/>
              </a:solidFill>
              <a:latin typeface="Montserrat Light"/>
              <a:ea typeface="Montserrat Light"/>
              <a:cs typeface="Montserrat Light"/>
              <a:sym typeface="Montserrat Light"/>
            </a:endParaRPr>
          </a:p>
          <a:p>
            <a:pPr marL="0" lvl="0" indent="0" algn="l" rtl="0">
              <a:spcBef>
                <a:spcPts val="600"/>
              </a:spcBef>
              <a:spcAft>
                <a:spcPts val="0"/>
              </a:spcAft>
              <a:buNone/>
            </a:pPr>
            <a:endParaRPr sz="1200" dirty="0">
              <a:solidFill>
                <a:srgbClr val="4A5568"/>
              </a:solidFill>
              <a:latin typeface="Montserrat Light"/>
              <a:ea typeface="Montserrat Light"/>
              <a:cs typeface="Montserrat Light"/>
              <a:sym typeface="Montserrat Light"/>
            </a:endParaRPr>
          </a:p>
          <a:p>
            <a:pPr marL="0" lvl="0" indent="0" algn="l" rtl="0">
              <a:spcBef>
                <a:spcPts val="600"/>
              </a:spcBef>
              <a:spcAft>
                <a:spcPts val="600"/>
              </a:spcAft>
              <a:buNone/>
            </a:pPr>
            <a:endParaRPr sz="1200" dirty="0">
              <a:solidFill>
                <a:srgbClr val="4A5568"/>
              </a:solidFill>
              <a:latin typeface="Montserrat Light"/>
              <a:ea typeface="Montserrat Light"/>
              <a:cs typeface="Montserrat Light"/>
              <a:sym typeface="Montserrat Light"/>
            </a:endParaRPr>
          </a:p>
        </p:txBody>
      </p:sp>
      <p:pic>
        <p:nvPicPr>
          <p:cNvPr id="336" name="Google Shape;336;p29" title="huffman_1978-300.jpg"/>
          <p:cNvPicPr preferRelativeResize="0">
            <a:picLocks noGrp="1"/>
          </p:cNvPicPr>
          <p:nvPr>
            <p:ph type="pic" idx="2"/>
          </p:nvPr>
        </p:nvPicPr>
        <p:blipFill rotWithShape="1">
          <a:blip r:embed="rId3">
            <a:alphaModFix/>
          </a:blip>
          <a:srcRect l="4995" r="5004"/>
          <a:stretch/>
        </p:blipFill>
        <p:spPr>
          <a:xfrm>
            <a:off x="6703590" y="1487415"/>
            <a:ext cx="2384400" cy="2914200"/>
          </a:xfrm>
          <a:prstGeom prst="roundRect">
            <a:avLst>
              <a:gd name="adj" fmla="val 6666"/>
            </a:avLst>
          </a:prstGeom>
          <a:noFill/>
          <a:ln>
            <a:noFill/>
          </a:ln>
        </p:spPr>
      </p:pic>
      <p:pic>
        <p:nvPicPr>
          <p:cNvPr id="337" name="Google Shape;337;p29" title="huffman_david.99-10-11.jpg"/>
          <p:cNvPicPr preferRelativeResize="0">
            <a:picLocks noGrp="1"/>
          </p:cNvPicPr>
          <p:nvPr>
            <p:ph type="pic" idx="3"/>
          </p:nvPr>
        </p:nvPicPr>
        <p:blipFill rotWithShape="1">
          <a:blip r:embed="rId4">
            <a:alphaModFix/>
          </a:blip>
          <a:srcRect t="6186" b="6195"/>
          <a:stretch/>
        </p:blipFill>
        <p:spPr>
          <a:xfrm>
            <a:off x="4319190" y="1471680"/>
            <a:ext cx="2384400" cy="2914500"/>
          </a:xfrm>
          <a:prstGeom prst="roundRect">
            <a:avLst>
              <a:gd name="adj" fmla="val 6666"/>
            </a:avLst>
          </a:prstGeom>
          <a:noFill/>
          <a:ln>
            <a:noFill/>
          </a:ln>
        </p:spPr>
      </p:pic>
      <p:sp>
        <p:nvSpPr>
          <p:cNvPr id="338" name="Google Shape;338;p29"/>
          <p:cNvSpPr/>
          <p:nvPr/>
        </p:nvSpPr>
        <p:spPr>
          <a:xfrm>
            <a:off x="571500" y="4857750"/>
            <a:ext cx="8001000" cy="9600"/>
          </a:xfrm>
          <a:prstGeom prst="rect">
            <a:avLst/>
          </a:prstGeom>
          <a:solidFill>
            <a:srgbClr val="E2E8F0"/>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39" name="Google Shape;339;p2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0"/>
          <p:cNvSpPr/>
          <p:nvPr/>
        </p:nvSpPr>
        <p:spPr>
          <a:xfrm>
            <a:off x="0" y="0"/>
            <a:ext cx="9144000" cy="5143500"/>
          </a:xfrm>
          <a:prstGeom prst="rect">
            <a:avLst/>
          </a:prstGeom>
          <a:solidFill>
            <a:srgbClr val="FFFFFF"/>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44" name="Google Shape;344;p30"/>
          <p:cNvSpPr/>
          <p:nvPr/>
        </p:nvSpPr>
        <p:spPr>
          <a:xfrm>
            <a:off x="0" y="0"/>
            <a:ext cx="9144000" cy="38100"/>
          </a:xfrm>
          <a:prstGeom prst="rect">
            <a:avLst/>
          </a:prstGeom>
          <a:solidFill>
            <a:srgbClr val="63B3ED">
              <a:alpha val="2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45" name="Google Shape;345;p30"/>
          <p:cNvSpPr txBox="1"/>
          <p:nvPr/>
        </p:nvSpPr>
        <p:spPr>
          <a:xfrm>
            <a:off x="571500" y="428625"/>
            <a:ext cx="8001000" cy="571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None/>
            </a:pPr>
            <a:r>
              <a:rPr lang="en" sz="2800" dirty="0">
                <a:solidFill>
                  <a:srgbClr val="1A202C"/>
                </a:solidFill>
                <a:latin typeface="+mj-lt"/>
                <a:sym typeface="Playfair Display Black"/>
              </a:rPr>
              <a:t>The  1970s–1990s: The Rise of Arithmetic Coding</a:t>
            </a:r>
            <a:endParaRPr sz="2800" dirty="0">
              <a:solidFill>
                <a:srgbClr val="1A202C"/>
              </a:solidFill>
              <a:latin typeface="+mj-lt"/>
              <a:sym typeface="Playfair Display Black"/>
            </a:endParaRPr>
          </a:p>
        </p:txBody>
      </p:sp>
      <p:sp>
        <p:nvSpPr>
          <p:cNvPr id="346" name="Google Shape;346;p30"/>
          <p:cNvSpPr/>
          <p:nvPr/>
        </p:nvSpPr>
        <p:spPr>
          <a:xfrm>
            <a:off x="571500" y="1047750"/>
            <a:ext cx="762000" cy="28500"/>
          </a:xfrm>
          <a:prstGeom prst="rect">
            <a:avLst/>
          </a:prstGeom>
          <a:solidFill>
            <a:srgbClr val="63B3ED"/>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grpSp>
        <p:nvGrpSpPr>
          <p:cNvPr id="347" name="Google Shape;347;p30"/>
          <p:cNvGrpSpPr/>
          <p:nvPr/>
        </p:nvGrpSpPr>
        <p:grpSpPr>
          <a:xfrm>
            <a:off x="431300" y="1316734"/>
            <a:ext cx="3810000" cy="2017017"/>
            <a:chOff x="-124620" y="-138974"/>
            <a:chExt cx="3810000" cy="1581974"/>
          </a:xfrm>
        </p:grpSpPr>
        <p:sp>
          <p:nvSpPr>
            <p:cNvPr id="348" name="Google Shape;348;p30"/>
            <p:cNvSpPr/>
            <p:nvPr/>
          </p:nvSpPr>
          <p:spPr>
            <a:xfrm>
              <a:off x="-124620" y="-81000"/>
              <a:ext cx="3810000" cy="1524000"/>
            </a:xfrm>
            <a:prstGeom prst="roundRect">
              <a:avLst>
                <a:gd name="adj" fmla="val 5000"/>
              </a:avLst>
            </a:prstGeom>
            <a:solidFill>
              <a:srgbClr val="F7FAFC"/>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49" name="Google Shape;349;p30"/>
            <p:cNvSpPr txBox="1"/>
            <p:nvPr/>
          </p:nvSpPr>
          <p:spPr>
            <a:xfrm>
              <a:off x="65882" y="-138974"/>
              <a:ext cx="3429000" cy="1574444"/>
            </a:xfrm>
            <a:prstGeom prst="rect">
              <a:avLst/>
            </a:prstGeom>
            <a:noFill/>
            <a:ln>
              <a:noFill/>
            </a:ln>
          </p:spPr>
          <p:txBody>
            <a:bodyPr spcFirstLastPara="1" wrap="square" lIns="0" tIns="0" rIns="0" bIns="0" anchor="t" anchorCtr="0">
              <a:noAutofit/>
            </a:bodyPr>
            <a:lstStyle/>
            <a:p>
              <a:pPr marL="0" lvl="0" indent="0" algn="l" rtl="0">
                <a:lnSpc>
                  <a:spcPct val="115000"/>
                </a:lnSpc>
                <a:spcBef>
                  <a:spcPts val="1200"/>
                </a:spcBef>
                <a:spcAft>
                  <a:spcPts val="0"/>
                </a:spcAft>
                <a:buNone/>
              </a:pPr>
              <a:r>
                <a:rPr lang="en" dirty="0">
                  <a:solidFill>
                    <a:srgbClr val="2B6CB0"/>
                  </a:solidFill>
                  <a:latin typeface="+mn-lt"/>
                  <a:ea typeface="Montserrat SemiBold"/>
                  <a:cs typeface="Montserrat SemiBold"/>
                  <a:sym typeface="Montserrat SemiBold"/>
                </a:rPr>
                <a:t>Formalizing Arithmetic Coding</a:t>
              </a:r>
              <a:endParaRPr sz="1200" b="1" dirty="0">
                <a:solidFill>
                  <a:schemeClr val="dk1"/>
                </a:solidFill>
                <a:latin typeface="+mn-lt"/>
              </a:endParaRPr>
            </a:p>
            <a:p>
              <a:pPr marL="457200" lvl="0" indent="-290274" algn="l" rtl="0">
                <a:lnSpc>
                  <a:spcPct val="115000"/>
                </a:lnSpc>
                <a:spcBef>
                  <a:spcPts val="1200"/>
                </a:spcBef>
                <a:spcAft>
                  <a:spcPts val="0"/>
                </a:spcAft>
                <a:buClr>
                  <a:schemeClr val="dk1"/>
                </a:buClr>
                <a:buSzPts val="971"/>
                <a:buFont typeface="Montserrat Light"/>
                <a:buChar char="●"/>
              </a:pPr>
              <a:r>
                <a:rPr lang="en" dirty="0">
                  <a:solidFill>
                    <a:schemeClr val="dk1"/>
                  </a:solidFill>
                  <a:latin typeface="+mn-lt"/>
                  <a:ea typeface="Montserrat Light"/>
                  <a:cs typeface="Montserrat Light"/>
                  <a:sym typeface="Montserrat Light"/>
                </a:rPr>
                <a:t>Took shape in the 1970s. Richard Pasco’s 1976 papers introduced early ideas</a:t>
              </a:r>
              <a:endParaRPr dirty="0">
                <a:solidFill>
                  <a:schemeClr val="dk1"/>
                </a:solidFill>
                <a:latin typeface="+mn-lt"/>
                <a:ea typeface="Montserrat Light"/>
                <a:cs typeface="Montserrat Light"/>
                <a:sym typeface="Montserrat Light"/>
              </a:endParaRPr>
            </a:p>
            <a:p>
              <a:pPr marL="457200" lvl="0" indent="-290274" algn="l" rtl="0">
                <a:lnSpc>
                  <a:spcPct val="115000"/>
                </a:lnSpc>
                <a:spcBef>
                  <a:spcPts val="0"/>
                </a:spcBef>
                <a:spcAft>
                  <a:spcPts val="0"/>
                </a:spcAft>
                <a:buClr>
                  <a:schemeClr val="dk1"/>
                </a:buClr>
                <a:buSzPts val="971"/>
                <a:buFont typeface="Montserrat Light"/>
                <a:buChar char="●"/>
              </a:pPr>
              <a:r>
                <a:rPr lang="en" dirty="0">
                  <a:solidFill>
                    <a:schemeClr val="dk1"/>
                  </a:solidFill>
                  <a:latin typeface="+mn-lt"/>
                  <a:ea typeface="Montserrat Light"/>
                  <a:cs typeface="Montserrat Light"/>
                  <a:sym typeface="Montserrat Light"/>
                </a:rPr>
                <a:t>Jorma Rissanen and Glen Langdon turned arithmetic coding into a broad and flexible compression technique.</a:t>
              </a:r>
              <a:endParaRPr b="0" dirty="0">
                <a:solidFill>
                  <a:schemeClr val="dk1"/>
                </a:solidFill>
                <a:latin typeface="+mn-lt"/>
                <a:ea typeface="Montserrat Light"/>
                <a:cs typeface="Montserrat Light"/>
                <a:sym typeface="Montserrat Light"/>
              </a:endParaRPr>
            </a:p>
            <a:p>
              <a:pPr marL="0" lvl="0" indent="0" algn="l" rtl="0">
                <a:spcBef>
                  <a:spcPts val="1200"/>
                </a:spcBef>
                <a:spcAft>
                  <a:spcPts val="0"/>
                </a:spcAft>
                <a:buNone/>
              </a:pPr>
              <a:endParaRPr sz="971" b="0" dirty="0">
                <a:solidFill>
                  <a:srgbClr val="4A5568"/>
                </a:solidFill>
                <a:latin typeface="Montserrat Light"/>
                <a:ea typeface="Montserrat Light"/>
                <a:cs typeface="Montserrat Light"/>
                <a:sym typeface="Montserrat Light"/>
              </a:endParaRPr>
            </a:p>
          </p:txBody>
        </p:sp>
      </p:grpSp>
      <p:grpSp>
        <p:nvGrpSpPr>
          <p:cNvPr id="350" name="Google Shape;350;p30"/>
          <p:cNvGrpSpPr/>
          <p:nvPr/>
        </p:nvGrpSpPr>
        <p:grpSpPr>
          <a:xfrm>
            <a:off x="431302" y="3333750"/>
            <a:ext cx="3810000" cy="1524000"/>
            <a:chOff x="0" y="190500"/>
            <a:chExt cx="3810000" cy="1524000"/>
          </a:xfrm>
        </p:grpSpPr>
        <p:sp>
          <p:nvSpPr>
            <p:cNvPr id="351" name="Google Shape;351;p30"/>
            <p:cNvSpPr/>
            <p:nvPr/>
          </p:nvSpPr>
          <p:spPr>
            <a:xfrm>
              <a:off x="0" y="190500"/>
              <a:ext cx="3810000" cy="1524000"/>
            </a:xfrm>
            <a:prstGeom prst="roundRect">
              <a:avLst>
                <a:gd name="adj" fmla="val 5000"/>
              </a:avLst>
            </a:prstGeom>
            <a:solidFill>
              <a:srgbClr val="F7FAFC"/>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52" name="Google Shape;352;p30"/>
            <p:cNvSpPr txBox="1"/>
            <p:nvPr/>
          </p:nvSpPr>
          <p:spPr>
            <a:xfrm>
              <a:off x="190500" y="381000"/>
              <a:ext cx="3429000" cy="1143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dirty="0">
                  <a:solidFill>
                    <a:srgbClr val="2B6CB0"/>
                  </a:solidFill>
                  <a:latin typeface="+mn-lt"/>
                  <a:ea typeface="Montserrat SemiBold"/>
                  <a:cs typeface="Montserrat SemiBold"/>
                  <a:sym typeface="Montserrat SemiBold"/>
                </a:rPr>
                <a:t>Historical Milestones</a:t>
              </a:r>
              <a:endParaRPr b="0" dirty="0">
                <a:solidFill>
                  <a:srgbClr val="2B6CB0"/>
                </a:solidFill>
                <a:latin typeface="+mn-lt"/>
                <a:ea typeface="Montserrat SemiBold"/>
                <a:cs typeface="Montserrat SemiBold"/>
                <a:sym typeface="Montserrat SemiBold"/>
              </a:endParaRPr>
            </a:p>
            <a:p>
              <a:pPr marL="0" lvl="0" indent="0" algn="l" rtl="0">
                <a:spcBef>
                  <a:spcPts val="600"/>
                </a:spcBef>
                <a:spcAft>
                  <a:spcPts val="0"/>
                </a:spcAft>
                <a:buClr>
                  <a:schemeClr val="dk1"/>
                </a:buClr>
                <a:buSzPts val="1100"/>
                <a:buFont typeface="Arial"/>
                <a:buNone/>
              </a:pPr>
              <a:r>
                <a:rPr lang="en" sz="1200" b="1" dirty="0">
                  <a:solidFill>
                    <a:schemeClr val="dk1"/>
                  </a:solidFill>
                  <a:latin typeface="+mn-lt"/>
                  <a:ea typeface="Montserrat"/>
                  <a:cs typeface="Montserrat"/>
                  <a:sym typeface="Montserrat"/>
                </a:rPr>
                <a:t>1987: </a:t>
              </a:r>
              <a:r>
                <a:rPr lang="en" sz="1200" dirty="0">
                  <a:solidFill>
                    <a:schemeClr val="dk1"/>
                  </a:solidFill>
                  <a:latin typeface="+mn-lt"/>
                  <a:ea typeface="Montserrat Light"/>
                  <a:cs typeface="Montserrat Light"/>
                  <a:sym typeface="Montserrat Light"/>
                </a:rPr>
                <a:t>Witten, Neal, and Cleary popularized practical arithmetic coding.</a:t>
              </a:r>
              <a:endParaRPr sz="1200" dirty="0">
                <a:solidFill>
                  <a:schemeClr val="dk1"/>
                </a:solidFill>
                <a:latin typeface="+mn-lt"/>
                <a:ea typeface="Montserrat Light"/>
                <a:cs typeface="Montserrat Light"/>
                <a:sym typeface="Montserrat Light"/>
              </a:endParaRPr>
            </a:p>
            <a:p>
              <a:pPr marL="0" lvl="0" indent="0" algn="l" rtl="0">
                <a:spcBef>
                  <a:spcPts val="600"/>
                </a:spcBef>
                <a:spcAft>
                  <a:spcPts val="0"/>
                </a:spcAft>
                <a:buClr>
                  <a:schemeClr val="dk1"/>
                </a:buClr>
                <a:buSzPts val="1100"/>
                <a:buFont typeface="Arial"/>
                <a:buNone/>
              </a:pPr>
              <a:r>
                <a:rPr lang="en" sz="1200" b="1" dirty="0">
                  <a:solidFill>
                    <a:schemeClr val="dk1"/>
                  </a:solidFill>
                  <a:latin typeface="+mn-lt"/>
                  <a:ea typeface="Montserrat"/>
                  <a:cs typeface="Montserrat"/>
                  <a:sym typeface="Montserrat"/>
                </a:rPr>
                <a:t>1988: </a:t>
              </a:r>
              <a:r>
                <a:rPr lang="en" sz="1200" dirty="0">
                  <a:solidFill>
                    <a:schemeClr val="dk1"/>
                  </a:solidFill>
                  <a:latin typeface="+mn-lt"/>
                  <a:ea typeface="Montserrat Light"/>
                  <a:cs typeface="Montserrat Light"/>
                  <a:sym typeface="Montserrat Light"/>
                </a:rPr>
                <a:t>IBM developed the adaptive Q-Coder.</a:t>
              </a:r>
              <a:endParaRPr sz="1200" dirty="0">
                <a:solidFill>
                  <a:schemeClr val="dk1"/>
                </a:solidFill>
                <a:latin typeface="+mn-lt"/>
                <a:ea typeface="Montserrat Light"/>
                <a:cs typeface="Montserrat Light"/>
                <a:sym typeface="Montserrat Light"/>
              </a:endParaRPr>
            </a:p>
            <a:p>
              <a:pPr marL="0" lvl="0" indent="0" algn="l" rtl="0">
                <a:spcBef>
                  <a:spcPts val="600"/>
                </a:spcBef>
                <a:spcAft>
                  <a:spcPts val="0"/>
                </a:spcAft>
                <a:buClr>
                  <a:schemeClr val="dk1"/>
                </a:buClr>
                <a:buSzPts val="1100"/>
                <a:buFont typeface="Arial"/>
                <a:buNone/>
              </a:pPr>
              <a:r>
                <a:rPr lang="en" sz="1200" b="1" dirty="0">
                  <a:solidFill>
                    <a:schemeClr val="dk1"/>
                  </a:solidFill>
                  <a:latin typeface="+mn-lt"/>
                  <a:ea typeface="Montserrat"/>
                  <a:cs typeface="Montserrat"/>
                  <a:sym typeface="Montserrat"/>
                </a:rPr>
                <a:t>1998:</a:t>
              </a:r>
              <a:r>
                <a:rPr lang="en" sz="1200" dirty="0">
                  <a:solidFill>
                    <a:schemeClr val="dk1"/>
                  </a:solidFill>
                  <a:latin typeface="+mn-lt"/>
                  <a:ea typeface="Montserrat Light"/>
                  <a:cs typeface="Montserrat Light"/>
                  <a:sym typeface="Montserrat Light"/>
                </a:rPr>
                <a:t> Moffat, Neal, and Witten improved implementation speed and flexibility.</a:t>
              </a:r>
              <a:endParaRPr sz="1800" dirty="0">
                <a:solidFill>
                  <a:schemeClr val="dk1"/>
                </a:solidFill>
                <a:latin typeface="+mn-lt"/>
              </a:endParaRPr>
            </a:p>
            <a:p>
              <a:pPr marL="0" lvl="0" indent="0" algn="l" rtl="0">
                <a:spcBef>
                  <a:spcPts val="600"/>
                </a:spcBef>
                <a:spcAft>
                  <a:spcPts val="0"/>
                </a:spcAft>
                <a:buNone/>
              </a:pPr>
              <a:endParaRPr sz="971" dirty="0">
                <a:solidFill>
                  <a:srgbClr val="4A5568"/>
                </a:solidFill>
                <a:latin typeface="Montserrat Light"/>
                <a:ea typeface="Montserrat Light"/>
                <a:cs typeface="Montserrat Light"/>
                <a:sym typeface="Montserrat Light"/>
              </a:endParaRPr>
            </a:p>
            <a:p>
              <a:pPr marL="0" lvl="0" indent="0" algn="l" rtl="0">
                <a:spcBef>
                  <a:spcPts val="600"/>
                </a:spcBef>
                <a:spcAft>
                  <a:spcPts val="0"/>
                </a:spcAft>
                <a:buNone/>
              </a:pPr>
              <a:endParaRPr sz="971" dirty="0">
                <a:solidFill>
                  <a:srgbClr val="4A5568"/>
                </a:solidFill>
                <a:latin typeface="Montserrat Light"/>
                <a:ea typeface="Montserrat Light"/>
                <a:cs typeface="Montserrat Light"/>
                <a:sym typeface="Montserrat Light"/>
              </a:endParaRPr>
            </a:p>
            <a:p>
              <a:pPr marL="0" lvl="0" indent="0" algn="l" rtl="0">
                <a:spcBef>
                  <a:spcPts val="600"/>
                </a:spcBef>
                <a:spcAft>
                  <a:spcPts val="600"/>
                </a:spcAft>
                <a:buNone/>
              </a:pPr>
              <a:endParaRPr sz="971" dirty="0">
                <a:solidFill>
                  <a:srgbClr val="4A5568"/>
                </a:solidFill>
                <a:latin typeface="Montserrat Light"/>
                <a:ea typeface="Montserrat Light"/>
                <a:cs typeface="Montserrat Light"/>
                <a:sym typeface="Montserrat Light"/>
              </a:endParaRPr>
            </a:p>
          </p:txBody>
        </p:sp>
      </p:grpSp>
      <p:sp>
        <p:nvSpPr>
          <p:cNvPr id="353" name="Google Shape;353;p30"/>
          <p:cNvSpPr/>
          <p:nvPr/>
        </p:nvSpPr>
        <p:spPr>
          <a:xfrm>
            <a:off x="571500" y="4857750"/>
            <a:ext cx="8001000" cy="9600"/>
          </a:xfrm>
          <a:prstGeom prst="rect">
            <a:avLst/>
          </a:prstGeom>
          <a:solidFill>
            <a:srgbClr val="E2E8F0"/>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54" name="Google Shape;354;p3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16</a:t>
            </a:fld>
            <a:endParaRPr/>
          </a:p>
        </p:txBody>
      </p:sp>
      <p:pic>
        <p:nvPicPr>
          <p:cNvPr id="355" name="Google Shape;355;p30" title="Screenshot 2026-04-27 140845.png"/>
          <p:cNvPicPr preferRelativeResize="0">
            <a:picLocks noGrp="1"/>
          </p:cNvPicPr>
          <p:nvPr>
            <p:ph type="pic" idx="2"/>
          </p:nvPr>
        </p:nvPicPr>
        <p:blipFill rotWithShape="1">
          <a:blip r:embed="rId3">
            <a:alphaModFix/>
          </a:blip>
          <a:srcRect t="1418" b="1428"/>
          <a:stretch/>
        </p:blipFill>
        <p:spPr>
          <a:xfrm>
            <a:off x="6703590" y="1487415"/>
            <a:ext cx="2384400" cy="2914200"/>
          </a:xfrm>
          <a:prstGeom prst="roundRect">
            <a:avLst>
              <a:gd name="adj" fmla="val 6666"/>
            </a:avLst>
          </a:prstGeom>
          <a:noFill/>
          <a:ln>
            <a:noFill/>
          </a:ln>
        </p:spPr>
      </p:pic>
      <p:pic>
        <p:nvPicPr>
          <p:cNvPr id="356" name="Google Shape;356;p30" title="Screenshot 2026-04-27 140733.png"/>
          <p:cNvPicPr preferRelativeResize="0">
            <a:picLocks noGrp="1"/>
          </p:cNvPicPr>
          <p:nvPr>
            <p:ph type="pic" idx="3"/>
          </p:nvPr>
        </p:nvPicPr>
        <p:blipFill rotWithShape="1">
          <a:blip r:embed="rId4">
            <a:alphaModFix/>
          </a:blip>
          <a:srcRect t="1756" b="1756"/>
          <a:stretch/>
        </p:blipFill>
        <p:spPr>
          <a:xfrm>
            <a:off x="4319190" y="1471680"/>
            <a:ext cx="2384400" cy="2914500"/>
          </a:xfrm>
          <a:prstGeom prst="roundRect">
            <a:avLst>
              <a:gd name="adj" fmla="val 6666"/>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31"/>
          <p:cNvSpPr/>
          <p:nvPr/>
        </p:nvSpPr>
        <p:spPr>
          <a:xfrm>
            <a:off x="0" y="0"/>
            <a:ext cx="9144000" cy="5143500"/>
          </a:xfrm>
          <a:prstGeom prst="rect">
            <a:avLst/>
          </a:prstGeom>
          <a:solidFill>
            <a:srgbClr val="FFFFFF"/>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61" name="Google Shape;361;p31"/>
          <p:cNvSpPr/>
          <p:nvPr/>
        </p:nvSpPr>
        <p:spPr>
          <a:xfrm>
            <a:off x="0" y="0"/>
            <a:ext cx="9144000" cy="38100"/>
          </a:xfrm>
          <a:prstGeom prst="rect">
            <a:avLst/>
          </a:prstGeom>
          <a:solidFill>
            <a:srgbClr val="63B3ED">
              <a:alpha val="2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62" name="Google Shape;362;p31"/>
          <p:cNvSpPr txBox="1"/>
          <p:nvPr/>
        </p:nvSpPr>
        <p:spPr>
          <a:xfrm>
            <a:off x="571500" y="428625"/>
            <a:ext cx="8001000" cy="571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2800" b="0" dirty="0">
                <a:solidFill>
                  <a:srgbClr val="1A202C"/>
                </a:solidFill>
                <a:latin typeface="+mj-lt"/>
                <a:ea typeface="Playfair Display Black"/>
                <a:cs typeface="Playfair Display Black"/>
                <a:sym typeface="Playfair Display Black"/>
              </a:rPr>
              <a:t>The 1980s: The Revolution of Dictionary Encoding</a:t>
            </a:r>
            <a:endParaRPr sz="2800" b="0" dirty="0">
              <a:solidFill>
                <a:srgbClr val="1A202C"/>
              </a:solidFill>
              <a:latin typeface="+mj-lt"/>
              <a:ea typeface="Playfair Display Black"/>
              <a:cs typeface="Playfair Display Black"/>
              <a:sym typeface="Playfair Display Black"/>
            </a:endParaRPr>
          </a:p>
        </p:txBody>
      </p:sp>
      <p:sp>
        <p:nvSpPr>
          <p:cNvPr id="363" name="Google Shape;363;p31"/>
          <p:cNvSpPr/>
          <p:nvPr/>
        </p:nvSpPr>
        <p:spPr>
          <a:xfrm>
            <a:off x="571500" y="1047750"/>
            <a:ext cx="762000" cy="28500"/>
          </a:xfrm>
          <a:prstGeom prst="rect">
            <a:avLst/>
          </a:prstGeom>
          <a:solidFill>
            <a:srgbClr val="63B3ED"/>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grpSp>
        <p:nvGrpSpPr>
          <p:cNvPr id="364" name="Google Shape;364;p31"/>
          <p:cNvGrpSpPr/>
          <p:nvPr/>
        </p:nvGrpSpPr>
        <p:grpSpPr>
          <a:xfrm>
            <a:off x="145554" y="1428750"/>
            <a:ext cx="3810000" cy="1524000"/>
            <a:chOff x="571500" y="1428750"/>
            <a:chExt cx="3810000" cy="1524000"/>
          </a:xfrm>
        </p:grpSpPr>
        <p:sp>
          <p:nvSpPr>
            <p:cNvPr id="365" name="Google Shape;365;p31"/>
            <p:cNvSpPr/>
            <p:nvPr/>
          </p:nvSpPr>
          <p:spPr>
            <a:xfrm>
              <a:off x="571500" y="1428750"/>
              <a:ext cx="3810000" cy="1524000"/>
            </a:xfrm>
            <a:prstGeom prst="roundRect">
              <a:avLst>
                <a:gd name="adj" fmla="val 5000"/>
              </a:avLst>
            </a:prstGeom>
            <a:solidFill>
              <a:srgbClr val="F7FAFC"/>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66" name="Google Shape;366;p31"/>
            <p:cNvSpPr txBox="1"/>
            <p:nvPr/>
          </p:nvSpPr>
          <p:spPr>
            <a:xfrm>
              <a:off x="762000" y="1557251"/>
              <a:ext cx="3429000" cy="1395499"/>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b="0" dirty="0">
                  <a:solidFill>
                    <a:srgbClr val="2B6CB0"/>
                  </a:solidFill>
                  <a:latin typeface="+mn-lt"/>
                  <a:ea typeface="Montserrat SemiBold"/>
                  <a:cs typeface="Montserrat SemiBold"/>
                  <a:sym typeface="Montserrat SemiBold"/>
                </a:rPr>
                <a:t>The LZW Giants</a:t>
              </a:r>
              <a:endParaRPr sz="1600" b="0" dirty="0">
                <a:solidFill>
                  <a:srgbClr val="2B6CB0"/>
                </a:solidFill>
                <a:latin typeface="+mn-lt"/>
                <a:ea typeface="Montserrat SemiBold"/>
                <a:cs typeface="Montserrat SemiBold"/>
                <a:sym typeface="Montserrat SemiBold"/>
              </a:endParaRPr>
            </a:p>
            <a:p>
              <a:pPr marL="457200" lvl="0" indent="-309245" algn="l" rtl="0">
                <a:spcBef>
                  <a:spcPts val="600"/>
                </a:spcBef>
                <a:spcAft>
                  <a:spcPts val="0"/>
                </a:spcAft>
                <a:buClr>
                  <a:schemeClr val="dk1"/>
                </a:buClr>
                <a:buSzPts val="1270"/>
                <a:buFont typeface="Montserrat Light"/>
                <a:buChar char="●"/>
              </a:pPr>
              <a:r>
                <a:rPr lang="en" b="0" dirty="0">
                  <a:solidFill>
                    <a:schemeClr val="dk1"/>
                  </a:solidFill>
                  <a:latin typeface="+mn-lt"/>
                  <a:ea typeface="Montserrat Light"/>
                  <a:cs typeface="Montserrat Light"/>
                  <a:sym typeface="Montserrat Light"/>
                </a:rPr>
                <a:t>In 1984, Terry Welch refined the LZ77/78 work of Abraham Lempel and Jacob Ziv to create LZW</a:t>
              </a:r>
              <a:endParaRPr dirty="0">
                <a:solidFill>
                  <a:schemeClr val="dk1"/>
                </a:solidFill>
                <a:latin typeface="+mn-lt"/>
                <a:ea typeface="Montserrat Light"/>
                <a:cs typeface="Montserrat Light"/>
                <a:sym typeface="Montserrat Light"/>
              </a:endParaRPr>
            </a:p>
            <a:p>
              <a:pPr marL="457200" lvl="0" indent="-309245" algn="l" rtl="0">
                <a:spcBef>
                  <a:spcPts val="0"/>
                </a:spcBef>
                <a:spcAft>
                  <a:spcPts val="0"/>
                </a:spcAft>
                <a:buClr>
                  <a:schemeClr val="dk1"/>
                </a:buClr>
                <a:buSzPts val="1270"/>
                <a:buFont typeface="Montserrat Light"/>
                <a:buChar char="●"/>
              </a:pPr>
              <a:r>
                <a:rPr lang="en" b="0" dirty="0">
                  <a:solidFill>
                    <a:schemeClr val="dk1"/>
                  </a:solidFill>
                  <a:latin typeface="+mn-lt"/>
                  <a:ea typeface="Montserrat Light"/>
                  <a:cs typeface="Montserrat Light"/>
                  <a:sym typeface="Montserrat Light"/>
                </a:rPr>
                <a:t>builds a dynamic dictionary on the fly.</a:t>
              </a:r>
              <a:endParaRPr b="0" dirty="0">
                <a:solidFill>
                  <a:schemeClr val="dk1"/>
                </a:solidFill>
                <a:latin typeface="+mn-lt"/>
                <a:ea typeface="Montserrat Light"/>
                <a:cs typeface="Montserrat Light"/>
                <a:sym typeface="Montserrat Light"/>
              </a:endParaRPr>
            </a:p>
            <a:p>
              <a:pPr marL="0" lvl="0" indent="0" algn="l" rtl="0">
                <a:spcBef>
                  <a:spcPts val="600"/>
                </a:spcBef>
                <a:spcAft>
                  <a:spcPts val="0"/>
                </a:spcAft>
                <a:buNone/>
              </a:pPr>
              <a:endParaRPr sz="900" b="1" dirty="0">
                <a:solidFill>
                  <a:srgbClr val="718096"/>
                </a:solidFill>
                <a:latin typeface="Montserrat"/>
                <a:ea typeface="Montserrat"/>
                <a:cs typeface="Montserrat"/>
                <a:sym typeface="Montserrat"/>
              </a:endParaRPr>
            </a:p>
          </p:txBody>
        </p:sp>
      </p:grpSp>
      <p:grpSp>
        <p:nvGrpSpPr>
          <p:cNvPr id="367" name="Google Shape;367;p31"/>
          <p:cNvGrpSpPr/>
          <p:nvPr/>
        </p:nvGrpSpPr>
        <p:grpSpPr>
          <a:xfrm>
            <a:off x="193775" y="3143252"/>
            <a:ext cx="3810000" cy="1724101"/>
            <a:chOff x="571500" y="3143250"/>
            <a:chExt cx="3810000" cy="1524000"/>
          </a:xfrm>
        </p:grpSpPr>
        <p:sp>
          <p:nvSpPr>
            <p:cNvPr id="368" name="Google Shape;368;p31"/>
            <p:cNvSpPr/>
            <p:nvPr/>
          </p:nvSpPr>
          <p:spPr>
            <a:xfrm>
              <a:off x="571500" y="3143250"/>
              <a:ext cx="3810000" cy="1524000"/>
            </a:xfrm>
            <a:prstGeom prst="roundRect">
              <a:avLst>
                <a:gd name="adj" fmla="val 5000"/>
              </a:avLst>
            </a:prstGeom>
            <a:solidFill>
              <a:srgbClr val="F7FAFC"/>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69" name="Google Shape;369;p31"/>
            <p:cNvSpPr txBox="1"/>
            <p:nvPr/>
          </p:nvSpPr>
          <p:spPr>
            <a:xfrm>
              <a:off x="762000" y="3196849"/>
              <a:ext cx="3429000" cy="1143000"/>
            </a:xfrm>
            <a:prstGeom prst="rect">
              <a:avLst/>
            </a:prstGeom>
            <a:noFill/>
            <a:ln>
              <a:noFill/>
            </a:ln>
          </p:spPr>
          <p:txBody>
            <a:bodyPr spcFirstLastPara="1" wrap="square" lIns="0" tIns="0" rIns="0" bIns="0" anchor="t" anchorCtr="0">
              <a:noAutofit/>
            </a:bodyPr>
            <a:lstStyle/>
            <a:p>
              <a:r>
                <a:rPr lang="en" sz="1600" dirty="0">
                  <a:solidFill>
                    <a:srgbClr val="2B6CB0"/>
                  </a:solidFill>
                  <a:latin typeface="+mn-lt"/>
                  <a:sym typeface="Montserrat SemiBold"/>
                </a:rPr>
                <a:t>Patent Controversy</a:t>
              </a:r>
              <a:endParaRPr sz="1600" dirty="0">
                <a:solidFill>
                  <a:srgbClr val="2B6CB0"/>
                </a:solidFill>
                <a:latin typeface="+mn-lt"/>
                <a:sym typeface="Montserrat SemiBold"/>
              </a:endParaRPr>
            </a:p>
            <a:p>
              <a:pPr marL="457200" indent="-309245">
                <a:spcBef>
                  <a:spcPts val="600"/>
                </a:spcBef>
                <a:buClr>
                  <a:schemeClr val="dk1"/>
                </a:buClr>
                <a:buSzPts val="1270"/>
                <a:buFont typeface="Montserrat Light"/>
                <a:buChar char="●"/>
              </a:pPr>
              <a:r>
                <a:rPr lang="en" dirty="0">
                  <a:solidFill>
                    <a:schemeClr val="dk1"/>
                  </a:solidFill>
                  <a:latin typeface="+mn-lt"/>
                  <a:sym typeface="Montserrat Light"/>
                </a:rPr>
                <a:t>LZW was widely used in GIF files, but the algorithm was covered by patents later enforced by Unisys.</a:t>
              </a:r>
              <a:endParaRPr dirty="0">
                <a:solidFill>
                  <a:schemeClr val="dk1"/>
                </a:solidFill>
                <a:latin typeface="+mn-lt"/>
                <a:sym typeface="Montserrat Light"/>
              </a:endParaRPr>
            </a:p>
            <a:p>
              <a:pPr marL="457200" indent="-309245">
                <a:spcBef>
                  <a:spcPts val="600"/>
                </a:spcBef>
                <a:buClr>
                  <a:schemeClr val="dk1"/>
                </a:buClr>
                <a:buSzPts val="1270"/>
                <a:buFont typeface="Montserrat Light"/>
                <a:buChar char="●"/>
              </a:pPr>
              <a:r>
                <a:rPr lang="en" dirty="0">
                  <a:solidFill>
                    <a:schemeClr val="dk1"/>
                  </a:solidFill>
                  <a:latin typeface="+mn-lt"/>
                  <a:sym typeface="Montserrat Light"/>
                </a:rPr>
                <a:t>In 1994, licensing demands around GIF created backlash among developers and users</a:t>
              </a:r>
              <a:endParaRPr dirty="0">
                <a:solidFill>
                  <a:schemeClr val="dk1"/>
                </a:solidFill>
                <a:latin typeface="+mn-lt"/>
                <a:sym typeface="Montserrat Light"/>
              </a:endParaRPr>
            </a:p>
            <a:p>
              <a:pPr marL="0" lvl="0" indent="0" algn="l" rtl="0">
                <a:spcBef>
                  <a:spcPts val="600"/>
                </a:spcBef>
                <a:spcAft>
                  <a:spcPts val="0"/>
                </a:spcAft>
                <a:buNone/>
              </a:pPr>
              <a:endParaRPr sz="900" b="1" dirty="0">
                <a:solidFill>
                  <a:srgbClr val="718096"/>
                </a:solidFill>
                <a:latin typeface="Montserrat"/>
                <a:ea typeface="Montserrat"/>
                <a:cs typeface="Montserrat"/>
                <a:sym typeface="Montserrat"/>
              </a:endParaRPr>
            </a:p>
          </p:txBody>
        </p:sp>
      </p:grpSp>
      <p:sp>
        <p:nvSpPr>
          <p:cNvPr id="370" name="Google Shape;370;p31"/>
          <p:cNvSpPr/>
          <p:nvPr/>
        </p:nvSpPr>
        <p:spPr>
          <a:xfrm>
            <a:off x="571500" y="4857750"/>
            <a:ext cx="8001000" cy="9600"/>
          </a:xfrm>
          <a:prstGeom prst="rect">
            <a:avLst/>
          </a:prstGeom>
          <a:solidFill>
            <a:srgbClr val="E2E8F0"/>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371" name="Google Shape;371;p31" title="images.jpeg"/>
          <p:cNvPicPr preferRelativeResize="0">
            <a:picLocks noGrp="1"/>
          </p:cNvPicPr>
          <p:nvPr>
            <p:ph type="pic" idx="2"/>
          </p:nvPr>
        </p:nvPicPr>
        <p:blipFill rotWithShape="1">
          <a:blip r:embed="rId3">
            <a:alphaModFix/>
          </a:blip>
          <a:srcRect l="17049" r="17049"/>
          <a:stretch/>
        </p:blipFill>
        <p:spPr>
          <a:xfrm>
            <a:off x="3987701" y="1571392"/>
            <a:ext cx="1704300" cy="2814600"/>
          </a:xfrm>
          <a:prstGeom prst="roundRect">
            <a:avLst>
              <a:gd name="adj" fmla="val 6666"/>
            </a:avLst>
          </a:prstGeom>
          <a:noFill/>
          <a:ln>
            <a:noFill/>
          </a:ln>
        </p:spPr>
      </p:pic>
      <p:pic>
        <p:nvPicPr>
          <p:cNvPr id="372" name="Google Shape;372;p31" title="1-min-2-scaled.jpg"/>
          <p:cNvPicPr preferRelativeResize="0">
            <a:picLocks noGrp="1"/>
          </p:cNvPicPr>
          <p:nvPr>
            <p:ph type="pic" idx="3"/>
          </p:nvPr>
        </p:nvPicPr>
        <p:blipFill rotWithShape="1">
          <a:blip r:embed="rId4">
            <a:alphaModFix/>
          </a:blip>
          <a:srcRect l="4612" r="4603"/>
          <a:stretch/>
        </p:blipFill>
        <p:spPr>
          <a:xfrm>
            <a:off x="5708080" y="1571392"/>
            <a:ext cx="1704300" cy="2814600"/>
          </a:xfrm>
          <a:prstGeom prst="roundRect">
            <a:avLst>
              <a:gd name="adj" fmla="val 6666"/>
            </a:avLst>
          </a:prstGeom>
          <a:noFill/>
          <a:ln>
            <a:noFill/>
          </a:ln>
        </p:spPr>
      </p:pic>
      <p:pic>
        <p:nvPicPr>
          <p:cNvPr id="373" name="Google Shape;373;p31" title="Terry_Archer_Welch_(1939-1988).png"/>
          <p:cNvPicPr preferRelativeResize="0">
            <a:picLocks noGrp="1"/>
          </p:cNvPicPr>
          <p:nvPr>
            <p:ph type="pic" idx="4"/>
          </p:nvPr>
        </p:nvPicPr>
        <p:blipFill rotWithShape="1">
          <a:blip r:embed="rId5">
            <a:alphaModFix/>
          </a:blip>
          <a:srcRect l="12914" r="12907"/>
          <a:stretch/>
        </p:blipFill>
        <p:spPr>
          <a:xfrm>
            <a:off x="7426807" y="1553777"/>
            <a:ext cx="1704300" cy="2814600"/>
          </a:xfrm>
          <a:prstGeom prst="roundRect">
            <a:avLst>
              <a:gd name="adj" fmla="val 6666"/>
            </a:avLst>
          </a:prstGeom>
          <a:noFill/>
          <a:ln>
            <a:noFill/>
          </a:ln>
        </p:spPr>
      </p:pic>
      <p:sp>
        <p:nvSpPr>
          <p:cNvPr id="374" name="Google Shape;374;p3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32"/>
          <p:cNvSpPr/>
          <p:nvPr/>
        </p:nvSpPr>
        <p:spPr>
          <a:xfrm>
            <a:off x="0" y="0"/>
            <a:ext cx="9144000" cy="5143500"/>
          </a:xfrm>
          <a:prstGeom prst="rect">
            <a:avLst/>
          </a:prstGeom>
          <a:solidFill>
            <a:srgbClr val="FFFFFF"/>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79" name="Google Shape;379;p32"/>
          <p:cNvSpPr/>
          <p:nvPr/>
        </p:nvSpPr>
        <p:spPr>
          <a:xfrm>
            <a:off x="0" y="0"/>
            <a:ext cx="9144000" cy="38100"/>
          </a:xfrm>
          <a:prstGeom prst="rect">
            <a:avLst/>
          </a:prstGeom>
          <a:solidFill>
            <a:srgbClr val="63B3ED">
              <a:alpha val="2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80" name="Google Shape;380;p32"/>
          <p:cNvSpPr txBox="1"/>
          <p:nvPr/>
        </p:nvSpPr>
        <p:spPr>
          <a:xfrm>
            <a:off x="571500" y="428625"/>
            <a:ext cx="8001000" cy="571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450"/>
              </a:spcAft>
              <a:buNone/>
            </a:pPr>
            <a:r>
              <a:rPr lang="en" sz="2800" dirty="0">
                <a:solidFill>
                  <a:srgbClr val="1A202C"/>
                </a:solidFill>
                <a:latin typeface="+mj-lt"/>
                <a:ea typeface="Playfair Display Black"/>
                <a:cs typeface="Playfair Display Black"/>
                <a:sym typeface="Playfair Display Black"/>
              </a:rPr>
              <a:t>The Modern Era</a:t>
            </a:r>
            <a:r>
              <a:rPr lang="en" sz="2800" b="0" dirty="0">
                <a:solidFill>
                  <a:srgbClr val="1A202C"/>
                </a:solidFill>
                <a:latin typeface="+mj-lt"/>
                <a:ea typeface="Playfair Display Black"/>
                <a:cs typeface="Playfair Display Black"/>
                <a:sym typeface="Playfair Display Black"/>
              </a:rPr>
              <a:t>: Scaling Data </a:t>
            </a:r>
            <a:r>
              <a:rPr lang="en" sz="2800" dirty="0">
                <a:solidFill>
                  <a:srgbClr val="1A202C"/>
                </a:solidFill>
                <a:latin typeface="+mj-lt"/>
                <a:sym typeface="Playfair Display Black"/>
              </a:rPr>
              <a:t>Encoding</a:t>
            </a:r>
            <a:r>
              <a:rPr lang="en" sz="2800" b="0" dirty="0">
                <a:solidFill>
                  <a:srgbClr val="1A202C"/>
                </a:solidFill>
                <a:latin typeface="+mj-lt"/>
                <a:ea typeface="Playfair Display Black"/>
                <a:cs typeface="Playfair Display Black"/>
                <a:sym typeface="Playfair Display Black"/>
              </a:rPr>
              <a:t> for AI</a:t>
            </a:r>
            <a:endParaRPr sz="2800" b="0" dirty="0">
              <a:solidFill>
                <a:srgbClr val="1A202C"/>
              </a:solidFill>
              <a:latin typeface="+mj-lt"/>
              <a:ea typeface="Playfair Display Black"/>
              <a:cs typeface="Playfair Display Black"/>
              <a:sym typeface="Playfair Display Black"/>
            </a:endParaRPr>
          </a:p>
        </p:txBody>
      </p:sp>
      <p:sp>
        <p:nvSpPr>
          <p:cNvPr id="381" name="Google Shape;381;p32"/>
          <p:cNvSpPr/>
          <p:nvPr/>
        </p:nvSpPr>
        <p:spPr>
          <a:xfrm>
            <a:off x="571500" y="1047750"/>
            <a:ext cx="762000" cy="28500"/>
          </a:xfrm>
          <a:prstGeom prst="rect">
            <a:avLst/>
          </a:prstGeom>
          <a:solidFill>
            <a:srgbClr val="63B3ED"/>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grpSp>
        <p:nvGrpSpPr>
          <p:cNvPr id="382" name="Google Shape;382;p32"/>
          <p:cNvGrpSpPr/>
          <p:nvPr/>
        </p:nvGrpSpPr>
        <p:grpSpPr>
          <a:xfrm>
            <a:off x="370582" y="1428750"/>
            <a:ext cx="3810000" cy="1524000"/>
            <a:chOff x="571500" y="1428750"/>
            <a:chExt cx="3810000" cy="1524000"/>
          </a:xfrm>
        </p:grpSpPr>
        <p:pic>
          <p:nvPicPr>
            <p:cNvPr id="383" name="Google Shape;383;p32"/>
            <p:cNvPicPr preferRelativeResize="0"/>
            <p:nvPr/>
          </p:nvPicPr>
          <p:blipFill rotWithShape="1">
            <a:blip r:embed="rId3">
              <a:alphaModFix/>
            </a:blip>
            <a:srcRect/>
            <a:stretch/>
          </p:blipFill>
          <p:spPr>
            <a:xfrm>
              <a:off x="571500" y="1428750"/>
              <a:ext cx="3810000" cy="1524000"/>
            </a:xfrm>
            <a:prstGeom prst="rect">
              <a:avLst/>
            </a:prstGeom>
            <a:noFill/>
            <a:ln>
              <a:noFill/>
            </a:ln>
          </p:spPr>
        </p:pic>
        <p:sp>
          <p:nvSpPr>
            <p:cNvPr id="384" name="Google Shape;384;p32"/>
            <p:cNvSpPr txBox="1"/>
            <p:nvPr/>
          </p:nvSpPr>
          <p:spPr>
            <a:xfrm>
              <a:off x="762000" y="1619250"/>
              <a:ext cx="3429000" cy="1143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600" dirty="0">
                  <a:solidFill>
                    <a:srgbClr val="2B6CB0"/>
                  </a:solidFill>
                  <a:latin typeface="+mn-lt"/>
                  <a:ea typeface="Montserrat SemiBold"/>
                  <a:cs typeface="Montserrat SemiBold"/>
                  <a:sym typeface="Montserrat SemiBold"/>
                </a:rPr>
                <a:t>Byte Pair Encoding </a:t>
              </a:r>
              <a:endParaRPr sz="1600" dirty="0">
                <a:solidFill>
                  <a:srgbClr val="4A5568"/>
                </a:solidFill>
                <a:latin typeface="+mn-lt"/>
                <a:ea typeface="Montserrat Light"/>
                <a:cs typeface="Montserrat Light"/>
                <a:sym typeface="Montserrat Light"/>
              </a:endParaRPr>
            </a:p>
            <a:p>
              <a:pPr marL="457200" lvl="0" indent="-306388" algn="l" rtl="0">
                <a:spcBef>
                  <a:spcPts val="450"/>
                </a:spcBef>
                <a:spcAft>
                  <a:spcPts val="0"/>
                </a:spcAft>
                <a:buClr>
                  <a:schemeClr val="dk1"/>
                </a:buClr>
                <a:buSzPts val="1225"/>
                <a:buFont typeface="Montserrat Light"/>
                <a:buChar char="●"/>
              </a:pPr>
              <a:r>
                <a:rPr lang="en-US" dirty="0">
                  <a:solidFill>
                    <a:schemeClr val="dk1"/>
                  </a:solidFill>
                  <a:latin typeface="+mn-lt"/>
                  <a:ea typeface="Montserrat Light"/>
                  <a:cs typeface="Montserrat Light"/>
                  <a:sym typeface="Montserrat Light"/>
                </a:rPr>
                <a:t>Invented in 1994 by Philip Gage as a data compression algorithm</a:t>
              </a:r>
            </a:p>
            <a:p>
              <a:pPr marL="457200" lvl="0" indent="-306388" algn="l" rtl="0">
                <a:spcBef>
                  <a:spcPts val="0"/>
                </a:spcBef>
                <a:spcAft>
                  <a:spcPts val="0"/>
                </a:spcAft>
                <a:buSzPts val="1225"/>
                <a:buFont typeface="Montserrat Light"/>
                <a:buChar char="●"/>
              </a:pPr>
              <a:r>
                <a:rPr lang="en-US" dirty="0">
                  <a:latin typeface="+mn-lt"/>
                  <a:ea typeface="Montserrat Light"/>
                  <a:cs typeface="Montserrat Light"/>
                  <a:sym typeface="Montserrat Light"/>
                </a:rPr>
                <a:t>Fortran, Basic, Pascal</a:t>
              </a:r>
            </a:p>
            <a:p>
              <a:pPr marL="457200" lvl="0" indent="-306388" algn="l" rtl="0">
                <a:spcBef>
                  <a:spcPts val="0"/>
                </a:spcBef>
                <a:spcAft>
                  <a:spcPts val="0"/>
                </a:spcAft>
                <a:buClr>
                  <a:schemeClr val="dk1"/>
                </a:buClr>
                <a:buSzPts val="1225"/>
                <a:buFont typeface="Montserrat Light"/>
                <a:buChar char="●"/>
              </a:pPr>
              <a:r>
                <a:rPr lang="en-US" dirty="0">
                  <a:solidFill>
                    <a:schemeClr val="dk1"/>
                  </a:solidFill>
                  <a:latin typeface="+mn-lt"/>
                  <a:ea typeface="Montserrat Light"/>
                  <a:cs typeface="Montserrat Light"/>
                  <a:sym typeface="Montserrat Light"/>
                </a:rPr>
                <a:t>Adapted for text processing in neural machine translation by Rico Sennrich</a:t>
              </a:r>
            </a:p>
          </p:txBody>
        </p:sp>
      </p:grpSp>
      <p:grpSp>
        <p:nvGrpSpPr>
          <p:cNvPr id="385" name="Google Shape;385;p32"/>
          <p:cNvGrpSpPr/>
          <p:nvPr/>
        </p:nvGrpSpPr>
        <p:grpSpPr>
          <a:xfrm>
            <a:off x="394700" y="3143207"/>
            <a:ext cx="3810000" cy="1571667"/>
            <a:chOff x="571500" y="3143250"/>
            <a:chExt cx="3810000" cy="1524000"/>
          </a:xfrm>
        </p:grpSpPr>
        <p:pic>
          <p:nvPicPr>
            <p:cNvPr id="386" name="Google Shape;386;p32"/>
            <p:cNvPicPr preferRelativeResize="0"/>
            <p:nvPr/>
          </p:nvPicPr>
          <p:blipFill rotWithShape="1">
            <a:blip r:embed="rId3">
              <a:alphaModFix/>
            </a:blip>
            <a:srcRect/>
            <a:stretch/>
          </p:blipFill>
          <p:spPr>
            <a:xfrm>
              <a:off x="571500" y="3143250"/>
              <a:ext cx="3810000" cy="1524000"/>
            </a:xfrm>
            <a:prstGeom prst="rect">
              <a:avLst/>
            </a:prstGeom>
            <a:noFill/>
            <a:ln>
              <a:noFill/>
            </a:ln>
          </p:spPr>
        </p:pic>
        <p:sp>
          <p:nvSpPr>
            <p:cNvPr id="387" name="Google Shape;387;p32"/>
            <p:cNvSpPr txBox="1"/>
            <p:nvPr/>
          </p:nvSpPr>
          <p:spPr>
            <a:xfrm>
              <a:off x="762000" y="3333750"/>
              <a:ext cx="3429000" cy="1143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600" b="0" dirty="0">
                  <a:solidFill>
                    <a:srgbClr val="2B6CB0"/>
                  </a:solidFill>
                  <a:latin typeface="+mn-lt"/>
                  <a:ea typeface="Montserrat SemiBold"/>
                  <a:cs typeface="Montserrat SemiBold"/>
                  <a:sym typeface="Montserrat SemiBold"/>
                </a:rPr>
                <a:t>Google's WordPiece for BERT</a:t>
              </a:r>
              <a:endParaRPr sz="1600" b="0" dirty="0">
                <a:solidFill>
                  <a:srgbClr val="2B6CB0"/>
                </a:solidFill>
                <a:latin typeface="+mn-lt"/>
                <a:ea typeface="Montserrat SemiBold"/>
                <a:cs typeface="Montserrat SemiBold"/>
                <a:sym typeface="Montserrat SemiBold"/>
              </a:endParaRPr>
            </a:p>
            <a:p>
              <a:pPr marL="457200" lvl="0" indent="-300514" algn="l" rtl="0">
                <a:spcBef>
                  <a:spcPts val="450"/>
                </a:spcBef>
                <a:spcAft>
                  <a:spcPts val="0"/>
                </a:spcAft>
                <a:buClr>
                  <a:schemeClr val="dk1"/>
                </a:buClr>
                <a:buSzPts val="1133"/>
                <a:buFont typeface="Montserrat"/>
                <a:buChar char="●"/>
              </a:pPr>
              <a:r>
                <a:rPr lang="en" dirty="0">
                  <a:solidFill>
                    <a:schemeClr val="dk1"/>
                  </a:solidFill>
                  <a:latin typeface="+mn-lt"/>
                  <a:ea typeface="Montserrat Light"/>
                  <a:cs typeface="Montserrat Light"/>
                  <a:sym typeface="Montserrat Light"/>
                </a:rPr>
                <a:t>Created by Researchers at Google in 2016 and was used in speech recognition </a:t>
              </a:r>
              <a:endParaRPr dirty="0">
                <a:solidFill>
                  <a:schemeClr val="dk1"/>
                </a:solidFill>
                <a:latin typeface="+mn-lt"/>
                <a:ea typeface="Montserrat Light"/>
                <a:cs typeface="Montserrat Light"/>
                <a:sym typeface="Montserrat Light"/>
              </a:endParaRPr>
            </a:p>
            <a:p>
              <a:pPr marL="457200" lvl="0" indent="-306388" algn="l" rtl="0">
                <a:spcBef>
                  <a:spcPts val="0"/>
                </a:spcBef>
                <a:spcAft>
                  <a:spcPts val="0"/>
                </a:spcAft>
                <a:buClr>
                  <a:schemeClr val="dk1"/>
                </a:buClr>
                <a:buSzPts val="1225"/>
                <a:buFont typeface="Montserrat Light"/>
                <a:buChar char="●"/>
              </a:pPr>
              <a:r>
                <a:rPr lang="en" dirty="0">
                  <a:solidFill>
                    <a:schemeClr val="dk1"/>
                  </a:solidFill>
                  <a:latin typeface="+mn-lt"/>
                  <a:ea typeface="Montserrat Light"/>
                  <a:cs typeface="Montserrat Light"/>
                  <a:sym typeface="Montserrat Light"/>
                </a:rPr>
                <a:t>Handle rare and unknown words better</a:t>
              </a:r>
              <a:endParaRPr dirty="0">
                <a:solidFill>
                  <a:schemeClr val="dk1"/>
                </a:solidFill>
                <a:latin typeface="+mn-lt"/>
                <a:ea typeface="Montserrat Light"/>
                <a:cs typeface="Montserrat Light"/>
                <a:sym typeface="Montserrat Light"/>
              </a:endParaRPr>
            </a:p>
            <a:p>
              <a:pPr marL="457200" lvl="0" indent="-306388" algn="l" rtl="0">
                <a:spcBef>
                  <a:spcPts val="0"/>
                </a:spcBef>
                <a:spcAft>
                  <a:spcPts val="0"/>
                </a:spcAft>
                <a:buClr>
                  <a:schemeClr val="dk1"/>
                </a:buClr>
                <a:buSzPts val="1225"/>
                <a:buFont typeface="Montserrat Light"/>
                <a:buChar char="●"/>
              </a:pPr>
              <a:r>
                <a:rPr lang="en" dirty="0">
                  <a:solidFill>
                    <a:schemeClr val="dk1"/>
                  </a:solidFill>
                  <a:latin typeface="+mn-lt"/>
                  <a:ea typeface="Montserrat Light"/>
                  <a:cs typeface="Montserrat Light"/>
                  <a:sym typeface="Montserrat Light"/>
                </a:rPr>
                <a:t>Gets implemented in BERT</a:t>
              </a:r>
              <a:endParaRPr dirty="0">
                <a:solidFill>
                  <a:schemeClr val="dk1"/>
                </a:solidFill>
                <a:latin typeface="+mn-lt"/>
                <a:ea typeface="Montserrat Light"/>
                <a:cs typeface="Montserrat Light"/>
                <a:sym typeface="Montserrat Light"/>
              </a:endParaRPr>
            </a:p>
          </p:txBody>
        </p:sp>
      </p:grpSp>
      <p:sp>
        <p:nvSpPr>
          <p:cNvPr id="388" name="Google Shape;388;p32"/>
          <p:cNvSpPr/>
          <p:nvPr/>
        </p:nvSpPr>
        <p:spPr>
          <a:xfrm>
            <a:off x="571500" y="4857750"/>
            <a:ext cx="8001000" cy="9600"/>
          </a:xfrm>
          <a:prstGeom prst="rect">
            <a:avLst/>
          </a:prstGeom>
          <a:solidFill>
            <a:srgbClr val="E2E8F0"/>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389" name="Google Shape;389;p32" title="Rico-Sennrich-scaled.jpg"/>
          <p:cNvPicPr preferRelativeResize="0">
            <a:picLocks noGrp="1"/>
          </p:cNvPicPr>
          <p:nvPr>
            <p:ph type="pic" idx="2"/>
          </p:nvPr>
        </p:nvPicPr>
        <p:blipFill rotWithShape="1">
          <a:blip r:embed="rId4">
            <a:alphaModFix/>
          </a:blip>
          <a:srcRect l="22713" r="22713"/>
          <a:stretch/>
        </p:blipFill>
        <p:spPr>
          <a:xfrm>
            <a:off x="6703590" y="1487415"/>
            <a:ext cx="2384400" cy="2914200"/>
          </a:xfrm>
          <a:prstGeom prst="roundRect">
            <a:avLst>
              <a:gd name="adj" fmla="val 6666"/>
            </a:avLst>
          </a:prstGeom>
          <a:noFill/>
          <a:ln>
            <a:noFill/>
          </a:ln>
        </p:spPr>
      </p:pic>
      <p:pic>
        <p:nvPicPr>
          <p:cNvPr id="390" name="Google Shape;390;p32" title="images.png"/>
          <p:cNvPicPr preferRelativeResize="0">
            <a:picLocks noGrp="1"/>
          </p:cNvPicPr>
          <p:nvPr>
            <p:ph type="pic" idx="3"/>
          </p:nvPr>
        </p:nvPicPr>
        <p:blipFill rotWithShape="1">
          <a:blip r:embed="rId5">
            <a:alphaModFix/>
          </a:blip>
          <a:srcRect l="7417" r="7426"/>
          <a:stretch/>
        </p:blipFill>
        <p:spPr>
          <a:xfrm>
            <a:off x="4319190" y="1471680"/>
            <a:ext cx="2384400" cy="2914500"/>
          </a:xfrm>
          <a:prstGeom prst="roundRect">
            <a:avLst>
              <a:gd name="adj" fmla="val 6666"/>
            </a:avLst>
          </a:prstGeom>
          <a:noFill/>
          <a:ln>
            <a:noFill/>
          </a:ln>
        </p:spPr>
      </p:pic>
      <p:sp>
        <p:nvSpPr>
          <p:cNvPr id="391" name="Google Shape;391;p3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5"/>
        <p:cNvGrpSpPr/>
        <p:nvPr/>
      </p:nvGrpSpPr>
      <p:grpSpPr>
        <a:xfrm>
          <a:off x="0" y="0"/>
          <a:ext cx="0" cy="0"/>
          <a:chOff x="0" y="0"/>
          <a:chExt cx="0" cy="0"/>
        </a:xfrm>
      </p:grpSpPr>
      <p:sp>
        <p:nvSpPr>
          <p:cNvPr id="396" name="Google Shape;396;p33"/>
          <p:cNvSpPr/>
          <p:nvPr/>
        </p:nvSpPr>
        <p:spPr>
          <a:xfrm>
            <a:off x="164275" y="976700"/>
            <a:ext cx="4868100" cy="1731600"/>
          </a:xfrm>
          <a:prstGeom prst="roundRect">
            <a:avLst>
              <a:gd name="adj" fmla="val 4000"/>
            </a:avLst>
          </a:prstGeom>
          <a:solidFill>
            <a:srgbClr val="F7FAFC"/>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397" name="Google Shape;397;p33" title="ezgif-10284cb32c5db1e2.gif"/>
          <p:cNvPicPr preferRelativeResize="0"/>
          <p:nvPr/>
        </p:nvPicPr>
        <p:blipFill>
          <a:blip r:embed="rId3">
            <a:alphaModFix/>
          </a:blip>
          <a:stretch>
            <a:fillRect/>
          </a:stretch>
        </p:blipFill>
        <p:spPr>
          <a:xfrm>
            <a:off x="5103250" y="976700"/>
            <a:ext cx="3957050" cy="3800225"/>
          </a:xfrm>
          <a:prstGeom prst="rect">
            <a:avLst/>
          </a:prstGeom>
          <a:solidFill>
            <a:srgbClr val="F7FAFC"/>
          </a:solidFill>
          <a:ln>
            <a:noFill/>
          </a:ln>
        </p:spPr>
      </p:pic>
      <p:sp>
        <p:nvSpPr>
          <p:cNvPr id="398" name="Google Shape;398;p33"/>
          <p:cNvSpPr txBox="1"/>
          <p:nvPr/>
        </p:nvSpPr>
        <p:spPr>
          <a:xfrm>
            <a:off x="365900" y="1030538"/>
            <a:ext cx="4693200" cy="180046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dirty="0">
                <a:solidFill>
                  <a:srgbClr val="2B6CB0"/>
                </a:solidFill>
                <a:latin typeface="+mn-lt"/>
                <a:ea typeface="Montserrat SemiBold"/>
                <a:cs typeface="Montserrat SemiBold"/>
                <a:sym typeface="Montserrat SemiBold"/>
              </a:rPr>
              <a:t>Core Idea</a:t>
            </a:r>
            <a:br>
              <a:rPr lang="en" b="1" dirty="0">
                <a:solidFill>
                  <a:schemeClr val="dk1"/>
                </a:solidFill>
                <a:latin typeface="+mn-lt"/>
                <a:ea typeface="Montserrat"/>
                <a:cs typeface="Montserrat"/>
                <a:sym typeface="Montserrat"/>
              </a:rPr>
            </a:br>
            <a:r>
              <a:rPr lang="en" dirty="0">
                <a:solidFill>
                  <a:schemeClr val="dk1"/>
                </a:solidFill>
                <a:latin typeface="+mn-lt"/>
                <a:ea typeface="Montserrat"/>
                <a:cs typeface="Montserrat"/>
                <a:sym typeface="Montserrat"/>
              </a:rPr>
              <a:t>A lossless compression algorithm by David Albert Huffman</a:t>
            </a:r>
            <a:endParaRPr dirty="0">
              <a:solidFill>
                <a:schemeClr val="dk1"/>
              </a:solidFill>
              <a:latin typeface="+mn-lt"/>
              <a:ea typeface="Montserrat"/>
              <a:cs typeface="Montserrat"/>
              <a:sym typeface="Montserrat"/>
            </a:endParaRPr>
          </a:p>
          <a:p>
            <a:pPr marL="457200" lvl="0" indent="-304800" algn="l" rtl="0">
              <a:spcBef>
                <a:spcPts val="600"/>
              </a:spcBef>
              <a:spcAft>
                <a:spcPts val="0"/>
              </a:spcAft>
              <a:buClr>
                <a:schemeClr val="dk1"/>
              </a:buClr>
              <a:buSzPts val="1200"/>
              <a:buFont typeface="Montserrat"/>
              <a:buChar char="●"/>
            </a:pPr>
            <a:r>
              <a:rPr lang="en" dirty="0">
                <a:solidFill>
                  <a:schemeClr val="dk1"/>
                </a:solidFill>
                <a:latin typeface="+mn-lt"/>
                <a:ea typeface="Montserrat"/>
                <a:cs typeface="Montserrat"/>
                <a:sym typeface="Montserrat"/>
              </a:rPr>
              <a:t>Frequent </a:t>
            </a:r>
            <a:r>
              <a:rPr lang="en" dirty="0">
                <a:solidFill>
                  <a:schemeClr val="dk1"/>
                </a:solidFill>
                <a:latin typeface="+mn-lt"/>
                <a:ea typeface="Montserrat"/>
                <a:cs typeface="Aharoni" panose="020F0502020204030204" pitchFamily="2" charset="-79"/>
                <a:sym typeface="Montserrat"/>
              </a:rPr>
              <a:t>symbols</a:t>
            </a:r>
            <a:r>
              <a:rPr lang="en" dirty="0">
                <a:solidFill>
                  <a:schemeClr val="dk1"/>
                </a:solidFill>
                <a:latin typeface="+mn-lt"/>
                <a:ea typeface="Montserrat"/>
                <a:cs typeface="Montserrat"/>
                <a:sym typeface="Montserrat"/>
              </a:rPr>
              <a:t> → shorter codes</a:t>
            </a:r>
            <a:endParaRPr dirty="0">
              <a:solidFill>
                <a:schemeClr val="dk1"/>
              </a:solidFill>
              <a:latin typeface="+mn-lt"/>
              <a:ea typeface="Montserrat"/>
              <a:cs typeface="Montserrat"/>
              <a:sym typeface="Montserrat"/>
            </a:endParaRPr>
          </a:p>
          <a:p>
            <a:pPr marL="457200" lvl="0" indent="-304800" algn="l" rtl="0">
              <a:spcBef>
                <a:spcPts val="0"/>
              </a:spcBef>
              <a:spcAft>
                <a:spcPts val="0"/>
              </a:spcAft>
              <a:buClr>
                <a:schemeClr val="dk1"/>
              </a:buClr>
              <a:buSzPts val="1200"/>
              <a:buFont typeface="Montserrat"/>
              <a:buChar char="●"/>
            </a:pPr>
            <a:r>
              <a:rPr lang="en" dirty="0">
                <a:solidFill>
                  <a:schemeClr val="dk1"/>
                </a:solidFill>
                <a:latin typeface="+mn-lt"/>
                <a:ea typeface="Montserrat"/>
                <a:cs typeface="Montserrat"/>
                <a:sym typeface="Montserrat"/>
              </a:rPr>
              <a:t>Rare symbols → longer codes</a:t>
            </a:r>
            <a:endParaRPr dirty="0">
              <a:solidFill>
                <a:schemeClr val="dk1"/>
              </a:solidFill>
              <a:latin typeface="+mn-lt"/>
              <a:ea typeface="Montserrat"/>
              <a:cs typeface="Montserrat"/>
              <a:sym typeface="Montserrat"/>
            </a:endParaRPr>
          </a:p>
          <a:p>
            <a:pPr marL="457200" lvl="0" indent="-304800" algn="l" rtl="0">
              <a:spcBef>
                <a:spcPts val="0"/>
              </a:spcBef>
              <a:spcAft>
                <a:spcPts val="0"/>
              </a:spcAft>
              <a:buClr>
                <a:schemeClr val="dk1"/>
              </a:buClr>
              <a:buSzPts val="1200"/>
              <a:buFont typeface="Montserrat"/>
              <a:buChar char="●"/>
            </a:pPr>
            <a:r>
              <a:rPr lang="en" dirty="0">
                <a:solidFill>
                  <a:schemeClr val="dk1"/>
                </a:solidFill>
                <a:latin typeface="+mn-lt"/>
                <a:ea typeface="Montserrat"/>
                <a:cs typeface="Montserrat"/>
                <a:sym typeface="Montserrat"/>
              </a:rPr>
              <a:t>Greedy method that builds a prefix-free binary encoding based on symbol frequencies</a:t>
            </a:r>
            <a:endParaRPr dirty="0">
              <a:solidFill>
                <a:schemeClr val="dk2"/>
              </a:solidFill>
              <a:latin typeface="+mn-lt"/>
            </a:endParaRPr>
          </a:p>
        </p:txBody>
      </p:sp>
      <p:sp>
        <p:nvSpPr>
          <p:cNvPr id="399" name="Google Shape;399;p33"/>
          <p:cNvSpPr/>
          <p:nvPr/>
        </p:nvSpPr>
        <p:spPr>
          <a:xfrm>
            <a:off x="164275" y="3032874"/>
            <a:ext cx="4868100" cy="1655503"/>
          </a:xfrm>
          <a:prstGeom prst="roundRect">
            <a:avLst>
              <a:gd name="adj" fmla="val 4000"/>
            </a:avLst>
          </a:prstGeom>
          <a:solidFill>
            <a:srgbClr val="F7FAFC"/>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00" name="Google Shape;400;p33"/>
          <p:cNvSpPr txBox="1"/>
          <p:nvPr/>
        </p:nvSpPr>
        <p:spPr>
          <a:xfrm>
            <a:off x="322600" y="3106825"/>
            <a:ext cx="4693200" cy="204976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dirty="0">
                <a:solidFill>
                  <a:srgbClr val="2B6CB0"/>
                </a:solidFill>
                <a:latin typeface="+mn-lt"/>
                <a:ea typeface="Montserrat SemiBold"/>
                <a:cs typeface="Montserrat SemiBold"/>
                <a:sym typeface="Montserrat SemiBold"/>
              </a:rPr>
              <a:t>Limitations</a:t>
            </a:r>
            <a:endParaRPr sz="1600" dirty="0">
              <a:solidFill>
                <a:srgbClr val="2B6CB0"/>
              </a:solidFill>
              <a:latin typeface="+mn-lt"/>
              <a:ea typeface="Montserrat SemiBold"/>
              <a:cs typeface="Montserrat SemiBold"/>
              <a:sym typeface="Montserrat SemiBold"/>
            </a:endParaRPr>
          </a:p>
          <a:p>
            <a:pPr marL="457200" lvl="0" indent="-304800" algn="l" rtl="0">
              <a:spcBef>
                <a:spcPts val="600"/>
              </a:spcBef>
              <a:spcAft>
                <a:spcPts val="0"/>
              </a:spcAft>
              <a:buClr>
                <a:schemeClr val="dk1"/>
              </a:buClr>
              <a:buSzPts val="1200"/>
              <a:buFont typeface="Montserrat"/>
              <a:buChar char="●"/>
            </a:pPr>
            <a:r>
              <a:rPr lang="en" dirty="0">
                <a:solidFill>
                  <a:schemeClr val="dk1"/>
                </a:solidFill>
                <a:latin typeface="+mn-lt"/>
                <a:ea typeface="Montserrat"/>
                <a:cs typeface="Montserrat"/>
                <a:sym typeface="Montserrat"/>
              </a:rPr>
              <a:t>If all symbols appear equally, compression is minimal</a:t>
            </a:r>
            <a:endParaRPr dirty="0">
              <a:solidFill>
                <a:schemeClr val="dk1"/>
              </a:solidFill>
              <a:latin typeface="+mn-lt"/>
              <a:ea typeface="Montserrat"/>
              <a:cs typeface="Montserrat"/>
              <a:sym typeface="Montserrat"/>
            </a:endParaRPr>
          </a:p>
          <a:p>
            <a:pPr marL="457200" lvl="0" indent="-304800" algn="l" rtl="0">
              <a:spcBef>
                <a:spcPts val="0"/>
              </a:spcBef>
              <a:spcAft>
                <a:spcPts val="0"/>
              </a:spcAft>
              <a:buClr>
                <a:schemeClr val="dk1"/>
              </a:buClr>
              <a:buSzPts val="1200"/>
              <a:buFont typeface="Montserrat"/>
              <a:buChar char="●"/>
            </a:pPr>
            <a:r>
              <a:rPr lang="en" dirty="0">
                <a:solidFill>
                  <a:schemeClr val="dk1"/>
                </a:solidFill>
                <a:latin typeface="+mn-lt"/>
                <a:ea typeface="Montserrat"/>
                <a:cs typeface="Montserrat"/>
                <a:sym typeface="Montserrat"/>
              </a:rPr>
              <a:t>Uses ≥1 bit per symbol</a:t>
            </a:r>
            <a:endParaRPr dirty="0">
              <a:solidFill>
                <a:schemeClr val="dk1"/>
              </a:solidFill>
              <a:latin typeface="+mn-lt"/>
              <a:ea typeface="Montserrat"/>
              <a:cs typeface="Montserrat"/>
              <a:sym typeface="Montserrat"/>
            </a:endParaRPr>
          </a:p>
          <a:p>
            <a:pPr marL="457200" lvl="0" indent="-304800" algn="l" rtl="0">
              <a:lnSpc>
                <a:spcPct val="115000"/>
              </a:lnSpc>
              <a:spcBef>
                <a:spcPts val="0"/>
              </a:spcBef>
              <a:spcAft>
                <a:spcPts val="0"/>
              </a:spcAft>
              <a:buClr>
                <a:schemeClr val="dk1"/>
              </a:buClr>
              <a:buSzPts val="1200"/>
              <a:buFont typeface="Montserrat"/>
              <a:buChar char="●"/>
            </a:pPr>
            <a:r>
              <a:rPr lang="en" dirty="0">
                <a:solidFill>
                  <a:schemeClr val="dk1"/>
                </a:solidFill>
                <a:latin typeface="+mn-lt"/>
                <a:ea typeface="Montserrat"/>
                <a:cs typeface="Montserrat"/>
                <a:sym typeface="Montserrat"/>
              </a:rPr>
              <a:t>Needs two scans (frequency + encoding), which can slow large files.</a:t>
            </a:r>
            <a:endParaRPr dirty="0">
              <a:solidFill>
                <a:schemeClr val="dk1"/>
              </a:solidFill>
              <a:latin typeface="+mn-lt"/>
              <a:ea typeface="Montserrat"/>
              <a:cs typeface="Montserrat"/>
              <a:sym typeface="Montserrat"/>
            </a:endParaRPr>
          </a:p>
          <a:p>
            <a:pPr marL="0" lvl="0" indent="0" algn="l" rtl="0">
              <a:spcBef>
                <a:spcPts val="1200"/>
              </a:spcBef>
              <a:spcAft>
                <a:spcPts val="600"/>
              </a:spcAft>
              <a:buNone/>
            </a:pPr>
            <a:endParaRPr sz="1100" b="1" dirty="0">
              <a:solidFill>
                <a:schemeClr val="dk1"/>
              </a:solidFill>
              <a:latin typeface="Montserrat"/>
              <a:ea typeface="Montserrat"/>
              <a:cs typeface="Montserrat"/>
              <a:sym typeface="Montserrat"/>
            </a:endParaRPr>
          </a:p>
        </p:txBody>
      </p:sp>
      <p:sp>
        <p:nvSpPr>
          <p:cNvPr id="401" name="Google Shape;401;p3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19</a:t>
            </a:fld>
            <a:endParaRPr/>
          </a:p>
        </p:txBody>
      </p:sp>
      <p:sp>
        <p:nvSpPr>
          <p:cNvPr id="402" name="Google Shape;402;p33"/>
          <p:cNvSpPr txBox="1"/>
          <p:nvPr/>
        </p:nvSpPr>
        <p:spPr>
          <a:xfrm>
            <a:off x="164275" y="4500"/>
            <a:ext cx="8001000" cy="571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3200" dirty="0">
                <a:solidFill>
                  <a:srgbClr val="1A202C"/>
                </a:solidFill>
                <a:latin typeface="+mj-lt"/>
                <a:ea typeface="Playfair Display Black"/>
                <a:cs typeface="Playfair Display Black"/>
                <a:sym typeface="Playfair Display Black"/>
              </a:rPr>
              <a:t>How Huffman</a:t>
            </a:r>
            <a:r>
              <a:rPr lang="en" sz="3200" b="0" dirty="0">
                <a:solidFill>
                  <a:srgbClr val="1A202C"/>
                </a:solidFill>
                <a:latin typeface="+mj-lt"/>
                <a:ea typeface="Playfair Display Black"/>
                <a:cs typeface="Playfair Display Black"/>
                <a:sym typeface="Playfair Display Black"/>
              </a:rPr>
              <a:t> Coding Works</a:t>
            </a:r>
            <a:endParaRPr sz="3200" b="0" dirty="0">
              <a:solidFill>
                <a:srgbClr val="1A202C"/>
              </a:solidFill>
              <a:latin typeface="+mj-lt"/>
              <a:ea typeface="Playfair Display Black"/>
              <a:cs typeface="Playfair Display Black"/>
              <a:sym typeface="Playfair Display Black"/>
            </a:endParaRPr>
          </a:p>
        </p:txBody>
      </p:sp>
      <p:sp>
        <p:nvSpPr>
          <p:cNvPr id="403" name="Google Shape;403;p33"/>
          <p:cNvSpPr/>
          <p:nvPr/>
        </p:nvSpPr>
        <p:spPr>
          <a:xfrm>
            <a:off x="164275" y="623625"/>
            <a:ext cx="762000" cy="28500"/>
          </a:xfrm>
          <a:prstGeom prst="rect">
            <a:avLst/>
          </a:prstGeom>
          <a:solidFill>
            <a:srgbClr val="63B3ED"/>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3A2CE846-03D7-0E32-F9FE-4FCF0796924E}"/>
            </a:ext>
          </a:extLst>
        </p:cNvPr>
        <p:cNvGrpSpPr/>
        <p:nvPr/>
      </p:nvGrpSpPr>
      <p:grpSpPr>
        <a:xfrm>
          <a:off x="0" y="0"/>
          <a:ext cx="0" cy="0"/>
          <a:chOff x="0" y="0"/>
          <a:chExt cx="0" cy="0"/>
        </a:xfrm>
      </p:grpSpPr>
      <p:sp>
        <p:nvSpPr>
          <p:cNvPr id="72" name="Google Shape;72;p16">
            <a:extLst>
              <a:ext uri="{FF2B5EF4-FFF2-40B4-BE49-F238E27FC236}">
                <a16:creationId xmlns:a16="http://schemas.microsoft.com/office/drawing/2014/main" id="{9F50C0F8-F67F-B306-1822-B9E8E5DDAFDD}"/>
              </a:ext>
            </a:extLst>
          </p:cNvPr>
          <p:cNvSpPr/>
          <p:nvPr/>
        </p:nvSpPr>
        <p:spPr>
          <a:xfrm>
            <a:off x="0" y="0"/>
            <a:ext cx="9144000" cy="5143500"/>
          </a:xfrm>
          <a:prstGeom prst="rect">
            <a:avLst/>
          </a:prstGeom>
          <a:solidFill>
            <a:srgbClr val="FFFFFF"/>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73" name="Google Shape;73;p16">
            <a:extLst>
              <a:ext uri="{FF2B5EF4-FFF2-40B4-BE49-F238E27FC236}">
                <a16:creationId xmlns:a16="http://schemas.microsoft.com/office/drawing/2014/main" id="{0E83BD2C-9421-B672-BF28-171D8708A168}"/>
              </a:ext>
            </a:extLst>
          </p:cNvPr>
          <p:cNvSpPr/>
          <p:nvPr/>
        </p:nvSpPr>
        <p:spPr>
          <a:xfrm>
            <a:off x="0" y="0"/>
            <a:ext cx="9144000" cy="38100"/>
          </a:xfrm>
          <a:prstGeom prst="rect">
            <a:avLst/>
          </a:prstGeom>
          <a:solidFill>
            <a:srgbClr val="63B3ED">
              <a:alpha val="2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74" name="Google Shape;74;p16">
            <a:extLst>
              <a:ext uri="{FF2B5EF4-FFF2-40B4-BE49-F238E27FC236}">
                <a16:creationId xmlns:a16="http://schemas.microsoft.com/office/drawing/2014/main" id="{44EBA943-8301-AD6A-0B82-220471C71357}"/>
              </a:ext>
            </a:extLst>
          </p:cNvPr>
          <p:cNvSpPr txBox="1"/>
          <p:nvPr/>
        </p:nvSpPr>
        <p:spPr>
          <a:xfrm>
            <a:off x="571500" y="428625"/>
            <a:ext cx="8001000" cy="571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3200" b="0" dirty="0">
                <a:solidFill>
                  <a:srgbClr val="1A202C"/>
                </a:solidFill>
                <a:latin typeface="+mn-lt"/>
                <a:ea typeface="Playfair Display Black"/>
                <a:cs typeface="Playfair Display Black"/>
                <a:sym typeface="Playfair Display Black"/>
              </a:rPr>
              <a:t>Test Questions</a:t>
            </a:r>
            <a:endParaRPr sz="3200" b="0" dirty="0">
              <a:solidFill>
                <a:srgbClr val="1A202C"/>
              </a:solidFill>
              <a:latin typeface="+mn-lt"/>
              <a:ea typeface="Playfair Display Black"/>
              <a:cs typeface="Playfair Display Black"/>
              <a:sym typeface="Playfair Display Black"/>
            </a:endParaRPr>
          </a:p>
        </p:txBody>
      </p:sp>
      <p:sp>
        <p:nvSpPr>
          <p:cNvPr id="75" name="Google Shape;75;p16">
            <a:extLst>
              <a:ext uri="{FF2B5EF4-FFF2-40B4-BE49-F238E27FC236}">
                <a16:creationId xmlns:a16="http://schemas.microsoft.com/office/drawing/2014/main" id="{2BF92428-790A-B188-CA55-06E24610A14F}"/>
              </a:ext>
            </a:extLst>
          </p:cNvPr>
          <p:cNvSpPr/>
          <p:nvPr/>
        </p:nvSpPr>
        <p:spPr>
          <a:xfrm>
            <a:off x="629200" y="943216"/>
            <a:ext cx="762000" cy="28500"/>
          </a:xfrm>
          <a:prstGeom prst="rect">
            <a:avLst/>
          </a:prstGeom>
          <a:solidFill>
            <a:srgbClr val="63B3ED"/>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grpSp>
        <p:nvGrpSpPr>
          <p:cNvPr id="76" name="Google Shape;76;p16">
            <a:extLst>
              <a:ext uri="{FF2B5EF4-FFF2-40B4-BE49-F238E27FC236}">
                <a16:creationId xmlns:a16="http://schemas.microsoft.com/office/drawing/2014/main" id="{490BD877-A1C7-AC40-BBCC-70377360E4A3}"/>
              </a:ext>
            </a:extLst>
          </p:cNvPr>
          <p:cNvGrpSpPr/>
          <p:nvPr/>
        </p:nvGrpSpPr>
        <p:grpSpPr>
          <a:xfrm>
            <a:off x="571500" y="1333500"/>
            <a:ext cx="4000500" cy="809700"/>
            <a:chOff x="571500" y="1333500"/>
            <a:chExt cx="8001000" cy="809700"/>
          </a:xfrm>
        </p:grpSpPr>
        <p:pic>
          <p:nvPicPr>
            <p:cNvPr id="77" name="Google Shape;77;p16">
              <a:extLst>
                <a:ext uri="{FF2B5EF4-FFF2-40B4-BE49-F238E27FC236}">
                  <a16:creationId xmlns:a16="http://schemas.microsoft.com/office/drawing/2014/main" id="{BBCD2A2A-A105-B990-6098-D55A69F52BBE}"/>
                </a:ext>
              </a:extLst>
            </p:cNvPr>
            <p:cNvPicPr preferRelativeResize="0"/>
            <p:nvPr/>
          </p:nvPicPr>
          <p:blipFill rotWithShape="1">
            <a:blip r:embed="rId3">
              <a:alphaModFix/>
            </a:blip>
            <a:srcRect/>
            <a:stretch/>
          </p:blipFill>
          <p:spPr>
            <a:xfrm>
              <a:off x="571500" y="1333500"/>
              <a:ext cx="8001000" cy="809700"/>
            </a:xfrm>
            <a:prstGeom prst="rect">
              <a:avLst/>
            </a:prstGeom>
            <a:noFill/>
            <a:ln>
              <a:noFill/>
            </a:ln>
          </p:spPr>
        </p:pic>
        <p:sp>
          <p:nvSpPr>
            <p:cNvPr id="78" name="Google Shape;78;p16">
              <a:extLst>
                <a:ext uri="{FF2B5EF4-FFF2-40B4-BE49-F238E27FC236}">
                  <a16:creationId xmlns:a16="http://schemas.microsoft.com/office/drawing/2014/main" id="{A0C6422B-7A3C-8007-059F-BD112CF7D0AF}"/>
                </a:ext>
              </a:extLst>
            </p:cNvPr>
            <p:cNvSpPr txBox="1"/>
            <p:nvPr/>
          </p:nvSpPr>
          <p:spPr>
            <a:xfrm>
              <a:off x="762000" y="1447800"/>
              <a:ext cx="381000" cy="2859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600" b="1" dirty="0">
                  <a:solidFill>
                    <a:srgbClr val="2B6CB0"/>
                  </a:solidFill>
                  <a:latin typeface="+mn-lt"/>
                  <a:ea typeface="Montserrat"/>
                  <a:cs typeface="Montserrat"/>
                  <a:sym typeface="Montserrat"/>
                </a:rPr>
                <a:t>1</a:t>
              </a:r>
              <a:endParaRPr sz="1600" b="1" dirty="0">
                <a:solidFill>
                  <a:srgbClr val="2B6CB0"/>
                </a:solidFill>
                <a:latin typeface="+mn-lt"/>
                <a:ea typeface="Montserrat"/>
                <a:cs typeface="Montserrat"/>
                <a:sym typeface="Montserrat"/>
              </a:endParaRPr>
            </a:p>
          </p:txBody>
        </p:sp>
        <p:sp>
          <p:nvSpPr>
            <p:cNvPr id="79" name="Google Shape;79;p16">
              <a:extLst>
                <a:ext uri="{FF2B5EF4-FFF2-40B4-BE49-F238E27FC236}">
                  <a16:creationId xmlns:a16="http://schemas.microsoft.com/office/drawing/2014/main" id="{2BA168A2-8C5C-4F06-C320-9F9E86F0DFBE}"/>
                </a:ext>
              </a:extLst>
            </p:cNvPr>
            <p:cNvSpPr txBox="1"/>
            <p:nvPr/>
          </p:nvSpPr>
          <p:spPr>
            <a:xfrm>
              <a:off x="1238250" y="1447800"/>
              <a:ext cx="7143900" cy="571500"/>
            </a:xfrm>
            <a:prstGeom prst="rect">
              <a:avLst/>
            </a:prstGeom>
            <a:noFill/>
            <a:ln>
              <a:noFill/>
            </a:ln>
          </p:spPr>
          <p:txBody>
            <a:bodyPr spcFirstLastPara="1" wrap="square" lIns="0" tIns="0" rIns="0" bIns="0" anchor="t" anchorCtr="0">
              <a:noAutofit/>
            </a:bodyPr>
            <a:lstStyle/>
            <a:p>
              <a:pPr lvl="0"/>
              <a:r>
                <a:rPr lang="en-US" sz="1600" dirty="0">
                  <a:solidFill>
                    <a:schemeClr val="dk1"/>
                  </a:solidFill>
                  <a:latin typeface="+mn-lt"/>
                  <a:ea typeface="Montserrat"/>
                  <a:cs typeface="Montserrat"/>
                  <a:sym typeface="Montserrat"/>
                </a:rPr>
                <a:t>Who is considered the Father of the Bit and established the field of Information Theory?</a:t>
              </a:r>
              <a:endParaRPr sz="1600" b="0" dirty="0">
                <a:solidFill>
                  <a:schemeClr val="dk1"/>
                </a:solidFill>
                <a:latin typeface="+mn-lt"/>
                <a:ea typeface="Montserrat"/>
                <a:cs typeface="Montserrat"/>
                <a:sym typeface="Montserrat"/>
              </a:endParaRPr>
            </a:p>
          </p:txBody>
        </p:sp>
      </p:grpSp>
      <p:grpSp>
        <p:nvGrpSpPr>
          <p:cNvPr id="80" name="Google Shape;80;p16">
            <a:extLst>
              <a:ext uri="{FF2B5EF4-FFF2-40B4-BE49-F238E27FC236}">
                <a16:creationId xmlns:a16="http://schemas.microsoft.com/office/drawing/2014/main" id="{5F1EA7E7-1151-40D8-961D-EFDF2CBAF030}"/>
              </a:ext>
            </a:extLst>
          </p:cNvPr>
          <p:cNvGrpSpPr/>
          <p:nvPr/>
        </p:nvGrpSpPr>
        <p:grpSpPr>
          <a:xfrm>
            <a:off x="571500" y="2333625"/>
            <a:ext cx="4000500" cy="809700"/>
            <a:chOff x="571500" y="2333625"/>
            <a:chExt cx="8001000" cy="809700"/>
          </a:xfrm>
        </p:grpSpPr>
        <p:pic>
          <p:nvPicPr>
            <p:cNvPr id="81" name="Google Shape;81;p16">
              <a:extLst>
                <a:ext uri="{FF2B5EF4-FFF2-40B4-BE49-F238E27FC236}">
                  <a16:creationId xmlns:a16="http://schemas.microsoft.com/office/drawing/2014/main" id="{F9E2EFEE-14F8-2B15-1D1E-FB7E109B8043}"/>
                </a:ext>
              </a:extLst>
            </p:cNvPr>
            <p:cNvPicPr preferRelativeResize="0"/>
            <p:nvPr/>
          </p:nvPicPr>
          <p:blipFill rotWithShape="1">
            <a:blip r:embed="rId3">
              <a:alphaModFix/>
            </a:blip>
            <a:srcRect/>
            <a:stretch/>
          </p:blipFill>
          <p:spPr>
            <a:xfrm>
              <a:off x="571500" y="2333625"/>
              <a:ext cx="8001000" cy="809700"/>
            </a:xfrm>
            <a:prstGeom prst="rect">
              <a:avLst/>
            </a:prstGeom>
            <a:noFill/>
            <a:ln>
              <a:noFill/>
            </a:ln>
          </p:spPr>
        </p:pic>
        <p:sp>
          <p:nvSpPr>
            <p:cNvPr id="82" name="Google Shape;82;p16">
              <a:extLst>
                <a:ext uri="{FF2B5EF4-FFF2-40B4-BE49-F238E27FC236}">
                  <a16:creationId xmlns:a16="http://schemas.microsoft.com/office/drawing/2014/main" id="{B48FE533-568F-6CB9-1BF3-56E111D56FCB}"/>
                </a:ext>
              </a:extLst>
            </p:cNvPr>
            <p:cNvSpPr txBox="1"/>
            <p:nvPr/>
          </p:nvSpPr>
          <p:spPr>
            <a:xfrm>
              <a:off x="762000" y="2447925"/>
              <a:ext cx="381000" cy="2859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600" b="1" dirty="0">
                  <a:solidFill>
                    <a:srgbClr val="2B6CB0"/>
                  </a:solidFill>
                  <a:latin typeface="+mn-lt"/>
                  <a:ea typeface="Montserrat"/>
                  <a:cs typeface="Montserrat"/>
                  <a:sym typeface="Montserrat"/>
                </a:rPr>
                <a:t>2</a:t>
              </a:r>
              <a:endParaRPr sz="1600" b="1" dirty="0">
                <a:solidFill>
                  <a:srgbClr val="2B6CB0"/>
                </a:solidFill>
                <a:latin typeface="+mn-lt"/>
                <a:ea typeface="Montserrat"/>
                <a:cs typeface="Montserrat"/>
                <a:sym typeface="Montserrat"/>
              </a:endParaRPr>
            </a:p>
          </p:txBody>
        </p:sp>
        <p:sp>
          <p:nvSpPr>
            <p:cNvPr id="83" name="Google Shape;83;p16">
              <a:extLst>
                <a:ext uri="{FF2B5EF4-FFF2-40B4-BE49-F238E27FC236}">
                  <a16:creationId xmlns:a16="http://schemas.microsoft.com/office/drawing/2014/main" id="{0BC24716-D625-0516-E403-D8374721F6A3}"/>
                </a:ext>
              </a:extLst>
            </p:cNvPr>
            <p:cNvSpPr txBox="1"/>
            <p:nvPr/>
          </p:nvSpPr>
          <p:spPr>
            <a:xfrm>
              <a:off x="1238250" y="2447925"/>
              <a:ext cx="7143900" cy="571500"/>
            </a:xfrm>
            <a:prstGeom prst="rect">
              <a:avLst/>
            </a:prstGeom>
            <a:noFill/>
            <a:ln>
              <a:noFill/>
            </a:ln>
          </p:spPr>
          <p:txBody>
            <a:bodyPr spcFirstLastPara="1" wrap="square" lIns="0" tIns="0" rIns="0" bIns="0" anchor="t" anchorCtr="0">
              <a:noAutofit/>
            </a:bodyPr>
            <a:lstStyle/>
            <a:p>
              <a:pPr lvl="0"/>
              <a:r>
                <a:rPr lang="en-US" sz="1600" dirty="0">
                  <a:solidFill>
                    <a:schemeClr val="dk1"/>
                  </a:solidFill>
                  <a:ea typeface="Montserrat"/>
                  <a:cs typeface="Montserrat"/>
                  <a:sym typeface="Montserrat"/>
                </a:rPr>
                <a:t>Which algorithm starts with a large seed vocabulary and iteratively removes tokens to optimize likelihood?</a:t>
              </a:r>
            </a:p>
          </p:txBody>
        </p:sp>
      </p:grpSp>
      <p:grpSp>
        <p:nvGrpSpPr>
          <p:cNvPr id="84" name="Google Shape;84;p16">
            <a:extLst>
              <a:ext uri="{FF2B5EF4-FFF2-40B4-BE49-F238E27FC236}">
                <a16:creationId xmlns:a16="http://schemas.microsoft.com/office/drawing/2014/main" id="{E60F9242-D53A-3A7E-B522-3033DB924822}"/>
              </a:ext>
            </a:extLst>
          </p:cNvPr>
          <p:cNvGrpSpPr/>
          <p:nvPr/>
        </p:nvGrpSpPr>
        <p:grpSpPr>
          <a:xfrm>
            <a:off x="571500" y="3333750"/>
            <a:ext cx="4000500" cy="809700"/>
            <a:chOff x="571500" y="3333750"/>
            <a:chExt cx="8001000" cy="809700"/>
          </a:xfrm>
        </p:grpSpPr>
        <p:pic>
          <p:nvPicPr>
            <p:cNvPr id="85" name="Google Shape;85;p16">
              <a:extLst>
                <a:ext uri="{FF2B5EF4-FFF2-40B4-BE49-F238E27FC236}">
                  <a16:creationId xmlns:a16="http://schemas.microsoft.com/office/drawing/2014/main" id="{E257E53C-76D2-B0EA-F092-772419FDEE0E}"/>
                </a:ext>
              </a:extLst>
            </p:cNvPr>
            <p:cNvPicPr preferRelativeResize="0"/>
            <p:nvPr/>
          </p:nvPicPr>
          <p:blipFill rotWithShape="1">
            <a:blip r:embed="rId3">
              <a:alphaModFix/>
            </a:blip>
            <a:srcRect/>
            <a:stretch/>
          </p:blipFill>
          <p:spPr>
            <a:xfrm>
              <a:off x="571500" y="3333750"/>
              <a:ext cx="8001000" cy="809700"/>
            </a:xfrm>
            <a:prstGeom prst="rect">
              <a:avLst/>
            </a:prstGeom>
            <a:noFill/>
            <a:ln>
              <a:noFill/>
            </a:ln>
          </p:spPr>
        </p:pic>
        <p:sp>
          <p:nvSpPr>
            <p:cNvPr id="86" name="Google Shape;86;p16">
              <a:extLst>
                <a:ext uri="{FF2B5EF4-FFF2-40B4-BE49-F238E27FC236}">
                  <a16:creationId xmlns:a16="http://schemas.microsoft.com/office/drawing/2014/main" id="{B938DE79-4406-4EF7-D714-A691875882E3}"/>
                </a:ext>
              </a:extLst>
            </p:cNvPr>
            <p:cNvSpPr txBox="1"/>
            <p:nvPr/>
          </p:nvSpPr>
          <p:spPr>
            <a:xfrm>
              <a:off x="762000" y="3448050"/>
              <a:ext cx="381000" cy="2859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600" b="1" dirty="0">
                  <a:solidFill>
                    <a:srgbClr val="2B6CB0"/>
                  </a:solidFill>
                  <a:latin typeface="+mn-lt"/>
                  <a:ea typeface="Montserrat"/>
                  <a:cs typeface="Montserrat"/>
                  <a:sym typeface="Montserrat"/>
                </a:rPr>
                <a:t>3</a:t>
              </a:r>
              <a:endParaRPr sz="1600" b="1" dirty="0">
                <a:solidFill>
                  <a:srgbClr val="2B6CB0"/>
                </a:solidFill>
                <a:latin typeface="+mn-lt"/>
                <a:ea typeface="Montserrat"/>
                <a:cs typeface="Montserrat"/>
                <a:sym typeface="Montserrat"/>
              </a:endParaRPr>
            </a:p>
          </p:txBody>
        </p:sp>
        <p:sp>
          <p:nvSpPr>
            <p:cNvPr id="87" name="Google Shape;87;p16">
              <a:extLst>
                <a:ext uri="{FF2B5EF4-FFF2-40B4-BE49-F238E27FC236}">
                  <a16:creationId xmlns:a16="http://schemas.microsoft.com/office/drawing/2014/main" id="{5A7C729A-40FA-D20D-776A-54E40DDD6A55}"/>
                </a:ext>
              </a:extLst>
            </p:cNvPr>
            <p:cNvSpPr txBox="1"/>
            <p:nvPr/>
          </p:nvSpPr>
          <p:spPr>
            <a:xfrm>
              <a:off x="1238250" y="3448050"/>
              <a:ext cx="7143900" cy="571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dirty="0">
                  <a:solidFill>
                    <a:schemeClr val="dk1"/>
                  </a:solidFill>
                  <a:latin typeface="+mn-lt"/>
                  <a:ea typeface="Montserrat"/>
                  <a:cs typeface="Montserrat"/>
                  <a:sym typeface="Montserrat"/>
                </a:rPr>
                <a:t>W</a:t>
              </a:r>
              <a:r>
                <a:rPr lang="en" sz="1600" b="0" dirty="0">
                  <a:solidFill>
                    <a:schemeClr val="dk1"/>
                  </a:solidFill>
                  <a:latin typeface="+mn-lt"/>
                  <a:ea typeface="Montserrat"/>
                  <a:cs typeface="Montserrat"/>
                  <a:sym typeface="Montserrat"/>
                </a:rPr>
                <a:t>hich classical algorithm provides the best compression ratio but requires significant memory overhead?</a:t>
              </a:r>
              <a:endParaRPr sz="1600" b="0" dirty="0">
                <a:solidFill>
                  <a:schemeClr val="dk1"/>
                </a:solidFill>
                <a:latin typeface="+mn-lt"/>
                <a:ea typeface="Montserrat"/>
                <a:cs typeface="Montserrat"/>
                <a:sym typeface="Montserrat"/>
              </a:endParaRPr>
            </a:p>
          </p:txBody>
        </p:sp>
      </p:grpSp>
      <p:sp>
        <p:nvSpPr>
          <p:cNvPr id="88" name="Google Shape;88;p16">
            <a:extLst>
              <a:ext uri="{FF2B5EF4-FFF2-40B4-BE49-F238E27FC236}">
                <a16:creationId xmlns:a16="http://schemas.microsoft.com/office/drawing/2014/main" id="{0DF0C778-04AE-8046-5DBB-C3E8F81A723F}"/>
              </a:ext>
            </a:extLst>
          </p:cNvPr>
          <p:cNvSpPr/>
          <p:nvPr/>
        </p:nvSpPr>
        <p:spPr>
          <a:xfrm>
            <a:off x="571500" y="4857750"/>
            <a:ext cx="8001000" cy="9600"/>
          </a:xfrm>
          <a:prstGeom prst="rect">
            <a:avLst/>
          </a:prstGeom>
          <a:solidFill>
            <a:srgbClr val="E2E8F0"/>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89" name="Google Shape;89;p16">
            <a:extLst>
              <a:ext uri="{FF2B5EF4-FFF2-40B4-BE49-F238E27FC236}">
                <a16:creationId xmlns:a16="http://schemas.microsoft.com/office/drawing/2014/main" id="{C96620FB-6476-B60D-A155-BC5674D13A01}"/>
              </a:ext>
            </a:extLst>
          </p:cNvPr>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2</a:t>
            </a:fld>
            <a:endParaRPr/>
          </a:p>
        </p:txBody>
      </p:sp>
      <p:pic>
        <p:nvPicPr>
          <p:cNvPr id="90" name="Google Shape;90;p16">
            <a:extLst>
              <a:ext uri="{FF2B5EF4-FFF2-40B4-BE49-F238E27FC236}">
                <a16:creationId xmlns:a16="http://schemas.microsoft.com/office/drawing/2014/main" id="{CA846EAF-99C2-3744-A09E-F09839395DE3}"/>
              </a:ext>
            </a:extLst>
          </p:cNvPr>
          <p:cNvPicPr preferRelativeResize="0"/>
          <p:nvPr/>
        </p:nvPicPr>
        <p:blipFill>
          <a:blip r:embed="rId4">
            <a:alphaModFix/>
          </a:blip>
          <a:stretch>
            <a:fillRect/>
          </a:stretch>
        </p:blipFill>
        <p:spPr>
          <a:xfrm>
            <a:off x="5219075" y="1060363"/>
            <a:ext cx="3295650" cy="3267075"/>
          </a:xfrm>
          <a:prstGeom prst="rect">
            <a:avLst/>
          </a:prstGeom>
          <a:noFill/>
          <a:ln>
            <a:noFill/>
          </a:ln>
        </p:spPr>
      </p:pic>
    </p:spTree>
    <p:extLst>
      <p:ext uri="{BB962C8B-B14F-4D97-AF65-F5344CB8AC3E}">
        <p14:creationId xmlns:p14="http://schemas.microsoft.com/office/powerpoint/2010/main" val="35738842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34"/>
          <p:cNvSpPr/>
          <p:nvPr/>
        </p:nvSpPr>
        <p:spPr>
          <a:xfrm>
            <a:off x="0" y="0"/>
            <a:ext cx="9144000" cy="5143500"/>
          </a:xfrm>
          <a:prstGeom prst="rect">
            <a:avLst/>
          </a:prstGeom>
          <a:solidFill>
            <a:srgbClr val="FFFFFF"/>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08" name="Google Shape;408;p34"/>
          <p:cNvSpPr/>
          <p:nvPr/>
        </p:nvSpPr>
        <p:spPr>
          <a:xfrm>
            <a:off x="0" y="0"/>
            <a:ext cx="9144000" cy="38100"/>
          </a:xfrm>
          <a:prstGeom prst="rect">
            <a:avLst/>
          </a:prstGeom>
          <a:solidFill>
            <a:srgbClr val="63B3ED">
              <a:alpha val="2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09" name="Google Shape;409;p34"/>
          <p:cNvSpPr txBox="1"/>
          <p:nvPr/>
        </p:nvSpPr>
        <p:spPr>
          <a:xfrm>
            <a:off x="571500" y="428625"/>
            <a:ext cx="8001000" cy="571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3200" dirty="0">
                <a:solidFill>
                  <a:srgbClr val="1A202C"/>
                </a:solidFill>
                <a:latin typeface="+mj-lt"/>
                <a:ea typeface="Playfair Display Black"/>
                <a:cs typeface="Playfair Display Black"/>
                <a:sym typeface="Playfair Display Black"/>
              </a:rPr>
              <a:t>How </a:t>
            </a:r>
            <a:r>
              <a:rPr lang="en" sz="3200" b="0" dirty="0">
                <a:solidFill>
                  <a:srgbClr val="1A202C"/>
                </a:solidFill>
                <a:latin typeface="+mj-lt"/>
                <a:ea typeface="Playfair Display Black"/>
                <a:cs typeface="Playfair Display Black"/>
                <a:sym typeface="Playfair Display Black"/>
              </a:rPr>
              <a:t>Arithmetic Coding Works</a:t>
            </a:r>
            <a:endParaRPr sz="3200" b="0" dirty="0">
              <a:solidFill>
                <a:srgbClr val="1A202C"/>
              </a:solidFill>
              <a:latin typeface="+mj-lt"/>
              <a:ea typeface="Playfair Display Black"/>
              <a:cs typeface="Playfair Display Black"/>
              <a:sym typeface="Playfair Display Black"/>
            </a:endParaRPr>
          </a:p>
        </p:txBody>
      </p:sp>
      <p:sp>
        <p:nvSpPr>
          <p:cNvPr id="410" name="Google Shape;410;p34"/>
          <p:cNvSpPr/>
          <p:nvPr/>
        </p:nvSpPr>
        <p:spPr>
          <a:xfrm>
            <a:off x="571500" y="1047750"/>
            <a:ext cx="762000" cy="28500"/>
          </a:xfrm>
          <a:prstGeom prst="rect">
            <a:avLst/>
          </a:prstGeom>
          <a:solidFill>
            <a:srgbClr val="63B3ED"/>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11" name="Google Shape;411;p34"/>
          <p:cNvSpPr/>
          <p:nvPr/>
        </p:nvSpPr>
        <p:spPr>
          <a:xfrm>
            <a:off x="571499" y="1428750"/>
            <a:ext cx="4048125" cy="1524000"/>
          </a:xfrm>
          <a:prstGeom prst="roundRect">
            <a:avLst>
              <a:gd name="adj" fmla="val 5000"/>
            </a:avLst>
          </a:prstGeom>
          <a:solidFill>
            <a:srgbClr val="F7FAFC"/>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12" name="Google Shape;412;p34"/>
          <p:cNvSpPr txBox="1"/>
          <p:nvPr/>
        </p:nvSpPr>
        <p:spPr>
          <a:xfrm>
            <a:off x="762000" y="1527225"/>
            <a:ext cx="3762526" cy="126675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dirty="0">
                <a:solidFill>
                  <a:srgbClr val="2B6CB0"/>
                </a:solidFill>
                <a:latin typeface="+mn-lt"/>
                <a:ea typeface="Montserrat SemiBold"/>
                <a:cs typeface="Montserrat SemiBold"/>
                <a:sym typeface="Montserrat SemiBold"/>
              </a:rPr>
              <a:t>Core Idea</a:t>
            </a:r>
            <a:endParaRPr lang="en-US" sz="1600" b="0" dirty="0">
              <a:solidFill>
                <a:srgbClr val="2B6CB0"/>
              </a:solidFill>
              <a:latin typeface="+mn-lt"/>
              <a:ea typeface="Montserrat SemiBold"/>
              <a:cs typeface="Montserrat SemiBold"/>
              <a:sym typeface="Montserrat SemiBold"/>
            </a:endParaRPr>
          </a:p>
          <a:p>
            <a:pPr marL="0" lvl="0" indent="0" algn="l" rtl="0">
              <a:spcBef>
                <a:spcPts val="600"/>
              </a:spcBef>
              <a:spcAft>
                <a:spcPts val="0"/>
              </a:spcAft>
              <a:buNone/>
            </a:pPr>
            <a:r>
              <a:rPr lang="en-US" dirty="0">
                <a:solidFill>
                  <a:schemeClr val="dk1"/>
                </a:solidFill>
                <a:latin typeface="+mn-lt"/>
                <a:ea typeface="Montserrat Light"/>
                <a:cs typeface="Montserrat Light"/>
                <a:sym typeface="Montserrat Light"/>
              </a:rPr>
              <a:t>Unlike Huffman, arithmetic coding encodes the entire message as a </a:t>
            </a:r>
            <a:r>
              <a:rPr lang="en-US" b="1" dirty="0">
                <a:solidFill>
                  <a:schemeClr val="dk1"/>
                </a:solidFill>
                <a:latin typeface="+mn-lt"/>
                <a:ea typeface="Montserrat"/>
                <a:cs typeface="Montserrat"/>
                <a:sym typeface="Montserrat"/>
              </a:rPr>
              <a:t>single value</a:t>
            </a:r>
            <a:r>
              <a:rPr lang="en-US" b="1" dirty="0">
                <a:solidFill>
                  <a:schemeClr val="dk1"/>
                </a:solidFill>
                <a:latin typeface="+mn-lt"/>
                <a:ea typeface="Montserrat"/>
                <a:cs typeface="Montserrat"/>
                <a:sym typeface="Montserrat Light"/>
              </a:rPr>
              <a:t>.</a:t>
            </a:r>
          </a:p>
          <a:p>
            <a:pPr marL="0" lvl="0" indent="0" algn="l" rtl="0">
              <a:spcBef>
                <a:spcPts val="600"/>
              </a:spcBef>
              <a:spcAft>
                <a:spcPts val="0"/>
              </a:spcAft>
              <a:buNone/>
            </a:pPr>
            <a:r>
              <a:rPr lang="en" dirty="0">
                <a:solidFill>
                  <a:schemeClr val="dk1"/>
                </a:solidFill>
                <a:latin typeface="+mn-lt"/>
                <a:ea typeface="Montserrat Light"/>
                <a:cs typeface="Montserrat Light"/>
                <a:sym typeface="Montserrat Light"/>
              </a:rPr>
              <a:t>Uses probabilities to narrow the interval</a:t>
            </a:r>
          </a:p>
          <a:p>
            <a:pPr marL="0" lvl="0" indent="0" algn="l" rtl="0">
              <a:spcBef>
                <a:spcPts val="600"/>
              </a:spcBef>
              <a:spcAft>
                <a:spcPts val="0"/>
              </a:spcAft>
              <a:buNone/>
            </a:pPr>
            <a:r>
              <a:rPr lang="en" dirty="0">
                <a:solidFill>
                  <a:schemeClr val="dk1"/>
                </a:solidFill>
                <a:latin typeface="+mn-lt"/>
                <a:ea typeface="Montserrat Light"/>
                <a:cs typeface="Montserrat Light"/>
                <a:sym typeface="Montserrat Light"/>
              </a:rPr>
              <a:t>Final interval uniquely represents the message</a:t>
            </a:r>
            <a:endParaRPr dirty="0">
              <a:solidFill>
                <a:schemeClr val="dk1"/>
              </a:solidFill>
              <a:latin typeface="+mn-lt"/>
              <a:ea typeface="Montserrat Light"/>
              <a:cs typeface="Montserrat Light"/>
              <a:sym typeface="Montserrat Light"/>
            </a:endParaRPr>
          </a:p>
        </p:txBody>
      </p:sp>
      <p:sp>
        <p:nvSpPr>
          <p:cNvPr id="413" name="Google Shape;413;p34"/>
          <p:cNvSpPr/>
          <p:nvPr/>
        </p:nvSpPr>
        <p:spPr>
          <a:xfrm>
            <a:off x="571500" y="3048000"/>
            <a:ext cx="4048124" cy="1809900"/>
          </a:xfrm>
          <a:prstGeom prst="roundRect">
            <a:avLst>
              <a:gd name="adj" fmla="val 5000"/>
            </a:avLst>
          </a:prstGeom>
          <a:solidFill>
            <a:srgbClr val="F7FAFC"/>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14" name="Google Shape;414;p34"/>
          <p:cNvSpPr txBox="1"/>
          <p:nvPr/>
        </p:nvSpPr>
        <p:spPr>
          <a:xfrm>
            <a:off x="762000" y="3187725"/>
            <a:ext cx="3429000" cy="1416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dirty="0">
                <a:solidFill>
                  <a:srgbClr val="2B6CB0"/>
                </a:solidFill>
                <a:latin typeface="+mn-lt"/>
                <a:ea typeface="Montserrat SemiBold"/>
                <a:cs typeface="Montserrat SemiBold"/>
                <a:sym typeface="Montserrat SemiBold"/>
              </a:rPr>
              <a:t>How the algorithm works?</a:t>
            </a:r>
            <a:endParaRPr b="0" dirty="0">
              <a:solidFill>
                <a:srgbClr val="2B6CB0"/>
              </a:solidFill>
              <a:latin typeface="+mn-lt"/>
              <a:ea typeface="Montserrat SemiBold"/>
              <a:cs typeface="Montserrat SemiBold"/>
              <a:sym typeface="Montserrat SemiBold"/>
            </a:endParaRPr>
          </a:p>
          <a:p>
            <a:pPr marL="171450" marR="0" lvl="0" indent="-171450" algn="l" rtl="0">
              <a:lnSpc>
                <a:spcPct val="100000"/>
              </a:lnSpc>
              <a:spcBef>
                <a:spcPts val="600"/>
              </a:spcBef>
              <a:spcAft>
                <a:spcPts val="0"/>
              </a:spcAft>
              <a:buFont typeface="Arial" panose="020B0604020202020204" pitchFamily="34" charset="0"/>
              <a:buChar char="•"/>
            </a:pPr>
            <a:r>
              <a:rPr lang="en" sz="1300" dirty="0">
                <a:solidFill>
                  <a:schemeClr val="dk1"/>
                </a:solidFill>
                <a:latin typeface="+mn-lt"/>
                <a:ea typeface="Montserrat Light"/>
                <a:cs typeface="Montserrat Light"/>
                <a:sym typeface="Montserrat Light"/>
              </a:rPr>
              <a:t>Start with the interval [0,1)</a:t>
            </a:r>
            <a:endParaRPr sz="1300" dirty="0">
              <a:solidFill>
                <a:schemeClr val="dk1"/>
              </a:solidFill>
              <a:latin typeface="+mn-lt"/>
              <a:ea typeface="Montserrat Light"/>
              <a:cs typeface="Montserrat Light"/>
              <a:sym typeface="Montserrat Light"/>
            </a:endParaRPr>
          </a:p>
          <a:p>
            <a:pPr marL="171450" marR="0" lvl="0" indent="-171450" algn="l" rtl="0">
              <a:lnSpc>
                <a:spcPct val="100000"/>
              </a:lnSpc>
              <a:spcBef>
                <a:spcPts val="600"/>
              </a:spcBef>
              <a:spcAft>
                <a:spcPts val="0"/>
              </a:spcAft>
              <a:buFont typeface="Arial" panose="020B0604020202020204" pitchFamily="34" charset="0"/>
              <a:buChar char="•"/>
            </a:pPr>
            <a:r>
              <a:rPr lang="en" sz="1300" dirty="0">
                <a:solidFill>
                  <a:schemeClr val="dk1"/>
                </a:solidFill>
                <a:latin typeface="+mn-lt"/>
                <a:ea typeface="Montserrat Light"/>
                <a:cs typeface="Montserrat Light"/>
                <a:sym typeface="Montserrat Light"/>
              </a:rPr>
              <a:t>Split it using symbol probabilities</a:t>
            </a:r>
            <a:endParaRPr sz="1300" dirty="0">
              <a:solidFill>
                <a:schemeClr val="dk1"/>
              </a:solidFill>
              <a:latin typeface="+mn-lt"/>
              <a:ea typeface="Montserrat Light"/>
              <a:cs typeface="Montserrat Light"/>
              <a:sym typeface="Montserrat Light"/>
            </a:endParaRPr>
          </a:p>
          <a:p>
            <a:pPr marL="171450" marR="0" lvl="0" indent="-171450" algn="l" rtl="0">
              <a:lnSpc>
                <a:spcPct val="100000"/>
              </a:lnSpc>
              <a:spcBef>
                <a:spcPts val="600"/>
              </a:spcBef>
              <a:spcAft>
                <a:spcPts val="0"/>
              </a:spcAft>
              <a:buFont typeface="Arial" panose="020B0604020202020204" pitchFamily="34" charset="0"/>
              <a:buChar char="•"/>
            </a:pPr>
            <a:r>
              <a:rPr lang="en" sz="1300" dirty="0">
                <a:solidFill>
                  <a:schemeClr val="dk1"/>
                </a:solidFill>
                <a:latin typeface="+mn-lt"/>
                <a:ea typeface="Montserrat Light"/>
                <a:cs typeface="Montserrat Light"/>
                <a:sym typeface="Montserrat Light"/>
              </a:rPr>
              <a:t>Select the subinterval for the current symbol</a:t>
            </a:r>
            <a:endParaRPr sz="1300" dirty="0">
              <a:solidFill>
                <a:schemeClr val="dk1"/>
              </a:solidFill>
              <a:latin typeface="+mn-lt"/>
              <a:ea typeface="Montserrat Light"/>
              <a:cs typeface="Montserrat Light"/>
              <a:sym typeface="Montserrat Light"/>
            </a:endParaRPr>
          </a:p>
          <a:p>
            <a:pPr marL="171450" marR="0" lvl="0" indent="-171450" algn="l" rtl="0">
              <a:lnSpc>
                <a:spcPct val="100000"/>
              </a:lnSpc>
              <a:spcBef>
                <a:spcPts val="600"/>
              </a:spcBef>
              <a:spcAft>
                <a:spcPts val="0"/>
              </a:spcAft>
              <a:buFont typeface="Arial" panose="020B0604020202020204" pitchFamily="34" charset="0"/>
              <a:buChar char="•"/>
            </a:pPr>
            <a:r>
              <a:rPr lang="en" sz="1300" dirty="0">
                <a:solidFill>
                  <a:schemeClr val="dk1"/>
                </a:solidFill>
                <a:latin typeface="+mn-lt"/>
                <a:ea typeface="Montserrat Light"/>
                <a:cs typeface="Montserrat Light"/>
                <a:sym typeface="Montserrat Light"/>
              </a:rPr>
              <a:t>Repeat for each next symbol</a:t>
            </a:r>
          </a:p>
          <a:p>
            <a:pPr marL="171450" marR="0" lvl="0" indent="-171450" algn="l" rtl="0">
              <a:lnSpc>
                <a:spcPct val="100000"/>
              </a:lnSpc>
              <a:spcBef>
                <a:spcPts val="600"/>
              </a:spcBef>
              <a:spcAft>
                <a:spcPts val="600"/>
              </a:spcAft>
              <a:buFont typeface="Arial" panose="020B0604020202020204" pitchFamily="34" charset="0"/>
              <a:buChar char="•"/>
            </a:pPr>
            <a:r>
              <a:rPr lang="en-US" sz="1300" dirty="0">
                <a:solidFill>
                  <a:schemeClr val="dk1"/>
                </a:solidFill>
                <a:latin typeface="+mn-lt"/>
                <a:ea typeface="Montserrat Light"/>
                <a:cs typeface="Montserrat Light"/>
                <a:sym typeface="Montserrat Light"/>
              </a:rPr>
              <a:t>Output any value inside the final interval</a:t>
            </a:r>
          </a:p>
        </p:txBody>
      </p:sp>
      <p:sp>
        <p:nvSpPr>
          <p:cNvPr id="415" name="Google Shape;415;p34"/>
          <p:cNvSpPr/>
          <p:nvPr/>
        </p:nvSpPr>
        <p:spPr>
          <a:xfrm>
            <a:off x="4762500" y="1428750"/>
            <a:ext cx="3810000" cy="3238500"/>
          </a:xfrm>
          <a:prstGeom prst="roundRect">
            <a:avLst>
              <a:gd name="adj" fmla="val 3529"/>
            </a:avLst>
          </a:prstGeom>
          <a:solidFill>
            <a:srgbClr val="E2E8F0">
              <a:alpha val="3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16" name="Google Shape;416;p34"/>
          <p:cNvSpPr txBox="1"/>
          <p:nvPr/>
        </p:nvSpPr>
        <p:spPr>
          <a:xfrm>
            <a:off x="4953000" y="1619250"/>
            <a:ext cx="3429000" cy="2859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680" b="1">
                <a:solidFill>
                  <a:srgbClr val="718096"/>
                </a:solidFill>
                <a:latin typeface="Montserrat"/>
                <a:ea typeface="Montserrat"/>
                <a:cs typeface="Montserrat"/>
                <a:sym typeface="Montserrat"/>
              </a:rPr>
              <a:t>INTERVAL SUBDIVISION VISUALIZATION</a:t>
            </a:r>
            <a:endParaRPr sz="680" b="1">
              <a:solidFill>
                <a:srgbClr val="718096"/>
              </a:solidFill>
              <a:latin typeface="Montserrat"/>
              <a:ea typeface="Montserrat"/>
              <a:cs typeface="Montserrat"/>
              <a:sym typeface="Montserrat"/>
            </a:endParaRPr>
          </a:p>
        </p:txBody>
      </p:sp>
      <p:cxnSp>
        <p:nvCxnSpPr>
          <p:cNvPr id="417" name="Google Shape;417;p34"/>
          <p:cNvCxnSpPr/>
          <p:nvPr/>
        </p:nvCxnSpPr>
        <p:spPr>
          <a:xfrm>
            <a:off x="5334000" y="2095500"/>
            <a:ext cx="2667000" cy="0"/>
          </a:xfrm>
          <a:prstGeom prst="straightConnector1">
            <a:avLst/>
          </a:prstGeom>
          <a:solidFill>
            <a:srgbClr val="FFFFFF"/>
          </a:solidFill>
          <a:ln w="9525" cap="flat" cmpd="sng">
            <a:solidFill>
              <a:srgbClr val="CBD5E0"/>
            </a:solidFill>
            <a:prstDash val="solid"/>
            <a:round/>
            <a:headEnd type="none" w="sm" len="sm"/>
            <a:tailEnd type="none" w="sm" len="sm"/>
          </a:ln>
        </p:spPr>
      </p:cxnSp>
      <p:cxnSp>
        <p:nvCxnSpPr>
          <p:cNvPr id="418" name="Google Shape;418;p34"/>
          <p:cNvCxnSpPr/>
          <p:nvPr/>
        </p:nvCxnSpPr>
        <p:spPr>
          <a:xfrm>
            <a:off x="5334000" y="2000250"/>
            <a:ext cx="0" cy="190500"/>
          </a:xfrm>
          <a:prstGeom prst="straightConnector1">
            <a:avLst/>
          </a:prstGeom>
          <a:solidFill>
            <a:srgbClr val="FFFFFF"/>
          </a:solidFill>
          <a:ln w="9525" cap="flat" cmpd="sng">
            <a:solidFill>
              <a:srgbClr val="CBD5E0"/>
            </a:solidFill>
            <a:prstDash val="solid"/>
            <a:round/>
            <a:headEnd type="none" w="sm" len="sm"/>
            <a:tailEnd type="none" w="sm" len="sm"/>
          </a:ln>
        </p:spPr>
      </p:cxnSp>
      <p:cxnSp>
        <p:nvCxnSpPr>
          <p:cNvPr id="419" name="Google Shape;419;p34"/>
          <p:cNvCxnSpPr/>
          <p:nvPr/>
        </p:nvCxnSpPr>
        <p:spPr>
          <a:xfrm>
            <a:off x="8001000" y="2000250"/>
            <a:ext cx="0" cy="190500"/>
          </a:xfrm>
          <a:prstGeom prst="straightConnector1">
            <a:avLst/>
          </a:prstGeom>
          <a:solidFill>
            <a:srgbClr val="FFFFFF"/>
          </a:solidFill>
          <a:ln w="9525" cap="flat" cmpd="sng">
            <a:solidFill>
              <a:srgbClr val="CBD5E0"/>
            </a:solidFill>
            <a:prstDash val="solid"/>
            <a:round/>
            <a:headEnd type="none" w="sm" len="sm"/>
            <a:tailEnd type="none" w="sm" len="sm"/>
          </a:ln>
        </p:spPr>
      </p:cxnSp>
      <p:sp>
        <p:nvSpPr>
          <p:cNvPr id="420" name="Google Shape;420;p34"/>
          <p:cNvSpPr txBox="1"/>
          <p:nvPr/>
        </p:nvSpPr>
        <p:spPr>
          <a:xfrm>
            <a:off x="5191125" y="2238375"/>
            <a:ext cx="285900" cy="190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875"/>
              <a:t>0.0</a:t>
            </a:r>
            <a:endParaRPr sz="875"/>
          </a:p>
        </p:txBody>
      </p:sp>
      <p:sp>
        <p:nvSpPr>
          <p:cNvPr id="421" name="Google Shape;421;p34"/>
          <p:cNvSpPr txBox="1"/>
          <p:nvPr/>
        </p:nvSpPr>
        <p:spPr>
          <a:xfrm>
            <a:off x="7858125" y="2238375"/>
            <a:ext cx="285900" cy="190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875"/>
              <a:t>1.0</a:t>
            </a:r>
            <a:endParaRPr sz="875"/>
          </a:p>
        </p:txBody>
      </p:sp>
      <p:sp>
        <p:nvSpPr>
          <p:cNvPr id="422" name="Google Shape;422;p34"/>
          <p:cNvSpPr/>
          <p:nvPr/>
        </p:nvSpPr>
        <p:spPr>
          <a:xfrm>
            <a:off x="5334000" y="2476500"/>
            <a:ext cx="1333500" cy="190500"/>
          </a:xfrm>
          <a:prstGeom prst="rect">
            <a:avLst/>
          </a:prstGeom>
          <a:solidFill>
            <a:srgbClr val="63B3ED">
              <a:alpha val="20000"/>
            </a:srgbClr>
          </a:solidFill>
          <a:ln w="9525" cap="flat" cmpd="sng">
            <a:solidFill>
              <a:srgbClr val="63B3ED"/>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23" name="Google Shape;423;p34"/>
          <p:cNvSpPr/>
          <p:nvPr/>
        </p:nvSpPr>
        <p:spPr>
          <a:xfrm>
            <a:off x="6667500" y="2476500"/>
            <a:ext cx="1333500" cy="190500"/>
          </a:xfrm>
          <a:prstGeom prst="rect">
            <a:avLst/>
          </a:prstGeom>
          <a:solidFill>
            <a:srgbClr val="2B6CB0">
              <a:alpha val="20000"/>
            </a:srgbClr>
          </a:solidFill>
          <a:ln w="9525" cap="flat" cmpd="sng">
            <a:solidFill>
              <a:srgbClr val="2B6CB0"/>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24" name="Google Shape;424;p34"/>
          <p:cNvSpPr txBox="1"/>
          <p:nvPr/>
        </p:nvSpPr>
        <p:spPr>
          <a:xfrm>
            <a:off x="5334000" y="2714625"/>
            <a:ext cx="1333500" cy="1905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875"/>
              <a:t>A (0.5)</a:t>
            </a:r>
            <a:endParaRPr sz="875"/>
          </a:p>
        </p:txBody>
      </p:sp>
      <p:sp>
        <p:nvSpPr>
          <p:cNvPr id="425" name="Google Shape;425;p34"/>
          <p:cNvSpPr txBox="1"/>
          <p:nvPr/>
        </p:nvSpPr>
        <p:spPr>
          <a:xfrm>
            <a:off x="6667500" y="2714625"/>
            <a:ext cx="1333500" cy="1905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875"/>
              <a:t>B (0.5)</a:t>
            </a:r>
            <a:endParaRPr sz="875"/>
          </a:p>
        </p:txBody>
      </p:sp>
      <p:sp>
        <p:nvSpPr>
          <p:cNvPr id="426" name="Google Shape;426;p34"/>
          <p:cNvSpPr/>
          <p:nvPr/>
        </p:nvSpPr>
        <p:spPr>
          <a:xfrm>
            <a:off x="5715000" y="3429000"/>
            <a:ext cx="1905000" cy="190500"/>
          </a:xfrm>
          <a:prstGeom prst="rect">
            <a:avLst/>
          </a:prstGeom>
          <a:solidFill>
            <a:srgbClr val="2B6CB0">
              <a:alpha val="40000"/>
            </a:srgbClr>
          </a:solidFill>
          <a:ln w="9525" cap="flat" cmpd="sng">
            <a:solidFill>
              <a:srgbClr val="2B6CB0"/>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27" name="Google Shape;427;p34"/>
          <p:cNvSpPr/>
          <p:nvPr/>
        </p:nvSpPr>
        <p:spPr>
          <a:xfrm>
            <a:off x="5715000" y="3429000"/>
            <a:ext cx="571500" cy="190500"/>
          </a:xfrm>
          <a:prstGeom prst="rect">
            <a:avLst/>
          </a:prstGeom>
          <a:solidFill>
            <a:srgbClr val="2B6CB0"/>
          </a:solidFill>
          <a:ln w="9525" cap="flat" cmpd="sng">
            <a:solidFill>
              <a:srgbClr val="2B6CB0"/>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28" name="Google Shape;428;p34"/>
          <p:cNvSpPr txBox="1"/>
          <p:nvPr/>
        </p:nvSpPr>
        <p:spPr>
          <a:xfrm>
            <a:off x="5715000" y="3667125"/>
            <a:ext cx="571500" cy="1905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875"/>
              <a:t>BA</a:t>
            </a:r>
            <a:endParaRPr sz="875"/>
          </a:p>
        </p:txBody>
      </p:sp>
      <p:sp>
        <p:nvSpPr>
          <p:cNvPr id="429" name="Google Shape;429;p34"/>
          <p:cNvSpPr txBox="1"/>
          <p:nvPr/>
        </p:nvSpPr>
        <p:spPr>
          <a:xfrm>
            <a:off x="6286500" y="3667125"/>
            <a:ext cx="1333500" cy="1905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875"/>
              <a:t>BB</a:t>
            </a:r>
            <a:endParaRPr sz="875"/>
          </a:p>
        </p:txBody>
      </p:sp>
      <p:sp>
        <p:nvSpPr>
          <p:cNvPr id="430" name="Google Shape;430;p34"/>
          <p:cNvSpPr/>
          <p:nvPr/>
        </p:nvSpPr>
        <p:spPr>
          <a:xfrm>
            <a:off x="5905500" y="4191000"/>
            <a:ext cx="571500" cy="190500"/>
          </a:xfrm>
          <a:prstGeom prst="rect">
            <a:avLst/>
          </a:prstGeom>
          <a:solidFill>
            <a:srgbClr val="2B6CB0"/>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31" name="Google Shape;431;p34"/>
          <p:cNvSpPr txBox="1"/>
          <p:nvPr/>
        </p:nvSpPr>
        <p:spPr>
          <a:xfrm>
            <a:off x="5810250" y="4429125"/>
            <a:ext cx="762000" cy="1905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875"/>
              <a:t>Value: 0.725...</a:t>
            </a:r>
            <a:endParaRPr sz="875"/>
          </a:p>
        </p:txBody>
      </p:sp>
      <p:sp>
        <p:nvSpPr>
          <p:cNvPr id="432" name="Google Shape;432;p34"/>
          <p:cNvSpPr/>
          <p:nvPr/>
        </p:nvSpPr>
        <p:spPr>
          <a:xfrm>
            <a:off x="571500" y="4857750"/>
            <a:ext cx="8001000" cy="9600"/>
          </a:xfrm>
          <a:prstGeom prst="rect">
            <a:avLst/>
          </a:prstGeom>
          <a:solidFill>
            <a:srgbClr val="E2E8F0"/>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33" name="Google Shape;433;p3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35"/>
          <p:cNvSpPr/>
          <p:nvPr/>
        </p:nvSpPr>
        <p:spPr>
          <a:xfrm>
            <a:off x="0" y="0"/>
            <a:ext cx="9144000" cy="5143500"/>
          </a:xfrm>
          <a:prstGeom prst="rect">
            <a:avLst/>
          </a:prstGeom>
          <a:solidFill>
            <a:srgbClr val="FFFFFF"/>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38" name="Google Shape;438;p35"/>
          <p:cNvSpPr/>
          <p:nvPr/>
        </p:nvSpPr>
        <p:spPr>
          <a:xfrm>
            <a:off x="0" y="0"/>
            <a:ext cx="9144000" cy="38100"/>
          </a:xfrm>
          <a:prstGeom prst="rect">
            <a:avLst/>
          </a:prstGeom>
          <a:solidFill>
            <a:srgbClr val="63B3ED">
              <a:alpha val="2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39" name="Google Shape;439;p35"/>
          <p:cNvSpPr txBox="1"/>
          <p:nvPr/>
        </p:nvSpPr>
        <p:spPr>
          <a:xfrm>
            <a:off x="571500" y="428625"/>
            <a:ext cx="8001000" cy="571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None/>
            </a:pPr>
            <a:r>
              <a:rPr lang="en" sz="3200" dirty="0">
                <a:solidFill>
                  <a:srgbClr val="1A202C"/>
                </a:solidFill>
                <a:latin typeface="+mj-lt"/>
                <a:ea typeface="Playfair Display Black"/>
                <a:cs typeface="Playfair Display Black"/>
                <a:sym typeface="Playfair Display Black"/>
              </a:rPr>
              <a:t>How </a:t>
            </a:r>
            <a:r>
              <a:rPr lang="en" sz="3200" b="0" dirty="0">
                <a:solidFill>
                  <a:srgbClr val="1A202C"/>
                </a:solidFill>
                <a:latin typeface="+mj-lt"/>
                <a:ea typeface="Playfair Display Black"/>
                <a:cs typeface="Playfair Display Black"/>
                <a:sym typeface="Playfair Display Black"/>
              </a:rPr>
              <a:t>LZW Coding Works</a:t>
            </a:r>
            <a:endParaRPr sz="3200" b="0" dirty="0">
              <a:solidFill>
                <a:srgbClr val="1A202C"/>
              </a:solidFill>
              <a:latin typeface="+mj-lt"/>
              <a:ea typeface="Playfair Display Black"/>
              <a:cs typeface="Playfair Display Black"/>
              <a:sym typeface="Playfair Display Black"/>
            </a:endParaRPr>
          </a:p>
        </p:txBody>
      </p:sp>
      <p:sp>
        <p:nvSpPr>
          <p:cNvPr id="440" name="Google Shape;440;p35"/>
          <p:cNvSpPr/>
          <p:nvPr/>
        </p:nvSpPr>
        <p:spPr>
          <a:xfrm>
            <a:off x="571500" y="1047750"/>
            <a:ext cx="762000" cy="28500"/>
          </a:xfrm>
          <a:prstGeom prst="rect">
            <a:avLst/>
          </a:prstGeom>
          <a:solidFill>
            <a:srgbClr val="63B3ED"/>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41" name="Google Shape;441;p35"/>
          <p:cNvSpPr/>
          <p:nvPr/>
        </p:nvSpPr>
        <p:spPr>
          <a:xfrm>
            <a:off x="571500" y="1428750"/>
            <a:ext cx="3810000" cy="1524000"/>
          </a:xfrm>
          <a:prstGeom prst="roundRect">
            <a:avLst>
              <a:gd name="adj" fmla="val 5000"/>
            </a:avLst>
          </a:prstGeom>
          <a:solidFill>
            <a:srgbClr val="F7FAFC"/>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42" name="Google Shape;442;p35"/>
          <p:cNvSpPr txBox="1"/>
          <p:nvPr/>
        </p:nvSpPr>
        <p:spPr>
          <a:xfrm>
            <a:off x="762000" y="1619250"/>
            <a:ext cx="3429000" cy="1143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600" b="0" dirty="0">
                <a:solidFill>
                  <a:srgbClr val="2B6CB0"/>
                </a:solidFill>
                <a:latin typeface="+mn-lt"/>
                <a:ea typeface="Montserrat SemiBold"/>
                <a:cs typeface="Montserrat SemiBold"/>
                <a:sym typeface="Montserrat SemiBold"/>
              </a:rPr>
              <a:t>Lempel-Ziv-Welch</a:t>
            </a:r>
            <a:endParaRPr sz="1600" b="0" dirty="0">
              <a:solidFill>
                <a:srgbClr val="2B6CB0"/>
              </a:solidFill>
              <a:latin typeface="+mn-lt"/>
              <a:ea typeface="Montserrat SemiBold"/>
              <a:cs typeface="Montserrat SemiBold"/>
              <a:sym typeface="Montserrat SemiBold"/>
            </a:endParaRPr>
          </a:p>
          <a:p>
            <a:pPr marL="0" lvl="0" indent="0" algn="l" rtl="0">
              <a:spcBef>
                <a:spcPts val="600"/>
              </a:spcBef>
              <a:spcAft>
                <a:spcPts val="0"/>
              </a:spcAft>
              <a:buNone/>
            </a:pPr>
            <a:r>
              <a:rPr lang="en" b="0" dirty="0">
                <a:solidFill>
                  <a:schemeClr val="dk1"/>
                </a:solidFill>
                <a:latin typeface="+mn-lt"/>
                <a:ea typeface="Montserrat Light"/>
                <a:cs typeface="Montserrat Light"/>
                <a:sym typeface="Montserrat Light"/>
              </a:rPr>
              <a:t>Refined in 1984, LZW builds a </a:t>
            </a:r>
            <a:r>
              <a:rPr lang="en" b="1" dirty="0">
                <a:solidFill>
                  <a:schemeClr val="dk1"/>
                </a:solidFill>
                <a:latin typeface="+mn-lt"/>
                <a:ea typeface="Montserrat"/>
                <a:cs typeface="Montserrat"/>
                <a:sym typeface="Montserrat"/>
              </a:rPr>
              <a:t>dynamic dictionary</a:t>
            </a:r>
            <a:r>
              <a:rPr lang="en" b="0" dirty="0">
                <a:solidFill>
                  <a:schemeClr val="dk1"/>
                </a:solidFill>
                <a:latin typeface="+mn-lt"/>
                <a:ea typeface="Montserrat Light"/>
                <a:cs typeface="Montserrat Light"/>
                <a:sym typeface="Montserrat Light"/>
              </a:rPr>
              <a:t> on the fly to replace recurring patterns with short indices.</a:t>
            </a:r>
            <a:endParaRPr b="0" dirty="0">
              <a:solidFill>
                <a:schemeClr val="dk1"/>
              </a:solidFill>
              <a:latin typeface="+mn-lt"/>
              <a:ea typeface="Montserrat Light"/>
              <a:cs typeface="Montserrat Light"/>
              <a:sym typeface="Montserrat Light"/>
            </a:endParaRPr>
          </a:p>
          <a:p>
            <a:pPr marL="457200" lvl="0" indent="-288941" algn="l" rtl="0">
              <a:spcBef>
                <a:spcPts val="400"/>
              </a:spcBef>
              <a:spcAft>
                <a:spcPts val="0"/>
              </a:spcAft>
              <a:buClr>
                <a:schemeClr val="dk1"/>
              </a:buClr>
              <a:buSzPts val="950"/>
              <a:buFont typeface="Montserrat"/>
              <a:buChar char="●"/>
            </a:pPr>
            <a:r>
              <a:rPr lang="en" b="0" dirty="0">
                <a:solidFill>
                  <a:schemeClr val="dk1"/>
                </a:solidFill>
                <a:latin typeface="+mn-lt"/>
                <a:ea typeface="Montserrat Light"/>
                <a:cs typeface="Montserrat Light"/>
                <a:sym typeface="Montserrat Light"/>
              </a:rPr>
              <a:t>Builds a table of strings as it reads data</a:t>
            </a:r>
            <a:endParaRPr b="0" dirty="0">
              <a:solidFill>
                <a:schemeClr val="dk1"/>
              </a:solidFill>
              <a:latin typeface="+mn-lt"/>
              <a:ea typeface="Montserrat Light"/>
              <a:cs typeface="Montserrat Light"/>
              <a:sym typeface="Montserrat Light"/>
            </a:endParaRPr>
          </a:p>
        </p:txBody>
      </p:sp>
      <p:sp>
        <p:nvSpPr>
          <p:cNvPr id="443" name="Google Shape;443;p35"/>
          <p:cNvSpPr/>
          <p:nvPr/>
        </p:nvSpPr>
        <p:spPr>
          <a:xfrm>
            <a:off x="571500" y="2981250"/>
            <a:ext cx="3810000" cy="1866900"/>
          </a:xfrm>
          <a:prstGeom prst="roundRect">
            <a:avLst>
              <a:gd name="adj" fmla="val 5000"/>
            </a:avLst>
          </a:prstGeom>
          <a:solidFill>
            <a:srgbClr val="F7FAFC"/>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44" name="Google Shape;444;p35"/>
          <p:cNvSpPr txBox="1"/>
          <p:nvPr/>
        </p:nvSpPr>
        <p:spPr>
          <a:xfrm>
            <a:off x="762000" y="3333750"/>
            <a:ext cx="3429000" cy="1143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600" b="0" dirty="0">
                <a:solidFill>
                  <a:srgbClr val="2B6CB0"/>
                </a:solidFill>
                <a:latin typeface="+mn-lt"/>
                <a:ea typeface="Montserrat SemiBold"/>
                <a:cs typeface="Montserrat SemiBold"/>
                <a:sym typeface="Montserrat SemiBold"/>
              </a:rPr>
              <a:t>How the algorithm works?</a:t>
            </a:r>
          </a:p>
          <a:p>
            <a:pPr marL="457200" lvl="0" indent="-288941" algn="l" rtl="0">
              <a:spcBef>
                <a:spcPts val="400"/>
              </a:spcBef>
              <a:spcAft>
                <a:spcPts val="0"/>
              </a:spcAft>
              <a:buClr>
                <a:schemeClr val="dk1"/>
              </a:buClr>
              <a:buSzPts val="950"/>
              <a:buFont typeface="Montserrat"/>
              <a:buChar char="●"/>
            </a:pPr>
            <a:r>
              <a:rPr lang="en" b="0" dirty="0">
                <a:solidFill>
                  <a:schemeClr val="dk1"/>
                </a:solidFill>
                <a:latin typeface="+mn-lt"/>
                <a:ea typeface="Montserrat Light"/>
                <a:cs typeface="Montserrat Light"/>
                <a:sym typeface="Montserrat Light"/>
              </a:rPr>
              <a:t>Find the longest string </a:t>
            </a:r>
            <a:r>
              <a:rPr lang="en" b="1" dirty="0">
                <a:solidFill>
                  <a:schemeClr val="dk1"/>
                </a:solidFill>
                <a:latin typeface="+mn-lt"/>
                <a:ea typeface="Montserrat"/>
                <a:cs typeface="Montserrat"/>
                <a:sym typeface="Montserrat"/>
              </a:rPr>
              <a:t>W</a:t>
            </a:r>
            <a:r>
              <a:rPr lang="en" b="0" dirty="0">
                <a:solidFill>
                  <a:schemeClr val="dk1"/>
                </a:solidFill>
                <a:latin typeface="+mn-lt"/>
                <a:ea typeface="Montserrat Light"/>
                <a:cs typeface="Montserrat Light"/>
                <a:sym typeface="Montserrat Light"/>
              </a:rPr>
              <a:t> in dictionary that matches input</a:t>
            </a:r>
            <a:endParaRPr b="0" dirty="0">
              <a:solidFill>
                <a:schemeClr val="dk1"/>
              </a:solidFill>
              <a:latin typeface="+mn-lt"/>
              <a:ea typeface="Montserrat Light"/>
              <a:cs typeface="Montserrat Light"/>
              <a:sym typeface="Montserrat Light"/>
            </a:endParaRPr>
          </a:p>
          <a:p>
            <a:pPr marL="457200" lvl="0" indent="-288941" algn="l" rtl="0">
              <a:spcBef>
                <a:spcPts val="400"/>
              </a:spcBef>
              <a:spcAft>
                <a:spcPts val="0"/>
              </a:spcAft>
              <a:buClr>
                <a:schemeClr val="dk1"/>
              </a:buClr>
              <a:buSzPts val="950"/>
              <a:buFont typeface="Montserrat"/>
              <a:buChar char="●"/>
            </a:pPr>
            <a:r>
              <a:rPr lang="en" b="0" dirty="0">
                <a:solidFill>
                  <a:schemeClr val="dk1"/>
                </a:solidFill>
                <a:latin typeface="+mn-lt"/>
                <a:ea typeface="Montserrat Light"/>
                <a:cs typeface="Montserrat Light"/>
                <a:sym typeface="Montserrat Light"/>
              </a:rPr>
              <a:t>Output the index for </a:t>
            </a:r>
            <a:r>
              <a:rPr lang="en" b="1" dirty="0">
                <a:solidFill>
                  <a:schemeClr val="dk1"/>
                </a:solidFill>
                <a:latin typeface="+mn-lt"/>
                <a:ea typeface="Montserrat"/>
                <a:cs typeface="Montserrat"/>
                <a:sym typeface="Montserrat"/>
              </a:rPr>
              <a:t>W</a:t>
            </a:r>
            <a:endParaRPr b="0" dirty="0">
              <a:solidFill>
                <a:schemeClr val="dk1"/>
              </a:solidFill>
              <a:latin typeface="+mn-lt"/>
              <a:ea typeface="Montserrat Light"/>
              <a:cs typeface="Montserrat Light"/>
              <a:sym typeface="Montserrat Light"/>
            </a:endParaRPr>
          </a:p>
          <a:p>
            <a:pPr marL="457200" lvl="0" indent="-288941" algn="l" rtl="0">
              <a:spcBef>
                <a:spcPts val="400"/>
              </a:spcBef>
              <a:spcAft>
                <a:spcPts val="0"/>
              </a:spcAft>
              <a:buClr>
                <a:schemeClr val="dk1"/>
              </a:buClr>
              <a:buSzPts val="950"/>
              <a:buFont typeface="Montserrat"/>
              <a:buChar char="●"/>
            </a:pPr>
            <a:r>
              <a:rPr lang="en" b="0" dirty="0">
                <a:solidFill>
                  <a:schemeClr val="dk1"/>
                </a:solidFill>
                <a:latin typeface="+mn-lt"/>
                <a:ea typeface="Montserrat Light"/>
                <a:cs typeface="Montserrat Light"/>
                <a:sym typeface="Montserrat Light"/>
              </a:rPr>
              <a:t>Add </a:t>
            </a:r>
            <a:r>
              <a:rPr lang="en" b="1" dirty="0">
                <a:solidFill>
                  <a:schemeClr val="dk1"/>
                </a:solidFill>
                <a:latin typeface="+mn-lt"/>
                <a:ea typeface="Montserrat"/>
                <a:cs typeface="Montserrat"/>
                <a:sym typeface="Montserrat"/>
              </a:rPr>
              <a:t>W + next_char</a:t>
            </a:r>
            <a:r>
              <a:rPr lang="en" b="0" dirty="0">
                <a:solidFill>
                  <a:schemeClr val="dk1"/>
                </a:solidFill>
                <a:latin typeface="+mn-lt"/>
                <a:ea typeface="Montserrat Light"/>
                <a:cs typeface="Montserrat Light"/>
                <a:sym typeface="Montserrat Light"/>
              </a:rPr>
              <a:t> to dictionary as new entry</a:t>
            </a:r>
            <a:endParaRPr b="0" dirty="0">
              <a:solidFill>
                <a:schemeClr val="dk1"/>
              </a:solidFill>
              <a:latin typeface="+mn-lt"/>
              <a:ea typeface="Montserrat Light"/>
              <a:cs typeface="Montserrat Light"/>
              <a:sym typeface="Montserrat Light"/>
            </a:endParaRPr>
          </a:p>
          <a:p>
            <a:pPr marL="457200" lvl="0" indent="-288941" algn="l" rtl="0">
              <a:spcBef>
                <a:spcPts val="400"/>
              </a:spcBef>
              <a:spcAft>
                <a:spcPts val="400"/>
              </a:spcAft>
              <a:buClr>
                <a:schemeClr val="dk1"/>
              </a:buClr>
              <a:buSzPts val="950"/>
              <a:buFont typeface="Montserrat"/>
              <a:buChar char="●"/>
            </a:pPr>
            <a:r>
              <a:rPr lang="en" b="0" dirty="0">
                <a:solidFill>
                  <a:schemeClr val="dk1"/>
                </a:solidFill>
                <a:latin typeface="+mn-lt"/>
                <a:ea typeface="Montserrat Light"/>
                <a:cs typeface="Montserrat Light"/>
                <a:sym typeface="Montserrat Light"/>
              </a:rPr>
              <a:t>Repeat </a:t>
            </a:r>
            <a:r>
              <a:rPr lang="en" dirty="0">
                <a:solidFill>
                  <a:schemeClr val="dk1"/>
                </a:solidFill>
                <a:latin typeface="+mn-lt"/>
                <a:ea typeface="Montserrat Light"/>
                <a:cs typeface="Montserrat Light"/>
                <a:sym typeface="Montserrat Light"/>
              </a:rPr>
              <a:t>till</a:t>
            </a:r>
            <a:r>
              <a:rPr lang="en" b="0" dirty="0">
                <a:solidFill>
                  <a:schemeClr val="dk1"/>
                </a:solidFill>
                <a:latin typeface="+mn-lt"/>
                <a:ea typeface="Montserrat Light"/>
                <a:cs typeface="Montserrat Light"/>
                <a:sym typeface="Montserrat Light"/>
              </a:rPr>
              <a:t> entire input processed</a:t>
            </a:r>
            <a:endParaRPr b="0" dirty="0">
              <a:solidFill>
                <a:schemeClr val="dk1"/>
              </a:solidFill>
              <a:latin typeface="+mn-lt"/>
              <a:ea typeface="Montserrat Light"/>
              <a:cs typeface="Montserrat Light"/>
              <a:sym typeface="Montserrat Light"/>
            </a:endParaRPr>
          </a:p>
        </p:txBody>
      </p:sp>
      <p:sp>
        <p:nvSpPr>
          <p:cNvPr id="445" name="Google Shape;445;p35"/>
          <p:cNvSpPr/>
          <p:nvPr/>
        </p:nvSpPr>
        <p:spPr>
          <a:xfrm>
            <a:off x="571500" y="4857750"/>
            <a:ext cx="8001000" cy="9600"/>
          </a:xfrm>
          <a:prstGeom prst="rect">
            <a:avLst/>
          </a:prstGeom>
          <a:solidFill>
            <a:srgbClr val="E2E8F0"/>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446" name="Google Shape;446;p35" title="Recording2026-04-26185138-ezgif.com-speed (2).gif"/>
          <p:cNvPicPr preferRelativeResize="0"/>
          <p:nvPr/>
        </p:nvPicPr>
        <p:blipFill>
          <a:blip r:embed="rId3">
            <a:alphaModFix/>
          </a:blip>
          <a:stretch>
            <a:fillRect/>
          </a:stretch>
        </p:blipFill>
        <p:spPr>
          <a:xfrm>
            <a:off x="4901025" y="1428750"/>
            <a:ext cx="3671474" cy="3281273"/>
          </a:xfrm>
          <a:prstGeom prst="rect">
            <a:avLst/>
          </a:prstGeom>
          <a:solidFill>
            <a:srgbClr val="FFFFFF"/>
          </a:solidFill>
          <a:ln>
            <a:noFill/>
          </a:ln>
        </p:spPr>
      </p:pic>
      <p:sp>
        <p:nvSpPr>
          <p:cNvPr id="447" name="Google Shape;447;p3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36"/>
          <p:cNvSpPr/>
          <p:nvPr/>
        </p:nvSpPr>
        <p:spPr>
          <a:xfrm>
            <a:off x="0" y="38100"/>
            <a:ext cx="9144000" cy="5143500"/>
          </a:xfrm>
          <a:prstGeom prst="rect">
            <a:avLst/>
          </a:prstGeom>
          <a:solidFill>
            <a:srgbClr val="FFFFFF"/>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52" name="Google Shape;452;p36"/>
          <p:cNvSpPr/>
          <p:nvPr/>
        </p:nvSpPr>
        <p:spPr>
          <a:xfrm>
            <a:off x="0" y="0"/>
            <a:ext cx="9144000" cy="38100"/>
          </a:xfrm>
          <a:prstGeom prst="rect">
            <a:avLst/>
          </a:prstGeom>
          <a:solidFill>
            <a:srgbClr val="63B3ED">
              <a:alpha val="2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53" name="Google Shape;453;p36"/>
          <p:cNvSpPr txBox="1"/>
          <p:nvPr/>
        </p:nvSpPr>
        <p:spPr>
          <a:xfrm>
            <a:off x="571500" y="428625"/>
            <a:ext cx="8001000" cy="571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None/>
            </a:pPr>
            <a:r>
              <a:rPr lang="en" sz="3200" dirty="0">
                <a:solidFill>
                  <a:srgbClr val="1A202C"/>
                </a:solidFill>
                <a:latin typeface="+mj-lt"/>
                <a:ea typeface="Playfair Display Black"/>
                <a:cs typeface="Playfair Display Black"/>
                <a:sym typeface="Playfair Display Black"/>
              </a:rPr>
              <a:t>NLP And The Transformer Model</a:t>
            </a:r>
            <a:endParaRPr sz="3200" b="0" dirty="0">
              <a:solidFill>
                <a:srgbClr val="1A202C"/>
              </a:solidFill>
              <a:latin typeface="+mj-lt"/>
              <a:ea typeface="Playfair Display Black"/>
              <a:cs typeface="Playfair Display Black"/>
              <a:sym typeface="Playfair Display Black"/>
            </a:endParaRPr>
          </a:p>
        </p:txBody>
      </p:sp>
      <p:sp>
        <p:nvSpPr>
          <p:cNvPr id="454" name="Google Shape;454;p36"/>
          <p:cNvSpPr/>
          <p:nvPr/>
        </p:nvSpPr>
        <p:spPr>
          <a:xfrm>
            <a:off x="571500" y="905664"/>
            <a:ext cx="762000" cy="28500"/>
          </a:xfrm>
          <a:prstGeom prst="rect">
            <a:avLst/>
          </a:prstGeom>
          <a:solidFill>
            <a:srgbClr val="63B3ED"/>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55" name="Google Shape;455;p36"/>
          <p:cNvSpPr/>
          <p:nvPr/>
        </p:nvSpPr>
        <p:spPr>
          <a:xfrm>
            <a:off x="571500" y="4857750"/>
            <a:ext cx="8001000" cy="9600"/>
          </a:xfrm>
          <a:prstGeom prst="rect">
            <a:avLst/>
          </a:prstGeom>
          <a:solidFill>
            <a:srgbClr val="E2E8F0"/>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456" name="Google Shape;456;p36" title="1_ZeprNLy51XytmCDFX0RFbg.png"/>
          <p:cNvPicPr preferRelativeResize="0"/>
          <p:nvPr/>
        </p:nvPicPr>
        <p:blipFill>
          <a:blip r:embed="rId3">
            <a:alphaModFix/>
          </a:blip>
          <a:stretch>
            <a:fillRect/>
          </a:stretch>
        </p:blipFill>
        <p:spPr>
          <a:xfrm>
            <a:off x="1027325" y="1123875"/>
            <a:ext cx="2726900" cy="3716376"/>
          </a:xfrm>
          <a:prstGeom prst="rect">
            <a:avLst/>
          </a:prstGeom>
          <a:solidFill>
            <a:srgbClr val="FFFFFF"/>
          </a:solidFill>
          <a:ln>
            <a:noFill/>
          </a:ln>
        </p:spPr>
      </p:pic>
      <p:pic>
        <p:nvPicPr>
          <p:cNvPr id="457" name="Google Shape;457;p36" title="1_I0thekRmS2BRaxacKEWW2g.gif"/>
          <p:cNvPicPr preferRelativeResize="0"/>
          <p:nvPr/>
        </p:nvPicPr>
        <p:blipFill>
          <a:blip r:embed="rId4">
            <a:alphaModFix/>
          </a:blip>
          <a:stretch>
            <a:fillRect/>
          </a:stretch>
        </p:blipFill>
        <p:spPr>
          <a:xfrm>
            <a:off x="4756700" y="1121128"/>
            <a:ext cx="3716374" cy="3716374"/>
          </a:xfrm>
          <a:prstGeom prst="rect">
            <a:avLst/>
          </a:prstGeom>
          <a:solidFill>
            <a:srgbClr val="FFFFFF"/>
          </a:solidFill>
          <a:ln>
            <a:noFill/>
          </a:ln>
        </p:spPr>
      </p:pic>
      <p:sp>
        <p:nvSpPr>
          <p:cNvPr id="458" name="Google Shape;458;p3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37"/>
          <p:cNvSpPr/>
          <p:nvPr/>
        </p:nvSpPr>
        <p:spPr>
          <a:xfrm>
            <a:off x="0" y="0"/>
            <a:ext cx="9144000" cy="5143500"/>
          </a:xfrm>
          <a:prstGeom prst="rect">
            <a:avLst/>
          </a:prstGeom>
          <a:solidFill>
            <a:srgbClr val="FFFFFF"/>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63" name="Google Shape;463;p37"/>
          <p:cNvSpPr/>
          <p:nvPr/>
        </p:nvSpPr>
        <p:spPr>
          <a:xfrm>
            <a:off x="0" y="0"/>
            <a:ext cx="9144000" cy="38100"/>
          </a:xfrm>
          <a:prstGeom prst="rect">
            <a:avLst/>
          </a:prstGeom>
          <a:solidFill>
            <a:srgbClr val="63B3ED">
              <a:alpha val="2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64" name="Google Shape;464;p37"/>
          <p:cNvSpPr txBox="1"/>
          <p:nvPr/>
        </p:nvSpPr>
        <p:spPr>
          <a:xfrm>
            <a:off x="571500" y="428625"/>
            <a:ext cx="8001000" cy="571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None/>
            </a:pPr>
            <a:r>
              <a:rPr lang="en" sz="2800" b="0" dirty="0">
                <a:solidFill>
                  <a:srgbClr val="1A202C"/>
                </a:solidFill>
                <a:latin typeface="+mj-lt"/>
                <a:ea typeface="Playfair Display Black"/>
                <a:cs typeface="Playfair Display Black"/>
                <a:sym typeface="Playfair Display Black"/>
              </a:rPr>
              <a:t>The Modern Tokenizers: BPE</a:t>
            </a:r>
            <a:endParaRPr sz="2800" b="0" dirty="0">
              <a:solidFill>
                <a:srgbClr val="1A202C"/>
              </a:solidFill>
              <a:latin typeface="+mj-lt"/>
              <a:ea typeface="Playfair Display Black"/>
              <a:cs typeface="Playfair Display Black"/>
              <a:sym typeface="Playfair Display Black"/>
            </a:endParaRPr>
          </a:p>
        </p:txBody>
      </p:sp>
      <p:sp>
        <p:nvSpPr>
          <p:cNvPr id="465" name="Google Shape;465;p37"/>
          <p:cNvSpPr/>
          <p:nvPr/>
        </p:nvSpPr>
        <p:spPr>
          <a:xfrm>
            <a:off x="609975" y="884325"/>
            <a:ext cx="762000" cy="28500"/>
          </a:xfrm>
          <a:prstGeom prst="rect">
            <a:avLst/>
          </a:prstGeom>
          <a:solidFill>
            <a:srgbClr val="63B3ED"/>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grpSp>
        <p:nvGrpSpPr>
          <p:cNvPr id="466" name="Google Shape;466;p37"/>
          <p:cNvGrpSpPr/>
          <p:nvPr/>
        </p:nvGrpSpPr>
        <p:grpSpPr>
          <a:xfrm>
            <a:off x="376494" y="1440272"/>
            <a:ext cx="4421124" cy="2584883"/>
            <a:chOff x="571500" y="1428750"/>
            <a:chExt cx="3810000" cy="1682882"/>
          </a:xfrm>
        </p:grpSpPr>
        <p:pic>
          <p:nvPicPr>
            <p:cNvPr id="467" name="Google Shape;467;p37"/>
            <p:cNvPicPr preferRelativeResize="0"/>
            <p:nvPr/>
          </p:nvPicPr>
          <p:blipFill rotWithShape="1">
            <a:blip r:embed="rId3">
              <a:alphaModFix/>
            </a:blip>
            <a:srcRect/>
            <a:stretch/>
          </p:blipFill>
          <p:spPr>
            <a:xfrm>
              <a:off x="571500" y="1428750"/>
              <a:ext cx="3810000" cy="1682882"/>
            </a:xfrm>
            <a:prstGeom prst="rect">
              <a:avLst/>
            </a:prstGeom>
            <a:noFill/>
            <a:ln>
              <a:noFill/>
            </a:ln>
          </p:spPr>
        </p:pic>
        <p:sp>
          <p:nvSpPr>
            <p:cNvPr id="468" name="Google Shape;468;p37"/>
            <p:cNvSpPr txBox="1"/>
            <p:nvPr/>
          </p:nvSpPr>
          <p:spPr>
            <a:xfrm>
              <a:off x="739551" y="1564064"/>
              <a:ext cx="3567300" cy="1505645"/>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600" b="0" dirty="0">
                  <a:solidFill>
                    <a:srgbClr val="2B6CB0"/>
                  </a:solidFill>
                  <a:latin typeface="+mn-lt"/>
                  <a:ea typeface="Montserrat SemiBold"/>
                  <a:cs typeface="Montserrat SemiBold"/>
                  <a:sym typeface="Montserrat SemiBold"/>
                </a:rPr>
                <a:t>BPE: </a:t>
              </a:r>
              <a:r>
                <a:rPr lang="en" sz="1600" dirty="0">
                  <a:solidFill>
                    <a:srgbClr val="2B6CB0"/>
                  </a:solidFill>
                  <a:latin typeface="+mn-lt"/>
                  <a:ea typeface="Montserrat SemiBold"/>
                  <a:cs typeface="Montserrat SemiBold"/>
                  <a:sym typeface="Montserrat SemiBold"/>
                </a:rPr>
                <a:t>Frequency-Driven Merging</a:t>
              </a:r>
              <a:endParaRPr sz="1600" b="0" dirty="0">
                <a:solidFill>
                  <a:srgbClr val="2B6CB0"/>
                </a:solidFill>
                <a:latin typeface="+mn-lt"/>
                <a:ea typeface="Montserrat SemiBold"/>
                <a:cs typeface="Montserrat SemiBold"/>
                <a:sym typeface="Montserrat SemiBold"/>
              </a:endParaRPr>
            </a:p>
            <a:p>
              <a:pPr marL="0" lvl="0" indent="0" algn="l" rtl="0">
                <a:spcBef>
                  <a:spcPts val="696"/>
                </a:spcBef>
                <a:spcAft>
                  <a:spcPts val="0"/>
                </a:spcAft>
                <a:buNone/>
              </a:pPr>
              <a:r>
                <a:rPr lang="en" b="0" dirty="0">
                  <a:solidFill>
                    <a:schemeClr val="dk1"/>
                  </a:solidFill>
                  <a:latin typeface="+mn-lt"/>
                  <a:ea typeface="Montserrat Light"/>
                  <a:cs typeface="Montserrat Light"/>
                  <a:sym typeface="Montserrat Light"/>
                </a:rPr>
                <a:t>Byte Pair Encoding (BPE) iteratively replaces the most frequent pair of tokens with a single, new token.</a:t>
              </a:r>
              <a:endParaRPr b="0" dirty="0">
                <a:solidFill>
                  <a:schemeClr val="dk1"/>
                </a:solidFill>
                <a:latin typeface="+mn-lt"/>
                <a:ea typeface="Montserrat Light"/>
                <a:cs typeface="Montserrat Light"/>
                <a:sym typeface="Montserrat Light"/>
              </a:endParaRPr>
            </a:p>
            <a:p>
              <a:pPr marL="530520" lvl="0" indent="-325585" algn="l" rtl="0">
                <a:spcBef>
                  <a:spcPts val="696"/>
                </a:spcBef>
                <a:spcAft>
                  <a:spcPts val="0"/>
                </a:spcAft>
                <a:buClr>
                  <a:schemeClr val="dk1"/>
                </a:buClr>
                <a:buSzPts val="950"/>
                <a:buFont typeface="Montserrat"/>
                <a:buChar char="●"/>
              </a:pPr>
              <a:r>
                <a:rPr lang="en" b="0" dirty="0">
                  <a:solidFill>
                    <a:schemeClr val="dk1"/>
                  </a:solidFill>
                  <a:latin typeface="+mn-lt"/>
                  <a:ea typeface="Montserrat Light"/>
                  <a:cs typeface="Montserrat Light"/>
                  <a:sym typeface="Montserrat Light"/>
                </a:rPr>
                <a:t>Starts at character level to ensure no out-of-vocabulary (OOV) tokens.</a:t>
              </a:r>
              <a:endParaRPr b="0" dirty="0">
                <a:solidFill>
                  <a:schemeClr val="dk1"/>
                </a:solidFill>
                <a:latin typeface="+mn-lt"/>
                <a:ea typeface="Montserrat Light"/>
                <a:cs typeface="Montserrat Light"/>
                <a:sym typeface="Montserrat Light"/>
              </a:endParaRPr>
            </a:p>
            <a:p>
              <a:pPr marL="530520" lvl="0" indent="-325585" algn="l" rtl="0">
                <a:spcBef>
                  <a:spcPts val="464"/>
                </a:spcBef>
                <a:spcAft>
                  <a:spcPts val="0"/>
                </a:spcAft>
                <a:buClr>
                  <a:schemeClr val="dk1"/>
                </a:buClr>
                <a:buSzPts val="950"/>
                <a:buFont typeface="Montserrat"/>
                <a:buChar char="●"/>
              </a:pPr>
              <a:r>
                <a:rPr lang="en" b="0" dirty="0">
                  <a:solidFill>
                    <a:schemeClr val="dk1"/>
                  </a:solidFill>
                  <a:latin typeface="+mn-lt"/>
                  <a:ea typeface="Montserrat Light"/>
                  <a:cs typeface="Montserrat Light"/>
                  <a:sym typeface="Montserrat Light"/>
                </a:rPr>
                <a:t>Merges are based on raw </a:t>
              </a:r>
              <a:r>
                <a:rPr lang="en" b="1" dirty="0">
                  <a:solidFill>
                    <a:schemeClr val="dk1"/>
                  </a:solidFill>
                  <a:latin typeface="+mn-lt"/>
                  <a:ea typeface="Montserrat"/>
                  <a:cs typeface="Montserrat"/>
                  <a:sym typeface="Montserrat"/>
                </a:rPr>
                <a:t>frequency count</a:t>
              </a:r>
              <a:r>
                <a:rPr lang="en" b="0" dirty="0">
                  <a:solidFill>
                    <a:schemeClr val="dk1"/>
                  </a:solidFill>
                  <a:latin typeface="+mn-lt"/>
                  <a:ea typeface="Montserrat Light"/>
                  <a:cs typeface="Montserrat Light"/>
                  <a:sym typeface="Montserrat Light"/>
                </a:rPr>
                <a:t>.</a:t>
              </a:r>
              <a:endParaRPr b="0" dirty="0">
                <a:solidFill>
                  <a:schemeClr val="dk1"/>
                </a:solidFill>
                <a:latin typeface="+mn-lt"/>
                <a:ea typeface="Montserrat Light"/>
                <a:cs typeface="Montserrat Light"/>
                <a:sym typeface="Montserrat Light"/>
              </a:endParaRPr>
            </a:p>
            <a:p>
              <a:pPr marL="530520" lvl="0" indent="-325585" algn="l" rtl="0">
                <a:spcBef>
                  <a:spcPts val="464"/>
                </a:spcBef>
                <a:spcAft>
                  <a:spcPts val="464"/>
                </a:spcAft>
                <a:buClr>
                  <a:schemeClr val="dk1"/>
                </a:buClr>
                <a:buSzPts val="950"/>
                <a:buFont typeface="Montserrat"/>
                <a:buChar char="●"/>
              </a:pPr>
              <a:r>
                <a:rPr lang="en" b="0" dirty="0">
                  <a:solidFill>
                    <a:schemeClr val="dk1"/>
                  </a:solidFill>
                  <a:latin typeface="+mn-lt"/>
                  <a:ea typeface="Montserrat Light"/>
                  <a:cs typeface="Montserrat Light"/>
                  <a:sym typeface="Montserrat Light"/>
                </a:rPr>
                <a:t>Builds the vocabulary size to a pre-defined limit. (eg. 32</a:t>
              </a:r>
              <a:r>
                <a:rPr lang="en" dirty="0">
                  <a:solidFill>
                    <a:schemeClr val="dk1"/>
                  </a:solidFill>
                  <a:latin typeface="+mn-lt"/>
                  <a:ea typeface="Montserrat Light"/>
                  <a:cs typeface="Montserrat Light"/>
                  <a:sym typeface="Montserrat Light"/>
                </a:rPr>
                <a:t>K</a:t>
              </a:r>
              <a:r>
                <a:rPr lang="en" b="0" dirty="0">
                  <a:solidFill>
                    <a:schemeClr val="dk1"/>
                  </a:solidFill>
                  <a:latin typeface="+mn-lt"/>
                  <a:ea typeface="Montserrat Light"/>
                  <a:cs typeface="Montserrat Light"/>
                  <a:sym typeface="Montserrat Light"/>
                </a:rPr>
                <a:t> To</a:t>
              </a:r>
              <a:r>
                <a:rPr lang="en" dirty="0">
                  <a:solidFill>
                    <a:schemeClr val="dk1"/>
                  </a:solidFill>
                  <a:latin typeface="+mn-lt"/>
                  <a:ea typeface="Montserrat Light"/>
                  <a:cs typeface="Montserrat Light"/>
                  <a:sym typeface="Montserrat Light"/>
                </a:rPr>
                <a:t>kens</a:t>
              </a:r>
              <a:r>
                <a:rPr lang="en" b="0" dirty="0">
                  <a:solidFill>
                    <a:schemeClr val="dk1"/>
                  </a:solidFill>
                  <a:latin typeface="+mn-lt"/>
                  <a:ea typeface="Montserrat Light"/>
                  <a:cs typeface="Montserrat Light"/>
                  <a:sym typeface="Montserrat Light"/>
                </a:rPr>
                <a:t>)</a:t>
              </a:r>
              <a:endParaRPr sz="1200" dirty="0">
                <a:solidFill>
                  <a:schemeClr val="dk1"/>
                </a:solidFill>
                <a:latin typeface="+mn-lt"/>
                <a:ea typeface="Montserrat Light"/>
                <a:cs typeface="Montserrat Light"/>
                <a:sym typeface="Montserrat Light"/>
              </a:endParaRPr>
            </a:p>
          </p:txBody>
        </p:sp>
      </p:grpSp>
      <p:sp>
        <p:nvSpPr>
          <p:cNvPr id="469" name="Google Shape;469;p37"/>
          <p:cNvSpPr/>
          <p:nvPr/>
        </p:nvSpPr>
        <p:spPr>
          <a:xfrm>
            <a:off x="571500" y="4857750"/>
            <a:ext cx="8001000" cy="9600"/>
          </a:xfrm>
          <a:prstGeom prst="rect">
            <a:avLst/>
          </a:prstGeom>
          <a:solidFill>
            <a:srgbClr val="E2E8F0"/>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470" name="Google Shape;470;p37" title="incredible-blog-post-on-byte-pair-encoding-v0-fkw886syp59e1.gif"/>
          <p:cNvPicPr preferRelativeResize="0"/>
          <p:nvPr/>
        </p:nvPicPr>
        <p:blipFill>
          <a:blip r:embed="rId4">
            <a:alphaModFix/>
          </a:blip>
          <a:stretch>
            <a:fillRect/>
          </a:stretch>
        </p:blipFill>
        <p:spPr>
          <a:xfrm>
            <a:off x="4852350" y="941624"/>
            <a:ext cx="3632174" cy="3725626"/>
          </a:xfrm>
          <a:prstGeom prst="rect">
            <a:avLst/>
          </a:prstGeom>
          <a:noFill/>
          <a:ln>
            <a:noFill/>
          </a:ln>
        </p:spPr>
      </p:pic>
      <p:sp>
        <p:nvSpPr>
          <p:cNvPr id="471" name="Google Shape;471;p3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38"/>
          <p:cNvSpPr/>
          <p:nvPr/>
        </p:nvSpPr>
        <p:spPr>
          <a:xfrm>
            <a:off x="0" y="38100"/>
            <a:ext cx="9144000" cy="5143500"/>
          </a:xfrm>
          <a:prstGeom prst="rect">
            <a:avLst/>
          </a:prstGeom>
          <a:solidFill>
            <a:srgbClr val="FFFFFF"/>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76" name="Google Shape;476;p38"/>
          <p:cNvSpPr/>
          <p:nvPr/>
        </p:nvSpPr>
        <p:spPr>
          <a:xfrm>
            <a:off x="0" y="0"/>
            <a:ext cx="9144000" cy="38100"/>
          </a:xfrm>
          <a:prstGeom prst="rect">
            <a:avLst/>
          </a:prstGeom>
          <a:solidFill>
            <a:srgbClr val="63B3ED">
              <a:alpha val="2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77" name="Google Shape;477;p38"/>
          <p:cNvSpPr txBox="1"/>
          <p:nvPr/>
        </p:nvSpPr>
        <p:spPr>
          <a:xfrm>
            <a:off x="571500" y="428625"/>
            <a:ext cx="8001000" cy="571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None/>
            </a:pPr>
            <a:r>
              <a:rPr lang="en" sz="3200" b="0" dirty="0">
                <a:solidFill>
                  <a:srgbClr val="1A202C"/>
                </a:solidFill>
                <a:latin typeface="+mj-lt"/>
                <a:ea typeface="Playfair Display Black"/>
                <a:cs typeface="Playfair Display Black"/>
                <a:sym typeface="Playfair Display Black"/>
              </a:rPr>
              <a:t>The Modern Tokenizers: BPE </a:t>
            </a:r>
            <a:r>
              <a:rPr lang="en" sz="3200" dirty="0">
                <a:solidFill>
                  <a:srgbClr val="1A202C"/>
                </a:solidFill>
                <a:latin typeface="+mj-lt"/>
                <a:ea typeface="Playfair Display Black"/>
                <a:cs typeface="Playfair Display Black"/>
                <a:sym typeface="Playfair Display Black"/>
              </a:rPr>
              <a:t>In Action</a:t>
            </a:r>
            <a:endParaRPr sz="3200" b="0" dirty="0">
              <a:solidFill>
                <a:srgbClr val="1A202C"/>
              </a:solidFill>
              <a:latin typeface="+mj-lt"/>
              <a:ea typeface="Playfair Display Black"/>
              <a:cs typeface="Playfair Display Black"/>
              <a:sym typeface="Playfair Display Black"/>
            </a:endParaRPr>
          </a:p>
        </p:txBody>
      </p:sp>
      <p:sp>
        <p:nvSpPr>
          <p:cNvPr id="478" name="Google Shape;478;p38"/>
          <p:cNvSpPr/>
          <p:nvPr/>
        </p:nvSpPr>
        <p:spPr>
          <a:xfrm>
            <a:off x="571500" y="1047750"/>
            <a:ext cx="762000" cy="28500"/>
          </a:xfrm>
          <a:prstGeom prst="rect">
            <a:avLst/>
          </a:prstGeom>
          <a:solidFill>
            <a:srgbClr val="63B3ED"/>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79" name="Google Shape;479;p38"/>
          <p:cNvSpPr/>
          <p:nvPr/>
        </p:nvSpPr>
        <p:spPr>
          <a:xfrm>
            <a:off x="571500" y="4857750"/>
            <a:ext cx="8001000" cy="9600"/>
          </a:xfrm>
          <a:prstGeom prst="rect">
            <a:avLst/>
          </a:prstGeom>
          <a:solidFill>
            <a:srgbClr val="E2E8F0"/>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480" name="Google Shape;480;p38" title="Recording2026-04-23193910-ezgif.com-speed.gif"/>
          <p:cNvPicPr preferRelativeResize="0"/>
          <p:nvPr/>
        </p:nvPicPr>
        <p:blipFill>
          <a:blip r:embed="rId3">
            <a:alphaModFix/>
          </a:blip>
          <a:stretch>
            <a:fillRect/>
          </a:stretch>
        </p:blipFill>
        <p:spPr>
          <a:xfrm>
            <a:off x="5203614" y="1390650"/>
            <a:ext cx="3788951" cy="3212375"/>
          </a:xfrm>
          <a:prstGeom prst="rect">
            <a:avLst/>
          </a:prstGeom>
          <a:noFill/>
          <a:ln>
            <a:noFill/>
          </a:ln>
        </p:spPr>
      </p:pic>
      <p:pic>
        <p:nvPicPr>
          <p:cNvPr id="481" name="Google Shape;481;p38"/>
          <p:cNvPicPr preferRelativeResize="0"/>
          <p:nvPr/>
        </p:nvPicPr>
        <p:blipFill>
          <a:blip r:embed="rId4">
            <a:alphaModFix/>
          </a:blip>
          <a:stretch>
            <a:fillRect/>
          </a:stretch>
        </p:blipFill>
        <p:spPr>
          <a:xfrm>
            <a:off x="209607" y="1390650"/>
            <a:ext cx="4784400" cy="1830024"/>
          </a:xfrm>
          <a:prstGeom prst="rect">
            <a:avLst/>
          </a:prstGeom>
          <a:solidFill>
            <a:srgbClr val="FFFFFF"/>
          </a:solidFill>
          <a:ln>
            <a:noFill/>
          </a:ln>
        </p:spPr>
      </p:pic>
      <p:sp>
        <p:nvSpPr>
          <p:cNvPr id="482" name="Google Shape;482;p3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39"/>
          <p:cNvSpPr/>
          <p:nvPr/>
        </p:nvSpPr>
        <p:spPr>
          <a:xfrm>
            <a:off x="0" y="0"/>
            <a:ext cx="9144000" cy="5143500"/>
          </a:xfrm>
          <a:prstGeom prst="rect">
            <a:avLst/>
          </a:prstGeom>
          <a:solidFill>
            <a:srgbClr val="FFFFFF"/>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87" name="Google Shape;487;p39"/>
          <p:cNvSpPr/>
          <p:nvPr/>
        </p:nvSpPr>
        <p:spPr>
          <a:xfrm>
            <a:off x="0" y="0"/>
            <a:ext cx="9144000" cy="38100"/>
          </a:xfrm>
          <a:prstGeom prst="rect">
            <a:avLst/>
          </a:prstGeom>
          <a:solidFill>
            <a:srgbClr val="63B3ED">
              <a:alpha val="2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88" name="Google Shape;488;p39"/>
          <p:cNvSpPr txBox="1"/>
          <p:nvPr/>
        </p:nvSpPr>
        <p:spPr>
          <a:xfrm>
            <a:off x="571500" y="428625"/>
            <a:ext cx="8001000" cy="571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None/>
            </a:pPr>
            <a:r>
              <a:rPr lang="en" sz="3200" dirty="0">
                <a:solidFill>
                  <a:srgbClr val="1A202C"/>
                </a:solidFill>
                <a:latin typeface="+mj-lt"/>
                <a:ea typeface="Playfair Display Black"/>
                <a:cs typeface="Playfair Display Black"/>
                <a:sym typeface="Playfair Display Black"/>
              </a:rPr>
              <a:t>Other</a:t>
            </a:r>
            <a:r>
              <a:rPr lang="en" sz="3200" b="0" dirty="0">
                <a:solidFill>
                  <a:srgbClr val="1A202C"/>
                </a:solidFill>
                <a:latin typeface="+mj-lt"/>
                <a:ea typeface="Playfair Display Black"/>
                <a:cs typeface="Playfair Display Black"/>
                <a:sym typeface="Playfair Display Black"/>
              </a:rPr>
              <a:t> Tokenizers: WordPiece &amp; Unigram</a:t>
            </a:r>
            <a:endParaRPr sz="3200" b="0" dirty="0">
              <a:solidFill>
                <a:srgbClr val="1A202C"/>
              </a:solidFill>
              <a:latin typeface="+mj-lt"/>
              <a:ea typeface="Playfair Display Black"/>
              <a:cs typeface="Playfair Display Black"/>
              <a:sym typeface="Playfair Display Black"/>
            </a:endParaRPr>
          </a:p>
        </p:txBody>
      </p:sp>
      <p:sp>
        <p:nvSpPr>
          <p:cNvPr id="489" name="Google Shape;489;p39"/>
          <p:cNvSpPr/>
          <p:nvPr/>
        </p:nvSpPr>
        <p:spPr>
          <a:xfrm>
            <a:off x="571500" y="902277"/>
            <a:ext cx="762000" cy="28500"/>
          </a:xfrm>
          <a:prstGeom prst="rect">
            <a:avLst/>
          </a:prstGeom>
          <a:solidFill>
            <a:srgbClr val="63B3ED"/>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90" name="Google Shape;490;p39"/>
          <p:cNvSpPr/>
          <p:nvPr/>
        </p:nvSpPr>
        <p:spPr>
          <a:xfrm>
            <a:off x="571500" y="4857750"/>
            <a:ext cx="8001000" cy="9600"/>
          </a:xfrm>
          <a:prstGeom prst="rect">
            <a:avLst/>
          </a:prstGeom>
          <a:solidFill>
            <a:srgbClr val="E2E8F0"/>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91" name="Google Shape;491;p39"/>
          <p:cNvSpPr/>
          <p:nvPr/>
        </p:nvSpPr>
        <p:spPr>
          <a:xfrm>
            <a:off x="571500" y="1254925"/>
            <a:ext cx="4000500" cy="3238500"/>
          </a:xfrm>
          <a:prstGeom prst="roundRect">
            <a:avLst>
              <a:gd name="adj" fmla="val 3529"/>
            </a:avLst>
          </a:prstGeom>
          <a:solidFill>
            <a:srgbClr val="F7FAFC"/>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92" name="Google Shape;492;p39"/>
          <p:cNvSpPr txBox="1"/>
          <p:nvPr/>
        </p:nvSpPr>
        <p:spPr>
          <a:xfrm>
            <a:off x="809550" y="1203006"/>
            <a:ext cx="3524400" cy="2762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en" sz="1600" dirty="0">
                <a:solidFill>
                  <a:srgbClr val="2B6CB0"/>
                </a:solidFill>
                <a:latin typeface="+mn-lt"/>
                <a:ea typeface="Montserrat SemiBold"/>
                <a:cs typeface="Montserrat SemiBold"/>
                <a:sym typeface="Montserrat SemiBold"/>
              </a:rPr>
              <a:t>WordPiece: Likelihood-Driven Selection</a:t>
            </a:r>
            <a:endParaRPr sz="1600" b="0" dirty="0">
              <a:solidFill>
                <a:srgbClr val="2B6CB0"/>
              </a:solidFill>
              <a:latin typeface="+mn-lt"/>
              <a:ea typeface="Montserrat SemiBold"/>
              <a:cs typeface="Montserrat SemiBold"/>
              <a:sym typeface="Montserrat SemiBold"/>
            </a:endParaRPr>
          </a:p>
          <a:p>
            <a:pPr marL="0" lvl="0" indent="0" algn="l" rtl="0">
              <a:spcBef>
                <a:spcPts val="600"/>
              </a:spcBef>
              <a:spcAft>
                <a:spcPts val="0"/>
              </a:spcAft>
              <a:buNone/>
            </a:pPr>
            <a:r>
              <a:rPr lang="en" dirty="0">
                <a:solidFill>
                  <a:schemeClr val="dk1"/>
                </a:solidFill>
                <a:latin typeface="+mn-lt"/>
                <a:ea typeface="Montserrat Light"/>
                <a:cs typeface="Montserrat Light"/>
                <a:sym typeface="Montserrat Light"/>
              </a:rPr>
              <a:t>WordPiece chooses merges that maximize the likelihood of the training data.</a:t>
            </a:r>
            <a:endParaRPr dirty="0">
              <a:solidFill>
                <a:schemeClr val="dk1"/>
              </a:solidFill>
              <a:latin typeface="+mn-lt"/>
              <a:ea typeface="Montserrat Light"/>
              <a:cs typeface="Montserrat Light"/>
              <a:sym typeface="Montserrat Light"/>
            </a:endParaRPr>
          </a:p>
          <a:p>
            <a:pPr marL="457200" lvl="0" indent="-304800" algn="l" rtl="0">
              <a:spcBef>
                <a:spcPts val="600"/>
              </a:spcBef>
              <a:spcAft>
                <a:spcPts val="0"/>
              </a:spcAft>
              <a:buClr>
                <a:schemeClr val="dk1"/>
              </a:buClr>
              <a:buSzPts val="1200"/>
              <a:buFont typeface="Montserrat"/>
              <a:buChar char="●"/>
            </a:pPr>
            <a:r>
              <a:rPr lang="en" dirty="0">
                <a:solidFill>
                  <a:schemeClr val="dk1"/>
                </a:solidFill>
                <a:latin typeface="+mn-lt"/>
                <a:ea typeface="Montserrat Light"/>
                <a:cs typeface="Montserrat Light"/>
                <a:sym typeface="Montserrat Light"/>
              </a:rPr>
              <a:t>Selection criteria: </a:t>
            </a:r>
            <a:r>
              <a:rPr lang="en" b="1" i="1" dirty="0">
                <a:solidFill>
                  <a:schemeClr val="dk1"/>
                </a:solidFill>
                <a:latin typeface="+mn-lt"/>
                <a:ea typeface="Montserrat"/>
                <a:cs typeface="Montserrat"/>
                <a:sym typeface="Montserrat"/>
              </a:rPr>
              <a:t>score = count(x,y) / (count(x) × count(y))</a:t>
            </a:r>
            <a:r>
              <a:rPr lang="en" b="1" dirty="0">
                <a:solidFill>
                  <a:schemeClr val="dk1"/>
                </a:solidFill>
                <a:latin typeface="+mn-lt"/>
                <a:ea typeface="Montserrat"/>
                <a:cs typeface="Montserrat"/>
                <a:sym typeface="Montserrat"/>
              </a:rPr>
              <a:t>.</a:t>
            </a:r>
            <a:endParaRPr b="1" dirty="0">
              <a:solidFill>
                <a:schemeClr val="dk1"/>
              </a:solidFill>
              <a:latin typeface="+mn-lt"/>
              <a:ea typeface="Montserrat"/>
              <a:cs typeface="Montserrat"/>
              <a:sym typeface="Montserrat"/>
            </a:endParaRPr>
          </a:p>
          <a:p>
            <a:pPr marL="457200" lvl="0" indent="-304800" algn="l" rtl="0">
              <a:spcBef>
                <a:spcPts val="400"/>
              </a:spcBef>
              <a:spcAft>
                <a:spcPts val="0"/>
              </a:spcAft>
              <a:buClr>
                <a:schemeClr val="dk1"/>
              </a:buClr>
              <a:buSzPts val="1200"/>
              <a:buFont typeface="Montserrat"/>
              <a:buChar char="●"/>
            </a:pPr>
            <a:r>
              <a:rPr lang="en" dirty="0">
                <a:solidFill>
                  <a:schemeClr val="dk1"/>
                </a:solidFill>
                <a:latin typeface="+mn-lt"/>
                <a:ea typeface="Montserrat Light"/>
                <a:cs typeface="Montserrat Light"/>
                <a:sym typeface="Montserrat Light"/>
              </a:rPr>
              <a:t>Prioritizes pairs that are </a:t>
            </a:r>
            <a:r>
              <a:rPr lang="en" b="1" dirty="0">
                <a:solidFill>
                  <a:schemeClr val="dk1"/>
                </a:solidFill>
                <a:latin typeface="+mn-lt"/>
                <a:ea typeface="Montserrat"/>
                <a:cs typeface="Montserrat"/>
                <a:sym typeface="Montserrat"/>
              </a:rPr>
              <a:t>meaningfully coupled</a:t>
            </a:r>
            <a:r>
              <a:rPr lang="en" dirty="0">
                <a:solidFill>
                  <a:schemeClr val="dk1"/>
                </a:solidFill>
                <a:latin typeface="+mn-lt"/>
                <a:ea typeface="Montserrat Light"/>
                <a:cs typeface="Montserrat Light"/>
                <a:sym typeface="Montserrat Light"/>
              </a:rPr>
              <a:t>.</a:t>
            </a:r>
            <a:endParaRPr dirty="0">
              <a:solidFill>
                <a:schemeClr val="dk1"/>
              </a:solidFill>
              <a:latin typeface="+mn-lt"/>
              <a:ea typeface="Montserrat Light"/>
              <a:cs typeface="Montserrat Light"/>
              <a:sym typeface="Montserrat Light"/>
            </a:endParaRPr>
          </a:p>
          <a:p>
            <a:pPr marL="457200" lvl="0" indent="-304800" algn="l" rtl="0">
              <a:spcBef>
                <a:spcPts val="400"/>
              </a:spcBef>
              <a:spcAft>
                <a:spcPts val="400"/>
              </a:spcAft>
              <a:buClr>
                <a:schemeClr val="dk1"/>
              </a:buClr>
              <a:buSzPts val="1200"/>
              <a:buFont typeface="Montserrat"/>
              <a:buChar char="●"/>
            </a:pPr>
            <a:r>
              <a:rPr lang="en" dirty="0">
                <a:solidFill>
                  <a:schemeClr val="dk1"/>
                </a:solidFill>
                <a:latin typeface="+mn-lt"/>
                <a:ea typeface="Montserrat Light"/>
                <a:cs typeface="Montserrat Light"/>
                <a:sym typeface="Montserrat Light"/>
              </a:rPr>
              <a:t>Benefit: More linguistically coherent sub-units.</a:t>
            </a:r>
            <a:endParaRPr sz="1050" dirty="0">
              <a:solidFill>
                <a:schemeClr val="dk1"/>
              </a:solidFill>
              <a:latin typeface="+mn-lt"/>
              <a:ea typeface="Montserrat Light"/>
              <a:cs typeface="Montserrat Light"/>
              <a:sym typeface="Montserrat Light"/>
            </a:endParaRPr>
          </a:p>
        </p:txBody>
      </p:sp>
      <p:sp>
        <p:nvSpPr>
          <p:cNvPr id="493" name="Google Shape;493;p3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25</a:t>
            </a:fld>
            <a:endParaRPr/>
          </a:p>
        </p:txBody>
      </p:sp>
      <p:grpSp>
        <p:nvGrpSpPr>
          <p:cNvPr id="494" name="Google Shape;494;p39"/>
          <p:cNvGrpSpPr/>
          <p:nvPr/>
        </p:nvGrpSpPr>
        <p:grpSpPr>
          <a:xfrm>
            <a:off x="4747700" y="1254925"/>
            <a:ext cx="4000500" cy="3238500"/>
            <a:chOff x="571500" y="1381125"/>
            <a:chExt cx="4000500" cy="3238500"/>
          </a:xfrm>
        </p:grpSpPr>
        <p:sp>
          <p:nvSpPr>
            <p:cNvPr id="495" name="Google Shape;495;p39"/>
            <p:cNvSpPr/>
            <p:nvPr/>
          </p:nvSpPr>
          <p:spPr>
            <a:xfrm>
              <a:off x="571500" y="1381125"/>
              <a:ext cx="4000500" cy="3238500"/>
            </a:xfrm>
            <a:prstGeom prst="roundRect">
              <a:avLst>
                <a:gd name="adj" fmla="val 3529"/>
              </a:avLst>
            </a:prstGeom>
            <a:solidFill>
              <a:srgbClr val="F7FAFC"/>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96" name="Google Shape;496;p39"/>
            <p:cNvSpPr txBox="1"/>
            <p:nvPr/>
          </p:nvSpPr>
          <p:spPr>
            <a:xfrm>
              <a:off x="809625" y="1619250"/>
              <a:ext cx="3524400" cy="2762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600" b="0" dirty="0">
                  <a:solidFill>
                    <a:srgbClr val="2B6CB0"/>
                  </a:solidFill>
                  <a:latin typeface="+mn-lt"/>
                  <a:ea typeface="Montserrat SemiBold"/>
                  <a:cs typeface="Montserrat SemiBold"/>
                  <a:sym typeface="Montserrat SemiBold"/>
                </a:rPr>
                <a:t>Unigram: A Probabilistic Language Model</a:t>
              </a:r>
              <a:endParaRPr sz="1600" b="0" dirty="0">
                <a:solidFill>
                  <a:srgbClr val="2B6CB0"/>
                </a:solidFill>
                <a:latin typeface="+mn-lt"/>
                <a:ea typeface="Montserrat SemiBold"/>
                <a:cs typeface="Montserrat SemiBold"/>
                <a:sym typeface="Montserrat SemiBold"/>
              </a:endParaRPr>
            </a:p>
            <a:p>
              <a:pPr marL="0" lvl="0" indent="0" algn="l" rtl="0">
                <a:spcBef>
                  <a:spcPts val="600"/>
                </a:spcBef>
                <a:spcAft>
                  <a:spcPts val="0"/>
                </a:spcAft>
                <a:buNone/>
              </a:pPr>
              <a:r>
                <a:rPr lang="en" b="0" dirty="0">
                  <a:solidFill>
                    <a:schemeClr val="dk1"/>
                  </a:solidFill>
                  <a:latin typeface="+mn-lt"/>
                  <a:ea typeface="Montserrat Light"/>
                  <a:cs typeface="Montserrat Light"/>
                  <a:sym typeface="Montserrat Light"/>
                </a:rPr>
                <a:t>Unlike BPE or WordPiece, Unigram starts with a </a:t>
              </a:r>
              <a:r>
                <a:rPr lang="en" b="1" dirty="0">
                  <a:solidFill>
                    <a:schemeClr val="dk1"/>
                  </a:solidFill>
                  <a:latin typeface="+mn-lt"/>
                  <a:ea typeface="Montserrat"/>
                  <a:cs typeface="Montserrat"/>
                  <a:sym typeface="Montserrat"/>
                </a:rPr>
                <a:t>large seed vocabulary</a:t>
              </a:r>
              <a:r>
                <a:rPr lang="en" b="0" dirty="0">
                  <a:solidFill>
                    <a:schemeClr val="dk1"/>
                  </a:solidFill>
                  <a:latin typeface="+mn-lt"/>
                  <a:ea typeface="Montserrat Light"/>
                  <a:cs typeface="Montserrat Light"/>
                  <a:sym typeface="Montserrat Light"/>
                </a:rPr>
                <a:t> and iteratively removes tokens to optimize the model likelihood.</a:t>
              </a:r>
              <a:endParaRPr b="0" dirty="0">
                <a:solidFill>
                  <a:schemeClr val="dk1"/>
                </a:solidFill>
                <a:latin typeface="+mn-lt"/>
                <a:ea typeface="Montserrat Light"/>
                <a:cs typeface="Montserrat Light"/>
                <a:sym typeface="Montserrat Light"/>
              </a:endParaRPr>
            </a:p>
            <a:p>
              <a:pPr marL="457200" lvl="0" indent="-304800" algn="l" rtl="0">
                <a:spcBef>
                  <a:spcPts val="600"/>
                </a:spcBef>
                <a:spcAft>
                  <a:spcPts val="0"/>
                </a:spcAft>
                <a:buClr>
                  <a:schemeClr val="dk1"/>
                </a:buClr>
                <a:buSzPts val="1200"/>
                <a:buFont typeface="Montserrat"/>
                <a:buChar char="●"/>
              </a:pPr>
              <a:r>
                <a:rPr lang="en" b="0" dirty="0">
                  <a:solidFill>
                    <a:schemeClr val="dk1"/>
                  </a:solidFill>
                  <a:latin typeface="+mn-lt"/>
                  <a:ea typeface="Montserrat Light"/>
                  <a:cs typeface="Montserrat Light"/>
                  <a:sym typeface="Montserrat Light"/>
                </a:rPr>
                <a:t>Loss Criteria: </a:t>
              </a:r>
              <a:r>
                <a:rPr lang="en" b="1" i="1" dirty="0">
                  <a:solidFill>
                    <a:schemeClr val="dk1"/>
                  </a:solidFill>
                  <a:latin typeface="+mn-lt"/>
                  <a:ea typeface="Montserrat"/>
                  <a:cs typeface="Montserrat"/>
                  <a:sym typeface="Montserrat"/>
                </a:rPr>
                <a:t>Loss = Σ -log(P(token))</a:t>
              </a:r>
              <a:endParaRPr b="1" dirty="0">
                <a:solidFill>
                  <a:schemeClr val="dk1"/>
                </a:solidFill>
                <a:latin typeface="+mn-lt"/>
                <a:ea typeface="Montserrat"/>
                <a:cs typeface="Montserrat"/>
                <a:sym typeface="Montserrat"/>
              </a:endParaRPr>
            </a:p>
            <a:p>
              <a:pPr marL="457200" lvl="0" indent="-304800" algn="l" rtl="0">
                <a:spcBef>
                  <a:spcPts val="600"/>
                </a:spcBef>
                <a:spcAft>
                  <a:spcPts val="0"/>
                </a:spcAft>
                <a:buClr>
                  <a:schemeClr val="dk1"/>
                </a:buClr>
                <a:buSzPts val="1200"/>
                <a:buFont typeface="Montserrat"/>
                <a:buChar char="●"/>
              </a:pPr>
              <a:r>
                <a:rPr lang="en" b="0" dirty="0">
                  <a:solidFill>
                    <a:schemeClr val="dk1"/>
                  </a:solidFill>
                  <a:latin typeface="+mn-lt"/>
                  <a:ea typeface="Montserrat Light"/>
                  <a:cs typeface="Montserrat Light"/>
                  <a:sym typeface="Montserrat Light"/>
                </a:rPr>
                <a:t>Pruning: Removes tokens that increase the overall loss the least.</a:t>
              </a:r>
              <a:endParaRPr b="0" dirty="0">
                <a:solidFill>
                  <a:schemeClr val="dk1"/>
                </a:solidFill>
                <a:latin typeface="+mn-lt"/>
                <a:ea typeface="Montserrat Light"/>
                <a:cs typeface="Montserrat Light"/>
                <a:sym typeface="Montserrat Light"/>
              </a:endParaRPr>
            </a:p>
            <a:p>
              <a:pPr marL="457200" lvl="0" indent="-304800" algn="l" rtl="0">
                <a:spcBef>
                  <a:spcPts val="600"/>
                </a:spcBef>
                <a:spcAft>
                  <a:spcPts val="0"/>
                </a:spcAft>
                <a:buClr>
                  <a:schemeClr val="dk1"/>
                </a:buClr>
                <a:buSzPts val="1200"/>
                <a:buFont typeface="Montserrat"/>
                <a:buChar char="●"/>
              </a:pPr>
              <a:r>
                <a:rPr lang="en" dirty="0">
                  <a:solidFill>
                    <a:schemeClr val="dk1"/>
                  </a:solidFill>
                  <a:latin typeface="+mn-lt"/>
                  <a:ea typeface="Montserrat Light"/>
                  <a:cs typeface="Montserrat Light"/>
                  <a:sym typeface="Montserrat Light"/>
                </a:rPr>
                <a:t>Benefit:</a:t>
              </a:r>
              <a:r>
                <a:rPr lang="en-US" dirty="0">
                  <a:solidFill>
                    <a:schemeClr val="dk1"/>
                  </a:solidFill>
                  <a:latin typeface="+mn-lt"/>
                  <a:ea typeface="Montserrat Light"/>
                  <a:cs typeface="Montserrat Light"/>
                  <a:sym typeface="Montserrat Light"/>
                </a:rPr>
                <a:t> D</a:t>
              </a:r>
              <a:r>
                <a:rPr lang="en-US" b="0" dirty="0">
                  <a:solidFill>
                    <a:schemeClr val="dk1"/>
                  </a:solidFill>
                  <a:latin typeface="+mn-lt"/>
                  <a:ea typeface="Montserrat Light"/>
                  <a:cs typeface="Montserrat Light"/>
                  <a:sym typeface="Montserrat Light"/>
                </a:rPr>
                <a:t>oes not require pre-tokenization. Better on non-English languages</a:t>
              </a:r>
              <a:endParaRPr b="0" dirty="0">
                <a:solidFill>
                  <a:schemeClr val="dk1"/>
                </a:solidFill>
                <a:latin typeface="+mn-lt"/>
                <a:ea typeface="Montserrat Light"/>
                <a:cs typeface="Montserrat Light"/>
                <a:sym typeface="Montserrat Light"/>
              </a:endParaRPr>
            </a:p>
            <a:p>
              <a:pPr marL="0" lvl="0" indent="0" algn="l" rtl="0">
                <a:spcBef>
                  <a:spcPts val="600"/>
                </a:spcBef>
                <a:spcAft>
                  <a:spcPts val="464"/>
                </a:spcAft>
                <a:buNone/>
              </a:pPr>
              <a:endParaRPr sz="1200" dirty="0">
                <a:solidFill>
                  <a:srgbClr val="4A5568"/>
                </a:solidFill>
                <a:latin typeface="+mn-lt"/>
                <a:ea typeface="Montserrat Light"/>
                <a:cs typeface="Montserrat Light"/>
                <a:sym typeface="Montserrat Light"/>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pic>
        <p:nvPicPr>
          <p:cNvPr id="501" name="Google Shape;501;p40"/>
          <p:cNvPicPr preferRelativeResize="0"/>
          <p:nvPr/>
        </p:nvPicPr>
        <p:blipFill rotWithShape="1">
          <a:blip r:embed="rId3">
            <a:alphaModFix/>
          </a:blip>
          <a:srcRect/>
          <a:stretch/>
        </p:blipFill>
        <p:spPr>
          <a:xfrm>
            <a:off x="383175" y="1159850"/>
            <a:ext cx="3596400" cy="1438500"/>
          </a:xfrm>
          <a:prstGeom prst="rect">
            <a:avLst/>
          </a:prstGeom>
          <a:noFill/>
          <a:ln>
            <a:noFill/>
          </a:ln>
        </p:spPr>
      </p:pic>
      <p:sp>
        <p:nvSpPr>
          <p:cNvPr id="502" name="Google Shape;502;p40"/>
          <p:cNvSpPr txBox="1"/>
          <p:nvPr/>
        </p:nvSpPr>
        <p:spPr>
          <a:xfrm>
            <a:off x="627525" y="1227050"/>
            <a:ext cx="3107700" cy="14721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dirty="0">
                <a:solidFill>
                  <a:srgbClr val="2B6CB0"/>
                </a:solidFill>
                <a:latin typeface="+mn-lt"/>
                <a:ea typeface="Montserrat SemiBold"/>
                <a:cs typeface="Montserrat SemiBold"/>
                <a:sym typeface="Montserrat SemiBold"/>
              </a:rPr>
              <a:t>Algorithms Implemented</a:t>
            </a:r>
            <a:endParaRPr sz="1600" dirty="0">
              <a:solidFill>
                <a:srgbClr val="2B6CB0"/>
              </a:solidFill>
              <a:latin typeface="+mn-lt"/>
              <a:ea typeface="Montserrat SemiBold"/>
              <a:cs typeface="Montserrat SemiBold"/>
              <a:sym typeface="Montserrat SemiBold"/>
            </a:endParaRPr>
          </a:p>
          <a:p>
            <a:pPr marL="457200" lvl="0" indent="-279400" algn="l" rtl="0">
              <a:spcBef>
                <a:spcPts val="600"/>
              </a:spcBef>
              <a:spcAft>
                <a:spcPts val="0"/>
              </a:spcAft>
              <a:buClr>
                <a:schemeClr val="dk1"/>
              </a:buClr>
              <a:buSzPts val="800"/>
              <a:buFont typeface="Montserrat"/>
              <a:buChar char="●"/>
            </a:pPr>
            <a:r>
              <a:rPr lang="en" dirty="0">
                <a:solidFill>
                  <a:schemeClr val="dk1"/>
                </a:solidFill>
                <a:latin typeface="+mn-lt"/>
                <a:ea typeface="Montserrat Light"/>
                <a:cs typeface="Montserrat Light"/>
                <a:sym typeface="Montserrat Light"/>
              </a:rPr>
              <a:t>Classical: Huffman, LZW, Arithmetic</a:t>
            </a:r>
            <a:endParaRPr dirty="0">
              <a:solidFill>
                <a:schemeClr val="dk1"/>
              </a:solidFill>
              <a:latin typeface="+mn-lt"/>
              <a:ea typeface="Montserrat Light"/>
              <a:cs typeface="Montserrat Light"/>
              <a:sym typeface="Montserrat Light"/>
            </a:endParaRPr>
          </a:p>
          <a:p>
            <a:pPr marL="457200" lvl="0" indent="-279400" algn="l" rtl="0">
              <a:spcBef>
                <a:spcPts val="400"/>
              </a:spcBef>
              <a:spcAft>
                <a:spcPts val="400"/>
              </a:spcAft>
              <a:buClr>
                <a:schemeClr val="dk1"/>
              </a:buClr>
              <a:buSzPts val="800"/>
              <a:buFont typeface="Montserrat"/>
              <a:buChar char="●"/>
            </a:pPr>
            <a:r>
              <a:rPr lang="en" dirty="0">
                <a:solidFill>
                  <a:schemeClr val="dk1"/>
                </a:solidFill>
                <a:latin typeface="+mn-lt"/>
                <a:ea typeface="Montserrat Light"/>
                <a:cs typeface="Montserrat Light"/>
                <a:sym typeface="Montserrat Light"/>
              </a:rPr>
              <a:t>Modern tokenizers: BPE, WordPiece, Unigram</a:t>
            </a:r>
            <a:endParaRPr sz="900" dirty="0">
              <a:solidFill>
                <a:schemeClr val="dk1"/>
              </a:solidFill>
              <a:latin typeface="+mn-lt"/>
              <a:ea typeface="Montserrat Light"/>
              <a:cs typeface="Montserrat Light"/>
              <a:sym typeface="Montserrat Light"/>
            </a:endParaRPr>
          </a:p>
        </p:txBody>
      </p:sp>
      <p:pic>
        <p:nvPicPr>
          <p:cNvPr id="503" name="Google Shape;503;p40"/>
          <p:cNvPicPr preferRelativeResize="0"/>
          <p:nvPr/>
        </p:nvPicPr>
        <p:blipFill rotWithShape="1">
          <a:blip r:embed="rId3">
            <a:alphaModFix/>
          </a:blip>
          <a:srcRect/>
          <a:stretch/>
        </p:blipFill>
        <p:spPr>
          <a:xfrm>
            <a:off x="392175" y="2972700"/>
            <a:ext cx="3578400" cy="1786200"/>
          </a:xfrm>
          <a:prstGeom prst="rect">
            <a:avLst/>
          </a:prstGeom>
          <a:noFill/>
          <a:ln>
            <a:noFill/>
          </a:ln>
        </p:spPr>
      </p:pic>
      <p:sp>
        <p:nvSpPr>
          <p:cNvPr id="504" name="Google Shape;504;p40"/>
          <p:cNvSpPr txBox="1"/>
          <p:nvPr/>
        </p:nvSpPr>
        <p:spPr>
          <a:xfrm>
            <a:off x="627525" y="3062240"/>
            <a:ext cx="3204900" cy="168761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dirty="0">
                <a:solidFill>
                  <a:srgbClr val="2B6CB0"/>
                </a:solidFill>
                <a:latin typeface="+mn-lt"/>
                <a:ea typeface="Montserrat SemiBold"/>
                <a:cs typeface="Montserrat SemiBold"/>
                <a:sym typeface="Montserrat SemiBold"/>
              </a:rPr>
              <a:t>Benchmark Setup</a:t>
            </a:r>
            <a:endParaRPr sz="1600" dirty="0">
              <a:solidFill>
                <a:srgbClr val="2B6CB0"/>
              </a:solidFill>
              <a:latin typeface="+mn-lt"/>
              <a:ea typeface="Montserrat SemiBold"/>
              <a:cs typeface="Montserrat SemiBold"/>
              <a:sym typeface="Montserrat SemiBold"/>
            </a:endParaRPr>
          </a:p>
          <a:p>
            <a:pPr marL="457200" lvl="0" indent="-304800" algn="l" rtl="0">
              <a:spcBef>
                <a:spcPts val="600"/>
              </a:spcBef>
              <a:spcAft>
                <a:spcPts val="0"/>
              </a:spcAft>
              <a:buClr>
                <a:schemeClr val="dk1"/>
              </a:buClr>
              <a:buSzPts val="1200"/>
              <a:buFont typeface="Montserrat"/>
              <a:buChar char="●"/>
            </a:pPr>
            <a:r>
              <a:rPr lang="en" dirty="0">
                <a:solidFill>
                  <a:schemeClr val="dk1"/>
                </a:solidFill>
                <a:latin typeface="+mj-lt"/>
                <a:ea typeface="Montserrat Light"/>
                <a:cs typeface="Montserrat Light"/>
                <a:sym typeface="Montserrat Light"/>
              </a:rPr>
              <a:t>Corpus sizes: 1MB, 10MB, 50MB</a:t>
            </a:r>
            <a:endParaRPr dirty="0">
              <a:solidFill>
                <a:schemeClr val="dk1"/>
              </a:solidFill>
              <a:latin typeface="+mj-lt"/>
              <a:ea typeface="Montserrat Light"/>
              <a:cs typeface="Montserrat Light"/>
              <a:sym typeface="Montserrat Light"/>
            </a:endParaRPr>
          </a:p>
          <a:p>
            <a:pPr marL="457200" lvl="0" indent="-304800" algn="l" rtl="0">
              <a:spcBef>
                <a:spcPts val="400"/>
              </a:spcBef>
              <a:spcAft>
                <a:spcPts val="400"/>
              </a:spcAft>
              <a:buClr>
                <a:schemeClr val="dk1"/>
              </a:buClr>
              <a:buSzPts val="1200"/>
              <a:buFont typeface="Montserrat"/>
              <a:buChar char="●"/>
            </a:pPr>
            <a:r>
              <a:rPr lang="en" dirty="0">
                <a:solidFill>
                  <a:schemeClr val="dk1"/>
                </a:solidFill>
                <a:latin typeface="+mj-lt"/>
                <a:ea typeface="Montserrat Light"/>
                <a:cs typeface="Montserrat Light"/>
                <a:sym typeface="Montserrat Light"/>
              </a:rPr>
              <a:t>Metrics: execution time, peak memory usage, compression ratio</a:t>
            </a:r>
            <a:endParaRPr dirty="0">
              <a:solidFill>
                <a:schemeClr val="dk1"/>
              </a:solidFill>
              <a:latin typeface="+mj-lt"/>
              <a:ea typeface="Montserrat Light"/>
              <a:cs typeface="Montserrat Light"/>
              <a:sym typeface="Montserrat Light"/>
            </a:endParaRPr>
          </a:p>
        </p:txBody>
      </p:sp>
      <p:pic>
        <p:nvPicPr>
          <p:cNvPr id="505" name="Google Shape;505;p40"/>
          <p:cNvPicPr preferRelativeResize="0"/>
          <p:nvPr/>
        </p:nvPicPr>
        <p:blipFill rotWithShape="1">
          <a:blip r:embed="rId3">
            <a:alphaModFix/>
          </a:blip>
          <a:srcRect/>
          <a:stretch/>
        </p:blipFill>
        <p:spPr>
          <a:xfrm>
            <a:off x="4799850" y="734150"/>
            <a:ext cx="3675600" cy="1974000"/>
          </a:xfrm>
          <a:prstGeom prst="rect">
            <a:avLst/>
          </a:prstGeom>
          <a:noFill/>
          <a:ln>
            <a:noFill/>
          </a:ln>
        </p:spPr>
      </p:pic>
      <p:sp>
        <p:nvSpPr>
          <p:cNvPr id="506" name="Google Shape;506;p40"/>
          <p:cNvSpPr txBox="1"/>
          <p:nvPr/>
        </p:nvSpPr>
        <p:spPr>
          <a:xfrm>
            <a:off x="5035200" y="770425"/>
            <a:ext cx="3204900" cy="195435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dirty="0">
                <a:solidFill>
                  <a:srgbClr val="2B6CB0"/>
                </a:solidFill>
                <a:latin typeface="+mn-lt"/>
                <a:ea typeface="Montserrat SemiBold"/>
                <a:cs typeface="Montserrat SemiBold"/>
                <a:sym typeface="Montserrat SemiBold"/>
              </a:rPr>
              <a:t>Measurement Logic</a:t>
            </a:r>
            <a:endParaRPr sz="1600" dirty="0">
              <a:solidFill>
                <a:srgbClr val="2B6CB0"/>
              </a:solidFill>
              <a:latin typeface="+mn-lt"/>
              <a:ea typeface="Montserrat SemiBold"/>
              <a:cs typeface="Montserrat SemiBold"/>
              <a:sym typeface="Montserrat SemiBold"/>
            </a:endParaRPr>
          </a:p>
          <a:p>
            <a:pPr marL="457200" lvl="0" indent="-304800" algn="l" rtl="0">
              <a:spcBef>
                <a:spcPts val="600"/>
              </a:spcBef>
              <a:spcAft>
                <a:spcPts val="0"/>
              </a:spcAft>
              <a:buClr>
                <a:schemeClr val="dk1"/>
              </a:buClr>
              <a:buSzPts val="1200"/>
              <a:buFont typeface="Montserrat"/>
              <a:buChar char="●"/>
            </a:pPr>
            <a:r>
              <a:rPr lang="en" dirty="0">
                <a:solidFill>
                  <a:schemeClr val="dk1"/>
                </a:solidFill>
                <a:latin typeface="+mn-lt"/>
                <a:ea typeface="Montserrat Light"/>
                <a:cs typeface="Montserrat Light"/>
                <a:sym typeface="Montserrat Light"/>
              </a:rPr>
              <a:t>Compression ratio = </a:t>
            </a:r>
            <a:r>
              <a:rPr lang="en" b="1" dirty="0">
                <a:solidFill>
                  <a:schemeClr val="dk1"/>
                </a:solidFill>
                <a:latin typeface="+mn-lt"/>
                <a:ea typeface="Montserrat"/>
                <a:cs typeface="Montserrat"/>
                <a:sym typeface="Montserrat"/>
              </a:rPr>
              <a:t>original size / compressed size</a:t>
            </a:r>
            <a:endParaRPr b="1" dirty="0">
              <a:solidFill>
                <a:schemeClr val="dk1"/>
              </a:solidFill>
              <a:latin typeface="+mn-lt"/>
              <a:ea typeface="Montserrat"/>
              <a:cs typeface="Montserrat"/>
              <a:sym typeface="Montserrat"/>
            </a:endParaRPr>
          </a:p>
          <a:p>
            <a:pPr marL="457200" lvl="0" indent="-304800" algn="l" rtl="0">
              <a:spcBef>
                <a:spcPts val="400"/>
              </a:spcBef>
              <a:spcAft>
                <a:spcPts val="0"/>
              </a:spcAft>
              <a:buClr>
                <a:schemeClr val="dk1"/>
              </a:buClr>
              <a:buSzPts val="1200"/>
              <a:buFont typeface="Montserrat"/>
              <a:buChar char="●"/>
            </a:pPr>
            <a:r>
              <a:rPr lang="en" dirty="0">
                <a:solidFill>
                  <a:schemeClr val="dk1"/>
                </a:solidFill>
                <a:latin typeface="+mn-lt"/>
                <a:ea typeface="Montserrat Light"/>
                <a:cs typeface="Montserrat Light"/>
                <a:sym typeface="Montserrat Light"/>
              </a:rPr>
              <a:t>LLM compression ratio= </a:t>
            </a:r>
            <a:r>
              <a:rPr lang="en" b="1" dirty="0">
                <a:solidFill>
                  <a:schemeClr val="dk1"/>
                </a:solidFill>
                <a:latin typeface="+mn-lt"/>
                <a:ea typeface="Montserrat"/>
                <a:cs typeface="Montserrat"/>
                <a:sym typeface="Montserrat"/>
              </a:rPr>
              <a:t>[compressed size * ceil(log(vocab_size))] / 8</a:t>
            </a:r>
            <a:endParaRPr b="1" dirty="0">
              <a:solidFill>
                <a:schemeClr val="dk1"/>
              </a:solidFill>
              <a:latin typeface="+mn-lt"/>
              <a:ea typeface="Montserrat"/>
              <a:cs typeface="Montserrat"/>
              <a:sym typeface="Montserrat"/>
            </a:endParaRPr>
          </a:p>
          <a:p>
            <a:pPr marL="457200" lvl="0" indent="-304800" algn="l" rtl="0">
              <a:spcBef>
                <a:spcPts val="400"/>
              </a:spcBef>
              <a:spcAft>
                <a:spcPts val="400"/>
              </a:spcAft>
              <a:buClr>
                <a:schemeClr val="dk1"/>
              </a:buClr>
              <a:buSzPts val="1200"/>
              <a:buFont typeface="Montserrat Light"/>
              <a:buChar char="●"/>
            </a:pPr>
            <a:r>
              <a:rPr lang="en" dirty="0">
                <a:solidFill>
                  <a:schemeClr val="dk1"/>
                </a:solidFill>
                <a:latin typeface="+mn-lt"/>
                <a:ea typeface="Montserrat"/>
                <a:cs typeface="Montserrat"/>
                <a:sym typeface="Montserrat"/>
              </a:rPr>
              <a:t>Vocab_size = 5000 tokens</a:t>
            </a:r>
            <a:endParaRPr dirty="0">
              <a:solidFill>
                <a:schemeClr val="dk1"/>
              </a:solidFill>
              <a:latin typeface="+mn-lt"/>
              <a:ea typeface="Montserrat Light"/>
              <a:cs typeface="Montserrat Light"/>
              <a:sym typeface="Montserrat Light"/>
            </a:endParaRPr>
          </a:p>
        </p:txBody>
      </p:sp>
      <p:pic>
        <p:nvPicPr>
          <p:cNvPr id="507" name="Google Shape;507;p40"/>
          <p:cNvPicPr preferRelativeResize="0"/>
          <p:nvPr/>
        </p:nvPicPr>
        <p:blipFill>
          <a:blip r:embed="rId4">
            <a:alphaModFix/>
          </a:blip>
          <a:stretch>
            <a:fillRect/>
          </a:stretch>
        </p:blipFill>
        <p:spPr>
          <a:xfrm>
            <a:off x="4867100" y="2806275"/>
            <a:ext cx="3765152" cy="2119026"/>
          </a:xfrm>
          <a:prstGeom prst="rect">
            <a:avLst/>
          </a:prstGeom>
          <a:noFill/>
          <a:ln>
            <a:noFill/>
          </a:ln>
        </p:spPr>
      </p:pic>
      <p:sp>
        <p:nvSpPr>
          <p:cNvPr id="508" name="Google Shape;508;p40"/>
          <p:cNvSpPr txBox="1"/>
          <p:nvPr/>
        </p:nvSpPr>
        <p:spPr>
          <a:xfrm>
            <a:off x="392175" y="100800"/>
            <a:ext cx="8001000" cy="571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None/>
            </a:pPr>
            <a:r>
              <a:rPr lang="en" sz="3200" dirty="0">
                <a:solidFill>
                  <a:srgbClr val="1A202C"/>
                </a:solidFill>
                <a:latin typeface="+mj-lt"/>
                <a:ea typeface="Playfair Display Black"/>
                <a:cs typeface="Playfair Display Black"/>
                <a:sym typeface="Playfair Display Black"/>
              </a:rPr>
              <a:t>Implementation</a:t>
            </a:r>
            <a:endParaRPr sz="3200" b="0" dirty="0">
              <a:solidFill>
                <a:srgbClr val="1A202C"/>
              </a:solidFill>
              <a:latin typeface="+mj-lt"/>
              <a:ea typeface="Playfair Display Black"/>
              <a:cs typeface="Playfair Display Black"/>
              <a:sym typeface="Playfair Display Black"/>
            </a:endParaRPr>
          </a:p>
        </p:txBody>
      </p:sp>
      <p:sp>
        <p:nvSpPr>
          <p:cNvPr id="509" name="Google Shape;509;p40"/>
          <p:cNvSpPr/>
          <p:nvPr/>
        </p:nvSpPr>
        <p:spPr>
          <a:xfrm>
            <a:off x="392175" y="719925"/>
            <a:ext cx="762000" cy="28500"/>
          </a:xfrm>
          <a:prstGeom prst="rect">
            <a:avLst/>
          </a:prstGeom>
          <a:solidFill>
            <a:srgbClr val="63B3ED"/>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510" name="Google Shape;510;p4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41"/>
          <p:cNvSpPr txBox="1"/>
          <p:nvPr/>
        </p:nvSpPr>
        <p:spPr>
          <a:xfrm>
            <a:off x="571500" y="428625"/>
            <a:ext cx="4734300" cy="571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None/>
            </a:pPr>
            <a:r>
              <a:rPr lang="en" sz="2400" dirty="0">
                <a:solidFill>
                  <a:srgbClr val="1A202C"/>
                </a:solidFill>
                <a:latin typeface="+mj-lt"/>
                <a:ea typeface="Playfair Display Black"/>
                <a:cs typeface="Playfair Display Black"/>
                <a:sym typeface="Playfair Display Black"/>
              </a:rPr>
              <a:t>Results - Benchmark Summary</a:t>
            </a:r>
            <a:endParaRPr sz="2400" b="0" dirty="0">
              <a:solidFill>
                <a:srgbClr val="1A202C"/>
              </a:solidFill>
              <a:latin typeface="+mj-lt"/>
              <a:ea typeface="Playfair Display Black"/>
              <a:cs typeface="Playfair Display Black"/>
              <a:sym typeface="Playfair Display Black"/>
            </a:endParaRPr>
          </a:p>
        </p:txBody>
      </p:sp>
      <p:pic>
        <p:nvPicPr>
          <p:cNvPr id="516" name="Google Shape;516;p41"/>
          <p:cNvPicPr preferRelativeResize="0"/>
          <p:nvPr/>
        </p:nvPicPr>
        <p:blipFill>
          <a:blip r:embed="rId3">
            <a:alphaModFix/>
          </a:blip>
          <a:stretch>
            <a:fillRect/>
          </a:stretch>
        </p:blipFill>
        <p:spPr>
          <a:xfrm>
            <a:off x="503900" y="1246275"/>
            <a:ext cx="4211150" cy="3125860"/>
          </a:xfrm>
          <a:prstGeom prst="rect">
            <a:avLst/>
          </a:prstGeom>
          <a:noFill/>
          <a:ln>
            <a:noFill/>
          </a:ln>
        </p:spPr>
      </p:pic>
      <p:sp>
        <p:nvSpPr>
          <p:cNvPr id="517" name="Google Shape;517;p41"/>
          <p:cNvSpPr txBox="1"/>
          <p:nvPr/>
        </p:nvSpPr>
        <p:spPr>
          <a:xfrm>
            <a:off x="4402950" y="-186375"/>
            <a:ext cx="3000000" cy="384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endParaRPr sz="1300">
              <a:solidFill>
                <a:schemeClr val="dk1"/>
              </a:solidFill>
            </a:endParaRPr>
          </a:p>
        </p:txBody>
      </p:sp>
      <p:grpSp>
        <p:nvGrpSpPr>
          <p:cNvPr id="518" name="Google Shape;518;p41"/>
          <p:cNvGrpSpPr/>
          <p:nvPr/>
        </p:nvGrpSpPr>
        <p:grpSpPr>
          <a:xfrm>
            <a:off x="5147350" y="700513"/>
            <a:ext cx="3905400" cy="1428900"/>
            <a:chOff x="769500" y="695725"/>
            <a:chExt cx="3905400" cy="1428900"/>
          </a:xfrm>
        </p:grpSpPr>
        <p:sp>
          <p:nvSpPr>
            <p:cNvPr id="519" name="Google Shape;519;p41"/>
            <p:cNvSpPr/>
            <p:nvPr/>
          </p:nvSpPr>
          <p:spPr>
            <a:xfrm>
              <a:off x="769500" y="695725"/>
              <a:ext cx="3905400" cy="1428900"/>
            </a:xfrm>
            <a:prstGeom prst="roundRect">
              <a:avLst>
                <a:gd name="adj" fmla="val 8000"/>
              </a:avLst>
            </a:prstGeom>
            <a:solidFill>
              <a:srgbClr val="F7FAFC"/>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520" name="Google Shape;520;p41"/>
            <p:cNvSpPr txBox="1"/>
            <p:nvPr/>
          </p:nvSpPr>
          <p:spPr>
            <a:xfrm>
              <a:off x="927950" y="891428"/>
              <a:ext cx="3524400" cy="10479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600" b="1" dirty="0">
                  <a:solidFill>
                    <a:srgbClr val="2B6CB0"/>
                  </a:solidFill>
                  <a:latin typeface="+mn-lt"/>
                  <a:ea typeface="Montserrat"/>
                  <a:cs typeface="Montserrat"/>
                  <a:sym typeface="Montserrat"/>
                </a:rPr>
                <a:t>Color Guide</a:t>
              </a:r>
              <a:endParaRPr sz="1600" b="1" dirty="0">
                <a:solidFill>
                  <a:srgbClr val="2B6CB0"/>
                </a:solidFill>
                <a:latin typeface="+mn-lt"/>
                <a:ea typeface="Montserrat"/>
                <a:cs typeface="Montserrat"/>
                <a:sym typeface="Montserrat"/>
              </a:endParaRPr>
            </a:p>
            <a:p>
              <a:pPr marL="457200" lvl="0" indent="-304800" algn="l" rtl="0">
                <a:spcBef>
                  <a:spcPts val="600"/>
                </a:spcBef>
                <a:spcAft>
                  <a:spcPts val="0"/>
                </a:spcAft>
                <a:buClr>
                  <a:schemeClr val="dk1"/>
                </a:buClr>
                <a:buSzPts val="1200"/>
                <a:buFont typeface="Montserrat Light"/>
                <a:buChar char="●"/>
              </a:pPr>
              <a:r>
                <a:rPr lang="en" sz="1600" dirty="0">
                  <a:solidFill>
                    <a:srgbClr val="FF0000"/>
                  </a:solidFill>
                  <a:latin typeface="+mn-lt"/>
                  <a:ea typeface="Montserrat Light"/>
                  <a:cs typeface="Montserrat Light"/>
                  <a:sym typeface="Montserrat Light"/>
                </a:rPr>
                <a:t>Red</a:t>
              </a:r>
              <a:r>
                <a:rPr lang="en" sz="1600" dirty="0">
                  <a:solidFill>
                    <a:schemeClr val="dk1"/>
                  </a:solidFill>
                  <a:latin typeface="+mn-lt"/>
                  <a:ea typeface="Montserrat Light"/>
                  <a:cs typeface="Montserrat Light"/>
                  <a:sym typeface="Montserrat Light"/>
                </a:rPr>
                <a:t> = higher time / memory</a:t>
              </a:r>
              <a:endParaRPr sz="1600" dirty="0">
                <a:solidFill>
                  <a:schemeClr val="dk1"/>
                </a:solidFill>
                <a:latin typeface="+mn-lt"/>
                <a:ea typeface="Montserrat Light"/>
                <a:cs typeface="Montserrat Light"/>
                <a:sym typeface="Montserrat Light"/>
              </a:endParaRPr>
            </a:p>
            <a:p>
              <a:pPr marL="457200" lvl="0" indent="-304800" algn="l" rtl="0">
                <a:spcBef>
                  <a:spcPts val="0"/>
                </a:spcBef>
                <a:spcAft>
                  <a:spcPts val="0"/>
                </a:spcAft>
                <a:buClr>
                  <a:schemeClr val="dk1"/>
                </a:buClr>
                <a:buSzPts val="1200"/>
                <a:buFont typeface="Montserrat Light"/>
                <a:buChar char="●"/>
              </a:pPr>
              <a:r>
                <a:rPr lang="en" sz="1600" dirty="0">
                  <a:solidFill>
                    <a:srgbClr val="00FF00"/>
                  </a:solidFill>
                  <a:latin typeface="+mn-lt"/>
                  <a:ea typeface="Montserrat Light"/>
                  <a:cs typeface="Montserrat Light"/>
                  <a:sym typeface="Montserrat Light"/>
                </a:rPr>
                <a:t>Green</a:t>
              </a:r>
              <a:r>
                <a:rPr lang="en" sz="1600" dirty="0">
                  <a:solidFill>
                    <a:schemeClr val="dk1"/>
                  </a:solidFill>
                  <a:latin typeface="+mn-lt"/>
                  <a:ea typeface="Montserrat Light"/>
                  <a:cs typeface="Montserrat Light"/>
                  <a:sym typeface="Montserrat Light"/>
                </a:rPr>
                <a:t> = better compression</a:t>
              </a:r>
              <a:endParaRPr sz="1600" dirty="0">
                <a:solidFill>
                  <a:schemeClr val="dk1"/>
                </a:solidFill>
                <a:latin typeface="+mn-lt"/>
                <a:ea typeface="Montserrat Light"/>
                <a:cs typeface="Montserrat Light"/>
                <a:sym typeface="Montserrat Light"/>
              </a:endParaRPr>
            </a:p>
          </p:txBody>
        </p:sp>
      </p:grpSp>
      <p:sp>
        <p:nvSpPr>
          <p:cNvPr id="521" name="Google Shape;521;p4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27</a:t>
            </a:fld>
            <a:endParaRPr/>
          </a:p>
        </p:txBody>
      </p:sp>
      <p:sp>
        <p:nvSpPr>
          <p:cNvPr id="522" name="Google Shape;522;p41"/>
          <p:cNvSpPr/>
          <p:nvPr/>
        </p:nvSpPr>
        <p:spPr>
          <a:xfrm>
            <a:off x="571500" y="867716"/>
            <a:ext cx="762000" cy="28500"/>
          </a:xfrm>
          <a:prstGeom prst="rect">
            <a:avLst/>
          </a:prstGeom>
          <a:solidFill>
            <a:srgbClr val="63B3ED"/>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grpSp>
        <p:nvGrpSpPr>
          <p:cNvPr id="523" name="Google Shape;523;p41"/>
          <p:cNvGrpSpPr/>
          <p:nvPr/>
        </p:nvGrpSpPr>
        <p:grpSpPr>
          <a:xfrm>
            <a:off x="5147350" y="2182171"/>
            <a:ext cx="3905400" cy="2944106"/>
            <a:chOff x="348550" y="1274550"/>
            <a:chExt cx="3905400" cy="1428900"/>
          </a:xfrm>
        </p:grpSpPr>
        <p:sp>
          <p:nvSpPr>
            <p:cNvPr id="524" name="Google Shape;524;p41"/>
            <p:cNvSpPr/>
            <p:nvPr/>
          </p:nvSpPr>
          <p:spPr>
            <a:xfrm>
              <a:off x="348550" y="1274550"/>
              <a:ext cx="3905400" cy="1428900"/>
            </a:xfrm>
            <a:prstGeom prst="roundRect">
              <a:avLst>
                <a:gd name="adj" fmla="val 8000"/>
              </a:avLst>
            </a:prstGeom>
            <a:solidFill>
              <a:srgbClr val="F7FAFC"/>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525" name="Google Shape;525;p41"/>
            <p:cNvSpPr txBox="1"/>
            <p:nvPr/>
          </p:nvSpPr>
          <p:spPr>
            <a:xfrm>
              <a:off x="539050" y="1380903"/>
              <a:ext cx="3524400" cy="1201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600" b="1" dirty="0">
                  <a:solidFill>
                    <a:srgbClr val="2B6CB0"/>
                  </a:solidFill>
                  <a:latin typeface="+mn-lt"/>
                  <a:ea typeface="Montserrat"/>
                  <a:cs typeface="Montserrat"/>
                  <a:sym typeface="Montserrat"/>
                </a:rPr>
                <a:t>Evaluation</a:t>
              </a:r>
              <a:endParaRPr sz="1600" b="1" dirty="0">
                <a:solidFill>
                  <a:srgbClr val="2B6CB0"/>
                </a:solidFill>
                <a:latin typeface="+mn-lt"/>
                <a:ea typeface="Montserrat"/>
                <a:cs typeface="Montserrat"/>
                <a:sym typeface="Montserrat"/>
              </a:endParaRPr>
            </a:p>
            <a:p>
              <a:pPr marL="457200" lvl="0" indent="-304800" algn="l" rtl="0">
                <a:spcBef>
                  <a:spcPts val="600"/>
                </a:spcBef>
                <a:spcAft>
                  <a:spcPts val="0"/>
                </a:spcAft>
                <a:buClr>
                  <a:schemeClr val="dk1"/>
                </a:buClr>
                <a:buSzPts val="1200"/>
                <a:buFont typeface="Montserrat Light"/>
                <a:buChar char="●"/>
              </a:pPr>
              <a:r>
                <a:rPr lang="en" sz="1500" dirty="0">
                  <a:solidFill>
                    <a:schemeClr val="dk1"/>
                  </a:solidFill>
                  <a:latin typeface="+mn-lt"/>
                  <a:ea typeface="Montserrat Light"/>
                  <a:cs typeface="Montserrat Light"/>
                  <a:sym typeface="Montserrat Light"/>
                </a:rPr>
                <a:t>Huffman achieves fast runtimes with suboptimal compression ratios</a:t>
              </a:r>
              <a:endParaRPr sz="1500" dirty="0">
                <a:solidFill>
                  <a:schemeClr val="dk1"/>
                </a:solidFill>
                <a:latin typeface="+mn-lt"/>
                <a:ea typeface="Montserrat Light"/>
                <a:cs typeface="Montserrat Light"/>
                <a:sym typeface="Montserrat Light"/>
              </a:endParaRPr>
            </a:p>
            <a:p>
              <a:pPr marL="457200" lvl="0" indent="0" algn="l" rtl="0">
                <a:spcBef>
                  <a:spcPts val="0"/>
                </a:spcBef>
                <a:spcAft>
                  <a:spcPts val="0"/>
                </a:spcAft>
                <a:buNone/>
              </a:pPr>
              <a:endParaRPr sz="1500" dirty="0">
                <a:solidFill>
                  <a:schemeClr val="dk1"/>
                </a:solidFill>
                <a:latin typeface="+mn-lt"/>
                <a:ea typeface="Montserrat Light"/>
                <a:cs typeface="Montserrat Light"/>
                <a:sym typeface="Montserrat Light"/>
              </a:endParaRPr>
            </a:p>
            <a:p>
              <a:pPr marL="457200" lvl="0" indent="-304800" algn="l" rtl="0">
                <a:spcBef>
                  <a:spcPts val="0"/>
                </a:spcBef>
                <a:spcAft>
                  <a:spcPts val="0"/>
                </a:spcAft>
                <a:buClr>
                  <a:schemeClr val="dk1"/>
                </a:buClr>
                <a:buSzPts val="1200"/>
                <a:buFont typeface="Montserrat Light"/>
                <a:buChar char="●"/>
              </a:pPr>
              <a:r>
                <a:rPr lang="en" sz="1500" dirty="0">
                  <a:solidFill>
                    <a:schemeClr val="dk1"/>
                  </a:solidFill>
                  <a:latin typeface="+mn-lt"/>
                  <a:ea typeface="Montserrat Light"/>
                  <a:cs typeface="Montserrat Light"/>
                  <a:sym typeface="Montserrat Light"/>
                </a:rPr>
                <a:t>LZW achieves best compression with high memory overhead</a:t>
              </a:r>
              <a:endParaRPr sz="1500" dirty="0">
                <a:solidFill>
                  <a:schemeClr val="dk1"/>
                </a:solidFill>
                <a:latin typeface="+mn-lt"/>
                <a:ea typeface="Montserrat Light"/>
                <a:cs typeface="Montserrat Light"/>
                <a:sym typeface="Montserrat Light"/>
              </a:endParaRPr>
            </a:p>
            <a:p>
              <a:pPr marL="457200" lvl="0" indent="0" algn="l" rtl="0">
                <a:spcBef>
                  <a:spcPts val="0"/>
                </a:spcBef>
                <a:spcAft>
                  <a:spcPts val="0"/>
                </a:spcAft>
                <a:buNone/>
              </a:pPr>
              <a:endParaRPr sz="1500" dirty="0">
                <a:solidFill>
                  <a:schemeClr val="dk1"/>
                </a:solidFill>
                <a:latin typeface="+mn-lt"/>
                <a:ea typeface="Montserrat Light"/>
                <a:cs typeface="Montserrat Light"/>
                <a:sym typeface="Montserrat Light"/>
              </a:endParaRPr>
            </a:p>
            <a:p>
              <a:pPr marL="457200" lvl="0" indent="-304800" algn="l" rtl="0">
                <a:spcBef>
                  <a:spcPts val="0"/>
                </a:spcBef>
                <a:spcAft>
                  <a:spcPts val="0"/>
                </a:spcAft>
                <a:buClr>
                  <a:schemeClr val="dk1"/>
                </a:buClr>
                <a:buSzPts val="1200"/>
                <a:buFont typeface="Montserrat Light"/>
                <a:buChar char="●"/>
              </a:pPr>
              <a:r>
                <a:rPr lang="en" sz="1500" dirty="0">
                  <a:solidFill>
                    <a:schemeClr val="dk1"/>
                  </a:solidFill>
                  <a:latin typeface="+mn-lt"/>
                  <a:ea typeface="Montserrat Light"/>
                  <a:cs typeface="Montserrat Light"/>
                  <a:sym typeface="Montserrat Light"/>
                </a:rPr>
                <a:t>Arithmetic slowest runtime with low memory overhead</a:t>
              </a:r>
              <a:endParaRPr sz="1500" dirty="0">
                <a:solidFill>
                  <a:schemeClr val="dk1"/>
                </a:solidFill>
                <a:latin typeface="+mn-lt"/>
                <a:ea typeface="Montserrat Light"/>
                <a:cs typeface="Montserrat Light"/>
                <a:sym typeface="Montserrat Light"/>
              </a:endParaRPr>
            </a:p>
            <a:p>
              <a:pPr marL="457200" lvl="0" indent="0" algn="l" rtl="0">
                <a:spcBef>
                  <a:spcPts val="0"/>
                </a:spcBef>
                <a:spcAft>
                  <a:spcPts val="0"/>
                </a:spcAft>
                <a:buNone/>
              </a:pPr>
              <a:endParaRPr sz="1500" dirty="0">
                <a:solidFill>
                  <a:schemeClr val="dk1"/>
                </a:solidFill>
                <a:latin typeface="+mn-lt"/>
                <a:ea typeface="Montserrat Light"/>
                <a:cs typeface="Montserrat Light"/>
                <a:sym typeface="Montserrat Light"/>
              </a:endParaRPr>
            </a:p>
            <a:p>
              <a:pPr marL="457200" lvl="0" indent="-304800" algn="l" rtl="0">
                <a:spcBef>
                  <a:spcPts val="0"/>
                </a:spcBef>
                <a:spcAft>
                  <a:spcPts val="0"/>
                </a:spcAft>
                <a:buClr>
                  <a:schemeClr val="dk1"/>
                </a:buClr>
                <a:buSzPts val="1200"/>
                <a:buFont typeface="Montserrat Light"/>
                <a:buChar char="●"/>
              </a:pPr>
              <a:r>
                <a:rPr lang="en" sz="1500" dirty="0">
                  <a:solidFill>
                    <a:schemeClr val="dk1"/>
                  </a:solidFill>
                  <a:latin typeface="+mn-lt"/>
                  <a:ea typeface="Montserrat Light"/>
                  <a:cs typeface="Montserrat Light"/>
                  <a:sym typeface="Montserrat Light"/>
                </a:rPr>
                <a:t>LLM Tokenizers achieve best balance across all metrics</a:t>
              </a:r>
              <a:endParaRPr sz="1500" dirty="0">
                <a:solidFill>
                  <a:schemeClr val="dk1"/>
                </a:solidFill>
                <a:latin typeface="+mn-lt"/>
                <a:ea typeface="Montserrat Light"/>
                <a:cs typeface="Montserrat Light"/>
                <a:sym typeface="Montserrat Light"/>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pic>
        <p:nvPicPr>
          <p:cNvPr id="530" name="Google Shape;530;p42"/>
          <p:cNvPicPr preferRelativeResize="0"/>
          <p:nvPr/>
        </p:nvPicPr>
        <p:blipFill>
          <a:blip r:embed="rId3">
            <a:alphaModFix/>
          </a:blip>
          <a:stretch>
            <a:fillRect/>
          </a:stretch>
        </p:blipFill>
        <p:spPr>
          <a:xfrm>
            <a:off x="149675" y="649125"/>
            <a:ext cx="4207738" cy="2194574"/>
          </a:xfrm>
          <a:prstGeom prst="rect">
            <a:avLst/>
          </a:prstGeom>
          <a:noFill/>
          <a:ln>
            <a:noFill/>
          </a:ln>
        </p:spPr>
      </p:pic>
      <p:sp>
        <p:nvSpPr>
          <p:cNvPr id="531" name="Google Shape;531;p42"/>
          <p:cNvSpPr txBox="1"/>
          <p:nvPr/>
        </p:nvSpPr>
        <p:spPr>
          <a:xfrm>
            <a:off x="266875" y="65425"/>
            <a:ext cx="8001000" cy="571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None/>
            </a:pPr>
            <a:r>
              <a:rPr lang="en" sz="3200" dirty="0">
                <a:solidFill>
                  <a:srgbClr val="1A202C"/>
                </a:solidFill>
                <a:latin typeface="+mj-lt"/>
                <a:ea typeface="Playfair Display Black"/>
                <a:cs typeface="Playfair Display Black"/>
                <a:sym typeface="Playfair Display Black"/>
              </a:rPr>
              <a:t>Results - Graphs</a:t>
            </a:r>
            <a:endParaRPr sz="3200" b="0" dirty="0">
              <a:solidFill>
                <a:srgbClr val="1A202C"/>
              </a:solidFill>
              <a:latin typeface="+mj-lt"/>
              <a:ea typeface="Playfair Display Black"/>
              <a:cs typeface="Playfair Display Black"/>
              <a:sym typeface="Playfair Display Black"/>
            </a:endParaRPr>
          </a:p>
        </p:txBody>
      </p:sp>
      <p:pic>
        <p:nvPicPr>
          <p:cNvPr id="532" name="Google Shape;532;p42"/>
          <p:cNvPicPr preferRelativeResize="0"/>
          <p:nvPr/>
        </p:nvPicPr>
        <p:blipFill>
          <a:blip r:embed="rId4">
            <a:alphaModFix/>
          </a:blip>
          <a:stretch>
            <a:fillRect/>
          </a:stretch>
        </p:blipFill>
        <p:spPr>
          <a:xfrm>
            <a:off x="4932025" y="717662"/>
            <a:ext cx="3934225" cy="2126826"/>
          </a:xfrm>
          <a:prstGeom prst="rect">
            <a:avLst/>
          </a:prstGeom>
          <a:noFill/>
          <a:ln>
            <a:noFill/>
          </a:ln>
        </p:spPr>
      </p:pic>
      <p:pic>
        <p:nvPicPr>
          <p:cNvPr id="533" name="Google Shape;533;p42"/>
          <p:cNvPicPr preferRelativeResize="0"/>
          <p:nvPr/>
        </p:nvPicPr>
        <p:blipFill>
          <a:blip r:embed="rId5">
            <a:alphaModFix/>
          </a:blip>
          <a:stretch>
            <a:fillRect/>
          </a:stretch>
        </p:blipFill>
        <p:spPr>
          <a:xfrm>
            <a:off x="2606200" y="2925225"/>
            <a:ext cx="4442749" cy="2126828"/>
          </a:xfrm>
          <a:prstGeom prst="rect">
            <a:avLst/>
          </a:prstGeom>
          <a:noFill/>
          <a:ln>
            <a:noFill/>
          </a:ln>
        </p:spPr>
      </p:pic>
      <p:sp>
        <p:nvSpPr>
          <p:cNvPr id="534" name="Google Shape;534;p4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28</a:t>
            </a:fld>
            <a:endParaRPr/>
          </a:p>
        </p:txBody>
      </p:sp>
      <p:sp>
        <p:nvSpPr>
          <p:cNvPr id="535" name="Google Shape;535;p42"/>
          <p:cNvSpPr/>
          <p:nvPr/>
        </p:nvSpPr>
        <p:spPr>
          <a:xfrm>
            <a:off x="287678" y="529467"/>
            <a:ext cx="762000" cy="28500"/>
          </a:xfrm>
          <a:prstGeom prst="rect">
            <a:avLst/>
          </a:prstGeom>
          <a:solidFill>
            <a:srgbClr val="63B3ED"/>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43"/>
          <p:cNvSpPr/>
          <p:nvPr/>
        </p:nvSpPr>
        <p:spPr>
          <a:xfrm>
            <a:off x="0" y="0"/>
            <a:ext cx="9144000" cy="5143500"/>
          </a:xfrm>
          <a:prstGeom prst="rect">
            <a:avLst/>
          </a:prstGeom>
          <a:solidFill>
            <a:srgbClr val="FFFFFF"/>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540" name="Google Shape;540;p43"/>
          <p:cNvSpPr/>
          <p:nvPr/>
        </p:nvSpPr>
        <p:spPr>
          <a:xfrm>
            <a:off x="0" y="0"/>
            <a:ext cx="9144000" cy="38100"/>
          </a:xfrm>
          <a:prstGeom prst="rect">
            <a:avLst/>
          </a:prstGeom>
          <a:solidFill>
            <a:srgbClr val="63B3ED">
              <a:alpha val="2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541" name="Google Shape;541;p43"/>
          <p:cNvSpPr txBox="1"/>
          <p:nvPr/>
        </p:nvSpPr>
        <p:spPr>
          <a:xfrm>
            <a:off x="571500" y="428625"/>
            <a:ext cx="8001000" cy="571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2800" b="0" dirty="0">
                <a:solidFill>
                  <a:srgbClr val="1A202C"/>
                </a:solidFill>
                <a:latin typeface="+mj-lt"/>
                <a:ea typeface="Playfair Display Black"/>
                <a:cs typeface="Playfair Display Black"/>
                <a:sym typeface="Playfair Display Black"/>
              </a:rPr>
              <a:t>Practical Applications</a:t>
            </a:r>
            <a:r>
              <a:rPr lang="en" sz="2800" dirty="0">
                <a:solidFill>
                  <a:srgbClr val="1A202C"/>
                </a:solidFill>
                <a:latin typeface="+mj-lt"/>
                <a:ea typeface="Playfair Display Black"/>
                <a:cs typeface="Playfair Display Black"/>
                <a:sym typeface="Playfair Display Black"/>
              </a:rPr>
              <a:t> - NLP &amp; CRMs</a:t>
            </a:r>
            <a:endParaRPr sz="2800" b="0" dirty="0">
              <a:solidFill>
                <a:srgbClr val="1A202C"/>
              </a:solidFill>
              <a:latin typeface="+mj-lt"/>
              <a:ea typeface="Playfair Display Black"/>
              <a:cs typeface="Playfair Display Black"/>
              <a:sym typeface="Playfair Display Black"/>
            </a:endParaRPr>
          </a:p>
        </p:txBody>
      </p:sp>
      <p:sp>
        <p:nvSpPr>
          <p:cNvPr id="542" name="Google Shape;542;p43"/>
          <p:cNvSpPr/>
          <p:nvPr/>
        </p:nvSpPr>
        <p:spPr>
          <a:xfrm>
            <a:off x="571500" y="1047750"/>
            <a:ext cx="762000" cy="28500"/>
          </a:xfrm>
          <a:prstGeom prst="rect">
            <a:avLst/>
          </a:prstGeom>
          <a:solidFill>
            <a:srgbClr val="63B3ED"/>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grpSp>
        <p:nvGrpSpPr>
          <p:cNvPr id="543" name="Google Shape;543;p43"/>
          <p:cNvGrpSpPr/>
          <p:nvPr/>
        </p:nvGrpSpPr>
        <p:grpSpPr>
          <a:xfrm>
            <a:off x="571500" y="1446768"/>
            <a:ext cx="3905400" cy="1428900"/>
            <a:chOff x="0" y="18018"/>
            <a:chExt cx="3905400" cy="1428900"/>
          </a:xfrm>
        </p:grpSpPr>
        <p:sp>
          <p:nvSpPr>
            <p:cNvPr id="544" name="Google Shape;544;p43"/>
            <p:cNvSpPr/>
            <p:nvPr/>
          </p:nvSpPr>
          <p:spPr>
            <a:xfrm>
              <a:off x="0" y="18018"/>
              <a:ext cx="3905400" cy="1428900"/>
            </a:xfrm>
            <a:prstGeom prst="roundRect">
              <a:avLst>
                <a:gd name="adj" fmla="val 8000"/>
              </a:avLst>
            </a:prstGeom>
            <a:solidFill>
              <a:srgbClr val="F7FAFC"/>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545" name="Google Shape;545;p43"/>
            <p:cNvSpPr txBox="1"/>
            <p:nvPr/>
          </p:nvSpPr>
          <p:spPr>
            <a:xfrm>
              <a:off x="187720" y="102363"/>
              <a:ext cx="3524400" cy="10479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600" b="1" dirty="0">
                  <a:solidFill>
                    <a:srgbClr val="2B6CB0"/>
                  </a:solidFill>
                  <a:latin typeface="+mn-lt"/>
                  <a:ea typeface="Montserrat"/>
                  <a:cs typeface="Montserrat"/>
                  <a:sym typeface="Montserrat"/>
                </a:rPr>
                <a:t>Natural Language Processing (NLP)</a:t>
              </a:r>
              <a:endParaRPr sz="1600" b="1" dirty="0">
                <a:solidFill>
                  <a:srgbClr val="2B6CB0"/>
                </a:solidFill>
                <a:latin typeface="+mn-lt"/>
                <a:ea typeface="Montserrat"/>
                <a:cs typeface="Montserrat"/>
                <a:sym typeface="Montserrat"/>
              </a:endParaRPr>
            </a:p>
            <a:p>
              <a:pPr marL="0" lvl="0" indent="0" algn="l" rtl="0">
                <a:spcBef>
                  <a:spcPts val="600"/>
                </a:spcBef>
                <a:spcAft>
                  <a:spcPts val="0"/>
                </a:spcAft>
                <a:buNone/>
              </a:pPr>
              <a:r>
                <a:rPr lang="en" sz="1600" dirty="0">
                  <a:solidFill>
                    <a:schemeClr val="dk1"/>
                  </a:solidFill>
                  <a:latin typeface="+mn-lt"/>
                  <a:ea typeface="Montserrat Light"/>
                  <a:cs typeface="Montserrat Light"/>
                  <a:sym typeface="Montserrat Light"/>
                </a:rPr>
                <a:t>E</a:t>
              </a:r>
              <a:r>
                <a:rPr lang="en" sz="1600" b="0" dirty="0">
                  <a:solidFill>
                    <a:schemeClr val="dk1"/>
                  </a:solidFill>
                  <a:latin typeface="+mn-lt"/>
                  <a:ea typeface="Montserrat Light"/>
                  <a:cs typeface="Montserrat Light"/>
                  <a:sym typeface="Montserrat Light"/>
                </a:rPr>
                <a:t>nabling efficient handling of vast vocabularies and multilingual text without OOV errors.</a:t>
              </a:r>
              <a:endParaRPr sz="1600" b="0" dirty="0">
                <a:solidFill>
                  <a:schemeClr val="dk1"/>
                </a:solidFill>
                <a:latin typeface="+mn-lt"/>
                <a:ea typeface="Montserrat Light"/>
                <a:cs typeface="Montserrat Light"/>
                <a:sym typeface="Montserrat Light"/>
              </a:endParaRPr>
            </a:p>
          </p:txBody>
        </p:sp>
      </p:grpSp>
      <p:grpSp>
        <p:nvGrpSpPr>
          <p:cNvPr id="546" name="Google Shape;546;p43"/>
          <p:cNvGrpSpPr/>
          <p:nvPr/>
        </p:nvGrpSpPr>
        <p:grpSpPr>
          <a:xfrm>
            <a:off x="571500" y="3210150"/>
            <a:ext cx="3905400" cy="1428900"/>
            <a:chOff x="0" y="0"/>
            <a:chExt cx="3905400" cy="1428900"/>
          </a:xfrm>
        </p:grpSpPr>
        <p:sp>
          <p:nvSpPr>
            <p:cNvPr id="547" name="Google Shape;547;p43"/>
            <p:cNvSpPr/>
            <p:nvPr/>
          </p:nvSpPr>
          <p:spPr>
            <a:xfrm>
              <a:off x="0" y="0"/>
              <a:ext cx="3905400" cy="1428900"/>
            </a:xfrm>
            <a:prstGeom prst="roundRect">
              <a:avLst>
                <a:gd name="adj" fmla="val 8000"/>
              </a:avLst>
            </a:prstGeom>
            <a:solidFill>
              <a:srgbClr val="F7FAFC"/>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548" name="Google Shape;548;p43"/>
            <p:cNvSpPr txBox="1"/>
            <p:nvPr/>
          </p:nvSpPr>
          <p:spPr>
            <a:xfrm>
              <a:off x="190500" y="190500"/>
              <a:ext cx="3524400" cy="10479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600" b="1" dirty="0">
                  <a:solidFill>
                    <a:srgbClr val="2B6CB0"/>
                  </a:solidFill>
                  <a:latin typeface="+mn-lt"/>
                  <a:ea typeface="Montserrat"/>
                  <a:cs typeface="Montserrat"/>
                  <a:sym typeface="Montserrat"/>
                </a:rPr>
                <a:t>Code Representation Models (CRM)</a:t>
              </a:r>
              <a:endParaRPr sz="1600" b="1" dirty="0">
                <a:solidFill>
                  <a:srgbClr val="2B6CB0"/>
                </a:solidFill>
                <a:latin typeface="+mn-lt"/>
                <a:ea typeface="Montserrat"/>
                <a:cs typeface="Montserrat"/>
                <a:sym typeface="Montserrat"/>
              </a:endParaRPr>
            </a:p>
            <a:p>
              <a:pPr marL="0" lvl="0" indent="0" algn="l" rtl="0">
                <a:spcBef>
                  <a:spcPts val="600"/>
                </a:spcBef>
                <a:spcAft>
                  <a:spcPts val="0"/>
                </a:spcAft>
                <a:buNone/>
              </a:pPr>
              <a:r>
                <a:rPr lang="en" sz="1600" dirty="0">
                  <a:solidFill>
                    <a:schemeClr val="dk1"/>
                  </a:solidFill>
                  <a:latin typeface="+mn-lt"/>
                  <a:ea typeface="Montserrat Light"/>
                  <a:cs typeface="Montserrat Light"/>
                  <a:sym typeface="Montserrat Light"/>
                </a:rPr>
                <a:t>E</a:t>
              </a:r>
              <a:r>
                <a:rPr lang="en" sz="1600" b="0" dirty="0">
                  <a:solidFill>
                    <a:schemeClr val="dk1"/>
                  </a:solidFill>
                  <a:latin typeface="+mn-lt"/>
                  <a:ea typeface="Montserrat Light"/>
                  <a:cs typeface="Montserrat Light"/>
                  <a:sym typeface="Montserrat Light"/>
                </a:rPr>
                <a:t>ffectively capture repetitive structural patterns and naming conventions </a:t>
              </a:r>
              <a:r>
                <a:rPr lang="en" sz="1600" dirty="0">
                  <a:solidFill>
                    <a:schemeClr val="dk1"/>
                  </a:solidFill>
                  <a:latin typeface="+mn-lt"/>
                  <a:ea typeface="Montserrat Light"/>
                  <a:cs typeface="Montserrat Light"/>
                  <a:sym typeface="Montserrat Light"/>
                </a:rPr>
                <a:t>as </a:t>
              </a:r>
              <a:r>
                <a:rPr lang="en" sz="1600" b="0" dirty="0">
                  <a:solidFill>
                    <a:schemeClr val="dk1"/>
                  </a:solidFill>
                  <a:latin typeface="+mn-lt"/>
                  <a:ea typeface="Montserrat Light"/>
                  <a:cs typeface="Montserrat Light"/>
                  <a:sym typeface="Montserrat Light"/>
                </a:rPr>
                <a:t>code embeddings (e.g. Claude, Codex)</a:t>
              </a:r>
              <a:endParaRPr sz="1600" b="0" dirty="0">
                <a:solidFill>
                  <a:schemeClr val="dk1"/>
                </a:solidFill>
                <a:latin typeface="+mn-lt"/>
                <a:ea typeface="Montserrat Light"/>
                <a:cs typeface="Montserrat Light"/>
                <a:sym typeface="Montserrat Light"/>
              </a:endParaRPr>
            </a:p>
          </p:txBody>
        </p:sp>
      </p:grpSp>
      <p:sp>
        <p:nvSpPr>
          <p:cNvPr id="549" name="Google Shape;549;p43"/>
          <p:cNvSpPr/>
          <p:nvPr/>
        </p:nvSpPr>
        <p:spPr>
          <a:xfrm>
            <a:off x="571500" y="4857750"/>
            <a:ext cx="8001000" cy="9600"/>
          </a:xfrm>
          <a:prstGeom prst="rect">
            <a:avLst/>
          </a:prstGeom>
          <a:solidFill>
            <a:srgbClr val="E2E8F0"/>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550" name="Google Shape;550;p43"/>
          <p:cNvSpPr/>
          <p:nvPr/>
        </p:nvSpPr>
        <p:spPr>
          <a:xfrm>
            <a:off x="4753978" y="927186"/>
            <a:ext cx="1932859" cy="2085737"/>
          </a:xfrm>
          <a:prstGeom prst="ellipse">
            <a:avLst/>
          </a:prstGeom>
          <a:solidFill>
            <a:srgbClr val="FFFFFF"/>
          </a:solidFill>
          <a:ln w="14250" cap="flat" cmpd="sng">
            <a:solidFill>
              <a:srgbClr val="38BCF7"/>
            </a:solidFill>
            <a:prstDash val="solid"/>
            <a:round/>
            <a:headEnd type="none" w="sm" len="sm"/>
            <a:tailEnd type="none" w="sm" len="sm"/>
          </a:ln>
        </p:spPr>
        <p:txBody>
          <a:bodyPr spcFirstLastPara="1" wrap="square" lIns="68425" tIns="68425" rIns="68425" bIns="68425" anchor="ctr" anchorCtr="0">
            <a:noAutofit/>
          </a:bodyPr>
          <a:lstStyle/>
          <a:p>
            <a:pPr marL="0" lvl="0" indent="0" algn="ctr" rtl="0">
              <a:spcBef>
                <a:spcPts val="0"/>
              </a:spcBef>
              <a:spcAft>
                <a:spcPts val="0"/>
              </a:spcAft>
              <a:buNone/>
            </a:pPr>
            <a:endParaRPr sz="1048"/>
          </a:p>
        </p:txBody>
      </p:sp>
      <p:pic>
        <p:nvPicPr>
          <p:cNvPr id="551" name="Google Shape;551;p43" title="download (1).png"/>
          <p:cNvPicPr preferRelativeResize="0"/>
          <p:nvPr/>
        </p:nvPicPr>
        <p:blipFill>
          <a:blip r:embed="rId3">
            <a:alphaModFix/>
          </a:blip>
          <a:stretch>
            <a:fillRect/>
          </a:stretch>
        </p:blipFill>
        <p:spPr>
          <a:xfrm>
            <a:off x="5027137" y="2007273"/>
            <a:ext cx="697962" cy="697977"/>
          </a:xfrm>
          <a:prstGeom prst="rect">
            <a:avLst/>
          </a:prstGeom>
          <a:solidFill>
            <a:srgbClr val="FFFFFF"/>
          </a:solidFill>
          <a:ln>
            <a:noFill/>
          </a:ln>
        </p:spPr>
      </p:pic>
      <p:pic>
        <p:nvPicPr>
          <p:cNvPr id="552" name="Google Shape;552;p43" title="download.png"/>
          <p:cNvPicPr preferRelativeResize="0"/>
          <p:nvPr/>
        </p:nvPicPr>
        <p:blipFill rotWithShape="1">
          <a:blip r:embed="rId4">
            <a:alphaModFix/>
          </a:blip>
          <a:srcRect t="33756" b="27982"/>
          <a:stretch/>
        </p:blipFill>
        <p:spPr>
          <a:xfrm>
            <a:off x="5242775" y="1621874"/>
            <a:ext cx="955261" cy="365526"/>
          </a:xfrm>
          <a:prstGeom prst="rect">
            <a:avLst/>
          </a:prstGeom>
          <a:solidFill>
            <a:srgbClr val="FFFFFF"/>
          </a:solidFill>
          <a:ln>
            <a:noFill/>
          </a:ln>
        </p:spPr>
      </p:pic>
      <p:pic>
        <p:nvPicPr>
          <p:cNvPr id="553" name="Google Shape;553;p43" title="download (3).png"/>
          <p:cNvPicPr preferRelativeResize="0"/>
          <p:nvPr/>
        </p:nvPicPr>
        <p:blipFill>
          <a:blip r:embed="rId5">
            <a:alphaModFix/>
          </a:blip>
          <a:stretch>
            <a:fillRect/>
          </a:stretch>
        </p:blipFill>
        <p:spPr>
          <a:xfrm>
            <a:off x="5667617" y="1987404"/>
            <a:ext cx="800999" cy="592317"/>
          </a:xfrm>
          <a:prstGeom prst="rect">
            <a:avLst/>
          </a:prstGeom>
          <a:solidFill>
            <a:srgbClr val="FFFFFF"/>
          </a:solidFill>
          <a:ln>
            <a:noFill/>
          </a:ln>
        </p:spPr>
      </p:pic>
      <p:grpSp>
        <p:nvGrpSpPr>
          <p:cNvPr id="554" name="Google Shape;554;p43"/>
          <p:cNvGrpSpPr/>
          <p:nvPr/>
        </p:nvGrpSpPr>
        <p:grpSpPr>
          <a:xfrm>
            <a:off x="7048250" y="879350"/>
            <a:ext cx="1932900" cy="2085600"/>
            <a:chOff x="7335600" y="559350"/>
            <a:chExt cx="1932900" cy="2085600"/>
          </a:xfrm>
        </p:grpSpPr>
        <p:sp>
          <p:nvSpPr>
            <p:cNvPr id="555" name="Google Shape;555;p43"/>
            <p:cNvSpPr/>
            <p:nvPr/>
          </p:nvSpPr>
          <p:spPr>
            <a:xfrm>
              <a:off x="7335600" y="559350"/>
              <a:ext cx="1932900" cy="2085600"/>
            </a:xfrm>
            <a:prstGeom prst="ellipse">
              <a:avLst/>
            </a:prstGeom>
            <a:solidFill>
              <a:srgbClr val="FFFFFF"/>
            </a:solidFill>
            <a:ln w="19050" cap="flat" cmpd="sng">
              <a:solidFill>
                <a:srgbClr val="38BCF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56" name="Google Shape;556;p43" title="download (4).png"/>
            <p:cNvPicPr preferRelativeResize="0"/>
            <p:nvPr/>
          </p:nvPicPr>
          <p:blipFill rotWithShape="1">
            <a:blip r:embed="rId6">
              <a:alphaModFix/>
            </a:blip>
            <a:srcRect l="8278" r="8278"/>
            <a:stretch/>
          </p:blipFill>
          <p:spPr>
            <a:xfrm>
              <a:off x="7805550" y="1756273"/>
              <a:ext cx="1118200" cy="571500"/>
            </a:xfrm>
            <a:prstGeom prst="rect">
              <a:avLst/>
            </a:prstGeom>
            <a:solidFill>
              <a:srgbClr val="FFFFFF"/>
            </a:solidFill>
            <a:ln>
              <a:noFill/>
            </a:ln>
          </p:spPr>
        </p:pic>
        <p:pic>
          <p:nvPicPr>
            <p:cNvPr id="557" name="Google Shape;557;p43" title="1_ueZng3EvzmP8Hujiq5U3sQ.png"/>
            <p:cNvPicPr preferRelativeResize="0"/>
            <p:nvPr/>
          </p:nvPicPr>
          <p:blipFill>
            <a:blip r:embed="rId7">
              <a:alphaModFix/>
            </a:blip>
            <a:stretch>
              <a:fillRect/>
            </a:stretch>
          </p:blipFill>
          <p:spPr>
            <a:xfrm>
              <a:off x="7946700" y="1228875"/>
              <a:ext cx="889101" cy="511537"/>
            </a:xfrm>
            <a:prstGeom prst="rect">
              <a:avLst/>
            </a:prstGeom>
            <a:solidFill>
              <a:srgbClr val="FFFFFF"/>
            </a:solidFill>
            <a:ln>
              <a:noFill/>
            </a:ln>
          </p:spPr>
        </p:pic>
      </p:grpSp>
      <p:sp>
        <p:nvSpPr>
          <p:cNvPr id="558" name="Google Shape;558;p43"/>
          <p:cNvSpPr txBox="1"/>
          <p:nvPr/>
        </p:nvSpPr>
        <p:spPr>
          <a:xfrm>
            <a:off x="5261625" y="1165353"/>
            <a:ext cx="1037400" cy="36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rPr>
              <a:t>Decoder </a:t>
            </a:r>
            <a:endParaRPr sz="1000">
              <a:solidFill>
                <a:schemeClr val="dk2"/>
              </a:solidFill>
            </a:endParaRPr>
          </a:p>
          <a:p>
            <a:pPr marL="0" lvl="0" indent="0" algn="l" rtl="0">
              <a:spcBef>
                <a:spcPts val="0"/>
              </a:spcBef>
              <a:spcAft>
                <a:spcPts val="0"/>
              </a:spcAft>
              <a:buNone/>
            </a:pPr>
            <a:r>
              <a:rPr lang="en" sz="1000">
                <a:solidFill>
                  <a:schemeClr val="dk2"/>
                </a:solidFill>
              </a:rPr>
              <a:t>(BPE</a:t>
            </a:r>
            <a:r>
              <a:rPr lang="en" sz="1200">
                <a:solidFill>
                  <a:schemeClr val="dk2"/>
                </a:solidFill>
              </a:rPr>
              <a:t>)</a:t>
            </a:r>
            <a:endParaRPr sz="1200">
              <a:solidFill>
                <a:schemeClr val="dk2"/>
              </a:solidFill>
            </a:endParaRPr>
          </a:p>
        </p:txBody>
      </p:sp>
      <p:sp>
        <p:nvSpPr>
          <p:cNvPr id="559" name="Google Shape;559;p43"/>
          <p:cNvSpPr txBox="1"/>
          <p:nvPr/>
        </p:nvSpPr>
        <p:spPr>
          <a:xfrm>
            <a:off x="7535100" y="1117453"/>
            <a:ext cx="1037400" cy="36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rPr>
              <a:t>Encoder (Wordpiece)</a:t>
            </a:r>
            <a:endParaRPr sz="1000">
              <a:solidFill>
                <a:schemeClr val="dk2"/>
              </a:solidFill>
            </a:endParaRPr>
          </a:p>
        </p:txBody>
      </p:sp>
      <p:grpSp>
        <p:nvGrpSpPr>
          <p:cNvPr id="560" name="Google Shape;560;p43"/>
          <p:cNvGrpSpPr/>
          <p:nvPr/>
        </p:nvGrpSpPr>
        <p:grpSpPr>
          <a:xfrm>
            <a:off x="6073800" y="3036375"/>
            <a:ext cx="1932900" cy="2085600"/>
            <a:chOff x="4905250" y="3057900"/>
            <a:chExt cx="1932900" cy="2085600"/>
          </a:xfrm>
        </p:grpSpPr>
        <p:grpSp>
          <p:nvGrpSpPr>
            <p:cNvPr id="561" name="Google Shape;561;p43"/>
            <p:cNvGrpSpPr/>
            <p:nvPr/>
          </p:nvGrpSpPr>
          <p:grpSpPr>
            <a:xfrm>
              <a:off x="4905250" y="3057900"/>
              <a:ext cx="1932900" cy="2085600"/>
              <a:chOff x="5566150" y="3057900"/>
              <a:chExt cx="1932900" cy="2085600"/>
            </a:xfrm>
          </p:grpSpPr>
          <p:sp>
            <p:nvSpPr>
              <p:cNvPr id="562" name="Google Shape;562;p43"/>
              <p:cNvSpPr/>
              <p:nvPr/>
            </p:nvSpPr>
            <p:spPr>
              <a:xfrm>
                <a:off x="5566150" y="3057900"/>
                <a:ext cx="1932900" cy="2085600"/>
              </a:xfrm>
              <a:prstGeom prst="ellipse">
                <a:avLst/>
              </a:prstGeom>
              <a:solidFill>
                <a:srgbClr val="FFFFFF"/>
              </a:solidFill>
              <a:ln w="19050" cap="flat" cmpd="sng">
                <a:solidFill>
                  <a:srgbClr val="38BCF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63" name="Google Shape;563;p43" title="33c83302a3ed239ebb22b56b62b64b75-i.width-800.format-jpeg.jpg"/>
              <p:cNvPicPr preferRelativeResize="0"/>
              <p:nvPr/>
            </p:nvPicPr>
            <p:blipFill rotWithShape="1">
              <a:blip r:embed="rId8">
                <a:alphaModFix/>
              </a:blip>
              <a:srcRect l="50627" t="12334" r="24942" b="22987"/>
              <a:stretch/>
            </p:blipFill>
            <p:spPr>
              <a:xfrm>
                <a:off x="6194925" y="4276638"/>
                <a:ext cx="675350" cy="670475"/>
              </a:xfrm>
              <a:prstGeom prst="rect">
                <a:avLst/>
              </a:prstGeom>
              <a:solidFill>
                <a:srgbClr val="FFFFFF"/>
              </a:solidFill>
              <a:ln>
                <a:noFill/>
              </a:ln>
            </p:spPr>
          </p:pic>
          <p:pic>
            <p:nvPicPr>
              <p:cNvPr id="564" name="Google Shape;564;p43" title="download (5).png"/>
              <p:cNvPicPr preferRelativeResize="0"/>
              <p:nvPr/>
            </p:nvPicPr>
            <p:blipFill rotWithShape="1">
              <a:blip r:embed="rId9">
                <a:alphaModFix/>
              </a:blip>
              <a:srcRect t="20590" b="14149"/>
              <a:stretch/>
            </p:blipFill>
            <p:spPr>
              <a:xfrm>
                <a:off x="5760562" y="3712400"/>
                <a:ext cx="1544082" cy="571500"/>
              </a:xfrm>
              <a:prstGeom prst="rect">
                <a:avLst/>
              </a:prstGeom>
              <a:solidFill>
                <a:srgbClr val="FFFFFF"/>
              </a:solidFill>
              <a:ln>
                <a:noFill/>
              </a:ln>
            </p:spPr>
          </p:pic>
        </p:grpSp>
        <p:sp>
          <p:nvSpPr>
            <p:cNvPr id="565" name="Google Shape;565;p43"/>
            <p:cNvSpPr txBox="1"/>
            <p:nvPr/>
          </p:nvSpPr>
          <p:spPr>
            <a:xfrm>
              <a:off x="5353000" y="3239878"/>
              <a:ext cx="1037400" cy="36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rPr>
                <a:t>Transformer (Unigram</a:t>
              </a:r>
              <a:r>
                <a:rPr lang="en" sz="1200">
                  <a:solidFill>
                    <a:schemeClr val="dk2"/>
                  </a:solidFill>
                </a:rPr>
                <a:t>)</a:t>
              </a:r>
              <a:endParaRPr sz="1200">
                <a:solidFill>
                  <a:schemeClr val="dk2"/>
                </a:solidFill>
              </a:endParaRPr>
            </a:p>
          </p:txBody>
        </p:sp>
      </p:grpSp>
      <p:sp>
        <p:nvSpPr>
          <p:cNvPr id="566" name="Google Shape;566;p4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17"/>
          <p:cNvPicPr preferRelativeResize="0"/>
          <p:nvPr/>
        </p:nvPicPr>
        <p:blipFill>
          <a:blip r:embed="rId3">
            <a:alphaModFix/>
          </a:blip>
          <a:stretch>
            <a:fillRect/>
          </a:stretch>
        </p:blipFill>
        <p:spPr>
          <a:xfrm>
            <a:off x="427712" y="2020450"/>
            <a:ext cx="2061315" cy="1371725"/>
          </a:xfrm>
          <a:prstGeom prst="rect">
            <a:avLst/>
          </a:prstGeom>
          <a:noFill/>
          <a:ln>
            <a:noFill/>
          </a:ln>
        </p:spPr>
      </p:pic>
      <p:pic>
        <p:nvPicPr>
          <p:cNvPr id="96" name="Google Shape;96;p17"/>
          <p:cNvPicPr preferRelativeResize="0"/>
          <p:nvPr/>
        </p:nvPicPr>
        <p:blipFill>
          <a:blip r:embed="rId4">
            <a:alphaModFix/>
          </a:blip>
          <a:stretch>
            <a:fillRect/>
          </a:stretch>
        </p:blipFill>
        <p:spPr>
          <a:xfrm>
            <a:off x="3320625" y="2210100"/>
            <a:ext cx="2368225" cy="949425"/>
          </a:xfrm>
          <a:prstGeom prst="rect">
            <a:avLst/>
          </a:prstGeom>
          <a:noFill/>
          <a:ln>
            <a:noFill/>
          </a:ln>
        </p:spPr>
      </p:pic>
      <p:pic>
        <p:nvPicPr>
          <p:cNvPr id="97" name="Google Shape;97;p17"/>
          <p:cNvPicPr preferRelativeResize="0"/>
          <p:nvPr/>
        </p:nvPicPr>
        <p:blipFill>
          <a:blip r:embed="rId5">
            <a:alphaModFix/>
          </a:blip>
          <a:stretch>
            <a:fillRect/>
          </a:stretch>
        </p:blipFill>
        <p:spPr>
          <a:xfrm>
            <a:off x="160700" y="1921500"/>
            <a:ext cx="2676001" cy="2871936"/>
          </a:xfrm>
          <a:prstGeom prst="rect">
            <a:avLst/>
          </a:prstGeom>
          <a:noFill/>
          <a:ln>
            <a:noFill/>
          </a:ln>
        </p:spPr>
      </p:pic>
      <p:pic>
        <p:nvPicPr>
          <p:cNvPr id="98" name="Google Shape;98;p17"/>
          <p:cNvPicPr preferRelativeResize="0"/>
          <p:nvPr/>
        </p:nvPicPr>
        <p:blipFill>
          <a:blip r:embed="rId5">
            <a:alphaModFix/>
          </a:blip>
          <a:stretch>
            <a:fillRect/>
          </a:stretch>
        </p:blipFill>
        <p:spPr>
          <a:xfrm>
            <a:off x="6207054" y="1921500"/>
            <a:ext cx="2676001" cy="2871936"/>
          </a:xfrm>
          <a:prstGeom prst="rect">
            <a:avLst/>
          </a:prstGeom>
          <a:noFill/>
          <a:ln>
            <a:noFill/>
          </a:ln>
        </p:spPr>
      </p:pic>
      <p:pic>
        <p:nvPicPr>
          <p:cNvPr id="99" name="Google Shape;99;p17"/>
          <p:cNvPicPr preferRelativeResize="0"/>
          <p:nvPr/>
        </p:nvPicPr>
        <p:blipFill>
          <a:blip r:embed="rId5">
            <a:alphaModFix/>
          </a:blip>
          <a:stretch>
            <a:fillRect/>
          </a:stretch>
        </p:blipFill>
        <p:spPr>
          <a:xfrm>
            <a:off x="3106955" y="1921500"/>
            <a:ext cx="2799749" cy="3004746"/>
          </a:xfrm>
          <a:prstGeom prst="rect">
            <a:avLst/>
          </a:prstGeom>
          <a:noFill/>
          <a:ln>
            <a:noFill/>
          </a:ln>
        </p:spPr>
      </p:pic>
      <p:pic>
        <p:nvPicPr>
          <p:cNvPr id="100" name="Google Shape;100;p17"/>
          <p:cNvPicPr preferRelativeResize="0"/>
          <p:nvPr/>
        </p:nvPicPr>
        <p:blipFill>
          <a:blip r:embed="rId6">
            <a:alphaModFix/>
          </a:blip>
          <a:stretch>
            <a:fillRect/>
          </a:stretch>
        </p:blipFill>
        <p:spPr>
          <a:xfrm>
            <a:off x="1204823" y="1571525"/>
            <a:ext cx="391181" cy="451369"/>
          </a:xfrm>
          <a:prstGeom prst="rect">
            <a:avLst/>
          </a:prstGeom>
          <a:noFill/>
          <a:ln>
            <a:noFill/>
          </a:ln>
        </p:spPr>
      </p:pic>
      <p:pic>
        <p:nvPicPr>
          <p:cNvPr id="101" name="Google Shape;101;p17"/>
          <p:cNvPicPr preferRelativeResize="0"/>
          <p:nvPr/>
        </p:nvPicPr>
        <p:blipFill>
          <a:blip r:embed="rId7">
            <a:alphaModFix/>
          </a:blip>
          <a:stretch>
            <a:fillRect/>
          </a:stretch>
        </p:blipFill>
        <p:spPr>
          <a:xfrm>
            <a:off x="4240900" y="1573987"/>
            <a:ext cx="391181" cy="446457"/>
          </a:xfrm>
          <a:prstGeom prst="rect">
            <a:avLst/>
          </a:prstGeom>
          <a:noFill/>
          <a:ln>
            <a:noFill/>
          </a:ln>
        </p:spPr>
      </p:pic>
      <p:pic>
        <p:nvPicPr>
          <p:cNvPr id="102" name="Google Shape;102;p17"/>
          <p:cNvPicPr preferRelativeResize="0"/>
          <p:nvPr/>
        </p:nvPicPr>
        <p:blipFill>
          <a:blip r:embed="rId8">
            <a:alphaModFix/>
          </a:blip>
          <a:stretch>
            <a:fillRect/>
          </a:stretch>
        </p:blipFill>
        <p:spPr>
          <a:xfrm>
            <a:off x="7276975" y="1573981"/>
            <a:ext cx="391181" cy="446470"/>
          </a:xfrm>
          <a:prstGeom prst="rect">
            <a:avLst/>
          </a:prstGeom>
          <a:noFill/>
          <a:ln>
            <a:noFill/>
          </a:ln>
        </p:spPr>
      </p:pic>
      <p:pic>
        <p:nvPicPr>
          <p:cNvPr id="103" name="Google Shape;103;p17"/>
          <p:cNvPicPr preferRelativeResize="0"/>
          <p:nvPr/>
        </p:nvPicPr>
        <p:blipFill rotWithShape="1">
          <a:blip r:embed="rId9">
            <a:alphaModFix/>
          </a:blip>
          <a:srcRect l="903" t="3549" r="894" b="3540"/>
          <a:stretch/>
        </p:blipFill>
        <p:spPr>
          <a:xfrm>
            <a:off x="6703213" y="2016326"/>
            <a:ext cx="1700063" cy="780300"/>
          </a:xfrm>
          <a:prstGeom prst="rect">
            <a:avLst/>
          </a:prstGeom>
          <a:noFill/>
          <a:ln>
            <a:noFill/>
          </a:ln>
        </p:spPr>
      </p:pic>
      <p:sp>
        <p:nvSpPr>
          <p:cNvPr id="104" name="Google Shape;104;p17"/>
          <p:cNvSpPr txBox="1"/>
          <p:nvPr/>
        </p:nvSpPr>
        <p:spPr>
          <a:xfrm>
            <a:off x="314610" y="3517525"/>
            <a:ext cx="2368200" cy="804036"/>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750" b="1" dirty="0">
                <a:solidFill>
                  <a:srgbClr val="2B6CB0"/>
                </a:solidFill>
                <a:latin typeface="+mn-lt"/>
                <a:ea typeface="Montserrat"/>
                <a:cs typeface="Montserrat"/>
                <a:sym typeface="Montserrat"/>
              </a:rPr>
              <a:t>Aditya Birla Public School</a:t>
            </a:r>
            <a:endParaRPr sz="1750" b="1" dirty="0">
              <a:solidFill>
                <a:srgbClr val="44474F"/>
              </a:solidFill>
              <a:latin typeface="+mn-lt"/>
              <a:ea typeface="Georgia"/>
              <a:cs typeface="Georgia"/>
              <a:sym typeface="Georgia"/>
            </a:endParaRPr>
          </a:p>
        </p:txBody>
      </p:sp>
      <p:sp>
        <p:nvSpPr>
          <p:cNvPr id="105" name="Google Shape;105;p17"/>
          <p:cNvSpPr txBox="1"/>
          <p:nvPr/>
        </p:nvSpPr>
        <p:spPr>
          <a:xfrm>
            <a:off x="6326712" y="2811763"/>
            <a:ext cx="2453100" cy="680156"/>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dirty="0">
                <a:solidFill>
                  <a:schemeClr val="dk1"/>
                </a:solidFill>
                <a:latin typeface="+mn-lt"/>
                <a:ea typeface="Montserrat Light"/>
                <a:cs typeface="Montserrat Light"/>
                <a:sym typeface="Montserrat Light"/>
              </a:rPr>
              <a:t>BS in Computer Science and Minor in Math</a:t>
            </a:r>
            <a:endParaRPr dirty="0">
              <a:solidFill>
                <a:srgbClr val="414141"/>
              </a:solidFill>
              <a:latin typeface="+mn-lt"/>
            </a:endParaRPr>
          </a:p>
        </p:txBody>
      </p:sp>
      <p:sp>
        <p:nvSpPr>
          <p:cNvPr id="106" name="Google Shape;106;p17"/>
          <p:cNvSpPr txBox="1"/>
          <p:nvPr/>
        </p:nvSpPr>
        <p:spPr>
          <a:xfrm>
            <a:off x="3106925" y="3517525"/>
            <a:ext cx="2676000" cy="816475"/>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750" b="1" dirty="0">
                <a:solidFill>
                  <a:srgbClr val="2B6CB0"/>
                </a:solidFill>
                <a:latin typeface="+mn-lt"/>
                <a:ea typeface="Montserrat"/>
                <a:cs typeface="Montserrat"/>
                <a:sym typeface="Montserrat"/>
              </a:rPr>
              <a:t>Mount Juliet Christian Academy</a:t>
            </a:r>
            <a:endParaRPr sz="1750" b="1" dirty="0">
              <a:solidFill>
                <a:srgbClr val="44474F"/>
              </a:solidFill>
              <a:latin typeface="+mn-lt"/>
              <a:ea typeface="Georgia"/>
              <a:cs typeface="Georgia"/>
              <a:sym typeface="Georgia"/>
            </a:endParaRPr>
          </a:p>
        </p:txBody>
      </p:sp>
      <p:sp>
        <p:nvSpPr>
          <p:cNvPr id="107" name="Google Shape;107;p17"/>
          <p:cNvSpPr txBox="1"/>
          <p:nvPr/>
        </p:nvSpPr>
        <p:spPr>
          <a:xfrm>
            <a:off x="2954675" y="4302075"/>
            <a:ext cx="3134400" cy="46779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600" dirty="0">
                <a:solidFill>
                  <a:schemeClr val="dk1"/>
                </a:solidFill>
                <a:latin typeface="+mn-lt"/>
                <a:ea typeface="Montserrat Light"/>
                <a:cs typeface="Montserrat Light"/>
                <a:sym typeface="Montserrat Light"/>
              </a:rPr>
              <a:t>Junior and Senior Year</a:t>
            </a:r>
            <a:endParaRPr sz="1600" dirty="0">
              <a:solidFill>
                <a:srgbClr val="414141"/>
              </a:solidFill>
              <a:latin typeface="+mn-lt"/>
            </a:endParaRPr>
          </a:p>
        </p:txBody>
      </p:sp>
      <p:sp>
        <p:nvSpPr>
          <p:cNvPr id="108" name="Google Shape;108;p17"/>
          <p:cNvSpPr txBox="1"/>
          <p:nvPr/>
        </p:nvSpPr>
        <p:spPr>
          <a:xfrm>
            <a:off x="-1300" y="4302075"/>
            <a:ext cx="3000000" cy="46779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600" dirty="0">
                <a:solidFill>
                  <a:schemeClr val="dk1"/>
                </a:solidFill>
                <a:latin typeface="+mn-lt"/>
                <a:ea typeface="Montserrat Light"/>
                <a:cs typeface="Montserrat Light"/>
                <a:sym typeface="Montserrat Light"/>
              </a:rPr>
              <a:t>Kindergarten to 10th grade</a:t>
            </a:r>
            <a:endParaRPr sz="1600" dirty="0">
              <a:solidFill>
                <a:srgbClr val="414141"/>
              </a:solidFill>
              <a:latin typeface="+mn-lt"/>
            </a:endParaRPr>
          </a:p>
        </p:txBody>
      </p:sp>
      <p:sp>
        <p:nvSpPr>
          <p:cNvPr id="109" name="Google Shape;109;p17"/>
          <p:cNvSpPr txBox="1"/>
          <p:nvPr/>
        </p:nvSpPr>
        <p:spPr>
          <a:xfrm>
            <a:off x="6318499" y="3960346"/>
            <a:ext cx="2453100" cy="927916"/>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dirty="0">
                <a:solidFill>
                  <a:schemeClr val="dk1"/>
                </a:solidFill>
                <a:latin typeface="+mn-lt"/>
                <a:ea typeface="Montserrat Light"/>
                <a:cs typeface="Montserrat Light"/>
                <a:sym typeface="Montserrat Light"/>
              </a:rPr>
              <a:t>MS in Computer Science  in Data Analytics; Advisor: Dr. Berry)</a:t>
            </a:r>
            <a:endParaRPr dirty="0">
              <a:solidFill>
                <a:srgbClr val="414141"/>
              </a:solidFill>
              <a:latin typeface="+mn-lt"/>
            </a:endParaRPr>
          </a:p>
        </p:txBody>
      </p:sp>
      <p:pic>
        <p:nvPicPr>
          <p:cNvPr id="110" name="Google Shape;110;p17"/>
          <p:cNvPicPr preferRelativeResize="0"/>
          <p:nvPr/>
        </p:nvPicPr>
        <p:blipFill>
          <a:blip r:embed="rId10">
            <a:alphaModFix/>
          </a:blip>
          <a:stretch>
            <a:fillRect/>
          </a:stretch>
        </p:blipFill>
        <p:spPr>
          <a:xfrm>
            <a:off x="7098145" y="3414025"/>
            <a:ext cx="910205" cy="601825"/>
          </a:xfrm>
          <a:prstGeom prst="rect">
            <a:avLst/>
          </a:prstGeom>
          <a:noFill/>
          <a:ln>
            <a:noFill/>
          </a:ln>
        </p:spPr>
      </p:pic>
      <p:pic>
        <p:nvPicPr>
          <p:cNvPr id="111" name="Google Shape;111;p17"/>
          <p:cNvPicPr preferRelativeResize="0"/>
          <p:nvPr/>
        </p:nvPicPr>
        <p:blipFill>
          <a:blip r:embed="rId11">
            <a:alphaModFix/>
          </a:blip>
          <a:stretch>
            <a:fillRect/>
          </a:stretch>
        </p:blipFill>
        <p:spPr>
          <a:xfrm>
            <a:off x="6360937" y="126050"/>
            <a:ext cx="2368225" cy="1198100"/>
          </a:xfrm>
          <a:prstGeom prst="rect">
            <a:avLst/>
          </a:prstGeom>
          <a:noFill/>
          <a:ln>
            <a:noFill/>
          </a:ln>
        </p:spPr>
      </p:pic>
      <p:sp>
        <p:nvSpPr>
          <p:cNvPr id="112" name="Google Shape;112;p17"/>
          <p:cNvSpPr txBox="1"/>
          <p:nvPr/>
        </p:nvSpPr>
        <p:spPr>
          <a:xfrm>
            <a:off x="223625" y="439350"/>
            <a:ext cx="3948900" cy="571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2800" dirty="0">
                <a:solidFill>
                  <a:srgbClr val="1A202C"/>
                </a:solidFill>
                <a:latin typeface="+mn-lt"/>
                <a:ea typeface="Playfair Display Black"/>
                <a:cs typeface="Playfair Display Black"/>
                <a:sym typeface="Playfair Display Black"/>
              </a:rPr>
              <a:t>Rishi Patel - Education and Hometown</a:t>
            </a:r>
            <a:endParaRPr sz="2800" b="0" dirty="0">
              <a:solidFill>
                <a:srgbClr val="1A202C"/>
              </a:solidFill>
              <a:latin typeface="+mn-lt"/>
              <a:ea typeface="Playfair Display Black"/>
              <a:cs typeface="Playfair Display Black"/>
              <a:sym typeface="Playfair Display Black"/>
            </a:endParaRPr>
          </a:p>
        </p:txBody>
      </p:sp>
      <p:pic>
        <p:nvPicPr>
          <p:cNvPr id="113" name="Google Shape;113;p17" descr="no you highlightd the whole state, I want to highlight the southern gujarat city, Surat could you do it? also in the image give the text 'Surat' so people can read the spelling"/>
          <p:cNvPicPr preferRelativeResize="0"/>
          <p:nvPr/>
        </p:nvPicPr>
        <p:blipFill>
          <a:blip r:embed="rId12">
            <a:alphaModFix/>
          </a:blip>
          <a:stretch>
            <a:fillRect/>
          </a:stretch>
        </p:blipFill>
        <p:spPr>
          <a:xfrm>
            <a:off x="4571025" y="126050"/>
            <a:ext cx="1391400" cy="1464754"/>
          </a:xfrm>
          <a:prstGeom prst="rect">
            <a:avLst/>
          </a:prstGeom>
          <a:noFill/>
          <a:ln>
            <a:noFill/>
          </a:ln>
        </p:spPr>
      </p:pic>
      <p:sp>
        <p:nvSpPr>
          <p:cNvPr id="114" name="Google Shape;114;p1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3</a:t>
            </a:fld>
            <a:endParaRPr/>
          </a:p>
        </p:txBody>
      </p:sp>
      <p:sp>
        <p:nvSpPr>
          <p:cNvPr id="115" name="Google Shape;115;p17"/>
          <p:cNvSpPr/>
          <p:nvPr/>
        </p:nvSpPr>
        <p:spPr>
          <a:xfrm>
            <a:off x="283079" y="1143890"/>
            <a:ext cx="762000" cy="28500"/>
          </a:xfrm>
          <a:prstGeom prst="rect">
            <a:avLst/>
          </a:prstGeom>
          <a:solidFill>
            <a:srgbClr val="63B3ED"/>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44"/>
          <p:cNvSpPr/>
          <p:nvPr/>
        </p:nvSpPr>
        <p:spPr>
          <a:xfrm>
            <a:off x="0" y="0"/>
            <a:ext cx="9144000" cy="38100"/>
          </a:xfrm>
          <a:prstGeom prst="rect">
            <a:avLst/>
          </a:prstGeom>
          <a:solidFill>
            <a:srgbClr val="63B3ED">
              <a:alpha val="2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571" name="Google Shape;571;p44"/>
          <p:cNvSpPr txBox="1"/>
          <p:nvPr/>
        </p:nvSpPr>
        <p:spPr>
          <a:xfrm>
            <a:off x="571500" y="428625"/>
            <a:ext cx="8001000" cy="571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2800" dirty="0">
                <a:solidFill>
                  <a:srgbClr val="1A202C"/>
                </a:solidFill>
                <a:latin typeface="+mj-lt"/>
                <a:ea typeface="Playfair Display Black"/>
                <a:cs typeface="Playfair Display Black"/>
                <a:sym typeface="Playfair Display Black"/>
              </a:rPr>
              <a:t>Practical Applications - Bioinformatics &amp; Genomics</a:t>
            </a:r>
            <a:endParaRPr sz="2800" dirty="0">
              <a:solidFill>
                <a:srgbClr val="1A202C"/>
              </a:solidFill>
              <a:latin typeface="+mj-lt"/>
              <a:ea typeface="Playfair Display Black"/>
              <a:cs typeface="Playfair Display Black"/>
              <a:sym typeface="Playfair Display Black"/>
            </a:endParaRPr>
          </a:p>
          <a:p>
            <a:pPr marL="0" lvl="0" indent="0" algn="l" rtl="0">
              <a:spcBef>
                <a:spcPts val="0"/>
              </a:spcBef>
              <a:spcAft>
                <a:spcPts val="0"/>
              </a:spcAft>
              <a:buNone/>
            </a:pPr>
            <a:endParaRPr sz="2800" dirty="0">
              <a:solidFill>
                <a:srgbClr val="1A202C"/>
              </a:solidFill>
              <a:latin typeface="+mj-lt"/>
              <a:ea typeface="Playfair Display Black"/>
              <a:cs typeface="Playfair Display Black"/>
              <a:sym typeface="Playfair Display Black"/>
            </a:endParaRPr>
          </a:p>
        </p:txBody>
      </p:sp>
      <p:sp>
        <p:nvSpPr>
          <p:cNvPr id="572" name="Google Shape;572;p44"/>
          <p:cNvSpPr/>
          <p:nvPr/>
        </p:nvSpPr>
        <p:spPr>
          <a:xfrm>
            <a:off x="571500" y="850309"/>
            <a:ext cx="762000" cy="28500"/>
          </a:xfrm>
          <a:prstGeom prst="rect">
            <a:avLst/>
          </a:prstGeom>
          <a:solidFill>
            <a:srgbClr val="63B3ED"/>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grpSp>
        <p:nvGrpSpPr>
          <p:cNvPr id="573" name="Google Shape;573;p44"/>
          <p:cNvGrpSpPr/>
          <p:nvPr/>
        </p:nvGrpSpPr>
        <p:grpSpPr>
          <a:xfrm>
            <a:off x="571500" y="1503200"/>
            <a:ext cx="4326402" cy="2609600"/>
            <a:chOff x="0" y="-67225"/>
            <a:chExt cx="3905400" cy="1428900"/>
          </a:xfrm>
        </p:grpSpPr>
        <p:sp>
          <p:nvSpPr>
            <p:cNvPr id="574" name="Google Shape;574;p44"/>
            <p:cNvSpPr/>
            <p:nvPr/>
          </p:nvSpPr>
          <p:spPr>
            <a:xfrm>
              <a:off x="0" y="-67225"/>
              <a:ext cx="3905400" cy="1428900"/>
            </a:xfrm>
            <a:prstGeom prst="roundRect">
              <a:avLst>
                <a:gd name="adj" fmla="val 8000"/>
              </a:avLst>
            </a:prstGeom>
            <a:solidFill>
              <a:srgbClr val="F7FAFC"/>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575" name="Google Shape;575;p44"/>
            <p:cNvSpPr txBox="1"/>
            <p:nvPr/>
          </p:nvSpPr>
          <p:spPr>
            <a:xfrm>
              <a:off x="95255" y="100215"/>
              <a:ext cx="3714900" cy="10479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600" b="1" dirty="0">
                  <a:solidFill>
                    <a:srgbClr val="2B6CB0"/>
                  </a:solidFill>
                  <a:latin typeface="+mn-lt"/>
                  <a:ea typeface="Montserrat"/>
                  <a:cs typeface="Montserrat"/>
                  <a:sym typeface="Montserrat"/>
                </a:rPr>
                <a:t>BPE and Unigram-style tokenization</a:t>
              </a:r>
              <a:endParaRPr sz="1600" b="1" dirty="0">
                <a:solidFill>
                  <a:srgbClr val="2B6CB0"/>
                </a:solidFill>
                <a:latin typeface="+mn-lt"/>
                <a:ea typeface="Montserrat"/>
                <a:cs typeface="Montserrat"/>
                <a:sym typeface="Montserrat"/>
              </a:endParaRPr>
            </a:p>
            <a:p>
              <a:pPr marL="457200" lvl="0" indent="-304800" algn="l" rtl="0">
                <a:spcBef>
                  <a:spcPts val="600"/>
                </a:spcBef>
                <a:spcAft>
                  <a:spcPts val="0"/>
                </a:spcAft>
                <a:buClr>
                  <a:schemeClr val="dk1"/>
                </a:buClr>
                <a:buSzPts val="1200"/>
                <a:buFont typeface="Montserrat Light"/>
                <a:buChar char="●"/>
              </a:pPr>
              <a:r>
                <a:rPr lang="en" sz="1500" dirty="0">
                  <a:solidFill>
                    <a:schemeClr val="dk1"/>
                  </a:solidFill>
                  <a:latin typeface="+mn-lt"/>
                  <a:ea typeface="Montserrat Light"/>
                  <a:cs typeface="Montserrat Light"/>
                  <a:sym typeface="Montserrat Light"/>
                </a:rPr>
                <a:t>Subword tokenizers can be applied to DNA and protein sequences (eg. DNABERT)</a:t>
              </a:r>
              <a:endParaRPr sz="1500" dirty="0">
                <a:solidFill>
                  <a:schemeClr val="dk1"/>
                </a:solidFill>
                <a:latin typeface="+mn-lt"/>
                <a:ea typeface="Montserrat Light"/>
                <a:cs typeface="Montserrat Light"/>
                <a:sym typeface="Montserrat Light"/>
              </a:endParaRPr>
            </a:p>
            <a:p>
              <a:pPr marL="457200" lvl="0" indent="0" algn="l" rtl="0">
                <a:spcBef>
                  <a:spcPts val="0"/>
                </a:spcBef>
                <a:spcAft>
                  <a:spcPts val="0"/>
                </a:spcAft>
                <a:buNone/>
              </a:pPr>
              <a:endParaRPr sz="1500" dirty="0">
                <a:solidFill>
                  <a:schemeClr val="dk1"/>
                </a:solidFill>
                <a:latin typeface="+mn-lt"/>
                <a:ea typeface="Montserrat Light"/>
                <a:cs typeface="Montserrat Light"/>
                <a:sym typeface="Montserrat Light"/>
              </a:endParaRPr>
            </a:p>
            <a:p>
              <a:pPr marL="457200" lvl="0" indent="-304800" algn="l" rtl="0">
                <a:spcBef>
                  <a:spcPts val="0"/>
                </a:spcBef>
                <a:spcAft>
                  <a:spcPts val="0"/>
                </a:spcAft>
                <a:buClr>
                  <a:schemeClr val="dk1"/>
                </a:buClr>
                <a:buSzPts val="1200"/>
                <a:buFont typeface="Montserrat Light"/>
                <a:buChar char="●"/>
              </a:pPr>
              <a:r>
                <a:rPr lang="en" sz="1500" dirty="0">
                  <a:solidFill>
                    <a:schemeClr val="dk1"/>
                  </a:solidFill>
                  <a:latin typeface="+mn-lt"/>
                  <a:ea typeface="Montserrat Light"/>
                  <a:cs typeface="Montserrat Light"/>
                  <a:sym typeface="Montserrat Light"/>
                </a:rPr>
                <a:t>They help capture frequent biological motifs and recurring patterns</a:t>
              </a:r>
              <a:endParaRPr sz="1500" dirty="0">
                <a:solidFill>
                  <a:schemeClr val="dk1"/>
                </a:solidFill>
                <a:latin typeface="+mn-lt"/>
                <a:ea typeface="Montserrat Light"/>
                <a:cs typeface="Montserrat Light"/>
                <a:sym typeface="Montserrat Light"/>
              </a:endParaRPr>
            </a:p>
            <a:p>
              <a:pPr marL="457200" lvl="0" indent="0" algn="l" rtl="0">
                <a:spcBef>
                  <a:spcPts val="0"/>
                </a:spcBef>
                <a:spcAft>
                  <a:spcPts val="0"/>
                </a:spcAft>
                <a:buNone/>
              </a:pPr>
              <a:endParaRPr sz="1500" dirty="0">
                <a:solidFill>
                  <a:schemeClr val="dk1"/>
                </a:solidFill>
                <a:latin typeface="+mn-lt"/>
                <a:ea typeface="Montserrat Light"/>
                <a:cs typeface="Montserrat Light"/>
                <a:sym typeface="Montserrat Light"/>
              </a:endParaRPr>
            </a:p>
            <a:p>
              <a:pPr marL="457200" lvl="0" indent="-304800" algn="l" rtl="0">
                <a:spcBef>
                  <a:spcPts val="0"/>
                </a:spcBef>
                <a:spcAft>
                  <a:spcPts val="0"/>
                </a:spcAft>
                <a:buClr>
                  <a:schemeClr val="dk1"/>
                </a:buClr>
                <a:buSzPts val="1200"/>
                <a:buFont typeface="Montserrat Light"/>
                <a:buChar char="●"/>
              </a:pPr>
              <a:r>
                <a:rPr lang="en" sz="1500" dirty="0">
                  <a:solidFill>
                    <a:schemeClr val="dk1"/>
                  </a:solidFill>
                  <a:latin typeface="+mn-lt"/>
                  <a:ea typeface="Montserrat Light"/>
                  <a:cs typeface="Montserrat Light"/>
                  <a:sym typeface="Montserrat Light"/>
                </a:rPr>
                <a:t>This supports sequence modeling, classification, and analysis</a:t>
              </a:r>
              <a:endParaRPr sz="1500" dirty="0">
                <a:solidFill>
                  <a:schemeClr val="dk1"/>
                </a:solidFill>
                <a:latin typeface="+mn-lt"/>
                <a:ea typeface="Montserrat Light"/>
                <a:cs typeface="Montserrat Light"/>
                <a:sym typeface="Montserrat Light"/>
              </a:endParaRPr>
            </a:p>
          </p:txBody>
        </p:sp>
      </p:grpSp>
      <p:sp>
        <p:nvSpPr>
          <p:cNvPr id="576" name="Google Shape;576;p44"/>
          <p:cNvSpPr/>
          <p:nvPr/>
        </p:nvSpPr>
        <p:spPr>
          <a:xfrm>
            <a:off x="571500" y="4857750"/>
            <a:ext cx="8001000" cy="9600"/>
          </a:xfrm>
          <a:prstGeom prst="rect">
            <a:avLst/>
          </a:prstGeom>
          <a:solidFill>
            <a:srgbClr val="E2E8F0"/>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577" name="Google Shape;577;p44"/>
          <p:cNvPicPr preferRelativeResize="0"/>
          <p:nvPr/>
        </p:nvPicPr>
        <p:blipFill>
          <a:blip r:embed="rId3">
            <a:alphaModFix/>
          </a:blip>
          <a:stretch>
            <a:fillRect/>
          </a:stretch>
        </p:blipFill>
        <p:spPr>
          <a:xfrm>
            <a:off x="5125075" y="1390650"/>
            <a:ext cx="3905401" cy="2929051"/>
          </a:xfrm>
          <a:prstGeom prst="rect">
            <a:avLst/>
          </a:prstGeom>
          <a:noFill/>
          <a:ln>
            <a:noFill/>
          </a:ln>
        </p:spPr>
      </p:pic>
      <p:sp>
        <p:nvSpPr>
          <p:cNvPr id="578" name="Google Shape;578;p4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45"/>
          <p:cNvSpPr/>
          <p:nvPr/>
        </p:nvSpPr>
        <p:spPr>
          <a:xfrm>
            <a:off x="0" y="0"/>
            <a:ext cx="9144000" cy="38100"/>
          </a:xfrm>
          <a:prstGeom prst="rect">
            <a:avLst/>
          </a:prstGeom>
          <a:solidFill>
            <a:srgbClr val="63B3ED">
              <a:alpha val="2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583" name="Google Shape;583;p45"/>
          <p:cNvSpPr txBox="1"/>
          <p:nvPr/>
        </p:nvSpPr>
        <p:spPr>
          <a:xfrm>
            <a:off x="571500" y="428625"/>
            <a:ext cx="8001000" cy="571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2400" dirty="0">
                <a:solidFill>
                  <a:srgbClr val="1A202C"/>
                </a:solidFill>
                <a:latin typeface="+mj-lt"/>
                <a:ea typeface="Playfair Display Black"/>
                <a:cs typeface="Playfair Display Black"/>
                <a:sym typeface="Playfair Display Black"/>
              </a:rPr>
              <a:t>Practical Applications - Audio Synthesis &amp; Processing </a:t>
            </a:r>
            <a:endParaRPr sz="2400" dirty="0">
              <a:solidFill>
                <a:srgbClr val="1A202C"/>
              </a:solidFill>
              <a:latin typeface="+mj-lt"/>
              <a:ea typeface="Playfair Display Black"/>
              <a:cs typeface="Playfair Display Black"/>
              <a:sym typeface="Playfair Display Black"/>
            </a:endParaRPr>
          </a:p>
          <a:p>
            <a:pPr marL="0" lvl="0" indent="0" algn="l" rtl="0">
              <a:spcBef>
                <a:spcPts val="0"/>
              </a:spcBef>
              <a:spcAft>
                <a:spcPts val="0"/>
              </a:spcAft>
              <a:buNone/>
            </a:pPr>
            <a:endParaRPr sz="2400" dirty="0">
              <a:solidFill>
                <a:srgbClr val="1A202C"/>
              </a:solidFill>
              <a:latin typeface="+mj-lt"/>
              <a:ea typeface="Playfair Display Black"/>
              <a:cs typeface="Playfair Display Black"/>
              <a:sym typeface="Playfair Display Black"/>
            </a:endParaRPr>
          </a:p>
        </p:txBody>
      </p:sp>
      <p:sp>
        <p:nvSpPr>
          <p:cNvPr id="584" name="Google Shape;584;p45"/>
          <p:cNvSpPr/>
          <p:nvPr/>
        </p:nvSpPr>
        <p:spPr>
          <a:xfrm>
            <a:off x="571500" y="850309"/>
            <a:ext cx="762000" cy="28500"/>
          </a:xfrm>
          <a:prstGeom prst="rect">
            <a:avLst/>
          </a:prstGeom>
          <a:solidFill>
            <a:srgbClr val="63B3ED"/>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grpSp>
        <p:nvGrpSpPr>
          <p:cNvPr id="585" name="Google Shape;585;p45"/>
          <p:cNvGrpSpPr/>
          <p:nvPr/>
        </p:nvGrpSpPr>
        <p:grpSpPr>
          <a:xfrm>
            <a:off x="571500" y="1266959"/>
            <a:ext cx="4326402" cy="2730628"/>
            <a:chOff x="11" y="-285864"/>
            <a:chExt cx="3905400" cy="1428900"/>
          </a:xfrm>
        </p:grpSpPr>
        <p:sp>
          <p:nvSpPr>
            <p:cNvPr id="586" name="Google Shape;586;p45"/>
            <p:cNvSpPr/>
            <p:nvPr/>
          </p:nvSpPr>
          <p:spPr>
            <a:xfrm>
              <a:off x="11" y="-285864"/>
              <a:ext cx="3905400" cy="1428900"/>
            </a:xfrm>
            <a:prstGeom prst="roundRect">
              <a:avLst>
                <a:gd name="adj" fmla="val 8000"/>
              </a:avLst>
            </a:prstGeom>
            <a:solidFill>
              <a:srgbClr val="F7FAFC"/>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587" name="Google Shape;587;p45"/>
            <p:cNvSpPr txBox="1"/>
            <p:nvPr/>
          </p:nvSpPr>
          <p:spPr>
            <a:xfrm>
              <a:off x="95255" y="-127032"/>
              <a:ext cx="3714900" cy="10479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600" b="1" dirty="0">
                  <a:solidFill>
                    <a:srgbClr val="2B6CB0"/>
                  </a:solidFill>
                  <a:latin typeface="+mn-lt"/>
                  <a:ea typeface="Montserrat"/>
                  <a:cs typeface="Montserrat"/>
                  <a:sym typeface="Montserrat"/>
                </a:rPr>
                <a:t>Applied in Neural Audio Codecs</a:t>
              </a:r>
              <a:endParaRPr sz="1600" b="1" dirty="0">
                <a:solidFill>
                  <a:srgbClr val="2B6CB0"/>
                </a:solidFill>
                <a:latin typeface="+mn-lt"/>
                <a:ea typeface="Montserrat"/>
                <a:cs typeface="Montserrat"/>
                <a:sym typeface="Montserrat"/>
              </a:endParaRPr>
            </a:p>
            <a:p>
              <a:pPr marL="457200" lvl="0" indent="-304800" algn="l" rtl="0">
                <a:spcBef>
                  <a:spcPts val="600"/>
                </a:spcBef>
                <a:spcAft>
                  <a:spcPts val="0"/>
                </a:spcAft>
                <a:buClr>
                  <a:schemeClr val="dk1"/>
                </a:buClr>
                <a:buSzPts val="1200"/>
                <a:buFont typeface="Montserrat Light"/>
                <a:buChar char="●"/>
              </a:pPr>
              <a:r>
                <a:rPr lang="en" sz="1500" dirty="0">
                  <a:solidFill>
                    <a:schemeClr val="dk1"/>
                  </a:solidFill>
                  <a:latin typeface="+mn-lt"/>
                  <a:ea typeface="Montserrat Light"/>
                  <a:cs typeface="Montserrat Light"/>
                  <a:sym typeface="Montserrat Light"/>
                </a:rPr>
                <a:t>Convert continuous audio into discrete “audio tokens” for transformer processing</a:t>
              </a:r>
              <a:endParaRPr sz="1500" dirty="0">
                <a:solidFill>
                  <a:schemeClr val="dk1"/>
                </a:solidFill>
                <a:latin typeface="+mn-lt"/>
                <a:ea typeface="Montserrat Light"/>
                <a:cs typeface="Montserrat Light"/>
                <a:sym typeface="Montserrat Light"/>
              </a:endParaRPr>
            </a:p>
            <a:p>
              <a:pPr marL="457200" lvl="0" indent="0" algn="l" rtl="0">
                <a:spcBef>
                  <a:spcPts val="0"/>
                </a:spcBef>
                <a:spcAft>
                  <a:spcPts val="0"/>
                </a:spcAft>
                <a:buNone/>
              </a:pPr>
              <a:endParaRPr sz="1500" dirty="0">
                <a:solidFill>
                  <a:schemeClr val="dk1"/>
                </a:solidFill>
                <a:latin typeface="+mn-lt"/>
                <a:ea typeface="Montserrat Light"/>
                <a:cs typeface="Montserrat Light"/>
                <a:sym typeface="Montserrat Light"/>
              </a:endParaRPr>
            </a:p>
            <a:p>
              <a:pPr marL="457200" lvl="0" indent="-304800" algn="l" rtl="0">
                <a:spcBef>
                  <a:spcPts val="0"/>
                </a:spcBef>
                <a:spcAft>
                  <a:spcPts val="0"/>
                </a:spcAft>
                <a:buClr>
                  <a:schemeClr val="dk1"/>
                </a:buClr>
                <a:buSzPts val="1200"/>
                <a:buFont typeface="Montserrat Light"/>
                <a:buChar char="●"/>
              </a:pPr>
              <a:r>
                <a:rPr lang="en" sz="1500" dirty="0">
                  <a:solidFill>
                    <a:schemeClr val="dk1"/>
                  </a:solidFill>
                  <a:latin typeface="+mn-lt"/>
                  <a:ea typeface="Montserrat Light"/>
                  <a:cs typeface="Montserrat Light"/>
                  <a:sym typeface="Montserrat Light"/>
                </a:rPr>
                <a:t>BPE and Unigram identify acoustic motifs, treating sound sequences like text.</a:t>
              </a:r>
              <a:endParaRPr sz="1500" dirty="0">
                <a:solidFill>
                  <a:schemeClr val="dk1"/>
                </a:solidFill>
                <a:latin typeface="+mn-lt"/>
                <a:ea typeface="Montserrat Light"/>
                <a:cs typeface="Montserrat Light"/>
                <a:sym typeface="Montserrat Light"/>
              </a:endParaRPr>
            </a:p>
            <a:p>
              <a:pPr marL="457200" lvl="0" indent="0" algn="l" rtl="0">
                <a:spcBef>
                  <a:spcPts val="0"/>
                </a:spcBef>
                <a:spcAft>
                  <a:spcPts val="0"/>
                </a:spcAft>
                <a:buNone/>
              </a:pPr>
              <a:endParaRPr sz="1500" dirty="0">
                <a:solidFill>
                  <a:schemeClr val="dk1"/>
                </a:solidFill>
                <a:latin typeface="+mn-lt"/>
                <a:ea typeface="Montserrat Light"/>
                <a:cs typeface="Montserrat Light"/>
                <a:sym typeface="Montserrat Light"/>
              </a:endParaRPr>
            </a:p>
            <a:p>
              <a:pPr marL="457200" lvl="0" indent="-304800" algn="l" rtl="0">
                <a:spcBef>
                  <a:spcPts val="0"/>
                </a:spcBef>
                <a:spcAft>
                  <a:spcPts val="0"/>
                </a:spcAft>
                <a:buClr>
                  <a:schemeClr val="dk1"/>
                </a:buClr>
                <a:buSzPts val="1200"/>
                <a:buFont typeface="Montserrat Light"/>
                <a:buChar char="●"/>
              </a:pPr>
              <a:r>
                <a:rPr lang="en" sz="1500" dirty="0">
                  <a:solidFill>
                    <a:schemeClr val="dk1"/>
                  </a:solidFill>
                  <a:latin typeface="+mn-lt"/>
                  <a:ea typeface="Montserrat Light"/>
                  <a:cs typeface="Montserrat Light"/>
                  <a:sym typeface="Montserrat Light"/>
                </a:rPr>
                <a:t>Same idea: convert data → tokens for model processing</a:t>
              </a:r>
              <a:endParaRPr sz="1500" dirty="0">
                <a:solidFill>
                  <a:schemeClr val="dk1"/>
                </a:solidFill>
                <a:latin typeface="+mn-lt"/>
                <a:ea typeface="Montserrat Light"/>
                <a:cs typeface="Montserrat Light"/>
                <a:sym typeface="Montserrat Light"/>
              </a:endParaRPr>
            </a:p>
          </p:txBody>
        </p:sp>
      </p:grpSp>
      <p:sp>
        <p:nvSpPr>
          <p:cNvPr id="588" name="Google Shape;588;p45"/>
          <p:cNvSpPr/>
          <p:nvPr/>
        </p:nvSpPr>
        <p:spPr>
          <a:xfrm>
            <a:off x="571500" y="4857750"/>
            <a:ext cx="8001000" cy="9600"/>
          </a:xfrm>
          <a:prstGeom prst="rect">
            <a:avLst/>
          </a:prstGeom>
          <a:solidFill>
            <a:srgbClr val="E2E8F0"/>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589" name="Google Shape;589;p45"/>
          <p:cNvPicPr preferRelativeResize="0"/>
          <p:nvPr/>
        </p:nvPicPr>
        <p:blipFill>
          <a:blip r:embed="rId3">
            <a:alphaModFix/>
          </a:blip>
          <a:stretch>
            <a:fillRect/>
          </a:stretch>
        </p:blipFill>
        <p:spPr>
          <a:xfrm>
            <a:off x="5050327" y="1266950"/>
            <a:ext cx="3941297" cy="3202522"/>
          </a:xfrm>
          <a:prstGeom prst="rect">
            <a:avLst/>
          </a:prstGeom>
          <a:noFill/>
          <a:ln>
            <a:noFill/>
          </a:ln>
        </p:spPr>
      </p:pic>
      <p:sp>
        <p:nvSpPr>
          <p:cNvPr id="590" name="Google Shape;590;p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46"/>
          <p:cNvSpPr/>
          <p:nvPr/>
        </p:nvSpPr>
        <p:spPr>
          <a:xfrm>
            <a:off x="0" y="0"/>
            <a:ext cx="9144000" cy="5143500"/>
          </a:xfrm>
          <a:prstGeom prst="rect">
            <a:avLst/>
          </a:prstGeom>
          <a:solidFill>
            <a:srgbClr val="FFFFFF"/>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595" name="Google Shape;595;p46"/>
          <p:cNvSpPr/>
          <p:nvPr/>
        </p:nvSpPr>
        <p:spPr>
          <a:xfrm>
            <a:off x="0" y="0"/>
            <a:ext cx="9144000" cy="38100"/>
          </a:xfrm>
          <a:prstGeom prst="rect">
            <a:avLst/>
          </a:prstGeom>
          <a:solidFill>
            <a:srgbClr val="63B3ED">
              <a:alpha val="2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596" name="Google Shape;596;p46"/>
          <p:cNvSpPr txBox="1"/>
          <p:nvPr/>
        </p:nvSpPr>
        <p:spPr>
          <a:xfrm>
            <a:off x="571500" y="428625"/>
            <a:ext cx="8001000" cy="571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None/>
            </a:pPr>
            <a:r>
              <a:rPr lang="en" sz="2800" b="0" dirty="0">
                <a:solidFill>
                  <a:srgbClr val="1A202C"/>
                </a:solidFill>
                <a:latin typeface="+mj-lt"/>
                <a:ea typeface="Playfair Display Black"/>
                <a:cs typeface="Playfair Display Black"/>
                <a:sym typeface="Playfair Display Black"/>
              </a:rPr>
              <a:t>Open Issues in LLM Tokenization</a:t>
            </a:r>
            <a:endParaRPr sz="2800" b="0" dirty="0">
              <a:solidFill>
                <a:srgbClr val="1A202C"/>
              </a:solidFill>
              <a:latin typeface="+mj-lt"/>
              <a:ea typeface="Playfair Display Black"/>
              <a:cs typeface="Playfair Display Black"/>
              <a:sym typeface="Playfair Display Black"/>
            </a:endParaRPr>
          </a:p>
        </p:txBody>
      </p:sp>
      <p:sp>
        <p:nvSpPr>
          <p:cNvPr id="597" name="Google Shape;597;p46"/>
          <p:cNvSpPr/>
          <p:nvPr/>
        </p:nvSpPr>
        <p:spPr>
          <a:xfrm>
            <a:off x="571500" y="907050"/>
            <a:ext cx="762000" cy="28500"/>
          </a:xfrm>
          <a:prstGeom prst="rect">
            <a:avLst/>
          </a:prstGeom>
          <a:solidFill>
            <a:srgbClr val="63B3ED"/>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grpSp>
        <p:nvGrpSpPr>
          <p:cNvPr id="598" name="Google Shape;598;p46"/>
          <p:cNvGrpSpPr/>
          <p:nvPr/>
        </p:nvGrpSpPr>
        <p:grpSpPr>
          <a:xfrm>
            <a:off x="571500" y="1238250"/>
            <a:ext cx="7614152" cy="2998200"/>
            <a:chOff x="0" y="0"/>
            <a:chExt cx="4000500" cy="2998200"/>
          </a:xfrm>
        </p:grpSpPr>
        <p:sp>
          <p:nvSpPr>
            <p:cNvPr id="599" name="Google Shape;599;p46"/>
            <p:cNvSpPr/>
            <p:nvPr/>
          </p:nvSpPr>
          <p:spPr>
            <a:xfrm>
              <a:off x="0" y="0"/>
              <a:ext cx="4000500" cy="2998200"/>
            </a:xfrm>
            <a:prstGeom prst="roundRect">
              <a:avLst>
                <a:gd name="adj" fmla="val 5555"/>
              </a:avLst>
            </a:prstGeom>
            <a:solidFill>
              <a:srgbClr val="F7FAFC"/>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600" name="Google Shape;600;p46"/>
            <p:cNvSpPr txBox="1"/>
            <p:nvPr/>
          </p:nvSpPr>
          <p:spPr>
            <a:xfrm>
              <a:off x="200179" y="369538"/>
              <a:ext cx="3619500" cy="2534400"/>
            </a:xfrm>
            <a:prstGeom prst="rect">
              <a:avLst/>
            </a:prstGeom>
            <a:noFill/>
            <a:ln>
              <a:noFill/>
            </a:ln>
          </p:spPr>
          <p:txBody>
            <a:bodyPr spcFirstLastPara="1" wrap="square" lIns="0" tIns="0" rIns="0" bIns="0" anchor="ctr" anchorCtr="0">
              <a:noAutofit/>
            </a:bodyPr>
            <a:lstStyle/>
            <a:p>
              <a:pPr marL="457200" lvl="0" indent="-304959" algn="l" rtl="0">
                <a:spcBef>
                  <a:spcPts val="0"/>
                </a:spcBef>
                <a:spcAft>
                  <a:spcPts val="0"/>
                </a:spcAft>
                <a:buClr>
                  <a:srgbClr val="4A5568"/>
                </a:buClr>
                <a:buSzPts val="1203"/>
                <a:buFont typeface="Montserrat"/>
                <a:buChar char="●"/>
              </a:pPr>
              <a:r>
                <a:rPr lang="en" sz="1500" b="1" dirty="0">
                  <a:solidFill>
                    <a:srgbClr val="2B6CB0"/>
                  </a:solidFill>
                  <a:latin typeface="+mn-lt"/>
                  <a:ea typeface="Montserrat"/>
                  <a:cs typeface="Montserrat"/>
                  <a:sym typeface="Montserrat"/>
                </a:rPr>
                <a:t>Language Bias:</a:t>
              </a:r>
              <a:r>
                <a:rPr lang="en" sz="1500" b="0" dirty="0">
                  <a:solidFill>
                    <a:srgbClr val="4A5568"/>
                  </a:solidFill>
                  <a:latin typeface="+mn-lt"/>
                  <a:ea typeface="Montserrat Light"/>
                  <a:cs typeface="Montserrat Light"/>
                  <a:sym typeface="Montserrat Light"/>
                </a:rPr>
                <a:t> </a:t>
              </a:r>
              <a:r>
                <a:rPr lang="en" sz="1500" b="0" dirty="0">
                  <a:solidFill>
                    <a:schemeClr val="dk1"/>
                  </a:solidFill>
                  <a:latin typeface="+mn-lt"/>
                  <a:ea typeface="Montserrat Light"/>
                  <a:cs typeface="Montserrat Light"/>
                  <a:sym typeface="Montserrat Light"/>
                </a:rPr>
                <a:t>Most tokenizers are trained on English-centric corpora, leading to poor generalization in non-English and low-resource languages.</a:t>
              </a:r>
              <a:endParaRPr sz="1500" b="0" dirty="0">
                <a:solidFill>
                  <a:schemeClr val="dk1"/>
                </a:solidFill>
                <a:latin typeface="+mn-lt"/>
                <a:ea typeface="Montserrat Light"/>
                <a:cs typeface="Montserrat Light"/>
                <a:sym typeface="Montserrat Light"/>
              </a:endParaRPr>
            </a:p>
            <a:p>
              <a:pPr marL="457200" lvl="0" indent="0" algn="l" rtl="0">
                <a:spcBef>
                  <a:spcPts val="400"/>
                </a:spcBef>
                <a:spcAft>
                  <a:spcPts val="0"/>
                </a:spcAft>
                <a:buNone/>
              </a:pPr>
              <a:endParaRPr sz="1500" dirty="0">
                <a:solidFill>
                  <a:srgbClr val="4A5568"/>
                </a:solidFill>
                <a:latin typeface="+mn-lt"/>
                <a:ea typeface="Montserrat Light"/>
                <a:cs typeface="Montserrat Light"/>
                <a:sym typeface="Montserrat Light"/>
              </a:endParaRPr>
            </a:p>
            <a:p>
              <a:pPr marL="0" lvl="0" indent="0" algn="l" rtl="0">
                <a:spcBef>
                  <a:spcPts val="400"/>
                </a:spcBef>
                <a:spcAft>
                  <a:spcPts val="0"/>
                </a:spcAft>
                <a:buNone/>
              </a:pPr>
              <a:endParaRPr sz="1500" dirty="0">
                <a:solidFill>
                  <a:srgbClr val="4A5568"/>
                </a:solidFill>
                <a:latin typeface="+mn-lt"/>
                <a:ea typeface="Montserrat Light"/>
                <a:cs typeface="Montserrat Light"/>
                <a:sym typeface="Montserrat Light"/>
              </a:endParaRPr>
            </a:p>
            <a:p>
              <a:pPr marL="457200" lvl="0" indent="-304959" algn="l" rtl="0">
                <a:spcBef>
                  <a:spcPts val="400"/>
                </a:spcBef>
                <a:spcAft>
                  <a:spcPts val="0"/>
                </a:spcAft>
                <a:buClr>
                  <a:srgbClr val="4A5568"/>
                </a:buClr>
                <a:buSzPts val="1203"/>
                <a:buFont typeface="Montserrat"/>
                <a:buChar char="●"/>
              </a:pPr>
              <a:r>
                <a:rPr lang="en" sz="1500" b="1" dirty="0">
                  <a:solidFill>
                    <a:srgbClr val="2B6CB0"/>
                  </a:solidFill>
                  <a:latin typeface="+mn-lt"/>
                  <a:ea typeface="Montserrat"/>
                  <a:cs typeface="Montserrat"/>
                  <a:sym typeface="Montserrat"/>
                </a:rPr>
                <a:t>Reasoning &amp; Spelling:</a:t>
              </a:r>
              <a:r>
                <a:rPr lang="en" sz="1500" b="0" dirty="0">
                  <a:solidFill>
                    <a:srgbClr val="4A5568"/>
                  </a:solidFill>
                  <a:latin typeface="+mn-lt"/>
                  <a:ea typeface="Montserrat Light"/>
                  <a:cs typeface="Montserrat Light"/>
                  <a:sym typeface="Montserrat Light"/>
                </a:rPr>
                <a:t> </a:t>
              </a:r>
              <a:r>
                <a:rPr lang="en" sz="1500" b="0" dirty="0">
                  <a:solidFill>
                    <a:schemeClr val="dk1"/>
                  </a:solidFill>
                  <a:latin typeface="+mn-lt"/>
                  <a:ea typeface="Montserrat Light"/>
                  <a:cs typeface="Montserrat Light"/>
                  <a:sym typeface="Montserrat Light"/>
                </a:rPr>
                <a:t>Fragmentation of words into sub-units makes models struggle with character-level tasks (spelling) and precision-based math logic</a:t>
              </a:r>
              <a:r>
                <a:rPr lang="en" sz="1500" b="0" dirty="0">
                  <a:solidFill>
                    <a:srgbClr val="4A5568"/>
                  </a:solidFill>
                  <a:latin typeface="+mn-lt"/>
                  <a:ea typeface="Montserrat Light"/>
                  <a:cs typeface="Montserrat Light"/>
                  <a:sym typeface="Montserrat Light"/>
                </a:rPr>
                <a:t>.</a:t>
              </a:r>
              <a:endParaRPr sz="1500" b="0" dirty="0">
                <a:solidFill>
                  <a:srgbClr val="4A5568"/>
                </a:solidFill>
                <a:latin typeface="+mn-lt"/>
                <a:ea typeface="Montserrat Light"/>
                <a:cs typeface="Montserrat Light"/>
                <a:sym typeface="Montserrat Light"/>
              </a:endParaRPr>
            </a:p>
            <a:p>
              <a:pPr marL="0" lvl="0" indent="0" algn="l" rtl="0">
                <a:spcBef>
                  <a:spcPts val="400"/>
                </a:spcBef>
                <a:spcAft>
                  <a:spcPts val="0"/>
                </a:spcAft>
                <a:buNone/>
              </a:pPr>
              <a:endParaRPr sz="1500" dirty="0">
                <a:solidFill>
                  <a:srgbClr val="4A5568"/>
                </a:solidFill>
                <a:latin typeface="+mn-lt"/>
                <a:ea typeface="Montserrat Light"/>
                <a:cs typeface="Montserrat Light"/>
                <a:sym typeface="Montserrat Light"/>
              </a:endParaRPr>
            </a:p>
            <a:p>
              <a:pPr marL="0" lvl="0" indent="0" algn="l" rtl="0">
                <a:spcBef>
                  <a:spcPts val="400"/>
                </a:spcBef>
                <a:spcAft>
                  <a:spcPts val="0"/>
                </a:spcAft>
                <a:buNone/>
              </a:pPr>
              <a:endParaRPr sz="1500" dirty="0">
                <a:solidFill>
                  <a:srgbClr val="4A5568"/>
                </a:solidFill>
                <a:latin typeface="+mn-lt"/>
                <a:ea typeface="Montserrat Light"/>
                <a:cs typeface="Montserrat Light"/>
                <a:sym typeface="Montserrat Light"/>
              </a:endParaRPr>
            </a:p>
            <a:p>
              <a:pPr marL="457200" lvl="0" indent="-304959" algn="l" rtl="0">
                <a:spcBef>
                  <a:spcPts val="400"/>
                </a:spcBef>
                <a:spcAft>
                  <a:spcPts val="0"/>
                </a:spcAft>
                <a:buClr>
                  <a:srgbClr val="4A5568"/>
                </a:buClr>
                <a:buSzPts val="1203"/>
                <a:buFont typeface="Montserrat"/>
                <a:buChar char="●"/>
              </a:pPr>
              <a:r>
                <a:rPr lang="en" sz="1500" b="1" dirty="0">
                  <a:solidFill>
                    <a:srgbClr val="2B6CB0"/>
                  </a:solidFill>
                  <a:latin typeface="+mn-lt"/>
                  <a:ea typeface="Montserrat"/>
                  <a:cs typeface="Montserrat"/>
                  <a:sym typeface="Montserrat"/>
                </a:rPr>
                <a:t>Code Inefficiency:</a:t>
              </a:r>
              <a:r>
                <a:rPr lang="en" sz="1500" b="0" dirty="0">
                  <a:solidFill>
                    <a:srgbClr val="4A5568"/>
                  </a:solidFill>
                  <a:latin typeface="+mn-lt"/>
                  <a:ea typeface="Montserrat Light"/>
                  <a:cs typeface="Montserrat Light"/>
                  <a:sym typeface="Montserrat Light"/>
                </a:rPr>
                <a:t> </a:t>
              </a:r>
              <a:r>
                <a:rPr lang="en" sz="1500" b="0" dirty="0">
                  <a:solidFill>
                    <a:schemeClr val="dk1"/>
                  </a:solidFill>
                  <a:latin typeface="+mn-lt"/>
                  <a:ea typeface="Montserrat Light"/>
                  <a:cs typeface="Montserrat Light"/>
                  <a:sym typeface="Montserrat Light"/>
                </a:rPr>
                <a:t>Sub-word tokenization captures text patterns but misses the structural hierarchy of code compared to Abstract Syntax Trees (AST).</a:t>
              </a:r>
              <a:endParaRPr sz="1500" b="0" dirty="0">
                <a:solidFill>
                  <a:schemeClr val="dk1"/>
                </a:solidFill>
                <a:latin typeface="+mn-lt"/>
                <a:ea typeface="Montserrat Light"/>
                <a:cs typeface="Montserrat Light"/>
                <a:sym typeface="Montserrat Light"/>
              </a:endParaRPr>
            </a:p>
            <a:p>
              <a:pPr marL="457200" lvl="0" indent="0" algn="l" rtl="0">
                <a:spcBef>
                  <a:spcPts val="400"/>
                </a:spcBef>
                <a:spcAft>
                  <a:spcPts val="400"/>
                </a:spcAft>
                <a:buNone/>
              </a:pPr>
              <a:endParaRPr sz="1203" dirty="0">
                <a:solidFill>
                  <a:srgbClr val="4A5568"/>
                </a:solidFill>
                <a:latin typeface="+mn-lt"/>
                <a:ea typeface="Montserrat Light"/>
                <a:cs typeface="Montserrat Light"/>
                <a:sym typeface="Montserrat Light"/>
              </a:endParaRPr>
            </a:p>
          </p:txBody>
        </p:sp>
      </p:grpSp>
      <p:sp>
        <p:nvSpPr>
          <p:cNvPr id="601" name="Google Shape;601;p46"/>
          <p:cNvSpPr/>
          <p:nvPr/>
        </p:nvSpPr>
        <p:spPr>
          <a:xfrm>
            <a:off x="571500" y="4857750"/>
            <a:ext cx="8001000" cy="9600"/>
          </a:xfrm>
          <a:prstGeom prst="rect">
            <a:avLst/>
          </a:prstGeom>
          <a:solidFill>
            <a:srgbClr val="E2E8F0"/>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602" name="Google Shape;602;p4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47"/>
          <p:cNvSpPr txBox="1"/>
          <p:nvPr/>
        </p:nvSpPr>
        <p:spPr>
          <a:xfrm>
            <a:off x="571500" y="168850"/>
            <a:ext cx="8001000" cy="571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2800" dirty="0">
                <a:solidFill>
                  <a:srgbClr val="1A202C"/>
                </a:solidFill>
                <a:latin typeface="+mj-lt"/>
                <a:ea typeface="Playfair Display Black"/>
                <a:cs typeface="Playfair Display Black"/>
                <a:sym typeface="Playfair Display Black"/>
              </a:rPr>
              <a:t>References</a:t>
            </a:r>
            <a:endParaRPr sz="2800" b="0" dirty="0">
              <a:solidFill>
                <a:srgbClr val="1A202C"/>
              </a:solidFill>
              <a:latin typeface="+mj-lt"/>
              <a:ea typeface="Playfair Display Black"/>
              <a:cs typeface="Playfair Display Black"/>
              <a:sym typeface="Playfair Display Black"/>
            </a:endParaRPr>
          </a:p>
        </p:txBody>
      </p:sp>
      <p:sp>
        <p:nvSpPr>
          <p:cNvPr id="608" name="Google Shape;608;p47"/>
          <p:cNvSpPr txBox="1"/>
          <p:nvPr/>
        </p:nvSpPr>
        <p:spPr>
          <a:xfrm>
            <a:off x="685175" y="735700"/>
            <a:ext cx="8316900" cy="4407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900" dirty="0">
                <a:solidFill>
                  <a:schemeClr val="dk1"/>
                </a:solidFill>
                <a:latin typeface="+mn-lt"/>
              </a:rPr>
              <a:t>[1]     	C. E. Shannon, “A mathematical theory of communication,” </a:t>
            </a:r>
            <a:r>
              <a:rPr lang="en" sz="900" i="1" dirty="0">
                <a:solidFill>
                  <a:schemeClr val="dk1"/>
                </a:solidFill>
                <a:latin typeface="+mn-lt"/>
              </a:rPr>
              <a:t>The Bell System Technical Journal</a:t>
            </a:r>
            <a:r>
              <a:rPr lang="en" sz="900" dirty="0">
                <a:solidFill>
                  <a:schemeClr val="dk1"/>
                </a:solidFill>
                <a:latin typeface="+mn-lt"/>
              </a:rPr>
              <a:t>, vol. 27, no. 3, pp. 379–423, Jul. 1948, doi: 10.1002/j.1538-7305.1948.tb01338.x.</a:t>
            </a:r>
            <a:endParaRPr sz="900" dirty="0">
              <a:solidFill>
                <a:schemeClr val="dk1"/>
              </a:solidFill>
              <a:latin typeface="+mn-lt"/>
            </a:endParaRPr>
          </a:p>
          <a:p>
            <a:pPr marL="0" lvl="0" indent="0" algn="l" rtl="0">
              <a:lnSpc>
                <a:spcPct val="115000"/>
              </a:lnSpc>
              <a:spcBef>
                <a:spcPts val="1200"/>
              </a:spcBef>
              <a:spcAft>
                <a:spcPts val="0"/>
              </a:spcAft>
              <a:buClr>
                <a:schemeClr val="dk1"/>
              </a:buClr>
              <a:buSzPts val="1100"/>
              <a:buFont typeface="Arial"/>
              <a:buNone/>
            </a:pPr>
            <a:r>
              <a:rPr lang="en" sz="900" dirty="0">
                <a:solidFill>
                  <a:schemeClr val="dk1"/>
                </a:solidFill>
                <a:latin typeface="+mn-lt"/>
              </a:rPr>
              <a:t>[2]     	D. A. Huffman, “A Method for the Construction of Minimum-Redundancy Codes,” </a:t>
            </a:r>
            <a:r>
              <a:rPr lang="en" sz="900" i="1" dirty="0">
                <a:solidFill>
                  <a:schemeClr val="dk1"/>
                </a:solidFill>
                <a:latin typeface="+mn-lt"/>
              </a:rPr>
              <a:t>Proceedings of the IRE</a:t>
            </a:r>
            <a:r>
              <a:rPr lang="en" sz="900" dirty="0">
                <a:solidFill>
                  <a:schemeClr val="dk1"/>
                </a:solidFill>
                <a:latin typeface="+mn-lt"/>
              </a:rPr>
              <a:t>, vol. 40, no. 9, pp. 1098–1101, Sep. 1952, doi: 10.1109/JRPROC.1952.273898.</a:t>
            </a:r>
            <a:endParaRPr sz="900" dirty="0">
              <a:solidFill>
                <a:schemeClr val="dk1"/>
              </a:solidFill>
              <a:latin typeface="+mn-lt"/>
            </a:endParaRPr>
          </a:p>
          <a:p>
            <a:pPr marL="0" lvl="0" indent="0" algn="l" rtl="0">
              <a:lnSpc>
                <a:spcPct val="115000"/>
              </a:lnSpc>
              <a:spcBef>
                <a:spcPts val="1200"/>
              </a:spcBef>
              <a:spcAft>
                <a:spcPts val="0"/>
              </a:spcAft>
              <a:buClr>
                <a:schemeClr val="dk1"/>
              </a:buClr>
              <a:buSzPts val="1100"/>
              <a:buFont typeface="Arial"/>
              <a:buNone/>
            </a:pPr>
            <a:r>
              <a:rPr lang="en" sz="900" dirty="0">
                <a:solidFill>
                  <a:schemeClr val="dk1"/>
                </a:solidFill>
                <a:latin typeface="+mn-lt"/>
              </a:rPr>
              <a:t>[3]     	Welch, “A Technique for High-Performance Data Compression,” </a:t>
            </a:r>
            <a:r>
              <a:rPr lang="en" sz="900" i="1" dirty="0">
                <a:solidFill>
                  <a:schemeClr val="dk1"/>
                </a:solidFill>
                <a:latin typeface="+mn-lt"/>
              </a:rPr>
              <a:t>Computer</a:t>
            </a:r>
            <a:r>
              <a:rPr lang="en" sz="900" dirty="0">
                <a:solidFill>
                  <a:schemeClr val="dk1"/>
                </a:solidFill>
                <a:latin typeface="+mn-lt"/>
              </a:rPr>
              <a:t>, vol. 17, no. 6, pp. 8–19, Jun. 1984, doi: 10.1109/MC.1984.1659158.</a:t>
            </a:r>
            <a:endParaRPr sz="900" dirty="0">
              <a:solidFill>
                <a:schemeClr val="dk1"/>
              </a:solidFill>
              <a:latin typeface="+mn-lt"/>
            </a:endParaRPr>
          </a:p>
          <a:p>
            <a:pPr marL="0" lvl="0" indent="0" algn="l" rtl="0">
              <a:lnSpc>
                <a:spcPct val="115000"/>
              </a:lnSpc>
              <a:spcBef>
                <a:spcPts val="1200"/>
              </a:spcBef>
              <a:spcAft>
                <a:spcPts val="0"/>
              </a:spcAft>
              <a:buClr>
                <a:schemeClr val="dk1"/>
              </a:buClr>
              <a:buSzPts val="1100"/>
              <a:buFont typeface="Arial"/>
              <a:buNone/>
            </a:pPr>
            <a:r>
              <a:rPr lang="en" sz="900" dirty="0">
                <a:solidFill>
                  <a:schemeClr val="dk1"/>
                </a:solidFill>
                <a:latin typeface="+mn-lt"/>
              </a:rPr>
              <a:t>[4]     	I. H. Witten, R. M. Neal, and J. G. Cleary, “Arithmetic coding for data compression,” </a:t>
            </a:r>
            <a:r>
              <a:rPr lang="en" sz="900" i="1" dirty="0">
                <a:solidFill>
                  <a:schemeClr val="dk1"/>
                </a:solidFill>
                <a:latin typeface="+mn-lt"/>
              </a:rPr>
              <a:t>Commun. ACM</a:t>
            </a:r>
            <a:r>
              <a:rPr lang="en" sz="900" dirty="0">
                <a:solidFill>
                  <a:schemeClr val="dk1"/>
                </a:solidFill>
                <a:latin typeface="+mn-lt"/>
              </a:rPr>
              <a:t>, vol. 30, no. 6, pp. 520–540, Jun. 1987, doi: 10.1145/214762.214771.</a:t>
            </a:r>
            <a:endParaRPr sz="900" dirty="0">
              <a:solidFill>
                <a:schemeClr val="dk1"/>
              </a:solidFill>
              <a:latin typeface="+mn-lt"/>
            </a:endParaRPr>
          </a:p>
          <a:p>
            <a:pPr marL="0" lvl="0" indent="0" algn="l" rtl="0">
              <a:lnSpc>
                <a:spcPct val="115000"/>
              </a:lnSpc>
              <a:spcBef>
                <a:spcPts val="1200"/>
              </a:spcBef>
              <a:spcAft>
                <a:spcPts val="0"/>
              </a:spcAft>
              <a:buClr>
                <a:schemeClr val="dk1"/>
              </a:buClr>
              <a:buSzPts val="1100"/>
              <a:buFont typeface="Arial"/>
              <a:buNone/>
            </a:pPr>
            <a:r>
              <a:rPr lang="en" sz="900" dirty="0">
                <a:solidFill>
                  <a:schemeClr val="dk1"/>
                </a:solidFill>
                <a:latin typeface="+mn-lt"/>
              </a:rPr>
              <a:t>[5]     	A. Vaswani </a:t>
            </a:r>
            <a:r>
              <a:rPr lang="en" sz="900" i="1" dirty="0">
                <a:solidFill>
                  <a:schemeClr val="dk1"/>
                </a:solidFill>
                <a:latin typeface="+mn-lt"/>
              </a:rPr>
              <a:t>et al.</a:t>
            </a:r>
            <a:r>
              <a:rPr lang="en" sz="900" dirty="0">
                <a:solidFill>
                  <a:schemeClr val="dk1"/>
                </a:solidFill>
                <a:latin typeface="+mn-lt"/>
              </a:rPr>
              <a:t>, “Attention is All you Need,” in </a:t>
            </a:r>
            <a:r>
              <a:rPr lang="en" sz="900" i="1" dirty="0">
                <a:solidFill>
                  <a:schemeClr val="dk1"/>
                </a:solidFill>
                <a:latin typeface="+mn-lt"/>
              </a:rPr>
              <a:t>Advances in Neural Information Processing Systems</a:t>
            </a:r>
            <a:r>
              <a:rPr lang="en" sz="900" dirty="0">
                <a:solidFill>
                  <a:schemeClr val="dk1"/>
                </a:solidFill>
                <a:latin typeface="+mn-lt"/>
              </a:rPr>
              <a:t>, Curran Associates, Inc., 2017. Accessed: Apr. 26, 2026. [Online]. Available: https://papers.nips.cc/paper_files/paper/2017/hash/3f5ee243547dee91fbd053c1c4a845aa-Abstract.html</a:t>
            </a:r>
            <a:endParaRPr sz="900" dirty="0">
              <a:solidFill>
                <a:schemeClr val="dk1"/>
              </a:solidFill>
              <a:latin typeface="+mn-lt"/>
            </a:endParaRPr>
          </a:p>
          <a:p>
            <a:pPr marL="0" lvl="0" indent="0" algn="l" rtl="0">
              <a:lnSpc>
                <a:spcPct val="115000"/>
              </a:lnSpc>
              <a:spcBef>
                <a:spcPts val="1200"/>
              </a:spcBef>
              <a:spcAft>
                <a:spcPts val="0"/>
              </a:spcAft>
              <a:buClr>
                <a:schemeClr val="dk1"/>
              </a:buClr>
              <a:buSzPts val="1100"/>
              <a:buFont typeface="Arial"/>
              <a:buNone/>
            </a:pPr>
            <a:r>
              <a:rPr lang="en" sz="900" dirty="0">
                <a:solidFill>
                  <a:schemeClr val="dk1"/>
                </a:solidFill>
                <a:latin typeface="+mn-lt"/>
              </a:rPr>
              <a:t>[6]     	“FEB94 A New Algorithm for Data Compression.” Accessed: Apr. 26, 2026. [Online]. Available: http://www.pennelynn.com/Documents/CUJ/HTML/94HTML/19940045.HTM</a:t>
            </a:r>
            <a:endParaRPr sz="900" dirty="0">
              <a:solidFill>
                <a:schemeClr val="dk1"/>
              </a:solidFill>
              <a:latin typeface="+mn-lt"/>
            </a:endParaRPr>
          </a:p>
          <a:p>
            <a:pPr marL="0" lvl="0" indent="0" algn="l" rtl="0">
              <a:lnSpc>
                <a:spcPct val="115000"/>
              </a:lnSpc>
              <a:spcBef>
                <a:spcPts val="1200"/>
              </a:spcBef>
              <a:spcAft>
                <a:spcPts val="0"/>
              </a:spcAft>
              <a:buClr>
                <a:schemeClr val="dk1"/>
              </a:buClr>
              <a:buSzPts val="1100"/>
              <a:buFont typeface="Arial"/>
              <a:buNone/>
            </a:pPr>
            <a:r>
              <a:rPr lang="en" sz="900" dirty="0">
                <a:solidFill>
                  <a:schemeClr val="dk1"/>
                </a:solidFill>
                <a:latin typeface="+mn-lt"/>
              </a:rPr>
              <a:t>[7]     	M. Schuster and K. Nakajima, “Japanese and Korean voice search,” in </a:t>
            </a:r>
            <a:r>
              <a:rPr lang="en" sz="900" i="1" dirty="0">
                <a:solidFill>
                  <a:schemeClr val="dk1"/>
                </a:solidFill>
                <a:latin typeface="+mn-lt"/>
              </a:rPr>
              <a:t>2012 IEEE International Conference on Acoustics, Speech and Signal Processing (ICASSP)</a:t>
            </a:r>
            <a:r>
              <a:rPr lang="en" sz="900" dirty="0">
                <a:solidFill>
                  <a:schemeClr val="dk1"/>
                </a:solidFill>
                <a:latin typeface="+mn-lt"/>
              </a:rPr>
              <a:t>, Mar. 2012, pp. 5149–5152. doi: 10.1109/ICASSP.2012.6289079.</a:t>
            </a:r>
            <a:endParaRPr sz="900" dirty="0">
              <a:solidFill>
                <a:schemeClr val="dk1"/>
              </a:solidFill>
              <a:latin typeface="+mn-lt"/>
            </a:endParaRPr>
          </a:p>
          <a:p>
            <a:pPr marL="0" lvl="0" indent="0" algn="l" rtl="0">
              <a:lnSpc>
                <a:spcPct val="115000"/>
              </a:lnSpc>
              <a:spcBef>
                <a:spcPts val="1200"/>
              </a:spcBef>
              <a:spcAft>
                <a:spcPts val="0"/>
              </a:spcAft>
              <a:buClr>
                <a:schemeClr val="dk1"/>
              </a:buClr>
              <a:buSzPts val="1100"/>
              <a:buFont typeface="Arial"/>
              <a:buNone/>
            </a:pPr>
            <a:r>
              <a:rPr lang="en" sz="900" dirty="0">
                <a:solidFill>
                  <a:schemeClr val="dk1"/>
                </a:solidFill>
                <a:latin typeface="+mn-lt"/>
              </a:rPr>
              <a:t>[8]     	R. Sennrich, B. Haddow, and A. Birch, “Neural Machine Translation of Rare Words with Subword Units,” Jun. 10, 2016, </a:t>
            </a:r>
            <a:r>
              <a:rPr lang="en" sz="900" i="1" dirty="0">
                <a:solidFill>
                  <a:schemeClr val="dk1"/>
                </a:solidFill>
                <a:latin typeface="+mn-lt"/>
              </a:rPr>
              <a:t>arXiv</a:t>
            </a:r>
            <a:r>
              <a:rPr lang="en" sz="900" dirty="0">
                <a:solidFill>
                  <a:schemeClr val="dk1"/>
                </a:solidFill>
                <a:latin typeface="+mn-lt"/>
              </a:rPr>
              <a:t>: arXiv:1508.07909. doi: 10.48550/arXiv.1508.07909.</a:t>
            </a:r>
            <a:endParaRPr sz="900" dirty="0">
              <a:solidFill>
                <a:schemeClr val="dk1"/>
              </a:solidFill>
              <a:latin typeface="+mn-lt"/>
            </a:endParaRPr>
          </a:p>
          <a:p>
            <a:pPr marL="0" lvl="0" indent="0" algn="l" rtl="0">
              <a:lnSpc>
                <a:spcPct val="115000"/>
              </a:lnSpc>
              <a:spcBef>
                <a:spcPts val="1200"/>
              </a:spcBef>
              <a:spcAft>
                <a:spcPts val="0"/>
              </a:spcAft>
              <a:buClr>
                <a:schemeClr val="dk1"/>
              </a:buClr>
              <a:buSzPts val="1100"/>
              <a:buFont typeface="Arial"/>
              <a:buNone/>
            </a:pPr>
            <a:r>
              <a:rPr lang="en" sz="900" dirty="0">
                <a:solidFill>
                  <a:schemeClr val="dk1"/>
                </a:solidFill>
                <a:latin typeface="+mn-lt"/>
              </a:rPr>
              <a:t>[9]     	T. Kudo, “Subword Regularization: Improving Neural Network Translation Models with Multiple Subword Candidates,” Apr. 29, 2018, </a:t>
            </a:r>
            <a:r>
              <a:rPr lang="en" sz="900" i="1" dirty="0">
                <a:solidFill>
                  <a:schemeClr val="dk1"/>
                </a:solidFill>
                <a:latin typeface="+mn-lt"/>
              </a:rPr>
              <a:t>arXiv</a:t>
            </a:r>
            <a:r>
              <a:rPr lang="en" sz="900" dirty="0">
                <a:solidFill>
                  <a:schemeClr val="dk1"/>
                </a:solidFill>
                <a:latin typeface="+mn-lt"/>
              </a:rPr>
              <a:t>: arXiv:1804.10959. doi: 10.48550/arXiv.1804.10959.</a:t>
            </a:r>
            <a:endParaRPr sz="900" dirty="0">
              <a:solidFill>
                <a:schemeClr val="dk1"/>
              </a:solidFill>
              <a:latin typeface="+mn-lt"/>
            </a:endParaRPr>
          </a:p>
          <a:p>
            <a:pPr marL="0" lvl="0" indent="0" algn="l" rtl="0">
              <a:lnSpc>
                <a:spcPct val="115000"/>
              </a:lnSpc>
              <a:spcBef>
                <a:spcPts val="1200"/>
              </a:spcBef>
              <a:spcAft>
                <a:spcPts val="0"/>
              </a:spcAft>
              <a:buClr>
                <a:schemeClr val="dk1"/>
              </a:buClr>
              <a:buSzPts val="1100"/>
              <a:buFont typeface="Arial"/>
              <a:buNone/>
            </a:pPr>
            <a:r>
              <a:rPr lang="en" sz="900" dirty="0">
                <a:solidFill>
                  <a:schemeClr val="dk1"/>
                </a:solidFill>
                <a:latin typeface="+mn-lt"/>
              </a:rPr>
              <a:t> </a:t>
            </a:r>
            <a:endParaRPr sz="900" dirty="0">
              <a:solidFill>
                <a:schemeClr val="dk1"/>
              </a:solidFill>
              <a:latin typeface="+mn-lt"/>
            </a:endParaRPr>
          </a:p>
          <a:p>
            <a:pPr marL="0" lvl="0" indent="0" algn="l" rtl="0">
              <a:spcBef>
                <a:spcPts val="1200"/>
              </a:spcBef>
              <a:spcAft>
                <a:spcPts val="0"/>
              </a:spcAft>
              <a:buNone/>
            </a:pPr>
            <a:endParaRPr sz="1600" dirty="0">
              <a:solidFill>
                <a:schemeClr val="dk2"/>
              </a:solidFill>
              <a:latin typeface="+mn-lt"/>
              <a:ea typeface="Montserrat"/>
              <a:cs typeface="Montserrat"/>
              <a:sym typeface="Montserrat"/>
            </a:endParaRPr>
          </a:p>
        </p:txBody>
      </p:sp>
      <p:sp>
        <p:nvSpPr>
          <p:cNvPr id="609" name="Google Shape;609;p4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33</a:t>
            </a:fld>
            <a:endParaRPr/>
          </a:p>
        </p:txBody>
      </p:sp>
      <p:sp>
        <p:nvSpPr>
          <p:cNvPr id="610" name="Google Shape;610;p47"/>
          <p:cNvSpPr/>
          <p:nvPr/>
        </p:nvSpPr>
        <p:spPr>
          <a:xfrm>
            <a:off x="583840" y="652867"/>
            <a:ext cx="762000" cy="28500"/>
          </a:xfrm>
          <a:prstGeom prst="rect">
            <a:avLst/>
          </a:prstGeom>
          <a:solidFill>
            <a:srgbClr val="63B3ED"/>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6" name="Google Shape;616;p4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34</a:t>
            </a:fld>
            <a:endParaRPr/>
          </a:p>
        </p:txBody>
      </p:sp>
      <p:sp>
        <p:nvSpPr>
          <p:cNvPr id="2" name="TextBox 1">
            <a:extLst>
              <a:ext uri="{FF2B5EF4-FFF2-40B4-BE49-F238E27FC236}">
                <a16:creationId xmlns:a16="http://schemas.microsoft.com/office/drawing/2014/main" id="{FAD8DAAD-3DB9-83F3-F01B-19A044F850D1}"/>
              </a:ext>
            </a:extLst>
          </p:cNvPr>
          <p:cNvSpPr txBox="1"/>
          <p:nvPr/>
        </p:nvSpPr>
        <p:spPr>
          <a:xfrm>
            <a:off x="2743200" y="2277787"/>
            <a:ext cx="3374642" cy="707886"/>
          </a:xfrm>
          <a:prstGeom prst="rect">
            <a:avLst/>
          </a:prstGeom>
          <a:noFill/>
        </p:spPr>
        <p:txBody>
          <a:bodyPr wrap="none" rtlCol="0">
            <a:spAutoFit/>
          </a:bodyPr>
          <a:lstStyle/>
          <a:p>
            <a:r>
              <a:rPr lang="en-US" sz="4000" dirty="0"/>
              <a:t>DISCUSSION</a:t>
            </a: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030B7F84-6E59-B46B-B8E5-D642265E285C}"/>
            </a:ext>
          </a:extLst>
        </p:cNvPr>
        <p:cNvGrpSpPr/>
        <p:nvPr/>
      </p:nvGrpSpPr>
      <p:grpSpPr>
        <a:xfrm>
          <a:off x="0" y="0"/>
          <a:ext cx="0" cy="0"/>
          <a:chOff x="0" y="0"/>
          <a:chExt cx="0" cy="0"/>
        </a:xfrm>
      </p:grpSpPr>
      <p:sp>
        <p:nvSpPr>
          <p:cNvPr id="72" name="Google Shape;72;p16">
            <a:extLst>
              <a:ext uri="{FF2B5EF4-FFF2-40B4-BE49-F238E27FC236}">
                <a16:creationId xmlns:a16="http://schemas.microsoft.com/office/drawing/2014/main" id="{AC6C2EF8-4500-84CF-95CE-9BD0CBDA24F6}"/>
              </a:ext>
            </a:extLst>
          </p:cNvPr>
          <p:cNvSpPr/>
          <p:nvPr/>
        </p:nvSpPr>
        <p:spPr>
          <a:xfrm>
            <a:off x="0" y="0"/>
            <a:ext cx="9144000" cy="5143500"/>
          </a:xfrm>
          <a:prstGeom prst="rect">
            <a:avLst/>
          </a:prstGeom>
          <a:solidFill>
            <a:srgbClr val="FFFFFF"/>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73" name="Google Shape;73;p16">
            <a:extLst>
              <a:ext uri="{FF2B5EF4-FFF2-40B4-BE49-F238E27FC236}">
                <a16:creationId xmlns:a16="http://schemas.microsoft.com/office/drawing/2014/main" id="{74FDB030-6CBE-8A57-839D-62B3C8B13643}"/>
              </a:ext>
            </a:extLst>
          </p:cNvPr>
          <p:cNvSpPr/>
          <p:nvPr/>
        </p:nvSpPr>
        <p:spPr>
          <a:xfrm>
            <a:off x="0" y="0"/>
            <a:ext cx="9144000" cy="38100"/>
          </a:xfrm>
          <a:prstGeom prst="rect">
            <a:avLst/>
          </a:prstGeom>
          <a:solidFill>
            <a:srgbClr val="63B3ED">
              <a:alpha val="2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74" name="Google Shape;74;p16">
            <a:extLst>
              <a:ext uri="{FF2B5EF4-FFF2-40B4-BE49-F238E27FC236}">
                <a16:creationId xmlns:a16="http://schemas.microsoft.com/office/drawing/2014/main" id="{074F16D7-BEF5-ECC2-A45E-D60F07A511EA}"/>
              </a:ext>
            </a:extLst>
          </p:cNvPr>
          <p:cNvSpPr txBox="1"/>
          <p:nvPr/>
        </p:nvSpPr>
        <p:spPr>
          <a:xfrm>
            <a:off x="571500" y="428625"/>
            <a:ext cx="8001000" cy="571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3200" b="0" dirty="0">
                <a:solidFill>
                  <a:srgbClr val="1A202C"/>
                </a:solidFill>
                <a:latin typeface="+mn-lt"/>
                <a:ea typeface="Playfair Display Black"/>
                <a:cs typeface="Playfair Display Black"/>
                <a:sym typeface="Playfair Display Black"/>
              </a:rPr>
              <a:t>Test Questions</a:t>
            </a:r>
            <a:endParaRPr sz="3200" b="0" dirty="0">
              <a:solidFill>
                <a:srgbClr val="1A202C"/>
              </a:solidFill>
              <a:latin typeface="+mn-lt"/>
              <a:ea typeface="Playfair Display Black"/>
              <a:cs typeface="Playfair Display Black"/>
              <a:sym typeface="Playfair Display Black"/>
            </a:endParaRPr>
          </a:p>
        </p:txBody>
      </p:sp>
      <p:sp>
        <p:nvSpPr>
          <p:cNvPr id="75" name="Google Shape;75;p16">
            <a:extLst>
              <a:ext uri="{FF2B5EF4-FFF2-40B4-BE49-F238E27FC236}">
                <a16:creationId xmlns:a16="http://schemas.microsoft.com/office/drawing/2014/main" id="{B81FD4E0-AFF9-5FB2-51B8-792428160561}"/>
              </a:ext>
            </a:extLst>
          </p:cNvPr>
          <p:cNvSpPr/>
          <p:nvPr/>
        </p:nvSpPr>
        <p:spPr>
          <a:xfrm>
            <a:off x="629200" y="943216"/>
            <a:ext cx="762000" cy="28500"/>
          </a:xfrm>
          <a:prstGeom prst="rect">
            <a:avLst/>
          </a:prstGeom>
          <a:solidFill>
            <a:srgbClr val="63B3ED"/>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grpSp>
        <p:nvGrpSpPr>
          <p:cNvPr id="76" name="Google Shape;76;p16">
            <a:extLst>
              <a:ext uri="{FF2B5EF4-FFF2-40B4-BE49-F238E27FC236}">
                <a16:creationId xmlns:a16="http://schemas.microsoft.com/office/drawing/2014/main" id="{DDBF42F6-6B72-C4DE-43E5-2CB05D9EA412}"/>
              </a:ext>
            </a:extLst>
          </p:cNvPr>
          <p:cNvGrpSpPr/>
          <p:nvPr/>
        </p:nvGrpSpPr>
        <p:grpSpPr>
          <a:xfrm>
            <a:off x="571500" y="1333500"/>
            <a:ext cx="4000500" cy="809700"/>
            <a:chOff x="571500" y="1333500"/>
            <a:chExt cx="8001000" cy="809700"/>
          </a:xfrm>
        </p:grpSpPr>
        <p:pic>
          <p:nvPicPr>
            <p:cNvPr id="77" name="Google Shape;77;p16">
              <a:extLst>
                <a:ext uri="{FF2B5EF4-FFF2-40B4-BE49-F238E27FC236}">
                  <a16:creationId xmlns:a16="http://schemas.microsoft.com/office/drawing/2014/main" id="{378CFECB-70A5-11B6-782F-1D5B032941D2}"/>
                </a:ext>
              </a:extLst>
            </p:cNvPr>
            <p:cNvPicPr preferRelativeResize="0"/>
            <p:nvPr/>
          </p:nvPicPr>
          <p:blipFill rotWithShape="1">
            <a:blip r:embed="rId3">
              <a:alphaModFix/>
            </a:blip>
            <a:srcRect/>
            <a:stretch/>
          </p:blipFill>
          <p:spPr>
            <a:xfrm>
              <a:off x="571500" y="1333500"/>
              <a:ext cx="8001000" cy="809700"/>
            </a:xfrm>
            <a:prstGeom prst="rect">
              <a:avLst/>
            </a:prstGeom>
            <a:noFill/>
            <a:ln>
              <a:noFill/>
            </a:ln>
          </p:spPr>
        </p:pic>
        <p:sp>
          <p:nvSpPr>
            <p:cNvPr id="78" name="Google Shape;78;p16">
              <a:extLst>
                <a:ext uri="{FF2B5EF4-FFF2-40B4-BE49-F238E27FC236}">
                  <a16:creationId xmlns:a16="http://schemas.microsoft.com/office/drawing/2014/main" id="{B645A32E-5107-D902-2759-33069EE51886}"/>
                </a:ext>
              </a:extLst>
            </p:cNvPr>
            <p:cNvSpPr txBox="1"/>
            <p:nvPr/>
          </p:nvSpPr>
          <p:spPr>
            <a:xfrm>
              <a:off x="762000" y="1447800"/>
              <a:ext cx="381000" cy="2859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600" b="1" dirty="0">
                  <a:solidFill>
                    <a:srgbClr val="2B6CB0"/>
                  </a:solidFill>
                  <a:latin typeface="+mn-lt"/>
                  <a:ea typeface="Montserrat"/>
                  <a:cs typeface="Montserrat"/>
                  <a:sym typeface="Montserrat"/>
                </a:rPr>
                <a:t>1</a:t>
              </a:r>
              <a:endParaRPr sz="1600" b="1" dirty="0">
                <a:solidFill>
                  <a:srgbClr val="2B6CB0"/>
                </a:solidFill>
                <a:latin typeface="+mn-lt"/>
                <a:ea typeface="Montserrat"/>
                <a:cs typeface="Montserrat"/>
                <a:sym typeface="Montserrat"/>
              </a:endParaRPr>
            </a:p>
          </p:txBody>
        </p:sp>
        <p:sp>
          <p:nvSpPr>
            <p:cNvPr id="79" name="Google Shape;79;p16">
              <a:extLst>
                <a:ext uri="{FF2B5EF4-FFF2-40B4-BE49-F238E27FC236}">
                  <a16:creationId xmlns:a16="http://schemas.microsoft.com/office/drawing/2014/main" id="{F499866D-5463-1DBF-5E3B-227C7964A1AA}"/>
                </a:ext>
              </a:extLst>
            </p:cNvPr>
            <p:cNvSpPr txBox="1"/>
            <p:nvPr/>
          </p:nvSpPr>
          <p:spPr>
            <a:xfrm>
              <a:off x="1238250" y="1447800"/>
              <a:ext cx="7143900" cy="571500"/>
            </a:xfrm>
            <a:prstGeom prst="rect">
              <a:avLst/>
            </a:prstGeom>
            <a:noFill/>
            <a:ln>
              <a:noFill/>
            </a:ln>
          </p:spPr>
          <p:txBody>
            <a:bodyPr spcFirstLastPara="1" wrap="square" lIns="0" tIns="0" rIns="0" bIns="0" anchor="t" anchorCtr="0">
              <a:noAutofit/>
            </a:bodyPr>
            <a:lstStyle/>
            <a:p>
              <a:pPr lvl="0"/>
              <a:r>
                <a:rPr lang="en-US" sz="1600" dirty="0">
                  <a:solidFill>
                    <a:schemeClr val="dk1"/>
                  </a:solidFill>
                  <a:latin typeface="+mn-lt"/>
                  <a:ea typeface="Montserrat"/>
                  <a:cs typeface="Montserrat"/>
                  <a:sym typeface="Montserrat"/>
                </a:rPr>
                <a:t>Who is considered the Father of the Bit and established the field of Information Theory?</a:t>
              </a:r>
              <a:endParaRPr sz="1600" b="0" dirty="0">
                <a:solidFill>
                  <a:schemeClr val="dk1"/>
                </a:solidFill>
                <a:latin typeface="+mn-lt"/>
                <a:ea typeface="Montserrat"/>
                <a:cs typeface="Montserrat"/>
                <a:sym typeface="Montserrat"/>
              </a:endParaRPr>
            </a:p>
          </p:txBody>
        </p:sp>
      </p:grpSp>
      <p:grpSp>
        <p:nvGrpSpPr>
          <p:cNvPr id="80" name="Google Shape;80;p16">
            <a:extLst>
              <a:ext uri="{FF2B5EF4-FFF2-40B4-BE49-F238E27FC236}">
                <a16:creationId xmlns:a16="http://schemas.microsoft.com/office/drawing/2014/main" id="{8C571155-3FDE-3C74-87E0-94A99F6AA85C}"/>
              </a:ext>
            </a:extLst>
          </p:cNvPr>
          <p:cNvGrpSpPr/>
          <p:nvPr/>
        </p:nvGrpSpPr>
        <p:grpSpPr>
          <a:xfrm>
            <a:off x="571500" y="2333625"/>
            <a:ext cx="4000500" cy="809700"/>
            <a:chOff x="571500" y="2333625"/>
            <a:chExt cx="8001000" cy="809700"/>
          </a:xfrm>
        </p:grpSpPr>
        <p:pic>
          <p:nvPicPr>
            <p:cNvPr id="81" name="Google Shape;81;p16">
              <a:extLst>
                <a:ext uri="{FF2B5EF4-FFF2-40B4-BE49-F238E27FC236}">
                  <a16:creationId xmlns:a16="http://schemas.microsoft.com/office/drawing/2014/main" id="{E6EB6147-325B-0F4A-2C73-7EF8987017EC}"/>
                </a:ext>
              </a:extLst>
            </p:cNvPr>
            <p:cNvPicPr preferRelativeResize="0"/>
            <p:nvPr/>
          </p:nvPicPr>
          <p:blipFill rotWithShape="1">
            <a:blip r:embed="rId3">
              <a:alphaModFix/>
            </a:blip>
            <a:srcRect/>
            <a:stretch/>
          </p:blipFill>
          <p:spPr>
            <a:xfrm>
              <a:off x="571500" y="2333625"/>
              <a:ext cx="8001000" cy="809700"/>
            </a:xfrm>
            <a:prstGeom prst="rect">
              <a:avLst/>
            </a:prstGeom>
            <a:noFill/>
            <a:ln>
              <a:noFill/>
            </a:ln>
          </p:spPr>
        </p:pic>
        <p:sp>
          <p:nvSpPr>
            <p:cNvPr id="82" name="Google Shape;82;p16">
              <a:extLst>
                <a:ext uri="{FF2B5EF4-FFF2-40B4-BE49-F238E27FC236}">
                  <a16:creationId xmlns:a16="http://schemas.microsoft.com/office/drawing/2014/main" id="{CB827D8B-204E-A3E3-6BBE-2F1C80DE121C}"/>
                </a:ext>
              </a:extLst>
            </p:cNvPr>
            <p:cNvSpPr txBox="1"/>
            <p:nvPr/>
          </p:nvSpPr>
          <p:spPr>
            <a:xfrm>
              <a:off x="762000" y="2447925"/>
              <a:ext cx="381000" cy="2859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600" b="1" dirty="0">
                  <a:solidFill>
                    <a:srgbClr val="2B6CB0"/>
                  </a:solidFill>
                  <a:latin typeface="+mn-lt"/>
                  <a:ea typeface="Montserrat"/>
                  <a:cs typeface="Montserrat"/>
                  <a:sym typeface="Montserrat"/>
                </a:rPr>
                <a:t>2</a:t>
              </a:r>
              <a:endParaRPr sz="1600" b="1" dirty="0">
                <a:solidFill>
                  <a:srgbClr val="2B6CB0"/>
                </a:solidFill>
                <a:latin typeface="+mn-lt"/>
                <a:ea typeface="Montserrat"/>
                <a:cs typeface="Montserrat"/>
                <a:sym typeface="Montserrat"/>
              </a:endParaRPr>
            </a:p>
          </p:txBody>
        </p:sp>
        <p:sp>
          <p:nvSpPr>
            <p:cNvPr id="83" name="Google Shape;83;p16">
              <a:extLst>
                <a:ext uri="{FF2B5EF4-FFF2-40B4-BE49-F238E27FC236}">
                  <a16:creationId xmlns:a16="http://schemas.microsoft.com/office/drawing/2014/main" id="{CC2DF04A-82CB-1EBF-3162-D3869321385D}"/>
                </a:ext>
              </a:extLst>
            </p:cNvPr>
            <p:cNvSpPr txBox="1"/>
            <p:nvPr/>
          </p:nvSpPr>
          <p:spPr>
            <a:xfrm>
              <a:off x="1238250" y="2447925"/>
              <a:ext cx="7143900" cy="571500"/>
            </a:xfrm>
            <a:prstGeom prst="rect">
              <a:avLst/>
            </a:prstGeom>
            <a:noFill/>
            <a:ln>
              <a:noFill/>
            </a:ln>
          </p:spPr>
          <p:txBody>
            <a:bodyPr spcFirstLastPara="1" wrap="square" lIns="0" tIns="0" rIns="0" bIns="0" anchor="t" anchorCtr="0">
              <a:noAutofit/>
            </a:bodyPr>
            <a:lstStyle/>
            <a:p>
              <a:pPr lvl="0"/>
              <a:r>
                <a:rPr lang="en-US" sz="1600" dirty="0">
                  <a:solidFill>
                    <a:schemeClr val="dk1"/>
                  </a:solidFill>
                  <a:ea typeface="Montserrat"/>
                  <a:cs typeface="Montserrat"/>
                  <a:sym typeface="Montserrat"/>
                </a:rPr>
                <a:t>Which algorithm starts with a large seed vocabulary and iteratively removes tokens to optimize likelihood?</a:t>
              </a:r>
            </a:p>
          </p:txBody>
        </p:sp>
      </p:grpSp>
      <p:grpSp>
        <p:nvGrpSpPr>
          <p:cNvPr id="84" name="Google Shape;84;p16">
            <a:extLst>
              <a:ext uri="{FF2B5EF4-FFF2-40B4-BE49-F238E27FC236}">
                <a16:creationId xmlns:a16="http://schemas.microsoft.com/office/drawing/2014/main" id="{26908A23-6FE2-FE60-999C-DD2B9B3BC319}"/>
              </a:ext>
            </a:extLst>
          </p:cNvPr>
          <p:cNvGrpSpPr/>
          <p:nvPr/>
        </p:nvGrpSpPr>
        <p:grpSpPr>
          <a:xfrm>
            <a:off x="571500" y="3333750"/>
            <a:ext cx="4000500" cy="809700"/>
            <a:chOff x="571500" y="3333750"/>
            <a:chExt cx="8001000" cy="809700"/>
          </a:xfrm>
        </p:grpSpPr>
        <p:pic>
          <p:nvPicPr>
            <p:cNvPr id="85" name="Google Shape;85;p16">
              <a:extLst>
                <a:ext uri="{FF2B5EF4-FFF2-40B4-BE49-F238E27FC236}">
                  <a16:creationId xmlns:a16="http://schemas.microsoft.com/office/drawing/2014/main" id="{98DFF1C5-78B3-C5E6-4AC0-72668F0CB0DA}"/>
                </a:ext>
              </a:extLst>
            </p:cNvPr>
            <p:cNvPicPr preferRelativeResize="0"/>
            <p:nvPr/>
          </p:nvPicPr>
          <p:blipFill rotWithShape="1">
            <a:blip r:embed="rId3">
              <a:alphaModFix/>
            </a:blip>
            <a:srcRect/>
            <a:stretch/>
          </p:blipFill>
          <p:spPr>
            <a:xfrm>
              <a:off x="571500" y="3333750"/>
              <a:ext cx="8001000" cy="809700"/>
            </a:xfrm>
            <a:prstGeom prst="rect">
              <a:avLst/>
            </a:prstGeom>
            <a:noFill/>
            <a:ln>
              <a:noFill/>
            </a:ln>
          </p:spPr>
        </p:pic>
        <p:sp>
          <p:nvSpPr>
            <p:cNvPr id="86" name="Google Shape;86;p16">
              <a:extLst>
                <a:ext uri="{FF2B5EF4-FFF2-40B4-BE49-F238E27FC236}">
                  <a16:creationId xmlns:a16="http://schemas.microsoft.com/office/drawing/2014/main" id="{3BF8244F-FE06-845D-3702-32B99B4C34B9}"/>
                </a:ext>
              </a:extLst>
            </p:cNvPr>
            <p:cNvSpPr txBox="1"/>
            <p:nvPr/>
          </p:nvSpPr>
          <p:spPr>
            <a:xfrm>
              <a:off x="762000" y="3448050"/>
              <a:ext cx="381000" cy="2859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600" b="1" dirty="0">
                  <a:solidFill>
                    <a:srgbClr val="2B6CB0"/>
                  </a:solidFill>
                  <a:latin typeface="+mn-lt"/>
                  <a:ea typeface="Montserrat"/>
                  <a:cs typeface="Montserrat"/>
                  <a:sym typeface="Montserrat"/>
                </a:rPr>
                <a:t>3</a:t>
              </a:r>
              <a:endParaRPr sz="1600" b="1" dirty="0">
                <a:solidFill>
                  <a:srgbClr val="2B6CB0"/>
                </a:solidFill>
                <a:latin typeface="+mn-lt"/>
                <a:ea typeface="Montserrat"/>
                <a:cs typeface="Montserrat"/>
                <a:sym typeface="Montserrat"/>
              </a:endParaRPr>
            </a:p>
          </p:txBody>
        </p:sp>
        <p:sp>
          <p:nvSpPr>
            <p:cNvPr id="87" name="Google Shape;87;p16">
              <a:extLst>
                <a:ext uri="{FF2B5EF4-FFF2-40B4-BE49-F238E27FC236}">
                  <a16:creationId xmlns:a16="http://schemas.microsoft.com/office/drawing/2014/main" id="{A978BA85-5269-8BB5-DCD6-72DC01617CB3}"/>
                </a:ext>
              </a:extLst>
            </p:cNvPr>
            <p:cNvSpPr txBox="1"/>
            <p:nvPr/>
          </p:nvSpPr>
          <p:spPr>
            <a:xfrm>
              <a:off x="1238250" y="3448050"/>
              <a:ext cx="7143900" cy="571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dirty="0">
                  <a:solidFill>
                    <a:schemeClr val="dk1"/>
                  </a:solidFill>
                  <a:latin typeface="+mn-lt"/>
                  <a:ea typeface="Montserrat"/>
                  <a:cs typeface="Montserrat"/>
                  <a:sym typeface="Montserrat"/>
                </a:rPr>
                <a:t>W</a:t>
              </a:r>
              <a:r>
                <a:rPr lang="en" sz="1600" b="0" dirty="0">
                  <a:solidFill>
                    <a:schemeClr val="dk1"/>
                  </a:solidFill>
                  <a:latin typeface="+mn-lt"/>
                  <a:ea typeface="Montserrat"/>
                  <a:cs typeface="Montserrat"/>
                  <a:sym typeface="Montserrat"/>
                </a:rPr>
                <a:t>hich classical algorithm provides the best compression ratio but requires significant memory overhead?</a:t>
              </a:r>
              <a:endParaRPr sz="1600" b="0" dirty="0">
                <a:solidFill>
                  <a:schemeClr val="dk1"/>
                </a:solidFill>
                <a:latin typeface="+mn-lt"/>
                <a:ea typeface="Montserrat"/>
                <a:cs typeface="Montserrat"/>
                <a:sym typeface="Montserrat"/>
              </a:endParaRPr>
            </a:p>
          </p:txBody>
        </p:sp>
      </p:grpSp>
      <p:sp>
        <p:nvSpPr>
          <p:cNvPr id="88" name="Google Shape;88;p16">
            <a:extLst>
              <a:ext uri="{FF2B5EF4-FFF2-40B4-BE49-F238E27FC236}">
                <a16:creationId xmlns:a16="http://schemas.microsoft.com/office/drawing/2014/main" id="{DCABCA4D-CE3A-DDFA-FE31-D31B9D22712F}"/>
              </a:ext>
            </a:extLst>
          </p:cNvPr>
          <p:cNvSpPr/>
          <p:nvPr/>
        </p:nvSpPr>
        <p:spPr>
          <a:xfrm>
            <a:off x="571500" y="4857750"/>
            <a:ext cx="8001000" cy="9600"/>
          </a:xfrm>
          <a:prstGeom prst="rect">
            <a:avLst/>
          </a:prstGeom>
          <a:solidFill>
            <a:srgbClr val="E2E8F0"/>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89" name="Google Shape;89;p16">
            <a:extLst>
              <a:ext uri="{FF2B5EF4-FFF2-40B4-BE49-F238E27FC236}">
                <a16:creationId xmlns:a16="http://schemas.microsoft.com/office/drawing/2014/main" id="{FD0B4737-5DCD-A963-54FF-5D572423CA4C}"/>
              </a:ext>
            </a:extLst>
          </p:cNvPr>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35</a:t>
            </a:fld>
            <a:endParaRPr/>
          </a:p>
        </p:txBody>
      </p:sp>
      <p:pic>
        <p:nvPicPr>
          <p:cNvPr id="90" name="Google Shape;90;p16">
            <a:extLst>
              <a:ext uri="{FF2B5EF4-FFF2-40B4-BE49-F238E27FC236}">
                <a16:creationId xmlns:a16="http://schemas.microsoft.com/office/drawing/2014/main" id="{8B3E577C-5D63-D2A4-C2C6-8361D1C91535}"/>
              </a:ext>
            </a:extLst>
          </p:cNvPr>
          <p:cNvPicPr preferRelativeResize="0"/>
          <p:nvPr/>
        </p:nvPicPr>
        <p:blipFill>
          <a:blip r:embed="rId4">
            <a:alphaModFix/>
          </a:blip>
          <a:stretch>
            <a:fillRect/>
          </a:stretch>
        </p:blipFill>
        <p:spPr>
          <a:xfrm>
            <a:off x="5219075" y="1060363"/>
            <a:ext cx="3295650" cy="3267075"/>
          </a:xfrm>
          <a:prstGeom prst="rect">
            <a:avLst/>
          </a:prstGeom>
          <a:noFill/>
          <a:ln>
            <a:noFill/>
          </a:ln>
        </p:spPr>
      </p:pic>
    </p:spTree>
    <p:extLst>
      <p:ext uri="{BB962C8B-B14F-4D97-AF65-F5344CB8AC3E}">
        <p14:creationId xmlns:p14="http://schemas.microsoft.com/office/powerpoint/2010/main" val="734367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8"/>
          <p:cNvSpPr txBox="1"/>
          <p:nvPr/>
        </p:nvSpPr>
        <p:spPr>
          <a:xfrm>
            <a:off x="0" y="2668588"/>
            <a:ext cx="3075300" cy="1600408"/>
          </a:xfrm>
          <a:prstGeom prst="rect">
            <a:avLst/>
          </a:prstGeom>
          <a:noFill/>
          <a:ln>
            <a:noFill/>
          </a:ln>
        </p:spPr>
        <p:txBody>
          <a:bodyPr spcFirstLastPara="1" wrap="square" lIns="91425" tIns="91425" rIns="91425" bIns="91425" anchor="t" anchorCtr="0">
            <a:spAutoFit/>
          </a:bodyPr>
          <a:lstStyle/>
          <a:p>
            <a:pPr marL="457200" marR="0" lvl="0" indent="-317500" algn="l" rtl="0">
              <a:lnSpc>
                <a:spcPct val="115000"/>
              </a:lnSpc>
              <a:spcBef>
                <a:spcPts val="0"/>
              </a:spcBef>
              <a:spcAft>
                <a:spcPts val="0"/>
              </a:spcAft>
              <a:buClr>
                <a:schemeClr val="dk1"/>
              </a:buClr>
              <a:buSzPts val="1400"/>
              <a:buFont typeface="Montserrat Light"/>
              <a:buChar char="●"/>
            </a:pPr>
            <a:r>
              <a:rPr lang="en" sz="1600" dirty="0">
                <a:solidFill>
                  <a:schemeClr val="dk1"/>
                </a:solidFill>
                <a:latin typeface="+mn-lt"/>
                <a:ea typeface="Montserrat Light"/>
                <a:cs typeface="Montserrat Light"/>
                <a:sym typeface="Montserrat Light"/>
              </a:rPr>
              <a:t>M.S. in CS at UT Knoxville</a:t>
            </a:r>
            <a:endParaRPr sz="1600" dirty="0">
              <a:solidFill>
                <a:schemeClr val="dk1"/>
              </a:solidFill>
              <a:latin typeface="+mn-lt"/>
              <a:ea typeface="Montserrat Light"/>
              <a:cs typeface="Montserrat Light"/>
              <a:sym typeface="Montserrat Light"/>
            </a:endParaRPr>
          </a:p>
          <a:p>
            <a:pPr marL="457200" marR="0" lvl="0" indent="-317500" algn="l" rtl="0">
              <a:lnSpc>
                <a:spcPct val="115000"/>
              </a:lnSpc>
              <a:spcBef>
                <a:spcPts val="0"/>
              </a:spcBef>
              <a:spcAft>
                <a:spcPts val="0"/>
              </a:spcAft>
              <a:buClr>
                <a:schemeClr val="dk1"/>
              </a:buClr>
              <a:buSzPts val="1400"/>
              <a:buFont typeface="Montserrat Light"/>
              <a:buChar char="●"/>
            </a:pPr>
            <a:r>
              <a:rPr lang="en" sz="1600" dirty="0">
                <a:solidFill>
                  <a:schemeClr val="dk1"/>
                </a:solidFill>
                <a:latin typeface="+mn-lt"/>
                <a:ea typeface="Montserrat Light"/>
                <a:cs typeface="Montserrat Light"/>
                <a:sym typeface="Montserrat Light"/>
              </a:rPr>
              <a:t>Data Analyst @ Synergy Evaluation Institute</a:t>
            </a:r>
            <a:endParaRPr sz="1600" dirty="0">
              <a:solidFill>
                <a:schemeClr val="dk1"/>
              </a:solidFill>
              <a:latin typeface="+mn-lt"/>
              <a:ea typeface="Montserrat Light"/>
              <a:cs typeface="Montserrat Light"/>
              <a:sym typeface="Montserrat Light"/>
            </a:endParaRPr>
          </a:p>
          <a:p>
            <a:pPr marL="457200" marR="0" lvl="0" indent="-317500" algn="l" rtl="0">
              <a:lnSpc>
                <a:spcPct val="115000"/>
              </a:lnSpc>
              <a:spcBef>
                <a:spcPts val="0"/>
              </a:spcBef>
              <a:spcAft>
                <a:spcPts val="0"/>
              </a:spcAft>
              <a:buClr>
                <a:schemeClr val="dk1"/>
              </a:buClr>
              <a:buSzPts val="1400"/>
              <a:buFont typeface="Montserrat Light"/>
              <a:buChar char="●"/>
            </a:pPr>
            <a:r>
              <a:rPr lang="en" sz="1600" dirty="0">
                <a:solidFill>
                  <a:schemeClr val="dk1"/>
                </a:solidFill>
                <a:latin typeface="+mn-lt"/>
                <a:ea typeface="Montserrat Light"/>
                <a:cs typeface="Montserrat Light"/>
                <a:sym typeface="Montserrat Light"/>
              </a:rPr>
              <a:t>GTA for COSC 429</a:t>
            </a:r>
            <a:endParaRPr sz="1600" dirty="0">
              <a:solidFill>
                <a:schemeClr val="dk1"/>
              </a:solidFill>
              <a:latin typeface="+mn-lt"/>
              <a:ea typeface="Montserrat Light"/>
              <a:cs typeface="Montserrat Light"/>
              <a:sym typeface="Montserrat Light"/>
            </a:endParaRPr>
          </a:p>
          <a:p>
            <a:pPr marL="457200" marR="0" lvl="0" indent="-317500" algn="l" rtl="0">
              <a:lnSpc>
                <a:spcPct val="115000"/>
              </a:lnSpc>
              <a:spcBef>
                <a:spcPts val="0"/>
              </a:spcBef>
              <a:spcAft>
                <a:spcPts val="0"/>
              </a:spcAft>
              <a:buClr>
                <a:schemeClr val="dk1"/>
              </a:buClr>
              <a:buSzPts val="1400"/>
              <a:buFont typeface="Montserrat Light"/>
              <a:buChar char="●"/>
            </a:pPr>
            <a:r>
              <a:rPr lang="en" sz="1600" dirty="0">
                <a:solidFill>
                  <a:schemeClr val="dk1"/>
                </a:solidFill>
                <a:latin typeface="+mn-lt"/>
                <a:ea typeface="Montserrat Light"/>
                <a:cs typeface="Montserrat Light"/>
                <a:sym typeface="Montserrat Light"/>
              </a:rPr>
              <a:t>Part-time role at SDS</a:t>
            </a:r>
            <a:endParaRPr sz="1600" dirty="0">
              <a:latin typeface="+mn-lt"/>
            </a:endParaRPr>
          </a:p>
        </p:txBody>
      </p:sp>
      <p:sp>
        <p:nvSpPr>
          <p:cNvPr id="121" name="Google Shape;121;p18"/>
          <p:cNvSpPr txBox="1"/>
          <p:nvPr/>
        </p:nvSpPr>
        <p:spPr>
          <a:xfrm>
            <a:off x="3053575" y="6292850"/>
            <a:ext cx="2660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dk2"/>
                </a:solidFill>
              </a:rPr>
              <a:t>Technical Interests:</a:t>
            </a:r>
            <a:endParaRPr sz="1800" b="1">
              <a:solidFill>
                <a:schemeClr val="dk2"/>
              </a:solidFill>
            </a:endParaRPr>
          </a:p>
        </p:txBody>
      </p:sp>
      <p:sp>
        <p:nvSpPr>
          <p:cNvPr id="122" name="Google Shape;122;p18"/>
          <p:cNvSpPr txBox="1"/>
          <p:nvPr/>
        </p:nvSpPr>
        <p:spPr>
          <a:xfrm>
            <a:off x="3053575" y="6650375"/>
            <a:ext cx="4054500" cy="1385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1600"/>
              <a:t>Cybersecurity</a:t>
            </a:r>
            <a:endParaRPr sz="1600"/>
          </a:p>
          <a:p>
            <a:pPr marL="0" marR="0" lvl="0" indent="0" algn="l" rtl="0">
              <a:lnSpc>
                <a:spcPct val="100000"/>
              </a:lnSpc>
              <a:spcBef>
                <a:spcPts val="0"/>
              </a:spcBef>
              <a:spcAft>
                <a:spcPts val="0"/>
              </a:spcAft>
              <a:buNone/>
            </a:pPr>
            <a:r>
              <a:rPr lang="en" sz="1600"/>
              <a:t>Data Analytics</a:t>
            </a:r>
            <a:endParaRPr sz="1600"/>
          </a:p>
          <a:p>
            <a:pPr marL="0" marR="0" lvl="0" indent="0" algn="l" rtl="0">
              <a:lnSpc>
                <a:spcPct val="100000"/>
              </a:lnSpc>
              <a:spcBef>
                <a:spcPts val="0"/>
              </a:spcBef>
              <a:spcAft>
                <a:spcPts val="0"/>
              </a:spcAft>
              <a:buNone/>
            </a:pPr>
            <a:r>
              <a:rPr lang="en" sz="1600" b="1"/>
              <a:t>Goal: Interested in gaining experience in a quant-based company</a:t>
            </a:r>
            <a:endParaRPr sz="1600" b="1"/>
          </a:p>
          <a:p>
            <a:pPr marL="0" marR="0" lvl="0" indent="0" algn="l" rtl="0">
              <a:lnSpc>
                <a:spcPct val="100000"/>
              </a:lnSpc>
              <a:spcBef>
                <a:spcPts val="0"/>
              </a:spcBef>
              <a:spcAft>
                <a:spcPts val="0"/>
              </a:spcAft>
              <a:buNone/>
            </a:pPr>
            <a:endParaRPr/>
          </a:p>
        </p:txBody>
      </p:sp>
      <p:sp>
        <p:nvSpPr>
          <p:cNvPr id="123" name="Google Shape;123;p18"/>
          <p:cNvSpPr txBox="1"/>
          <p:nvPr/>
        </p:nvSpPr>
        <p:spPr>
          <a:xfrm>
            <a:off x="456850" y="233225"/>
            <a:ext cx="2844000" cy="571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3000" dirty="0">
                <a:solidFill>
                  <a:srgbClr val="1A202C"/>
                </a:solidFill>
                <a:latin typeface="+mn-lt"/>
                <a:ea typeface="Playfair Display Black"/>
                <a:cs typeface="Playfair Display Black"/>
                <a:sym typeface="Playfair Display Black"/>
              </a:rPr>
              <a:t>Rishi Patel - Work Exp.</a:t>
            </a:r>
            <a:endParaRPr sz="3000" b="0" dirty="0">
              <a:solidFill>
                <a:srgbClr val="1A202C"/>
              </a:solidFill>
              <a:latin typeface="+mn-lt"/>
              <a:ea typeface="Playfair Display Black"/>
              <a:cs typeface="Playfair Display Black"/>
              <a:sym typeface="Playfair Display Black"/>
            </a:endParaRPr>
          </a:p>
        </p:txBody>
      </p:sp>
      <p:pic>
        <p:nvPicPr>
          <p:cNvPr id="124" name="Google Shape;124;p18"/>
          <p:cNvPicPr preferRelativeResize="0"/>
          <p:nvPr/>
        </p:nvPicPr>
        <p:blipFill>
          <a:blip r:embed="rId3">
            <a:alphaModFix/>
          </a:blip>
          <a:stretch>
            <a:fillRect/>
          </a:stretch>
        </p:blipFill>
        <p:spPr>
          <a:xfrm>
            <a:off x="186943" y="1928325"/>
            <a:ext cx="2815506" cy="2347326"/>
          </a:xfrm>
          <a:prstGeom prst="rect">
            <a:avLst/>
          </a:prstGeom>
          <a:noFill/>
          <a:ln>
            <a:noFill/>
          </a:ln>
        </p:spPr>
      </p:pic>
      <p:sp>
        <p:nvSpPr>
          <p:cNvPr id="125" name="Google Shape;125;p18"/>
          <p:cNvSpPr txBox="1"/>
          <p:nvPr/>
        </p:nvSpPr>
        <p:spPr>
          <a:xfrm>
            <a:off x="344275" y="2097213"/>
            <a:ext cx="2223300" cy="494336"/>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None/>
            </a:pPr>
            <a:r>
              <a:rPr lang="en" sz="1750" b="1" dirty="0">
                <a:solidFill>
                  <a:srgbClr val="2B6CB0"/>
                </a:solidFill>
                <a:latin typeface="+mn-lt"/>
                <a:ea typeface="Montserrat"/>
                <a:cs typeface="Montserrat"/>
                <a:sym typeface="Montserrat"/>
              </a:rPr>
              <a:t>Current Work:</a:t>
            </a:r>
            <a:endParaRPr sz="1750" b="1" dirty="0">
              <a:solidFill>
                <a:srgbClr val="2B6CB0"/>
              </a:solidFill>
              <a:latin typeface="+mn-lt"/>
              <a:ea typeface="Montserrat"/>
              <a:cs typeface="Montserrat"/>
              <a:sym typeface="Montserrat"/>
            </a:endParaRPr>
          </a:p>
        </p:txBody>
      </p:sp>
      <p:pic>
        <p:nvPicPr>
          <p:cNvPr id="126" name="Google Shape;126;p18"/>
          <p:cNvPicPr preferRelativeResize="0"/>
          <p:nvPr/>
        </p:nvPicPr>
        <p:blipFill>
          <a:blip r:embed="rId4">
            <a:alphaModFix/>
          </a:blip>
          <a:stretch>
            <a:fillRect/>
          </a:stretch>
        </p:blipFill>
        <p:spPr>
          <a:xfrm>
            <a:off x="1260336" y="1611913"/>
            <a:ext cx="391181" cy="451369"/>
          </a:xfrm>
          <a:prstGeom prst="rect">
            <a:avLst/>
          </a:prstGeom>
          <a:noFill/>
          <a:ln>
            <a:noFill/>
          </a:ln>
        </p:spPr>
      </p:pic>
      <p:pic>
        <p:nvPicPr>
          <p:cNvPr id="127" name="Google Shape;127;p18"/>
          <p:cNvPicPr preferRelativeResize="0"/>
          <p:nvPr/>
        </p:nvPicPr>
        <p:blipFill>
          <a:blip r:embed="rId3">
            <a:alphaModFix/>
          </a:blip>
          <a:stretch>
            <a:fillRect/>
          </a:stretch>
        </p:blipFill>
        <p:spPr>
          <a:xfrm>
            <a:off x="3234000" y="1928325"/>
            <a:ext cx="2676001" cy="2347326"/>
          </a:xfrm>
          <a:prstGeom prst="rect">
            <a:avLst/>
          </a:prstGeom>
          <a:noFill/>
          <a:ln>
            <a:noFill/>
          </a:ln>
        </p:spPr>
      </p:pic>
      <p:sp>
        <p:nvSpPr>
          <p:cNvPr id="128" name="Google Shape;128;p18"/>
          <p:cNvSpPr txBox="1"/>
          <p:nvPr/>
        </p:nvSpPr>
        <p:spPr>
          <a:xfrm>
            <a:off x="3034350" y="2097225"/>
            <a:ext cx="3075300" cy="494336"/>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None/>
            </a:pPr>
            <a:r>
              <a:rPr lang="en" sz="1750" b="1" dirty="0">
                <a:solidFill>
                  <a:srgbClr val="2B6CB0"/>
                </a:solidFill>
                <a:latin typeface="+mn-lt"/>
                <a:ea typeface="Montserrat"/>
                <a:cs typeface="Montserrat"/>
                <a:sym typeface="Montserrat"/>
              </a:rPr>
              <a:t>Previous Expereince:</a:t>
            </a:r>
            <a:endParaRPr sz="1750" b="1" dirty="0">
              <a:solidFill>
                <a:srgbClr val="2B6CB0"/>
              </a:solidFill>
              <a:latin typeface="+mn-lt"/>
              <a:ea typeface="Montserrat"/>
              <a:cs typeface="Montserrat"/>
              <a:sym typeface="Montserrat"/>
            </a:endParaRPr>
          </a:p>
        </p:txBody>
      </p:sp>
      <p:sp>
        <p:nvSpPr>
          <p:cNvPr id="129" name="Google Shape;129;p18"/>
          <p:cNvSpPr txBox="1"/>
          <p:nvPr/>
        </p:nvSpPr>
        <p:spPr>
          <a:xfrm>
            <a:off x="3124226" y="2479037"/>
            <a:ext cx="2676000" cy="1883562"/>
          </a:xfrm>
          <a:prstGeom prst="rect">
            <a:avLst/>
          </a:prstGeom>
          <a:noFill/>
          <a:ln>
            <a:noFill/>
          </a:ln>
        </p:spPr>
        <p:txBody>
          <a:bodyPr spcFirstLastPara="1" wrap="square" lIns="91425" tIns="91425" rIns="91425" bIns="91425" anchor="t" anchorCtr="0">
            <a:spAutoFit/>
          </a:bodyPr>
          <a:lstStyle/>
          <a:p>
            <a:pPr marL="457200" marR="0" lvl="0" indent="-317500" algn="ctr" rtl="0">
              <a:lnSpc>
                <a:spcPct val="115000"/>
              </a:lnSpc>
              <a:spcBef>
                <a:spcPts val="0"/>
              </a:spcBef>
              <a:spcAft>
                <a:spcPts val="0"/>
              </a:spcAft>
              <a:buClr>
                <a:schemeClr val="dk1"/>
              </a:buClr>
              <a:buSzPts val="1400"/>
              <a:buFont typeface="Montserrat Light"/>
              <a:buChar char="●"/>
            </a:pPr>
            <a:r>
              <a:rPr lang="en" sz="1600" dirty="0">
                <a:solidFill>
                  <a:schemeClr val="dk1"/>
                </a:solidFill>
                <a:latin typeface="+mn-lt"/>
                <a:ea typeface="Montserrat Light"/>
                <a:cs typeface="Montserrat Light"/>
                <a:sym typeface="Montserrat Light"/>
              </a:rPr>
              <a:t>Software Security Engineer  @ </a:t>
            </a:r>
            <a:br>
              <a:rPr lang="en" sz="1600" dirty="0">
                <a:solidFill>
                  <a:schemeClr val="dk1"/>
                </a:solidFill>
                <a:latin typeface="+mn-lt"/>
                <a:ea typeface="Montserrat Light"/>
                <a:cs typeface="Montserrat Light"/>
                <a:sym typeface="Montserrat Light"/>
              </a:rPr>
            </a:br>
            <a:r>
              <a:rPr lang="en" sz="1600" dirty="0">
                <a:solidFill>
                  <a:schemeClr val="dk1"/>
                </a:solidFill>
                <a:latin typeface="+mn-lt"/>
                <a:ea typeface="Montserrat Light"/>
                <a:cs typeface="Montserrat Light"/>
                <a:sym typeface="Montserrat Light"/>
              </a:rPr>
              <a:t>Securely Yours</a:t>
            </a:r>
            <a:endParaRPr sz="1600" dirty="0">
              <a:solidFill>
                <a:schemeClr val="dk1"/>
              </a:solidFill>
              <a:latin typeface="+mn-lt"/>
              <a:ea typeface="Montserrat Light"/>
              <a:cs typeface="Montserrat Light"/>
              <a:sym typeface="Montserrat Light"/>
            </a:endParaRPr>
          </a:p>
          <a:p>
            <a:pPr marL="457200" marR="0" lvl="0" indent="0" algn="l" rtl="0">
              <a:lnSpc>
                <a:spcPct val="115000"/>
              </a:lnSpc>
              <a:spcBef>
                <a:spcPts val="0"/>
              </a:spcBef>
              <a:spcAft>
                <a:spcPts val="0"/>
              </a:spcAft>
              <a:buNone/>
            </a:pPr>
            <a:endParaRPr sz="1600" dirty="0">
              <a:solidFill>
                <a:schemeClr val="dk1"/>
              </a:solidFill>
              <a:latin typeface="+mn-lt"/>
              <a:ea typeface="Montserrat Light"/>
              <a:cs typeface="Montserrat Light"/>
              <a:sym typeface="Montserrat Light"/>
            </a:endParaRPr>
          </a:p>
          <a:p>
            <a:pPr marL="457200" marR="0" lvl="0" indent="-317500" algn="ctr" rtl="0">
              <a:lnSpc>
                <a:spcPct val="115000"/>
              </a:lnSpc>
              <a:spcBef>
                <a:spcPts val="0"/>
              </a:spcBef>
              <a:spcAft>
                <a:spcPts val="0"/>
              </a:spcAft>
              <a:buClr>
                <a:schemeClr val="dk1"/>
              </a:buClr>
              <a:buSzPts val="1400"/>
              <a:buFont typeface="Montserrat Light"/>
              <a:buChar char="●"/>
            </a:pPr>
            <a:r>
              <a:rPr lang="en" sz="1600" dirty="0">
                <a:solidFill>
                  <a:schemeClr val="dk1"/>
                </a:solidFill>
                <a:latin typeface="+mn-lt"/>
                <a:ea typeface="Montserrat Light"/>
                <a:cs typeface="Montserrat Light"/>
                <a:sym typeface="Montserrat Light"/>
              </a:rPr>
              <a:t>Full Stack Developer Intern @ Sports.Exe</a:t>
            </a:r>
            <a:endParaRPr sz="1600" dirty="0">
              <a:latin typeface="+mn-lt"/>
            </a:endParaRPr>
          </a:p>
        </p:txBody>
      </p:sp>
      <p:sp>
        <p:nvSpPr>
          <p:cNvPr id="130" name="Google Shape;130;p18"/>
          <p:cNvSpPr txBox="1"/>
          <p:nvPr/>
        </p:nvSpPr>
        <p:spPr>
          <a:xfrm>
            <a:off x="4280300" y="492525"/>
            <a:ext cx="43644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dirty="0">
                <a:solidFill>
                  <a:schemeClr val="dk1"/>
                </a:solidFill>
                <a:latin typeface="+mn-lt"/>
                <a:ea typeface="Montserrat"/>
                <a:cs typeface="Montserrat"/>
                <a:sym typeface="Montserrat"/>
              </a:rPr>
              <a:t>Goal: Gain experience in a quant-based company</a:t>
            </a:r>
            <a:endParaRPr sz="2100" b="1" dirty="0">
              <a:latin typeface="+mn-lt"/>
            </a:endParaRPr>
          </a:p>
        </p:txBody>
      </p:sp>
      <p:pic>
        <p:nvPicPr>
          <p:cNvPr id="131" name="Google Shape;131;p18"/>
          <p:cNvPicPr preferRelativeResize="0"/>
          <p:nvPr/>
        </p:nvPicPr>
        <p:blipFill>
          <a:blip r:embed="rId5">
            <a:alphaModFix/>
          </a:blip>
          <a:stretch>
            <a:fillRect/>
          </a:stretch>
        </p:blipFill>
        <p:spPr>
          <a:xfrm>
            <a:off x="4280288" y="1614375"/>
            <a:ext cx="391181" cy="446457"/>
          </a:xfrm>
          <a:prstGeom prst="rect">
            <a:avLst/>
          </a:prstGeom>
          <a:noFill/>
          <a:ln>
            <a:noFill/>
          </a:ln>
        </p:spPr>
      </p:pic>
      <p:pic>
        <p:nvPicPr>
          <p:cNvPr id="132" name="Google Shape;132;p18"/>
          <p:cNvPicPr preferRelativeResize="0"/>
          <p:nvPr/>
        </p:nvPicPr>
        <p:blipFill>
          <a:blip r:embed="rId3">
            <a:alphaModFix/>
          </a:blip>
          <a:stretch>
            <a:fillRect/>
          </a:stretch>
        </p:blipFill>
        <p:spPr>
          <a:xfrm>
            <a:off x="6199525" y="1928325"/>
            <a:ext cx="2676001" cy="2347326"/>
          </a:xfrm>
          <a:prstGeom prst="rect">
            <a:avLst/>
          </a:prstGeom>
          <a:noFill/>
          <a:ln>
            <a:noFill/>
          </a:ln>
        </p:spPr>
      </p:pic>
      <p:pic>
        <p:nvPicPr>
          <p:cNvPr id="133" name="Google Shape;133;p18"/>
          <p:cNvPicPr preferRelativeResize="0"/>
          <p:nvPr/>
        </p:nvPicPr>
        <p:blipFill>
          <a:blip r:embed="rId6">
            <a:alphaModFix/>
          </a:blip>
          <a:stretch>
            <a:fillRect/>
          </a:stretch>
        </p:blipFill>
        <p:spPr>
          <a:xfrm>
            <a:off x="7410762" y="1553844"/>
            <a:ext cx="391181" cy="446470"/>
          </a:xfrm>
          <a:prstGeom prst="rect">
            <a:avLst/>
          </a:prstGeom>
          <a:noFill/>
          <a:ln>
            <a:noFill/>
          </a:ln>
        </p:spPr>
      </p:pic>
      <p:sp>
        <p:nvSpPr>
          <p:cNvPr id="134" name="Google Shape;134;p18"/>
          <p:cNvSpPr txBox="1"/>
          <p:nvPr/>
        </p:nvSpPr>
        <p:spPr>
          <a:xfrm>
            <a:off x="6068688" y="2097250"/>
            <a:ext cx="3075300" cy="494336"/>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None/>
            </a:pPr>
            <a:r>
              <a:rPr lang="en" sz="1750" b="1" dirty="0">
                <a:solidFill>
                  <a:srgbClr val="2B6CB0"/>
                </a:solidFill>
                <a:latin typeface="+mn-lt"/>
                <a:ea typeface="Montserrat"/>
                <a:cs typeface="Montserrat"/>
                <a:sym typeface="Montserrat"/>
              </a:rPr>
              <a:t>Technical Interests:</a:t>
            </a:r>
            <a:endParaRPr sz="1750" b="1" dirty="0">
              <a:solidFill>
                <a:srgbClr val="2B6CB0"/>
              </a:solidFill>
              <a:latin typeface="+mn-lt"/>
              <a:ea typeface="Montserrat"/>
              <a:cs typeface="Montserrat"/>
              <a:sym typeface="Montserrat"/>
            </a:endParaRPr>
          </a:p>
        </p:txBody>
      </p:sp>
      <p:sp>
        <p:nvSpPr>
          <p:cNvPr id="135" name="Google Shape;135;p18"/>
          <p:cNvSpPr txBox="1"/>
          <p:nvPr/>
        </p:nvSpPr>
        <p:spPr>
          <a:xfrm>
            <a:off x="6261150" y="2858050"/>
            <a:ext cx="3000000" cy="923299"/>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dk1"/>
              </a:buClr>
              <a:buSzPts val="1400"/>
              <a:buFont typeface="Montserrat Light"/>
              <a:buChar char="●"/>
            </a:pPr>
            <a:r>
              <a:rPr lang="en" sz="1600" dirty="0">
                <a:solidFill>
                  <a:schemeClr val="dk1"/>
                </a:solidFill>
                <a:latin typeface="+mn-lt"/>
                <a:ea typeface="Montserrat Light"/>
                <a:cs typeface="Montserrat Light"/>
                <a:sym typeface="Montserrat Light"/>
              </a:rPr>
              <a:t>Cybersecurity</a:t>
            </a:r>
            <a:endParaRPr sz="1600" dirty="0">
              <a:solidFill>
                <a:schemeClr val="dk1"/>
              </a:solidFill>
              <a:latin typeface="+mn-lt"/>
              <a:ea typeface="Montserrat Light"/>
              <a:cs typeface="Montserrat Light"/>
              <a:sym typeface="Montserrat Light"/>
            </a:endParaRPr>
          </a:p>
          <a:p>
            <a:pPr marL="457200" lvl="0" indent="-317500" algn="l" rtl="0">
              <a:spcBef>
                <a:spcPts val="0"/>
              </a:spcBef>
              <a:spcAft>
                <a:spcPts val="0"/>
              </a:spcAft>
              <a:buClr>
                <a:schemeClr val="dk1"/>
              </a:buClr>
              <a:buSzPts val="1400"/>
              <a:buFont typeface="Montserrat Light"/>
              <a:buChar char="●"/>
            </a:pPr>
            <a:r>
              <a:rPr lang="en" sz="1600" dirty="0">
                <a:solidFill>
                  <a:schemeClr val="dk1"/>
                </a:solidFill>
                <a:latin typeface="+mn-lt"/>
                <a:ea typeface="Montserrat Light"/>
                <a:cs typeface="Montserrat Light"/>
                <a:sym typeface="Montserrat Light"/>
              </a:rPr>
              <a:t>Data Analytics</a:t>
            </a:r>
            <a:endParaRPr sz="1600" dirty="0">
              <a:solidFill>
                <a:schemeClr val="dk1"/>
              </a:solidFill>
              <a:latin typeface="+mn-lt"/>
              <a:ea typeface="Montserrat Light"/>
              <a:cs typeface="Montserrat Light"/>
              <a:sym typeface="Montserrat Light"/>
            </a:endParaRPr>
          </a:p>
          <a:p>
            <a:pPr marL="457200" lvl="0" indent="-317500" algn="l" rtl="0">
              <a:spcBef>
                <a:spcPts val="0"/>
              </a:spcBef>
              <a:spcAft>
                <a:spcPts val="0"/>
              </a:spcAft>
              <a:buClr>
                <a:schemeClr val="dk1"/>
              </a:buClr>
              <a:buSzPts val="1400"/>
              <a:buFont typeface="Montserrat Light"/>
              <a:buChar char="●"/>
            </a:pPr>
            <a:r>
              <a:rPr lang="en" sz="1600" dirty="0">
                <a:solidFill>
                  <a:schemeClr val="dk1"/>
                </a:solidFill>
                <a:latin typeface="+mn-lt"/>
                <a:ea typeface="Montserrat Light"/>
                <a:cs typeface="Montserrat Light"/>
                <a:sym typeface="Montserrat Light"/>
              </a:rPr>
              <a:t>Quant / Trading</a:t>
            </a:r>
            <a:endParaRPr sz="1600" dirty="0">
              <a:latin typeface="+mn-lt"/>
            </a:endParaRPr>
          </a:p>
        </p:txBody>
      </p:sp>
      <p:sp>
        <p:nvSpPr>
          <p:cNvPr id="136" name="Google Shape;136;p1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4</a:t>
            </a:fld>
            <a:endParaRPr/>
          </a:p>
        </p:txBody>
      </p:sp>
      <p:sp>
        <p:nvSpPr>
          <p:cNvPr id="137" name="Google Shape;137;p18"/>
          <p:cNvSpPr/>
          <p:nvPr/>
        </p:nvSpPr>
        <p:spPr>
          <a:xfrm>
            <a:off x="571500" y="1047750"/>
            <a:ext cx="762000" cy="28500"/>
          </a:xfrm>
          <a:prstGeom prst="rect">
            <a:avLst/>
          </a:prstGeom>
          <a:solidFill>
            <a:srgbClr val="63B3ED"/>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19" descr="Table tennis paddles and ball atop table tennis table, elevated view (Provided by Getty Images)"/>
          <p:cNvPicPr preferRelativeResize="0"/>
          <p:nvPr/>
        </p:nvPicPr>
        <p:blipFill>
          <a:blip r:embed="rId3">
            <a:alphaModFix/>
          </a:blip>
          <a:stretch>
            <a:fillRect/>
          </a:stretch>
        </p:blipFill>
        <p:spPr>
          <a:xfrm flipH="1">
            <a:off x="2113050" y="790970"/>
            <a:ext cx="1273937" cy="1450132"/>
          </a:xfrm>
          <a:prstGeom prst="rect">
            <a:avLst/>
          </a:prstGeom>
          <a:noFill/>
          <a:ln>
            <a:noFill/>
          </a:ln>
        </p:spPr>
      </p:pic>
      <p:pic>
        <p:nvPicPr>
          <p:cNvPr id="143" name="Google Shape;143;p19"/>
          <p:cNvPicPr preferRelativeResize="0"/>
          <p:nvPr/>
        </p:nvPicPr>
        <p:blipFill>
          <a:blip r:embed="rId4">
            <a:alphaModFix/>
          </a:blip>
          <a:stretch>
            <a:fillRect/>
          </a:stretch>
        </p:blipFill>
        <p:spPr>
          <a:xfrm>
            <a:off x="7179474" y="3442551"/>
            <a:ext cx="1964525" cy="1307299"/>
          </a:xfrm>
          <a:prstGeom prst="rect">
            <a:avLst/>
          </a:prstGeom>
          <a:noFill/>
          <a:ln>
            <a:noFill/>
          </a:ln>
        </p:spPr>
      </p:pic>
      <p:pic>
        <p:nvPicPr>
          <p:cNvPr id="144" name="Google Shape;144;p19"/>
          <p:cNvPicPr preferRelativeResize="0"/>
          <p:nvPr/>
        </p:nvPicPr>
        <p:blipFill rotWithShape="1">
          <a:blip r:embed="rId5">
            <a:alphaModFix/>
          </a:blip>
          <a:srcRect t="8780" b="-8780"/>
          <a:stretch/>
        </p:blipFill>
        <p:spPr>
          <a:xfrm>
            <a:off x="101638" y="857638"/>
            <a:ext cx="1964525" cy="1488875"/>
          </a:xfrm>
          <a:prstGeom prst="rect">
            <a:avLst/>
          </a:prstGeom>
          <a:noFill/>
          <a:ln>
            <a:noFill/>
          </a:ln>
        </p:spPr>
      </p:pic>
      <p:sp>
        <p:nvSpPr>
          <p:cNvPr id="145" name="Google Shape;145;p19"/>
          <p:cNvSpPr txBox="1"/>
          <p:nvPr/>
        </p:nvSpPr>
        <p:spPr>
          <a:xfrm>
            <a:off x="178280" y="127600"/>
            <a:ext cx="4136100" cy="571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3200">
                <a:solidFill>
                  <a:srgbClr val="1A202C"/>
                </a:solidFill>
                <a:latin typeface="Playfair Display Black"/>
                <a:ea typeface="Playfair Display Black"/>
                <a:cs typeface="Playfair Display Black"/>
                <a:sym typeface="Playfair Display Black"/>
              </a:rPr>
              <a:t>Rishi Patel - Hobbies</a:t>
            </a:r>
            <a:endParaRPr sz="3200" b="0">
              <a:solidFill>
                <a:srgbClr val="1A202C"/>
              </a:solidFill>
              <a:latin typeface="Playfair Display Black"/>
              <a:ea typeface="Playfair Display Black"/>
              <a:cs typeface="Playfair Display Black"/>
              <a:sym typeface="Playfair Display Black"/>
            </a:endParaRPr>
          </a:p>
        </p:txBody>
      </p:sp>
      <p:pic>
        <p:nvPicPr>
          <p:cNvPr id="146" name="Google Shape;146;p19"/>
          <p:cNvPicPr preferRelativeResize="0"/>
          <p:nvPr/>
        </p:nvPicPr>
        <p:blipFill>
          <a:blip r:embed="rId6">
            <a:alphaModFix/>
          </a:blip>
          <a:stretch>
            <a:fillRect/>
          </a:stretch>
        </p:blipFill>
        <p:spPr>
          <a:xfrm>
            <a:off x="178275" y="3797648"/>
            <a:ext cx="2210500" cy="1237900"/>
          </a:xfrm>
          <a:prstGeom prst="rect">
            <a:avLst/>
          </a:prstGeom>
          <a:noFill/>
          <a:ln>
            <a:noFill/>
          </a:ln>
        </p:spPr>
      </p:pic>
      <p:pic>
        <p:nvPicPr>
          <p:cNvPr id="147" name="Google Shape;147;p19"/>
          <p:cNvPicPr preferRelativeResize="0"/>
          <p:nvPr/>
        </p:nvPicPr>
        <p:blipFill>
          <a:blip r:embed="rId7">
            <a:alphaModFix/>
          </a:blip>
          <a:stretch>
            <a:fillRect/>
          </a:stretch>
        </p:blipFill>
        <p:spPr>
          <a:xfrm>
            <a:off x="101650" y="2170800"/>
            <a:ext cx="2444704" cy="1626839"/>
          </a:xfrm>
          <a:prstGeom prst="rect">
            <a:avLst/>
          </a:prstGeom>
          <a:noFill/>
          <a:ln>
            <a:noFill/>
          </a:ln>
        </p:spPr>
      </p:pic>
      <p:pic>
        <p:nvPicPr>
          <p:cNvPr id="148" name="Google Shape;148;p19"/>
          <p:cNvPicPr preferRelativeResize="0"/>
          <p:nvPr/>
        </p:nvPicPr>
        <p:blipFill>
          <a:blip r:embed="rId8">
            <a:alphaModFix/>
          </a:blip>
          <a:stretch>
            <a:fillRect/>
          </a:stretch>
        </p:blipFill>
        <p:spPr>
          <a:xfrm>
            <a:off x="2805662" y="2241100"/>
            <a:ext cx="2379002" cy="2972699"/>
          </a:xfrm>
          <a:prstGeom prst="rect">
            <a:avLst/>
          </a:prstGeom>
          <a:noFill/>
          <a:ln>
            <a:noFill/>
          </a:ln>
        </p:spPr>
      </p:pic>
      <p:pic>
        <p:nvPicPr>
          <p:cNvPr id="149" name="Google Shape;149;p19"/>
          <p:cNvPicPr preferRelativeResize="0"/>
          <p:nvPr/>
        </p:nvPicPr>
        <p:blipFill>
          <a:blip r:embed="rId9">
            <a:alphaModFix/>
          </a:blip>
          <a:stretch>
            <a:fillRect/>
          </a:stretch>
        </p:blipFill>
        <p:spPr>
          <a:xfrm>
            <a:off x="6604275" y="0"/>
            <a:ext cx="1460271" cy="1626849"/>
          </a:xfrm>
          <a:prstGeom prst="rect">
            <a:avLst/>
          </a:prstGeom>
          <a:noFill/>
          <a:ln>
            <a:noFill/>
          </a:ln>
        </p:spPr>
      </p:pic>
      <p:pic>
        <p:nvPicPr>
          <p:cNvPr id="150" name="Google Shape;150;p19"/>
          <p:cNvPicPr preferRelativeResize="0"/>
          <p:nvPr/>
        </p:nvPicPr>
        <p:blipFill>
          <a:blip r:embed="rId10">
            <a:alphaModFix/>
          </a:blip>
          <a:stretch>
            <a:fillRect/>
          </a:stretch>
        </p:blipFill>
        <p:spPr>
          <a:xfrm>
            <a:off x="4876212" y="53049"/>
            <a:ext cx="1384388" cy="1875010"/>
          </a:xfrm>
          <a:prstGeom prst="rect">
            <a:avLst/>
          </a:prstGeom>
          <a:noFill/>
          <a:ln>
            <a:noFill/>
          </a:ln>
        </p:spPr>
      </p:pic>
      <p:pic>
        <p:nvPicPr>
          <p:cNvPr id="151" name="Google Shape;151;p19"/>
          <p:cNvPicPr preferRelativeResize="0"/>
          <p:nvPr/>
        </p:nvPicPr>
        <p:blipFill>
          <a:blip r:embed="rId11">
            <a:alphaModFix/>
          </a:blip>
          <a:stretch>
            <a:fillRect/>
          </a:stretch>
        </p:blipFill>
        <p:spPr>
          <a:xfrm>
            <a:off x="6581550" y="1626838"/>
            <a:ext cx="2489001" cy="1400063"/>
          </a:xfrm>
          <a:prstGeom prst="rect">
            <a:avLst/>
          </a:prstGeom>
          <a:noFill/>
          <a:ln>
            <a:noFill/>
          </a:ln>
        </p:spPr>
      </p:pic>
      <p:sp>
        <p:nvSpPr>
          <p:cNvPr id="152" name="Google Shape;152;p1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5</a:t>
            </a:fld>
            <a:endParaRPr/>
          </a:p>
        </p:txBody>
      </p:sp>
      <p:sp>
        <p:nvSpPr>
          <p:cNvPr id="153" name="Google Shape;153;p19"/>
          <p:cNvSpPr/>
          <p:nvPr/>
        </p:nvSpPr>
        <p:spPr>
          <a:xfrm>
            <a:off x="262714" y="659561"/>
            <a:ext cx="762000" cy="28500"/>
          </a:xfrm>
          <a:prstGeom prst="rect">
            <a:avLst/>
          </a:prstGeom>
          <a:solidFill>
            <a:srgbClr val="63B3ED"/>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154" name="Google Shape;154;p19"/>
          <p:cNvPicPr preferRelativeResize="0"/>
          <p:nvPr/>
        </p:nvPicPr>
        <p:blipFill>
          <a:blip r:embed="rId12">
            <a:alphaModFix/>
          </a:blip>
          <a:stretch>
            <a:fillRect/>
          </a:stretch>
        </p:blipFill>
        <p:spPr>
          <a:xfrm>
            <a:off x="5324988" y="3442550"/>
            <a:ext cx="1714175" cy="13073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0"/>
          <p:cNvSpPr txBox="1"/>
          <p:nvPr/>
        </p:nvSpPr>
        <p:spPr>
          <a:xfrm>
            <a:off x="436021" y="338475"/>
            <a:ext cx="7515900" cy="571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2800" b="1" dirty="0">
                <a:solidFill>
                  <a:schemeClr val="tx1"/>
                </a:solidFill>
                <a:latin typeface="+mj-lt"/>
                <a:sym typeface="Playfair Display Black"/>
              </a:rPr>
              <a:t>Phouvadeth Vathana - Education</a:t>
            </a:r>
            <a:endParaRPr sz="2800" b="1" dirty="0">
              <a:solidFill>
                <a:schemeClr val="tx1"/>
              </a:solidFill>
              <a:latin typeface="+mj-lt"/>
              <a:sym typeface="Playfair Display Black"/>
            </a:endParaRPr>
          </a:p>
        </p:txBody>
      </p:sp>
      <p:pic>
        <p:nvPicPr>
          <p:cNvPr id="160" name="Google Shape;160;p20"/>
          <p:cNvPicPr preferRelativeResize="0"/>
          <p:nvPr/>
        </p:nvPicPr>
        <p:blipFill rotWithShape="1">
          <a:blip r:embed="rId3">
            <a:alphaModFix/>
          </a:blip>
          <a:srcRect/>
          <a:stretch/>
        </p:blipFill>
        <p:spPr>
          <a:xfrm>
            <a:off x="687150" y="1493700"/>
            <a:ext cx="4136100" cy="2625300"/>
          </a:xfrm>
          <a:prstGeom prst="rect">
            <a:avLst/>
          </a:prstGeom>
          <a:noFill/>
          <a:ln>
            <a:noFill/>
          </a:ln>
        </p:spPr>
      </p:pic>
      <p:sp>
        <p:nvSpPr>
          <p:cNvPr id="161" name="Google Shape;161;p20"/>
          <p:cNvSpPr txBox="1"/>
          <p:nvPr/>
        </p:nvSpPr>
        <p:spPr>
          <a:xfrm>
            <a:off x="883100" y="1638288"/>
            <a:ext cx="3000000" cy="265454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dirty="0">
                <a:solidFill>
                  <a:srgbClr val="2B6CB0"/>
                </a:solidFill>
                <a:latin typeface="+mn-lt"/>
                <a:ea typeface="Montserrat"/>
                <a:cs typeface="Montserrat"/>
                <a:sym typeface="Montserrat"/>
              </a:rPr>
              <a:t>BS in Computer Science at Dallas Baptist University</a:t>
            </a:r>
            <a:endParaRPr sz="1600" b="1" dirty="0">
              <a:solidFill>
                <a:srgbClr val="2B6CB0"/>
              </a:solidFill>
              <a:latin typeface="+mn-lt"/>
              <a:ea typeface="Montserrat"/>
              <a:cs typeface="Montserrat"/>
              <a:sym typeface="Montserrat"/>
            </a:endParaRPr>
          </a:p>
          <a:p>
            <a:pPr marL="0" lvl="0" indent="0" algn="l" rtl="0">
              <a:spcBef>
                <a:spcPts val="300"/>
              </a:spcBef>
              <a:spcAft>
                <a:spcPts val="0"/>
              </a:spcAft>
              <a:buNone/>
            </a:pPr>
            <a:r>
              <a:rPr lang="en" sz="1200" dirty="0">
                <a:solidFill>
                  <a:schemeClr val="dk1"/>
                </a:solidFill>
                <a:latin typeface="+mn-lt"/>
                <a:ea typeface="Montserrat Light"/>
                <a:cs typeface="Montserrat Light"/>
                <a:sym typeface="Montserrat Light"/>
              </a:rPr>
              <a:t>- </a:t>
            </a:r>
            <a:r>
              <a:rPr lang="en" dirty="0">
                <a:solidFill>
                  <a:schemeClr val="dk1"/>
                </a:solidFill>
                <a:latin typeface="+mn-lt"/>
                <a:ea typeface="Montserrat"/>
                <a:cs typeface="Montserrat"/>
                <a:sym typeface="Montserrat"/>
              </a:rPr>
              <a:t>Interned as an embedded system researcher</a:t>
            </a:r>
            <a:endParaRPr dirty="0">
              <a:solidFill>
                <a:schemeClr val="dk1"/>
              </a:solidFill>
              <a:latin typeface="+mn-lt"/>
              <a:ea typeface="Montserrat"/>
              <a:cs typeface="Montserrat"/>
              <a:sym typeface="Montserrat"/>
            </a:endParaRPr>
          </a:p>
          <a:p>
            <a:pPr marL="0" lvl="0" indent="0" algn="l" rtl="0">
              <a:spcBef>
                <a:spcPts val="300"/>
              </a:spcBef>
              <a:spcAft>
                <a:spcPts val="0"/>
              </a:spcAft>
              <a:buNone/>
            </a:pPr>
            <a:endParaRPr b="1" dirty="0">
              <a:solidFill>
                <a:srgbClr val="2B6CB0"/>
              </a:solidFill>
              <a:latin typeface="+mn-lt"/>
              <a:ea typeface="Montserrat"/>
              <a:cs typeface="Montserrat"/>
              <a:sym typeface="Montserrat"/>
            </a:endParaRPr>
          </a:p>
          <a:p>
            <a:r>
              <a:rPr lang="en" sz="1600" b="1" dirty="0">
                <a:solidFill>
                  <a:srgbClr val="2B6CB0"/>
                </a:solidFill>
                <a:latin typeface="+mn-lt"/>
                <a:sym typeface="Montserrat"/>
              </a:rPr>
              <a:t>MS in Computer Science at University of Tennesee</a:t>
            </a:r>
            <a:endParaRPr sz="1600" b="1" dirty="0">
              <a:solidFill>
                <a:srgbClr val="2B6CB0"/>
              </a:solidFill>
              <a:latin typeface="+mn-lt"/>
              <a:sym typeface="Montserrat"/>
            </a:endParaRPr>
          </a:p>
          <a:p>
            <a:pPr>
              <a:spcBef>
                <a:spcPts val="300"/>
              </a:spcBef>
            </a:pPr>
            <a:r>
              <a:rPr lang="en" dirty="0">
                <a:solidFill>
                  <a:schemeClr val="dk1"/>
                </a:solidFill>
                <a:latin typeface="+mn-lt"/>
                <a:ea typeface="Montserrat"/>
                <a:cs typeface="Montserrat"/>
                <a:sym typeface="Montserrat"/>
              </a:rPr>
              <a:t>-</a:t>
            </a:r>
            <a:r>
              <a:rPr lang="en" sz="1200" dirty="0">
                <a:solidFill>
                  <a:schemeClr val="dk1"/>
                </a:solidFill>
                <a:latin typeface="+mn-lt"/>
                <a:ea typeface="Montserrat"/>
                <a:cs typeface="Montserrat"/>
                <a:sym typeface="Montserrat"/>
              </a:rPr>
              <a:t> </a:t>
            </a:r>
            <a:r>
              <a:rPr lang="en" dirty="0">
                <a:solidFill>
                  <a:schemeClr val="dk1"/>
                </a:solidFill>
                <a:latin typeface="+mn-lt"/>
                <a:sym typeface="Montserrat"/>
              </a:rPr>
              <a:t>Advised by Dr. Nasir Eisty</a:t>
            </a:r>
            <a:endParaRPr dirty="0">
              <a:solidFill>
                <a:schemeClr val="dk1"/>
              </a:solidFill>
              <a:latin typeface="+mn-lt"/>
              <a:sym typeface="Montserrat"/>
            </a:endParaRPr>
          </a:p>
          <a:p>
            <a:pPr>
              <a:spcBef>
                <a:spcPts val="300"/>
              </a:spcBef>
            </a:pPr>
            <a:r>
              <a:rPr lang="en" dirty="0">
                <a:solidFill>
                  <a:schemeClr val="dk1"/>
                </a:solidFill>
                <a:latin typeface="+mn-lt"/>
                <a:sym typeface="Montserrat"/>
              </a:rPr>
              <a:t>- GPU programming</a:t>
            </a:r>
            <a:br>
              <a:rPr lang="en" b="1" dirty="0">
                <a:solidFill>
                  <a:srgbClr val="2B6CB0"/>
                </a:solidFill>
                <a:latin typeface="+mn-lt"/>
                <a:ea typeface="Montserrat"/>
                <a:cs typeface="Montserrat"/>
                <a:sym typeface="Montserrat"/>
              </a:rPr>
            </a:br>
            <a:endParaRPr b="1" dirty="0">
              <a:solidFill>
                <a:srgbClr val="2B6CB0"/>
              </a:solidFill>
              <a:latin typeface="+mn-lt"/>
              <a:ea typeface="Montserrat"/>
              <a:cs typeface="Montserrat"/>
              <a:sym typeface="Montserrat"/>
            </a:endParaRPr>
          </a:p>
        </p:txBody>
      </p:sp>
      <p:pic>
        <p:nvPicPr>
          <p:cNvPr id="162" name="Google Shape;162;p20"/>
          <p:cNvPicPr preferRelativeResize="0"/>
          <p:nvPr/>
        </p:nvPicPr>
        <p:blipFill>
          <a:blip r:embed="rId4">
            <a:alphaModFix/>
          </a:blip>
          <a:stretch>
            <a:fillRect/>
          </a:stretch>
        </p:blipFill>
        <p:spPr>
          <a:xfrm>
            <a:off x="5564450" y="1277225"/>
            <a:ext cx="2696450" cy="1748950"/>
          </a:xfrm>
          <a:prstGeom prst="rect">
            <a:avLst/>
          </a:prstGeom>
          <a:noFill/>
          <a:ln>
            <a:noFill/>
          </a:ln>
        </p:spPr>
      </p:pic>
      <p:pic>
        <p:nvPicPr>
          <p:cNvPr id="163" name="Google Shape;163;p20"/>
          <p:cNvPicPr preferRelativeResize="0"/>
          <p:nvPr/>
        </p:nvPicPr>
        <p:blipFill>
          <a:blip r:embed="rId5">
            <a:alphaModFix/>
          </a:blip>
          <a:stretch>
            <a:fillRect/>
          </a:stretch>
        </p:blipFill>
        <p:spPr>
          <a:xfrm>
            <a:off x="5313325" y="3317075"/>
            <a:ext cx="3334976" cy="1494450"/>
          </a:xfrm>
          <a:prstGeom prst="rect">
            <a:avLst/>
          </a:prstGeom>
          <a:noFill/>
          <a:ln>
            <a:noFill/>
          </a:ln>
        </p:spPr>
      </p:pic>
      <p:sp>
        <p:nvSpPr>
          <p:cNvPr id="164" name="Google Shape;164;p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6</a:t>
            </a:fld>
            <a:endParaRPr/>
          </a:p>
        </p:txBody>
      </p:sp>
      <p:sp>
        <p:nvSpPr>
          <p:cNvPr id="165" name="Google Shape;165;p20"/>
          <p:cNvSpPr/>
          <p:nvPr/>
        </p:nvSpPr>
        <p:spPr>
          <a:xfrm>
            <a:off x="475360" y="893926"/>
            <a:ext cx="762000" cy="28500"/>
          </a:xfrm>
          <a:prstGeom prst="rect">
            <a:avLst/>
          </a:prstGeom>
          <a:solidFill>
            <a:srgbClr val="63B3ED"/>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21"/>
          <p:cNvPicPr preferRelativeResize="0"/>
          <p:nvPr/>
        </p:nvPicPr>
        <p:blipFill>
          <a:blip r:embed="rId3">
            <a:alphaModFix/>
          </a:blip>
          <a:stretch>
            <a:fillRect/>
          </a:stretch>
        </p:blipFill>
        <p:spPr>
          <a:xfrm>
            <a:off x="914400" y="2870850"/>
            <a:ext cx="2560774" cy="1986775"/>
          </a:xfrm>
          <a:prstGeom prst="rect">
            <a:avLst/>
          </a:prstGeom>
          <a:noFill/>
          <a:ln>
            <a:noFill/>
          </a:ln>
        </p:spPr>
      </p:pic>
      <p:sp>
        <p:nvSpPr>
          <p:cNvPr id="171" name="Google Shape;171;p21"/>
          <p:cNvSpPr txBox="1"/>
          <p:nvPr/>
        </p:nvSpPr>
        <p:spPr>
          <a:xfrm>
            <a:off x="152390" y="199426"/>
            <a:ext cx="7515900" cy="571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3200" b="1" dirty="0">
                <a:solidFill>
                  <a:schemeClr val="tx1"/>
                </a:solidFill>
                <a:latin typeface="+mj-lt"/>
                <a:sym typeface="Playfair Display Black"/>
              </a:rPr>
              <a:t>Background</a:t>
            </a:r>
            <a:endParaRPr sz="2800" b="1" dirty="0">
              <a:solidFill>
                <a:schemeClr val="tx1"/>
              </a:solidFill>
              <a:latin typeface="+mj-lt"/>
              <a:sym typeface="Playfair Display Black"/>
            </a:endParaRPr>
          </a:p>
        </p:txBody>
      </p:sp>
      <p:pic>
        <p:nvPicPr>
          <p:cNvPr id="172" name="Google Shape;172;p21"/>
          <p:cNvPicPr preferRelativeResize="0"/>
          <p:nvPr/>
        </p:nvPicPr>
        <p:blipFill>
          <a:blip r:embed="rId4">
            <a:alphaModFix/>
          </a:blip>
          <a:stretch>
            <a:fillRect/>
          </a:stretch>
        </p:blipFill>
        <p:spPr>
          <a:xfrm>
            <a:off x="914400" y="909975"/>
            <a:ext cx="2560776" cy="1644051"/>
          </a:xfrm>
          <a:prstGeom prst="rect">
            <a:avLst/>
          </a:prstGeom>
          <a:noFill/>
          <a:ln>
            <a:noFill/>
          </a:ln>
        </p:spPr>
      </p:pic>
      <p:pic>
        <p:nvPicPr>
          <p:cNvPr id="173" name="Google Shape;173;p21"/>
          <p:cNvPicPr preferRelativeResize="0"/>
          <p:nvPr/>
        </p:nvPicPr>
        <p:blipFill>
          <a:blip r:embed="rId5">
            <a:alphaModFix/>
          </a:blip>
          <a:stretch>
            <a:fillRect/>
          </a:stretch>
        </p:blipFill>
        <p:spPr>
          <a:xfrm>
            <a:off x="5385650" y="3087850"/>
            <a:ext cx="2282640" cy="1769776"/>
          </a:xfrm>
          <a:prstGeom prst="rect">
            <a:avLst/>
          </a:prstGeom>
          <a:noFill/>
          <a:ln>
            <a:noFill/>
          </a:ln>
        </p:spPr>
      </p:pic>
      <p:pic>
        <p:nvPicPr>
          <p:cNvPr id="174" name="Google Shape;174;p21"/>
          <p:cNvPicPr preferRelativeResize="0"/>
          <p:nvPr/>
        </p:nvPicPr>
        <p:blipFill>
          <a:blip r:embed="rId6">
            <a:alphaModFix/>
          </a:blip>
          <a:stretch>
            <a:fillRect/>
          </a:stretch>
        </p:blipFill>
        <p:spPr>
          <a:xfrm>
            <a:off x="5466475" y="909975"/>
            <a:ext cx="1818825" cy="2038826"/>
          </a:xfrm>
          <a:prstGeom prst="rect">
            <a:avLst/>
          </a:prstGeom>
          <a:noFill/>
          <a:ln>
            <a:noFill/>
          </a:ln>
        </p:spPr>
      </p:pic>
      <p:sp>
        <p:nvSpPr>
          <p:cNvPr id="175" name="Google Shape;175;p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7</a:t>
            </a:fld>
            <a:endParaRPr/>
          </a:p>
        </p:txBody>
      </p:sp>
      <p:sp>
        <p:nvSpPr>
          <p:cNvPr id="176" name="Google Shape;176;p21"/>
          <p:cNvSpPr/>
          <p:nvPr/>
        </p:nvSpPr>
        <p:spPr>
          <a:xfrm>
            <a:off x="200956" y="783076"/>
            <a:ext cx="762000" cy="28500"/>
          </a:xfrm>
          <a:prstGeom prst="rect">
            <a:avLst/>
          </a:prstGeom>
          <a:solidFill>
            <a:srgbClr val="63B3ED"/>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2"/>
          <p:cNvSpPr txBox="1"/>
          <p:nvPr/>
        </p:nvSpPr>
        <p:spPr>
          <a:xfrm>
            <a:off x="152396" y="251875"/>
            <a:ext cx="7515900" cy="571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3200" b="1" dirty="0">
                <a:solidFill>
                  <a:schemeClr val="tx1"/>
                </a:solidFill>
                <a:latin typeface="+mj-lt"/>
                <a:sym typeface="Playfair Display Black"/>
              </a:rPr>
              <a:t>Hobbies</a:t>
            </a:r>
            <a:endParaRPr sz="2800" b="1" dirty="0">
              <a:solidFill>
                <a:schemeClr val="tx1"/>
              </a:solidFill>
              <a:latin typeface="+mj-lt"/>
              <a:sym typeface="Playfair Display Black"/>
            </a:endParaRPr>
          </a:p>
        </p:txBody>
      </p:sp>
      <p:pic>
        <p:nvPicPr>
          <p:cNvPr id="182" name="Google Shape;182;p22"/>
          <p:cNvPicPr preferRelativeResize="0"/>
          <p:nvPr/>
        </p:nvPicPr>
        <p:blipFill>
          <a:blip r:embed="rId3">
            <a:alphaModFix/>
          </a:blip>
          <a:stretch>
            <a:fillRect/>
          </a:stretch>
        </p:blipFill>
        <p:spPr>
          <a:xfrm>
            <a:off x="213275" y="1001775"/>
            <a:ext cx="1599374" cy="2329099"/>
          </a:xfrm>
          <a:prstGeom prst="rect">
            <a:avLst/>
          </a:prstGeom>
          <a:noFill/>
          <a:ln>
            <a:noFill/>
          </a:ln>
        </p:spPr>
      </p:pic>
      <p:pic>
        <p:nvPicPr>
          <p:cNvPr id="183" name="Google Shape;183;p22"/>
          <p:cNvPicPr preferRelativeResize="0"/>
          <p:nvPr/>
        </p:nvPicPr>
        <p:blipFill>
          <a:blip r:embed="rId4">
            <a:alphaModFix/>
          </a:blip>
          <a:stretch>
            <a:fillRect/>
          </a:stretch>
        </p:blipFill>
        <p:spPr>
          <a:xfrm>
            <a:off x="2181525" y="1001775"/>
            <a:ext cx="2872650" cy="1610600"/>
          </a:xfrm>
          <a:prstGeom prst="rect">
            <a:avLst/>
          </a:prstGeom>
          <a:noFill/>
          <a:ln>
            <a:noFill/>
          </a:ln>
        </p:spPr>
      </p:pic>
      <p:pic>
        <p:nvPicPr>
          <p:cNvPr id="184" name="Google Shape;184;p22"/>
          <p:cNvPicPr preferRelativeResize="0"/>
          <p:nvPr/>
        </p:nvPicPr>
        <p:blipFill>
          <a:blip r:embed="rId5">
            <a:alphaModFix/>
          </a:blip>
          <a:stretch>
            <a:fillRect/>
          </a:stretch>
        </p:blipFill>
        <p:spPr>
          <a:xfrm>
            <a:off x="5570250" y="1001775"/>
            <a:ext cx="1535600" cy="1928675"/>
          </a:xfrm>
          <a:prstGeom prst="rect">
            <a:avLst/>
          </a:prstGeom>
          <a:noFill/>
          <a:ln>
            <a:noFill/>
          </a:ln>
        </p:spPr>
      </p:pic>
      <p:pic>
        <p:nvPicPr>
          <p:cNvPr id="185" name="Google Shape;185;p22"/>
          <p:cNvPicPr preferRelativeResize="0"/>
          <p:nvPr/>
        </p:nvPicPr>
        <p:blipFill>
          <a:blip r:embed="rId6">
            <a:alphaModFix/>
          </a:blip>
          <a:stretch>
            <a:fillRect/>
          </a:stretch>
        </p:blipFill>
        <p:spPr>
          <a:xfrm>
            <a:off x="7105850" y="1001775"/>
            <a:ext cx="1906325" cy="1928675"/>
          </a:xfrm>
          <a:prstGeom prst="rect">
            <a:avLst/>
          </a:prstGeom>
          <a:noFill/>
          <a:ln>
            <a:noFill/>
          </a:ln>
        </p:spPr>
      </p:pic>
      <p:pic>
        <p:nvPicPr>
          <p:cNvPr id="186" name="Google Shape;186;p22"/>
          <p:cNvPicPr preferRelativeResize="0"/>
          <p:nvPr/>
        </p:nvPicPr>
        <p:blipFill>
          <a:blip r:embed="rId7">
            <a:alphaModFix/>
          </a:blip>
          <a:stretch>
            <a:fillRect/>
          </a:stretch>
        </p:blipFill>
        <p:spPr>
          <a:xfrm>
            <a:off x="5570250" y="2930450"/>
            <a:ext cx="1649431" cy="1660225"/>
          </a:xfrm>
          <a:prstGeom prst="rect">
            <a:avLst/>
          </a:prstGeom>
          <a:noFill/>
          <a:ln>
            <a:noFill/>
          </a:ln>
        </p:spPr>
      </p:pic>
      <p:pic>
        <p:nvPicPr>
          <p:cNvPr id="187" name="Google Shape;187;p22"/>
          <p:cNvPicPr preferRelativeResize="0"/>
          <p:nvPr/>
        </p:nvPicPr>
        <p:blipFill>
          <a:blip r:embed="rId8">
            <a:alphaModFix/>
          </a:blip>
          <a:stretch>
            <a:fillRect/>
          </a:stretch>
        </p:blipFill>
        <p:spPr>
          <a:xfrm>
            <a:off x="7219675" y="2930450"/>
            <a:ext cx="1535600" cy="2034025"/>
          </a:xfrm>
          <a:prstGeom prst="rect">
            <a:avLst/>
          </a:prstGeom>
          <a:noFill/>
          <a:ln>
            <a:noFill/>
          </a:ln>
        </p:spPr>
      </p:pic>
      <p:pic>
        <p:nvPicPr>
          <p:cNvPr id="188" name="Google Shape;188;p22"/>
          <p:cNvPicPr preferRelativeResize="0"/>
          <p:nvPr/>
        </p:nvPicPr>
        <p:blipFill>
          <a:blip r:embed="rId9">
            <a:alphaModFix/>
          </a:blip>
          <a:stretch>
            <a:fillRect/>
          </a:stretch>
        </p:blipFill>
        <p:spPr>
          <a:xfrm>
            <a:off x="213274" y="4006272"/>
            <a:ext cx="1477301" cy="921950"/>
          </a:xfrm>
          <a:prstGeom prst="rect">
            <a:avLst/>
          </a:prstGeom>
          <a:noFill/>
          <a:ln>
            <a:noFill/>
          </a:ln>
        </p:spPr>
      </p:pic>
      <p:pic>
        <p:nvPicPr>
          <p:cNvPr id="189" name="Google Shape;189;p22"/>
          <p:cNvPicPr preferRelativeResize="0"/>
          <p:nvPr/>
        </p:nvPicPr>
        <p:blipFill>
          <a:blip r:embed="rId10">
            <a:alphaModFix/>
          </a:blip>
          <a:stretch>
            <a:fillRect/>
          </a:stretch>
        </p:blipFill>
        <p:spPr>
          <a:xfrm>
            <a:off x="1690576" y="3532900"/>
            <a:ext cx="1093101" cy="1610600"/>
          </a:xfrm>
          <a:prstGeom prst="rect">
            <a:avLst/>
          </a:prstGeom>
          <a:noFill/>
          <a:ln>
            <a:noFill/>
          </a:ln>
        </p:spPr>
      </p:pic>
      <p:pic>
        <p:nvPicPr>
          <p:cNvPr id="190" name="Google Shape;190;p22"/>
          <p:cNvPicPr preferRelativeResize="0"/>
          <p:nvPr/>
        </p:nvPicPr>
        <p:blipFill>
          <a:blip r:embed="rId11">
            <a:alphaModFix/>
          </a:blip>
          <a:stretch>
            <a:fillRect/>
          </a:stretch>
        </p:blipFill>
        <p:spPr>
          <a:xfrm>
            <a:off x="2783676" y="3646625"/>
            <a:ext cx="1305400" cy="1383150"/>
          </a:xfrm>
          <a:prstGeom prst="rect">
            <a:avLst/>
          </a:prstGeom>
          <a:noFill/>
          <a:ln>
            <a:noFill/>
          </a:ln>
        </p:spPr>
      </p:pic>
      <p:sp>
        <p:nvSpPr>
          <p:cNvPr id="191" name="Google Shape;191;p2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8</a:t>
            </a:fld>
            <a:endParaRPr/>
          </a:p>
        </p:txBody>
      </p:sp>
      <p:sp>
        <p:nvSpPr>
          <p:cNvPr id="192" name="Google Shape;192;p22"/>
          <p:cNvSpPr/>
          <p:nvPr/>
        </p:nvSpPr>
        <p:spPr>
          <a:xfrm>
            <a:off x="200956" y="774253"/>
            <a:ext cx="762000" cy="28500"/>
          </a:xfrm>
          <a:prstGeom prst="rect">
            <a:avLst/>
          </a:prstGeom>
          <a:solidFill>
            <a:srgbClr val="63B3ED"/>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3"/>
          <p:cNvSpPr/>
          <p:nvPr/>
        </p:nvSpPr>
        <p:spPr>
          <a:xfrm>
            <a:off x="0" y="0"/>
            <a:ext cx="9144000" cy="5143500"/>
          </a:xfrm>
          <a:prstGeom prst="rect">
            <a:avLst/>
          </a:prstGeom>
          <a:solidFill>
            <a:srgbClr val="FFFFFF"/>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197" name="Google Shape;197;p23"/>
          <p:cNvSpPr/>
          <p:nvPr/>
        </p:nvSpPr>
        <p:spPr>
          <a:xfrm>
            <a:off x="0" y="0"/>
            <a:ext cx="9144000" cy="38100"/>
          </a:xfrm>
          <a:prstGeom prst="rect">
            <a:avLst/>
          </a:prstGeom>
          <a:solidFill>
            <a:srgbClr val="63B3ED">
              <a:alpha val="1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198" name="Google Shape;198;p23"/>
          <p:cNvSpPr txBox="1"/>
          <p:nvPr/>
        </p:nvSpPr>
        <p:spPr>
          <a:xfrm>
            <a:off x="571500" y="428625"/>
            <a:ext cx="8001000" cy="571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300"/>
              </a:spcAft>
              <a:buNone/>
            </a:pPr>
            <a:r>
              <a:rPr lang="en" sz="3600" b="1" dirty="0">
                <a:solidFill>
                  <a:schemeClr val="tx1"/>
                </a:solidFill>
                <a:latin typeface="+mj-lt"/>
                <a:sym typeface="Playfair Display Black"/>
              </a:rPr>
              <a:t>Joseph</a:t>
            </a:r>
            <a:r>
              <a:rPr lang="en" sz="3600" dirty="0">
                <a:solidFill>
                  <a:srgbClr val="1A202C"/>
                </a:solidFill>
                <a:latin typeface="Playfair Display Black"/>
                <a:ea typeface="Playfair Display Black"/>
                <a:cs typeface="Playfair Display Black"/>
                <a:sym typeface="Playfair Display Black"/>
              </a:rPr>
              <a:t> </a:t>
            </a:r>
            <a:r>
              <a:rPr lang="en" sz="3600" b="1" dirty="0">
                <a:solidFill>
                  <a:schemeClr val="tx1"/>
                </a:solidFill>
                <a:latin typeface="+mj-lt"/>
                <a:sym typeface="Playfair Display Black"/>
              </a:rPr>
              <a:t>Bronyah</a:t>
            </a:r>
            <a:endParaRPr sz="3600" b="1" dirty="0">
              <a:solidFill>
                <a:schemeClr val="tx1"/>
              </a:solidFill>
              <a:latin typeface="+mj-lt"/>
              <a:sym typeface="Playfair Display Black"/>
            </a:endParaRPr>
          </a:p>
        </p:txBody>
      </p:sp>
      <p:sp>
        <p:nvSpPr>
          <p:cNvPr id="199" name="Google Shape;199;p23"/>
          <p:cNvSpPr/>
          <p:nvPr/>
        </p:nvSpPr>
        <p:spPr>
          <a:xfrm>
            <a:off x="571500" y="1047750"/>
            <a:ext cx="762000" cy="28500"/>
          </a:xfrm>
          <a:prstGeom prst="rect">
            <a:avLst/>
          </a:prstGeom>
          <a:solidFill>
            <a:srgbClr val="63B3ED"/>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grpSp>
        <p:nvGrpSpPr>
          <p:cNvPr id="200" name="Google Shape;200;p23"/>
          <p:cNvGrpSpPr/>
          <p:nvPr/>
        </p:nvGrpSpPr>
        <p:grpSpPr>
          <a:xfrm>
            <a:off x="102600" y="1451956"/>
            <a:ext cx="2673724" cy="1197336"/>
            <a:chOff x="0" y="0"/>
            <a:chExt cx="2667000" cy="1047900"/>
          </a:xfrm>
        </p:grpSpPr>
        <p:pic>
          <p:nvPicPr>
            <p:cNvPr id="201" name="Google Shape;201;p23"/>
            <p:cNvPicPr preferRelativeResize="0"/>
            <p:nvPr/>
          </p:nvPicPr>
          <p:blipFill rotWithShape="1">
            <a:blip r:embed="rId3">
              <a:alphaModFix/>
            </a:blip>
            <a:srcRect/>
            <a:stretch/>
          </p:blipFill>
          <p:spPr>
            <a:xfrm>
              <a:off x="0" y="0"/>
              <a:ext cx="2667000" cy="1047900"/>
            </a:xfrm>
            <a:prstGeom prst="rect">
              <a:avLst/>
            </a:prstGeom>
            <a:noFill/>
            <a:ln>
              <a:noFill/>
            </a:ln>
          </p:spPr>
        </p:pic>
        <p:sp>
          <p:nvSpPr>
            <p:cNvPr id="202" name="Google Shape;202;p23"/>
            <p:cNvSpPr txBox="1"/>
            <p:nvPr/>
          </p:nvSpPr>
          <p:spPr>
            <a:xfrm>
              <a:off x="142800" y="0"/>
              <a:ext cx="2381400" cy="762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b="1" dirty="0">
                  <a:solidFill>
                    <a:srgbClr val="2B6CB0"/>
                  </a:solidFill>
                  <a:latin typeface="+mn-lt"/>
                  <a:sym typeface="Montserrat"/>
                </a:rPr>
                <a:t>Background</a:t>
              </a:r>
              <a:endParaRPr sz="1600" b="1" dirty="0">
                <a:solidFill>
                  <a:srgbClr val="2B6CB0"/>
                </a:solidFill>
                <a:latin typeface="+mn-lt"/>
                <a:sym typeface="Montserrat"/>
              </a:endParaRPr>
            </a:p>
            <a:p>
              <a:pPr marL="0" lvl="0" indent="0" algn="l" rtl="0">
                <a:spcBef>
                  <a:spcPts val="300"/>
                </a:spcBef>
                <a:spcAft>
                  <a:spcPts val="300"/>
                </a:spcAft>
                <a:buNone/>
              </a:pPr>
              <a:r>
                <a:rPr lang="en" b="0" dirty="0">
                  <a:solidFill>
                    <a:srgbClr val="2D3748"/>
                  </a:solidFill>
                  <a:latin typeface="+mn-lt"/>
                  <a:ea typeface="Montserrat Light"/>
                  <a:cs typeface="Montserrat Light"/>
                  <a:sym typeface="Montserrat Light"/>
                </a:rPr>
                <a:t>Born and raised in Ghana. A West African country known for </a:t>
              </a:r>
              <a:r>
                <a:rPr lang="en" dirty="0">
                  <a:solidFill>
                    <a:srgbClr val="2D3748"/>
                  </a:solidFill>
                  <a:latin typeface="+mn-lt"/>
                  <a:ea typeface="Montserrat Light"/>
                  <a:cs typeface="Montserrat Light"/>
                  <a:sym typeface="Montserrat Light"/>
                </a:rPr>
                <a:t>g</a:t>
              </a:r>
              <a:r>
                <a:rPr lang="en" b="0" dirty="0">
                  <a:solidFill>
                    <a:srgbClr val="2D3748"/>
                  </a:solidFill>
                  <a:latin typeface="+mn-lt"/>
                  <a:ea typeface="Montserrat Light"/>
                  <a:cs typeface="Montserrat Light"/>
                  <a:sym typeface="Montserrat Light"/>
                </a:rPr>
                <a:t>old, </a:t>
              </a:r>
              <a:r>
                <a:rPr lang="en" dirty="0">
                  <a:solidFill>
                    <a:srgbClr val="2D3748"/>
                  </a:solidFill>
                  <a:latin typeface="+mn-lt"/>
                  <a:ea typeface="Montserrat Light"/>
                  <a:cs typeface="Montserrat Light"/>
                  <a:sym typeface="Montserrat Light"/>
                </a:rPr>
                <a:t>c</a:t>
              </a:r>
              <a:r>
                <a:rPr lang="en" b="0" dirty="0">
                  <a:solidFill>
                    <a:srgbClr val="2D3748"/>
                  </a:solidFill>
                  <a:latin typeface="+mn-lt"/>
                  <a:ea typeface="Montserrat Light"/>
                  <a:cs typeface="Montserrat Light"/>
                  <a:sym typeface="Montserrat Light"/>
                </a:rPr>
                <a:t>o</a:t>
              </a:r>
              <a:r>
                <a:rPr lang="en" dirty="0">
                  <a:solidFill>
                    <a:srgbClr val="2D3748"/>
                  </a:solidFill>
                  <a:latin typeface="+mn-lt"/>
                  <a:ea typeface="Montserrat Light"/>
                  <a:cs typeface="Montserrat Light"/>
                  <a:sym typeface="Montserrat Light"/>
                </a:rPr>
                <a:t>coa and good music!!</a:t>
              </a:r>
              <a:endParaRPr b="0" dirty="0">
                <a:solidFill>
                  <a:srgbClr val="2D3748"/>
                </a:solidFill>
                <a:latin typeface="+mn-lt"/>
                <a:ea typeface="Montserrat Light"/>
                <a:cs typeface="Montserrat Light"/>
                <a:sym typeface="Montserrat Light"/>
              </a:endParaRPr>
            </a:p>
          </p:txBody>
        </p:sp>
      </p:grpSp>
      <p:grpSp>
        <p:nvGrpSpPr>
          <p:cNvPr id="203" name="Google Shape;203;p23"/>
          <p:cNvGrpSpPr/>
          <p:nvPr/>
        </p:nvGrpSpPr>
        <p:grpSpPr>
          <a:xfrm>
            <a:off x="2853793" y="1515150"/>
            <a:ext cx="2567788" cy="1047900"/>
            <a:chOff x="0" y="0"/>
            <a:chExt cx="2667000" cy="1047900"/>
          </a:xfrm>
        </p:grpSpPr>
        <p:pic>
          <p:nvPicPr>
            <p:cNvPr id="204" name="Google Shape;204;p23"/>
            <p:cNvPicPr preferRelativeResize="0"/>
            <p:nvPr/>
          </p:nvPicPr>
          <p:blipFill rotWithShape="1">
            <a:blip r:embed="rId3">
              <a:alphaModFix/>
            </a:blip>
            <a:srcRect/>
            <a:stretch/>
          </p:blipFill>
          <p:spPr>
            <a:xfrm>
              <a:off x="0" y="0"/>
              <a:ext cx="2667000" cy="1047900"/>
            </a:xfrm>
            <a:prstGeom prst="rect">
              <a:avLst/>
            </a:prstGeom>
            <a:noFill/>
            <a:ln>
              <a:noFill/>
            </a:ln>
          </p:spPr>
        </p:pic>
        <p:sp>
          <p:nvSpPr>
            <p:cNvPr id="205" name="Google Shape;205;p23"/>
            <p:cNvSpPr txBox="1"/>
            <p:nvPr/>
          </p:nvSpPr>
          <p:spPr>
            <a:xfrm>
              <a:off x="142800" y="104850"/>
              <a:ext cx="2381400" cy="762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b="1" dirty="0">
                  <a:solidFill>
                    <a:srgbClr val="2B6CB0"/>
                  </a:solidFill>
                  <a:latin typeface="+mj-lt"/>
                  <a:sym typeface="Montserrat"/>
                </a:rPr>
                <a:t>Education</a:t>
              </a:r>
              <a:endParaRPr sz="1600" b="1" dirty="0">
                <a:solidFill>
                  <a:srgbClr val="2B6CB0"/>
                </a:solidFill>
                <a:latin typeface="+mj-lt"/>
                <a:sym typeface="Montserrat"/>
              </a:endParaRPr>
            </a:p>
            <a:p>
              <a:pPr>
                <a:spcBef>
                  <a:spcPts val="300"/>
                </a:spcBef>
                <a:spcAft>
                  <a:spcPts val="300"/>
                </a:spcAft>
              </a:pPr>
              <a:r>
                <a:rPr lang="en" dirty="0">
                  <a:solidFill>
                    <a:srgbClr val="2D3748"/>
                  </a:solidFill>
                  <a:latin typeface="+mn-lt"/>
                  <a:sym typeface="Montserrat Light"/>
                </a:rPr>
                <a:t>B.Sc. Electrical/Electronics Engineering, KNUST.</a:t>
              </a:r>
              <a:endParaRPr dirty="0">
                <a:solidFill>
                  <a:srgbClr val="2D3748"/>
                </a:solidFill>
                <a:latin typeface="+mn-lt"/>
                <a:sym typeface="Montserrat Light"/>
              </a:endParaRPr>
            </a:p>
          </p:txBody>
        </p:sp>
      </p:grpSp>
      <p:grpSp>
        <p:nvGrpSpPr>
          <p:cNvPr id="206" name="Google Shape;206;p23"/>
          <p:cNvGrpSpPr/>
          <p:nvPr/>
        </p:nvGrpSpPr>
        <p:grpSpPr>
          <a:xfrm>
            <a:off x="102592" y="2753400"/>
            <a:ext cx="5318989" cy="1905000"/>
            <a:chOff x="0" y="0"/>
            <a:chExt cx="5524500" cy="1905000"/>
          </a:xfrm>
        </p:grpSpPr>
        <p:pic>
          <p:nvPicPr>
            <p:cNvPr id="207" name="Google Shape;207;p23"/>
            <p:cNvPicPr preferRelativeResize="0"/>
            <p:nvPr/>
          </p:nvPicPr>
          <p:blipFill rotWithShape="1">
            <a:blip r:embed="rId4">
              <a:alphaModFix/>
            </a:blip>
            <a:srcRect/>
            <a:stretch/>
          </p:blipFill>
          <p:spPr>
            <a:xfrm>
              <a:off x="0" y="0"/>
              <a:ext cx="5524500" cy="1905000"/>
            </a:xfrm>
            <a:prstGeom prst="rect">
              <a:avLst/>
            </a:prstGeom>
            <a:noFill/>
            <a:ln>
              <a:noFill/>
            </a:ln>
          </p:spPr>
        </p:pic>
        <p:sp>
          <p:nvSpPr>
            <p:cNvPr id="208" name="Google Shape;208;p23"/>
            <p:cNvSpPr txBox="1"/>
            <p:nvPr/>
          </p:nvSpPr>
          <p:spPr>
            <a:xfrm>
              <a:off x="190500" y="190500"/>
              <a:ext cx="2476500" cy="1524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b="1" dirty="0">
                  <a:solidFill>
                    <a:srgbClr val="2B6CB0"/>
                  </a:solidFill>
                  <a:latin typeface="+mj-lt"/>
                  <a:sym typeface="Montserrat"/>
                </a:rPr>
                <a:t>Professional</a:t>
              </a:r>
              <a:r>
                <a:rPr lang="en" sz="1400" b="1" dirty="0">
                  <a:solidFill>
                    <a:srgbClr val="2B6CB0"/>
                  </a:solidFill>
                  <a:latin typeface="Montserrat"/>
                  <a:ea typeface="Montserrat"/>
                  <a:cs typeface="Montserrat"/>
                  <a:sym typeface="Montserrat"/>
                </a:rPr>
                <a:t> </a:t>
              </a:r>
              <a:r>
                <a:rPr lang="en" sz="1600" b="1" dirty="0">
                  <a:solidFill>
                    <a:srgbClr val="2B6CB0"/>
                  </a:solidFill>
                  <a:latin typeface="+mj-lt"/>
                  <a:sym typeface="Montserrat"/>
                </a:rPr>
                <a:t>Experience</a:t>
              </a:r>
              <a:endParaRPr sz="1600" b="1" dirty="0">
                <a:solidFill>
                  <a:srgbClr val="2B6CB0"/>
                </a:solidFill>
                <a:latin typeface="+mj-lt"/>
                <a:sym typeface="Montserrat"/>
              </a:endParaRPr>
            </a:p>
            <a:p>
              <a:pPr marL="285750" indent="-285750">
                <a:spcBef>
                  <a:spcPts val="300"/>
                </a:spcBef>
                <a:spcAft>
                  <a:spcPts val="300"/>
                </a:spcAft>
                <a:buSzPts val="1200"/>
                <a:buFont typeface="Arial" panose="020B0604020202020204" pitchFamily="34" charset="0"/>
                <a:buChar char="•"/>
              </a:pPr>
              <a:r>
                <a:rPr lang="en" dirty="0">
                  <a:solidFill>
                    <a:srgbClr val="2D3748"/>
                  </a:solidFill>
                  <a:latin typeface="+mn-lt"/>
                  <a:sym typeface="Montserrat Light"/>
                </a:rPr>
                <a:t>Telecommunications sector  in Ghana &amp; Qatar.</a:t>
              </a:r>
              <a:endParaRPr dirty="0">
                <a:solidFill>
                  <a:srgbClr val="2D3748"/>
                </a:solidFill>
                <a:latin typeface="+mn-lt"/>
                <a:sym typeface="Montserrat Light"/>
              </a:endParaRPr>
            </a:p>
            <a:p>
              <a:pPr marL="285750" indent="-285750">
                <a:spcBef>
                  <a:spcPts val="300"/>
                </a:spcBef>
                <a:spcAft>
                  <a:spcPts val="300"/>
                </a:spcAft>
                <a:buSzPts val="1200"/>
                <a:buFont typeface="Arial" panose="020B0604020202020204" pitchFamily="34" charset="0"/>
                <a:buChar char="•"/>
              </a:pPr>
              <a:r>
                <a:rPr lang="en" dirty="0">
                  <a:solidFill>
                    <a:srgbClr val="2D3748"/>
                  </a:solidFill>
                  <a:latin typeface="+mn-lt"/>
                  <a:sym typeface="Montserrat Light"/>
                </a:rPr>
                <a:t>Worked at Huawei, Vodafone Ghana, &amp; Vodafone Qatar.</a:t>
              </a:r>
              <a:endParaRPr dirty="0">
                <a:solidFill>
                  <a:srgbClr val="2D3748"/>
                </a:solidFill>
                <a:latin typeface="+mn-lt"/>
                <a:sym typeface="Montserrat Light"/>
              </a:endParaRPr>
            </a:p>
          </p:txBody>
        </p:sp>
        <p:pic>
          <p:nvPicPr>
            <p:cNvPr id="209" name="Google Shape;209;p23"/>
            <p:cNvPicPr preferRelativeResize="0"/>
            <p:nvPr/>
          </p:nvPicPr>
          <p:blipFill rotWithShape="1">
            <a:blip r:embed="rId5">
              <a:alphaModFix/>
            </a:blip>
            <a:srcRect/>
            <a:stretch/>
          </p:blipFill>
          <p:spPr>
            <a:xfrm>
              <a:off x="2852738" y="381000"/>
              <a:ext cx="9600" cy="1143000"/>
            </a:xfrm>
            <a:prstGeom prst="rect">
              <a:avLst/>
            </a:prstGeom>
            <a:noFill/>
            <a:ln>
              <a:noFill/>
            </a:ln>
          </p:spPr>
        </p:pic>
        <p:sp>
          <p:nvSpPr>
            <p:cNvPr id="210" name="Google Shape;210;p23"/>
            <p:cNvSpPr txBox="1"/>
            <p:nvPr/>
          </p:nvSpPr>
          <p:spPr>
            <a:xfrm>
              <a:off x="3048000" y="190500"/>
              <a:ext cx="2286000" cy="1524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b="1" dirty="0">
                  <a:solidFill>
                    <a:srgbClr val="2B6CB0"/>
                  </a:solidFill>
                  <a:latin typeface="+mj-lt"/>
                  <a:sym typeface="Montserrat"/>
                </a:rPr>
                <a:t>Current</a:t>
              </a:r>
              <a:r>
                <a:rPr lang="en" sz="1400" b="1" dirty="0">
                  <a:solidFill>
                    <a:srgbClr val="2B6CB0"/>
                  </a:solidFill>
                  <a:latin typeface="Montserrat"/>
                  <a:ea typeface="Montserrat"/>
                  <a:cs typeface="Montserrat"/>
                  <a:sym typeface="Montserrat"/>
                </a:rPr>
                <a:t> </a:t>
              </a:r>
              <a:r>
                <a:rPr lang="en" sz="1600" b="1" dirty="0">
                  <a:solidFill>
                    <a:srgbClr val="2B6CB0"/>
                  </a:solidFill>
                  <a:latin typeface="+mj-lt"/>
                  <a:sym typeface="Montserrat"/>
                </a:rPr>
                <a:t>Pursuit</a:t>
              </a:r>
              <a:endParaRPr sz="1600" b="1" dirty="0">
                <a:solidFill>
                  <a:srgbClr val="2B6CB0"/>
                </a:solidFill>
                <a:latin typeface="+mj-lt"/>
                <a:sym typeface="Montserrat"/>
              </a:endParaRPr>
            </a:p>
            <a:p>
              <a:pPr marL="0" lvl="0" indent="0" algn="l" rtl="0">
                <a:spcBef>
                  <a:spcPts val="300"/>
                </a:spcBef>
                <a:spcAft>
                  <a:spcPts val="0"/>
                </a:spcAft>
                <a:buNone/>
              </a:pPr>
              <a:r>
                <a:rPr lang="en" dirty="0">
                  <a:solidFill>
                    <a:srgbClr val="2D3748"/>
                  </a:solidFill>
                  <a:latin typeface="+mn-lt"/>
                  <a:sym typeface="Montserrat Light"/>
                </a:rPr>
                <a:t>M.S. in Computer Science at University of Tennessee, Knoxville.</a:t>
              </a:r>
              <a:endParaRPr dirty="0">
                <a:solidFill>
                  <a:srgbClr val="2D3748"/>
                </a:solidFill>
                <a:latin typeface="+mn-lt"/>
                <a:sym typeface="Montserrat Light"/>
              </a:endParaRPr>
            </a:p>
            <a:p>
              <a:pPr marL="0" lvl="0" indent="0" algn="l" rtl="0">
                <a:spcBef>
                  <a:spcPts val="750"/>
                </a:spcBef>
                <a:spcAft>
                  <a:spcPts val="0"/>
                </a:spcAft>
                <a:buNone/>
              </a:pPr>
              <a:r>
                <a:rPr lang="en" b="1" dirty="0">
                  <a:solidFill>
                    <a:srgbClr val="2D3748"/>
                  </a:solidFill>
                  <a:latin typeface="+mn-lt"/>
                  <a:sym typeface="Montserrat SemiBold"/>
                </a:rPr>
                <a:t>Advisor:</a:t>
              </a:r>
              <a:endParaRPr b="1" dirty="0">
                <a:solidFill>
                  <a:srgbClr val="2D3748"/>
                </a:solidFill>
                <a:latin typeface="+mn-lt"/>
                <a:sym typeface="Montserrat SemiBold"/>
              </a:endParaRPr>
            </a:p>
            <a:p>
              <a:pPr marL="0" lvl="0" indent="0" algn="l" rtl="0">
                <a:spcBef>
                  <a:spcPts val="300"/>
                </a:spcBef>
                <a:spcAft>
                  <a:spcPts val="300"/>
                </a:spcAft>
                <a:buNone/>
              </a:pPr>
              <a:r>
                <a:rPr lang="en" b="1" dirty="0">
                  <a:solidFill>
                    <a:srgbClr val="2D3748"/>
                  </a:solidFill>
                  <a:latin typeface="+mn-lt"/>
                  <a:sym typeface="Montserrat Medium"/>
                </a:rPr>
                <a:t>Dr. Nasir Eisty</a:t>
              </a:r>
              <a:endParaRPr b="1" dirty="0">
                <a:solidFill>
                  <a:srgbClr val="2D3748"/>
                </a:solidFill>
                <a:latin typeface="+mn-lt"/>
                <a:sym typeface="Montserrat Medium"/>
              </a:endParaRPr>
            </a:p>
          </p:txBody>
        </p:sp>
      </p:grpSp>
      <p:sp>
        <p:nvSpPr>
          <p:cNvPr id="211" name="Google Shape;211;p23"/>
          <p:cNvSpPr/>
          <p:nvPr/>
        </p:nvSpPr>
        <p:spPr>
          <a:xfrm>
            <a:off x="571500" y="4762500"/>
            <a:ext cx="8001000" cy="9600"/>
          </a:xfrm>
          <a:prstGeom prst="rect">
            <a:avLst/>
          </a:prstGeom>
          <a:solidFill>
            <a:srgbClr val="E2E8F0"/>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12" name="Google Shape;212;p2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9</a:t>
            </a:fld>
            <a:endParaRPr/>
          </a:p>
        </p:txBody>
      </p:sp>
      <p:pic>
        <p:nvPicPr>
          <p:cNvPr id="213" name="Google Shape;213;p23" title="IMG-20241121-WA0001.jpg"/>
          <p:cNvPicPr preferRelativeResize="0"/>
          <p:nvPr/>
        </p:nvPicPr>
        <p:blipFill>
          <a:blip r:embed="rId6">
            <a:alphaModFix/>
          </a:blip>
          <a:stretch>
            <a:fillRect/>
          </a:stretch>
        </p:blipFill>
        <p:spPr>
          <a:xfrm>
            <a:off x="5499050" y="1508138"/>
            <a:ext cx="3644948" cy="2733700"/>
          </a:xfrm>
          <a:prstGeom prst="rect">
            <a:avLst/>
          </a:prstGeom>
          <a:solidFill>
            <a:srgbClr val="FFFFFF"/>
          </a:solid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TotalTime>
  <Words>4498</Words>
  <Application>Microsoft Office PowerPoint</Application>
  <PresentationFormat>On-screen Show (16:9)</PresentationFormat>
  <Paragraphs>357</Paragraphs>
  <Slides>35</Slides>
  <Notes>35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Montserrat SemiBold</vt:lpstr>
      <vt:lpstr>Playfair Display Black</vt:lpstr>
      <vt:lpstr>Arial</vt:lpstr>
      <vt:lpstr>Montserrat</vt:lpstr>
      <vt:lpstr>Roboto</vt:lpstr>
      <vt:lpstr>Montserrat Light</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Bronyah, Joseph Gyasi</cp:lastModifiedBy>
  <cp:revision>5</cp:revision>
  <dcterms:modified xsi:type="dcterms:W3CDTF">2026-04-30T19:24:50Z</dcterms:modified>
</cp:coreProperties>
</file>