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d5166465b2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d5166465b2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d5166465b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d5166465b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d5166465b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d5166465b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d5166465b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d5166465b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d5166465b2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d5166465b2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d5166465b2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d5166465b2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5166465b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5166465b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d5166465b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d5166465b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d5166465b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d5166465b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d5d1bb285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d5d1bb285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d62efb8bef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d62efb8bef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8b70200afe_4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8b70200afe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8b70200afe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8b70200afe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d6187d3aec_4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d6187d3aec_4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d6187d3aec_4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d6187d3aec_4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d6187d3aec_4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d6187d3aec_4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d6187d3aec_4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d6187d3aec_4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d6187d3aec_4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d6187d3aec_4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d6187d3aec_4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d6187d3aec_4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d6187d3aec_4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d6187d3aec_4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d6187d3aec_4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d6187d3aec_4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d4cd8965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d4cd8965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d6187d3aec_4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d6187d3aec_4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d6187d3aec_4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d6187d3aec_4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d6187d3aec_4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d6187d3aec_4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d6187d3aec_4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d6187d3aec_4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d6187d3aec_4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d6187d3aec_4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d6187d3aec_4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d6187d3aec_4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d6187d3aec_4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d6187d3aec_4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d6187d3aec_4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d6187d3aec_4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d6187d3aec_4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d6187d3aec_4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d6187d3aec_4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d6187d3aec_4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d4cd8965cc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d4cd8965cc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d6187d3aec_4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d6187d3aec_4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d6187d3aec_4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d6187d3aec_4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6187d3aec_4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6187d3aec_4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d6187d3aec_4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d6187d3aec_4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d6187d3aec_4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d6187d3aec_4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8b70200afe_7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8b70200afe_7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d5c7003066_3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d5c7003066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d554705e44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d554705e4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equation describes how swirling motion evolves in a 2D incompressible fluid, like an idealized thin layer of water or air. Here, w(x,t)w(x,t)w(x,t) </a:t>
            </a:r>
            <a:r>
              <a:rPr b="1" lang="en">
                <a:solidFill>
                  <a:schemeClr val="dk1"/>
                </a:solidFill>
              </a:rPr>
              <a:t>(read: “double-u of x and t”)</a:t>
            </a:r>
            <a:r>
              <a:rPr lang="en">
                <a:solidFill>
                  <a:schemeClr val="dk1"/>
                </a:solidFill>
              </a:rPr>
              <a:t> is the vorticity, which tells us how much the fluid is spinning locally, and u(x,t)u(x,t)u(x,t) </a:t>
            </a:r>
            <a:r>
              <a:rPr b="1" lang="en">
                <a:solidFill>
                  <a:schemeClr val="dk1"/>
                </a:solidFill>
              </a:rPr>
              <a:t>(read: “you of x and t”)</a:t>
            </a:r>
            <a:r>
              <a:rPr lang="en">
                <a:solidFill>
                  <a:schemeClr val="dk1"/>
                </a:solidFill>
              </a:rPr>
              <a:t> is the velocity, which tells us how the fluid is moving.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: ∂tw\partial_t w∂t​w </a:t>
            </a:r>
            <a:r>
              <a:rPr b="1" lang="en">
                <a:solidFill>
                  <a:schemeClr val="dk1"/>
                </a:solidFill>
              </a:rPr>
              <a:t>(read: “partial w with respect to t”)</a:t>
            </a:r>
            <a:r>
              <a:rPr lang="en">
                <a:solidFill>
                  <a:schemeClr val="dk1"/>
                </a:solidFill>
              </a:rPr>
              <a:t> means how the local spinning changes over time, and u⋅∇wu \cdot \nabla wu⋅∇w </a:t>
            </a:r>
            <a:r>
              <a:rPr b="1" lang="en">
                <a:solidFill>
                  <a:schemeClr val="dk1"/>
                </a:solidFill>
              </a:rPr>
              <a:t>(read: “you dot grad double-u”)</a:t>
            </a:r>
            <a:r>
              <a:rPr lang="en">
                <a:solidFill>
                  <a:schemeClr val="dk1"/>
                </a:solidFill>
              </a:rPr>
              <a:t> means that the flow also carries that spinning from place to place.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, νΔw\nu \Delta wνΔw </a:t>
            </a:r>
            <a:r>
              <a:rPr b="1" lang="en">
                <a:solidFill>
                  <a:schemeClr val="dk1"/>
                </a:solidFill>
              </a:rPr>
              <a:t>(read: “new times the laplacian of double-u”)</a:t>
            </a:r>
            <a:r>
              <a:rPr lang="en">
                <a:solidFill>
                  <a:schemeClr val="dk1"/>
                </a:solidFill>
              </a:rPr>
              <a:t> represents viscosity, which smooths out sharp variations in the flow, while f(x)f(x)f(x) </a:t>
            </a:r>
            <a:r>
              <a:rPr b="1" lang="en">
                <a:solidFill>
                  <a:schemeClr val="dk1"/>
                </a:solidFill>
              </a:rPr>
              <a:t>(read: “f of x”)</a:t>
            </a:r>
            <a:r>
              <a:rPr lang="en">
                <a:solidFill>
                  <a:schemeClr val="dk1"/>
                </a:solidFill>
              </a:rPr>
              <a:t> is an external forcing that keeps pushing or stirring the fluid.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domain is periodic, meaning if fluid exits one side, . And ∇⋅u=0\nabla \cdot u = 0∇⋅u=0 </a:t>
            </a:r>
            <a:r>
              <a:rPr b="1" lang="en">
                <a:solidFill>
                  <a:schemeClr val="dk1"/>
                </a:solidFill>
              </a:rPr>
              <a:t>(read: “divergence of you equals zero”)</a:t>
            </a:r>
            <a:r>
              <a:rPr lang="en">
                <a:solidFill>
                  <a:schemeClr val="dk1"/>
                </a:solidFill>
              </a:rPr>
              <a:t> means the fluid is incompressible: it can change shape, but not volume. Starting from the initial pattern w0(x)w_0(x)w0​(x) </a:t>
            </a:r>
            <a:r>
              <a:rPr b="1" lang="en">
                <a:solidFill>
                  <a:schemeClr val="dk1"/>
                </a:solidFill>
              </a:rPr>
              <a:t>(read: “double-u sub zero of x”)</a:t>
            </a:r>
            <a:r>
              <a:rPr lang="en">
                <a:solidFill>
                  <a:schemeClr val="dk1"/>
                </a:solidFill>
              </a:rPr>
              <a:t>, the goal is to determine the vorticity w(x,t)w(x,t)w(x,t) </a:t>
            </a:r>
            <a:r>
              <a:rPr b="1" lang="en">
                <a:solidFill>
                  <a:schemeClr val="dk1"/>
                </a:solidFill>
              </a:rPr>
              <a:t>(read: “double-u of x and t”)</a:t>
            </a:r>
            <a:r>
              <a:rPr lang="en">
                <a:solidFill>
                  <a:schemeClr val="dk1"/>
                </a:solidFill>
              </a:rPr>
              <a:t> at later times.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d5c7003066_3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d5c7003066_3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Kernel Integral Operator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d5c7003066_3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d5c7003066_3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d4cd8965cc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d4cd8965cc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8b70200afe_7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8b70200afe_7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d5aee5984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d5aee5984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are looking at a two-dimensional fluid flow. The velocity has two components: </a:t>
            </a:r>
            <a:r>
              <a:rPr b="1" lang="en">
                <a:solidFill>
                  <a:schemeClr val="dk1"/>
                </a:solidFill>
              </a:rPr>
              <a:t>u</a:t>
            </a:r>
            <a:r>
              <a:rPr lang="en">
                <a:solidFill>
                  <a:schemeClr val="dk1"/>
                </a:solidFill>
              </a:rPr>
              <a:t> in the x-direction and </a:t>
            </a:r>
            <a:r>
              <a:rPr b="1" lang="en">
                <a:solidFill>
                  <a:schemeClr val="dk1"/>
                </a:solidFill>
              </a:rPr>
              <a:t>v</a:t>
            </a:r>
            <a:r>
              <a:rPr lang="en">
                <a:solidFill>
                  <a:schemeClr val="dk1"/>
                </a:solidFill>
              </a:rPr>
              <a:t> in the y-direction.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Instead of tracking both directly, we introduce one helper function called the </a:t>
            </a:r>
            <a:r>
              <a:rPr b="1" lang="en">
                <a:solidFill>
                  <a:schemeClr val="dk1"/>
                </a:solidFill>
              </a:rPr>
              <a:t>streamfunction</a:t>
            </a:r>
            <a:r>
              <a:rPr lang="en">
                <a:solidFill>
                  <a:schemeClr val="dk1"/>
                </a:solidFill>
              </a:rPr>
              <a:t>, or </a:t>
            </a:r>
            <a:r>
              <a:rPr b="1" lang="en">
                <a:solidFill>
                  <a:schemeClr val="dk1"/>
                </a:solidFill>
              </a:rPr>
              <a:t>psi</a:t>
            </a:r>
            <a:r>
              <a:rPr lang="en">
                <a:solidFill>
                  <a:schemeClr val="dk1"/>
                </a:solidFill>
              </a:rPr>
              <a:t>. The equations tell us that </a:t>
            </a:r>
            <a:r>
              <a:rPr b="1" lang="en">
                <a:solidFill>
                  <a:schemeClr val="dk1"/>
                </a:solidFill>
              </a:rPr>
              <a:t>u</a:t>
            </a:r>
            <a:r>
              <a:rPr lang="en">
                <a:solidFill>
                  <a:schemeClr val="dk1"/>
                </a:solidFill>
              </a:rPr>
              <a:t> comes from how psi changes with </a:t>
            </a:r>
            <a:r>
              <a:rPr b="1" lang="en">
                <a:solidFill>
                  <a:schemeClr val="dk1"/>
                </a:solidFill>
              </a:rPr>
              <a:t>y</a:t>
            </a:r>
            <a:r>
              <a:rPr lang="en">
                <a:solidFill>
                  <a:schemeClr val="dk1"/>
                </a:solidFill>
              </a:rPr>
              <a:t>, and </a:t>
            </a:r>
            <a:r>
              <a:rPr b="1" lang="en">
                <a:solidFill>
                  <a:schemeClr val="dk1"/>
                </a:solidFill>
              </a:rPr>
              <a:t>v</a:t>
            </a:r>
            <a:r>
              <a:rPr lang="en">
                <a:solidFill>
                  <a:schemeClr val="dk1"/>
                </a:solidFill>
              </a:rPr>
              <a:t> comes from how psi changes with </a:t>
            </a:r>
            <a:r>
              <a:rPr b="1" lang="en">
                <a:solidFill>
                  <a:schemeClr val="dk1"/>
                </a:solidFill>
              </a:rPr>
              <a:t>x</a:t>
            </a:r>
            <a:r>
              <a:rPr lang="en">
                <a:solidFill>
                  <a:schemeClr val="dk1"/>
                </a:solidFill>
              </a:rPr>
              <a:t>, with a minus sign. So one scalar function lets us reconstruct the whole velocity field.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is powerful because it automatically enforces </a:t>
            </a:r>
            <a:r>
              <a:rPr b="1" lang="en">
                <a:solidFill>
                  <a:schemeClr val="dk1"/>
                </a:solidFill>
              </a:rPr>
              <a:t>incompressibility</a:t>
            </a:r>
            <a:r>
              <a:rPr lang="en">
                <a:solidFill>
                  <a:schemeClr val="dk1"/>
                </a:solidFill>
              </a:rPr>
              <a:t>: the fluid is not locally appearing or disappearing.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Then we define </a:t>
            </a:r>
            <a:r>
              <a:rPr b="1" lang="en">
                <a:solidFill>
                  <a:schemeClr val="dk1"/>
                </a:solidFill>
              </a:rPr>
              <a:t>vorticity</a:t>
            </a:r>
            <a:r>
              <a:rPr lang="en">
                <a:solidFill>
                  <a:schemeClr val="dk1"/>
                </a:solidFill>
              </a:rPr>
              <a:t>, or </a:t>
            </a:r>
            <a:r>
              <a:rPr b="1" lang="en">
                <a:solidFill>
                  <a:schemeClr val="dk1"/>
                </a:solidFill>
              </a:rPr>
              <a:t>omega</a:t>
            </a:r>
            <a:r>
              <a:rPr lang="en">
                <a:solidFill>
                  <a:schemeClr val="dk1"/>
                </a:solidFill>
              </a:rPr>
              <a:t>, which measures local spinning. It is built from spatial changes in the velocity, and it is also related to psi through a Poisson equation. So if we know </a:t>
            </a:r>
            <a:r>
              <a:rPr b="1" lang="en">
                <a:solidFill>
                  <a:schemeClr val="dk1"/>
                </a:solidFill>
              </a:rPr>
              <a:t>omega</a:t>
            </a:r>
            <a:r>
              <a:rPr lang="en">
                <a:solidFill>
                  <a:schemeClr val="dk1"/>
                </a:solidFill>
              </a:rPr>
              <a:t>, we solve for </a:t>
            </a:r>
            <a:r>
              <a:rPr b="1" lang="en">
                <a:solidFill>
                  <a:schemeClr val="dk1"/>
                </a:solidFill>
              </a:rPr>
              <a:t>psi</a:t>
            </a:r>
            <a:r>
              <a:rPr lang="en">
                <a:solidFill>
                  <a:schemeClr val="dk1"/>
                </a:solidFill>
              </a:rPr>
              <a:t>; and from </a:t>
            </a:r>
            <a:r>
              <a:rPr b="1" lang="en">
                <a:solidFill>
                  <a:schemeClr val="dk1"/>
                </a:solidFill>
              </a:rPr>
              <a:t>psi</a:t>
            </a:r>
            <a:r>
              <a:rPr lang="en">
                <a:solidFill>
                  <a:schemeClr val="dk1"/>
                </a:solidFill>
              </a:rPr>
              <a:t>, we recover </a:t>
            </a:r>
            <a:r>
              <a:rPr b="1" lang="en">
                <a:solidFill>
                  <a:schemeClr val="dk1"/>
                </a:solidFill>
              </a:rPr>
              <a:t>u</a:t>
            </a:r>
            <a:r>
              <a:rPr lang="en">
                <a:solidFill>
                  <a:schemeClr val="dk1"/>
                </a:solidFill>
              </a:rPr>
              <a:t> and </a:t>
            </a:r>
            <a:r>
              <a:rPr b="1" lang="en">
                <a:solidFill>
                  <a:schemeClr val="dk1"/>
                </a:solidFill>
              </a:rPr>
              <a:t>v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So the key idea is: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chemeClr val="dk1"/>
                </a:solidFill>
              </a:rPr>
              <a:t>vorticity → streamfunction → velocity.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d59e4ca4ea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d59e4ca4ea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d59e4ca4ea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d59e4ca4ea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d58c47d2a2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d58c47d2a2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d59e4ca4e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d59e4ca4e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d59e4ca4ea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d59e4ca4ea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d59e4ca4ea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d59e4ca4ea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d4cd8965c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d4cd8965c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d62efb8be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d62efb8be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d4cd8965c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d4cd8965c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d62efb8be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d62efb8be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d62efb8bef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d62efb8bef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d4cd8965c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d4cd8965c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d4cd8965c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d4cd8965c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d4cd8965c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d4cd8965c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Relationship Id="rId4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16.png"/><Relationship Id="rId7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7.png"/><Relationship Id="rId5" Type="http://schemas.openxmlformats.org/officeDocument/2006/relationships/image" Target="../media/image55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2.png"/><Relationship Id="rId4" Type="http://schemas.openxmlformats.org/officeDocument/2006/relationships/image" Target="../media/image54.png"/><Relationship Id="rId9" Type="http://schemas.openxmlformats.org/officeDocument/2006/relationships/image" Target="../media/image74.png"/><Relationship Id="rId5" Type="http://schemas.openxmlformats.org/officeDocument/2006/relationships/image" Target="../media/image65.png"/><Relationship Id="rId6" Type="http://schemas.openxmlformats.org/officeDocument/2006/relationships/image" Target="../media/image90.png"/><Relationship Id="rId7" Type="http://schemas.openxmlformats.org/officeDocument/2006/relationships/image" Target="../media/image75.png"/><Relationship Id="rId8" Type="http://schemas.openxmlformats.org/officeDocument/2006/relationships/image" Target="../media/image6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9.png"/><Relationship Id="rId4" Type="http://schemas.openxmlformats.org/officeDocument/2006/relationships/image" Target="../media/image6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6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8.png"/></Relationships>
</file>

<file path=ppt/slides/_rels/slide54.xml.rels><?xml version="1.0" encoding="UTF-8" standalone="yes"?><Relationships xmlns="http://schemas.openxmlformats.org/package/2006/relationships"><Relationship Id="rId11" Type="http://schemas.openxmlformats.org/officeDocument/2006/relationships/image" Target="../media/image89.png"/><Relationship Id="rId10" Type="http://schemas.openxmlformats.org/officeDocument/2006/relationships/image" Target="../media/image78.png"/><Relationship Id="rId13" Type="http://schemas.openxmlformats.org/officeDocument/2006/relationships/image" Target="../media/image85.png"/><Relationship Id="rId1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6.png"/><Relationship Id="rId4" Type="http://schemas.openxmlformats.org/officeDocument/2006/relationships/image" Target="../media/image62.png"/><Relationship Id="rId9" Type="http://schemas.openxmlformats.org/officeDocument/2006/relationships/image" Target="../media/image79.png"/><Relationship Id="rId5" Type="http://schemas.openxmlformats.org/officeDocument/2006/relationships/image" Target="../media/image73.png"/><Relationship Id="rId6" Type="http://schemas.openxmlformats.org/officeDocument/2006/relationships/image" Target="../media/image67.png"/><Relationship Id="rId7" Type="http://schemas.openxmlformats.org/officeDocument/2006/relationships/image" Target="../media/image81.png"/><Relationship Id="rId8" Type="http://schemas.openxmlformats.org/officeDocument/2006/relationships/image" Target="../media/image8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37.png"/><Relationship Id="rId6" Type="http://schemas.openxmlformats.org/officeDocument/2006/relationships/image" Target="../media/image4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4.png"/><Relationship Id="rId4" Type="http://schemas.openxmlformats.org/officeDocument/2006/relationships/image" Target="../media/image8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FFT for PDE: Classical Spectral Methods and Modern Operators Learning</a:t>
            </a:r>
            <a:endParaRPr sz="30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</a:rPr>
              <a:t>By</a:t>
            </a:r>
            <a:r>
              <a:rPr lang="en" sz="1800">
                <a:solidFill>
                  <a:schemeClr val="dk1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Yucheng Zhao, Hongrui Miao, </a:t>
            </a:r>
            <a:r>
              <a:rPr lang="en" sz="1800">
                <a:solidFill>
                  <a:schemeClr val="dk1"/>
                </a:solidFill>
              </a:rPr>
              <a:t>Tiancheng Ma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Overview: Track to Fast Fourier Transform(FFT) - Integral</a:t>
            </a:r>
            <a:endParaRPr sz="1800"/>
          </a:p>
        </p:txBody>
      </p:sp>
      <p:sp>
        <p:nvSpPr>
          <p:cNvPr id="123" name="Google Shape;123;p22"/>
          <p:cNvSpPr txBox="1"/>
          <p:nvPr>
            <p:ph idx="1" type="body"/>
          </p:nvPr>
        </p:nvSpPr>
        <p:spPr>
          <a:xfrm>
            <a:off x="368125" y="4276275"/>
            <a:ext cx="8520600" cy="7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“Sum of rectangles” </a:t>
            </a:r>
            <a:r>
              <a:rPr b="1" lang="en">
                <a:solidFill>
                  <a:schemeClr val="dk1"/>
                </a:solidFill>
              </a:rPr>
              <a:t>officially known as</a:t>
            </a:r>
            <a:r>
              <a:rPr b="1" lang="en">
                <a:solidFill>
                  <a:srgbClr val="FF0000"/>
                </a:solidFill>
              </a:rPr>
              <a:t> Riemann sum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0462" y="927275"/>
            <a:ext cx="5263073" cy="309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Overview: Track to Fast Fourier Transform(FFT) - Weighted Integral</a:t>
            </a:r>
            <a:endParaRPr/>
          </a:p>
        </p:txBody>
      </p:sp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93082"/>
            <a:ext cx="9144000" cy="241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Overview: Track to Fast Fourier Transform(FFT) - Integral Transform</a:t>
            </a:r>
            <a:endParaRPr/>
          </a:p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25880"/>
            <a:ext cx="9144000" cy="2469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Overview: Track to Fast Fourier Transform(FFT) - Fourier Transform</a:t>
            </a:r>
            <a:endParaRPr/>
          </a:p>
        </p:txBody>
      </p:sp>
      <p:sp>
        <p:nvSpPr>
          <p:cNvPr id="144" name="Google Shape;14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6123" y="0"/>
            <a:ext cx="1277874" cy="6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2913" y="952025"/>
            <a:ext cx="7018176" cy="419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Overview: Track to Fast Fourier Transform(FFT) - Discrete Fourier Transform</a:t>
            </a:r>
            <a:endParaRPr/>
          </a:p>
        </p:txBody>
      </p:sp>
      <p:sp>
        <p:nvSpPr>
          <p:cNvPr id="152" name="Google Shape;15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9176" y="829425"/>
            <a:ext cx="5025651" cy="431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Overview: Track to Fast Fourier Transform(FFT) - Finally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063" y="883450"/>
            <a:ext cx="6327873" cy="426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6993" y="1572775"/>
            <a:ext cx="1993625" cy="189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Overview: Partial Differential Equation (PDE) - General Definition</a:t>
            </a:r>
            <a:endParaRPr sz="1800"/>
          </a:p>
        </p:txBody>
      </p:sp>
      <p:sp>
        <p:nvSpPr>
          <p:cNvPr id="167" name="Google Shape;16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pic>
        <p:nvPicPr>
          <p:cNvPr id="168" name="Google Shape;1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9125" y="1152475"/>
            <a:ext cx="7145739" cy="399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Overview: Partial Differential Equation (PDE) - Examples</a:t>
            </a:r>
            <a:endParaRPr/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6777" y="1152475"/>
            <a:ext cx="5290445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Overview: Partial Differential Equation (PDE) - Challenges</a:t>
            </a:r>
            <a:endParaRPr/>
          </a:p>
        </p:txBody>
      </p:sp>
      <p:sp>
        <p:nvSpPr>
          <p:cNvPr id="181" name="Google Shape;18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</a:rPr>
              <a:t>Major challenges in solving PDEs:</a:t>
            </a:r>
            <a:endParaRPr b="1"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200">
                <a:solidFill>
                  <a:schemeClr val="dk1"/>
                </a:solidFill>
              </a:rPr>
              <a:t>No single method works for everything:</a:t>
            </a:r>
            <a:br>
              <a:rPr b="1"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A technique that works well for one PDE may fail for another.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200">
                <a:solidFill>
                  <a:schemeClr val="dk1"/>
                </a:solidFill>
              </a:rPr>
              <a:t>Nonlinearity and chaotic behavior:</a:t>
            </a:r>
            <a:br>
              <a:rPr b="1"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Nonlinear PDEs can behave in very complicated ways. Small input changes can lead to very different outputs. Difficult to model consistently.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200">
                <a:solidFill>
                  <a:schemeClr val="dk1"/>
                </a:solidFill>
              </a:rPr>
              <a:t>Complex geometry:</a:t>
            </a:r>
            <a:br>
              <a:rPr b="1"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Many PDEs are solved on complicated shapes or multi-dimensional regions. The boundary conditions also strongly affect the solution.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200">
                <a:solidFill>
                  <a:schemeClr val="dk1"/>
                </a:solidFill>
              </a:rPr>
              <a:t>Curse of dimensionality:</a:t>
            </a:r>
            <a:br>
              <a:rPr b="1" lang="en" sz="1200">
                <a:solidFill>
                  <a:schemeClr val="dk1"/>
                </a:solidFill>
              </a:rPr>
            </a:br>
            <a:r>
              <a:rPr lang="en" sz="1200">
                <a:solidFill>
                  <a:schemeClr val="dk1"/>
                </a:solidFill>
              </a:rPr>
              <a:t>When the number of variables becomes large, the computational cost grows exponentially. This makes high-dimensional PDEs extremely hard to solve using standard numerical methods.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Overview: Spectral Method</a:t>
            </a:r>
            <a:endParaRPr/>
          </a:p>
        </p:txBody>
      </p:sp>
      <p:sp>
        <p:nvSpPr>
          <p:cNvPr id="187" name="Google Shape;187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18846"/>
            <a:ext cx="9143999" cy="2705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0" y="218550"/>
            <a:ext cx="9144000" cy="435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Questions: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Pseudo-spectral solves what term in physical domain?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First name of the person who is considered to be the Father of DFT/FFT?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One reason Fourier Neural Operators enjoys fast computation is because convolution in the physical domain becomes ______ in the frequency domain.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0550" y="2571750"/>
            <a:ext cx="2533650" cy="2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4" name="Google Shape;194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775" y="445025"/>
            <a:ext cx="5094441" cy="455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Overview: Spectral to Pseudo-Spectral</a:t>
            </a:r>
            <a:endParaRPr sz="1800"/>
          </a:p>
        </p:txBody>
      </p:sp>
      <p:sp>
        <p:nvSpPr>
          <p:cNvPr id="201" name="Google Shape;201;p33"/>
          <p:cNvSpPr txBox="1"/>
          <p:nvPr>
            <p:ph idx="1" type="body"/>
          </p:nvPr>
        </p:nvSpPr>
        <p:spPr>
          <a:xfrm>
            <a:off x="311700" y="3924650"/>
            <a:ext cx="8520600" cy="6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**</a:t>
            </a:r>
            <a:r>
              <a:rPr lang="en"/>
              <a:t>spectral space: basis function and coefficients</a:t>
            </a:r>
            <a:endParaRPr/>
          </a:p>
        </p:txBody>
      </p:sp>
      <p:pic>
        <p:nvPicPr>
          <p:cNvPr id="202" name="Google Shape;2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175" y="2031975"/>
            <a:ext cx="642987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663" y="1336525"/>
            <a:ext cx="8628673" cy="2640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33"/>
          <p:cNvCxnSpPr/>
          <p:nvPr/>
        </p:nvCxnSpPr>
        <p:spPr>
          <a:xfrm>
            <a:off x="3188825" y="3584175"/>
            <a:ext cx="3073800" cy="210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" name="Google Shape;205;p33"/>
          <p:cNvCxnSpPr/>
          <p:nvPr/>
        </p:nvCxnSpPr>
        <p:spPr>
          <a:xfrm>
            <a:off x="257675" y="3584175"/>
            <a:ext cx="2633400" cy="114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Overview: from Neural Network to Fourier Neural Operator</a:t>
            </a:r>
            <a:endParaRPr/>
          </a:p>
        </p:txBody>
      </p:sp>
      <p:sp>
        <p:nvSpPr>
          <p:cNvPr id="211" name="Google Shape;211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475" y="1152475"/>
            <a:ext cx="7599053" cy="356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0993" y="2232900"/>
            <a:ext cx="2810525" cy="170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Overview: from Neural Network to Fourier Neural Operator</a:t>
            </a:r>
            <a:endParaRPr/>
          </a:p>
        </p:txBody>
      </p:sp>
      <p:sp>
        <p:nvSpPr>
          <p:cNvPr id="219" name="Google Shape;21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8520598" cy="3769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Overview: from Neural Network to Fourier Neural Operator</a:t>
            </a:r>
            <a:endParaRPr/>
          </a:p>
        </p:txBody>
      </p:sp>
      <p:sp>
        <p:nvSpPr>
          <p:cNvPr id="226" name="Google Shape;22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9108"/>
            <a:ext cx="9144000" cy="3563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- DFT/FFT: Idea</a:t>
            </a:r>
            <a:endParaRPr/>
          </a:p>
        </p:txBody>
      </p:sp>
      <p:sp>
        <p:nvSpPr>
          <p:cNvPr id="233" name="Google Shape;23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651" y="1152475"/>
            <a:ext cx="5044711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- DFT/FFT: Father</a:t>
            </a:r>
            <a:endParaRPr/>
          </a:p>
        </p:txBody>
      </p:sp>
      <p:sp>
        <p:nvSpPr>
          <p:cNvPr id="240" name="Google Shape;240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963" y="1152475"/>
            <a:ext cx="6022082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History - DFT/FFT: Development</a:t>
            </a:r>
            <a:endParaRPr/>
          </a:p>
        </p:txBody>
      </p:sp>
      <p:sp>
        <p:nvSpPr>
          <p:cNvPr id="247" name="Google Shape;24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6850" y="1152475"/>
            <a:ext cx="3810309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- DFT/FFT: Development</a:t>
            </a:r>
            <a:endParaRPr/>
          </a:p>
        </p:txBody>
      </p:sp>
      <p:sp>
        <p:nvSpPr>
          <p:cNvPr id="254" name="Google Shape;254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901" y="1085100"/>
            <a:ext cx="7334205" cy="4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- DFT/FFT: Development</a:t>
            </a:r>
            <a:endParaRPr/>
          </a:p>
        </p:txBody>
      </p:sp>
      <p:sp>
        <p:nvSpPr>
          <p:cNvPr id="261" name="Google Shape;26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263" y="1152475"/>
            <a:ext cx="5121480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4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/>
              <a:t>Presenter </a:t>
            </a:r>
            <a:r>
              <a:rPr b="1" i="1" lang="en" sz="1800"/>
              <a:t>Introduction: Tiancheng Ma(Felix)</a:t>
            </a:r>
            <a:endParaRPr b="1" i="1" sz="1800"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First year PhD student in Software Testing &amp; Causal Inference, advisor Nasir Eisty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dk1"/>
                </a:solidFill>
              </a:rPr>
              <a:t>Applications of Causality in Software Testing: A Rapid Review - accepted by 30th International Conference on EASE</a:t>
            </a:r>
            <a:endParaRPr i="1"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M.S. and B.S. in UC San Diego: Math + CS(software engineering+ AI theory)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Full-stack developer at NeuroLeap Corp.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707149"/>
            <a:ext cx="3666600" cy="196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725" y="2707150"/>
            <a:ext cx="2949960" cy="19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History - DFT/FFT: Modern</a:t>
            </a:r>
            <a:endParaRPr/>
          </a:p>
        </p:txBody>
      </p:sp>
      <p:sp>
        <p:nvSpPr>
          <p:cNvPr id="268" name="Google Shape;268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6313" y="1152475"/>
            <a:ext cx="5551363" cy="399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History - PDE</a:t>
            </a:r>
            <a:endParaRPr/>
          </a:p>
        </p:txBody>
      </p:sp>
      <p:sp>
        <p:nvSpPr>
          <p:cNvPr id="275" name="Google Shape;275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Origins: </a:t>
            </a:r>
            <a:r>
              <a:rPr lang="en" sz="1400">
                <a:solidFill>
                  <a:schemeClr val="dk1"/>
                </a:solidFill>
              </a:rPr>
              <a:t>efforts to describe </a:t>
            </a:r>
            <a:r>
              <a:rPr lang="en" sz="1400" u="sng">
                <a:solidFill>
                  <a:schemeClr val="dk1"/>
                </a:solidFill>
              </a:rPr>
              <a:t>continuous phenomena</a:t>
            </a:r>
            <a:r>
              <a:rPr lang="en" sz="1400">
                <a:solidFill>
                  <a:schemeClr val="dk1"/>
                </a:solidFill>
              </a:rPr>
              <a:t> such as heat flow, wave propagation, and fluid motion.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Early Stage: </a:t>
            </a:r>
            <a:r>
              <a:rPr lang="en" sz="1400">
                <a:solidFill>
                  <a:schemeClr val="dk1"/>
                </a:solidFill>
              </a:rPr>
              <a:t>fundamental equations like Laplace equation, heat equation, and wave equation, together with explicit solution.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Shift Focus: </a:t>
            </a:r>
            <a:r>
              <a:rPr lang="en" sz="1400">
                <a:solidFill>
                  <a:schemeClr val="dk1"/>
                </a:solidFill>
              </a:rPr>
              <a:t>most PDEs cannot be solved -&gt; from finding formulas to </a:t>
            </a:r>
            <a:r>
              <a:rPr lang="en" sz="1400" u="sng">
                <a:solidFill>
                  <a:schemeClr val="dk1"/>
                </a:solidFill>
              </a:rPr>
              <a:t>understanding the behavior of solutions</a:t>
            </a:r>
            <a:r>
              <a:rPr lang="en" sz="1400">
                <a:solidFill>
                  <a:schemeClr val="dk1"/>
                </a:solidFill>
              </a:rPr>
              <a:t>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Rise of modern theory: </a:t>
            </a:r>
            <a:r>
              <a:rPr lang="en" sz="1400">
                <a:solidFill>
                  <a:schemeClr val="dk1"/>
                </a:solidFill>
              </a:rPr>
              <a:t>In the 20th century, PDE theory developed around key questions of </a:t>
            </a:r>
            <a:r>
              <a:rPr lang="en" sz="1400" u="sng">
                <a:solidFill>
                  <a:schemeClr val="dk1"/>
                </a:solidFill>
              </a:rPr>
              <a:t>existence, uniqueness, regularity, and stability</a:t>
            </a:r>
            <a:r>
              <a:rPr lang="en" sz="1400">
                <a:solidFill>
                  <a:schemeClr val="dk1"/>
                </a:solidFill>
              </a:rPr>
              <a:t> of solutions.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Nonlinear PDE:</a:t>
            </a:r>
            <a:r>
              <a:rPr lang="en" sz="1400">
                <a:solidFill>
                  <a:schemeClr val="dk1"/>
                </a:solidFill>
              </a:rPr>
              <a:t> More attention on shock formation, blow-up, pattern formation, and free boundary problems.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Numerical methods:</a:t>
            </a:r>
            <a:r>
              <a:rPr lang="en" sz="1400">
                <a:solidFill>
                  <a:schemeClr val="dk1"/>
                </a:solidFill>
              </a:rPr>
              <a:t> finite difference methods, finite element methods, and spectral methods became essential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 sz="1400">
                <a:solidFill>
                  <a:schemeClr val="dk1"/>
                </a:solidFill>
              </a:rPr>
              <a:t>Modern PDE: </a:t>
            </a:r>
            <a:r>
              <a:rPr lang="en" sz="1400">
                <a:solidFill>
                  <a:schemeClr val="dk1"/>
                </a:solidFill>
              </a:rPr>
              <a:t>connect pure mathematics, scientific computing, and real-world applications across physics, engineering, biology, and data science.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History - Spectral/Pseudo Method: Father</a:t>
            </a:r>
            <a:endParaRPr/>
          </a:p>
        </p:txBody>
      </p:sp>
      <p:sp>
        <p:nvSpPr>
          <p:cNvPr id="281" name="Google Shape;281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82" name="Google Shape;28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1137" y="1152475"/>
            <a:ext cx="6501714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History - Spectral/Pseudo Method: Non-periodic</a:t>
            </a:r>
            <a:endParaRPr/>
          </a:p>
        </p:txBody>
      </p:sp>
      <p:sp>
        <p:nvSpPr>
          <p:cNvPr id="288" name="Google Shape;288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150" y="1152475"/>
            <a:ext cx="5739698" cy="399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History - Spectral/Pseudo Method: polynomial bases</a:t>
            </a:r>
            <a:endParaRPr/>
          </a:p>
        </p:txBody>
      </p:sp>
      <p:sp>
        <p:nvSpPr>
          <p:cNvPr id="295" name="Google Shape;295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6" name="Google Shape;29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174" y="1152475"/>
            <a:ext cx="7055661" cy="399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History - Spectral/Pseudo Method: Modern</a:t>
            </a:r>
            <a:endParaRPr/>
          </a:p>
        </p:txBody>
      </p:sp>
      <p:sp>
        <p:nvSpPr>
          <p:cNvPr id="302" name="Google Shape;302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175" y="1152474"/>
            <a:ext cx="7253652" cy="383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History - Spectral/Pseudo Method: Development</a:t>
            </a:r>
            <a:endParaRPr/>
          </a:p>
        </p:txBody>
      </p:sp>
      <p:sp>
        <p:nvSpPr>
          <p:cNvPr id="309" name="Google Shape;309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0" name="Google Shape;31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513" y="1152475"/>
            <a:ext cx="8750980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History - Spectral/Pseudo Method: Now</a:t>
            </a:r>
            <a:endParaRPr/>
          </a:p>
        </p:txBody>
      </p:sp>
      <p:sp>
        <p:nvSpPr>
          <p:cNvPr id="316" name="Google Shape;316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40417"/>
            <a:ext cx="9143999" cy="1862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- from Neural Network to FNO</a:t>
            </a:r>
            <a:endParaRPr/>
          </a:p>
        </p:txBody>
      </p:sp>
      <p:sp>
        <p:nvSpPr>
          <p:cNvPr id="323" name="Google Shape;323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4" name="Google Shape;32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638" y="1152477"/>
            <a:ext cx="7116723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- from Neural Network to FNO</a:t>
            </a:r>
            <a:endParaRPr/>
          </a:p>
        </p:txBody>
      </p:sp>
      <p:sp>
        <p:nvSpPr>
          <p:cNvPr id="330" name="Google Shape;330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1" name="Google Shape;33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6175" y="1180476"/>
            <a:ext cx="6211651" cy="357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/>
              <a:t>Presenter Introduction: Tiancheng Ma(Felix)</a:t>
            </a:r>
            <a:endParaRPr b="1" i="1" sz="1800"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919350"/>
            <a:ext cx="196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Games: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Story, Art, Puzzles, Action</a:t>
            </a:r>
            <a:endParaRPr sz="1200"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575" y="1429462"/>
            <a:ext cx="2532826" cy="136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1424487"/>
            <a:ext cx="2379189" cy="13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8650" y="2881625"/>
            <a:ext cx="2474376" cy="172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9088" y="2954974"/>
            <a:ext cx="2404414" cy="115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33076" y="787025"/>
            <a:ext cx="2724707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- from Neural Network to FNO</a:t>
            </a:r>
            <a:endParaRPr/>
          </a:p>
        </p:txBody>
      </p:sp>
      <p:sp>
        <p:nvSpPr>
          <p:cNvPr id="337" name="Google Shape;337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8" name="Google Shape;33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810" y="1152472"/>
            <a:ext cx="6240375" cy="39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- from Neural Network to FNO</a:t>
            </a:r>
            <a:endParaRPr/>
          </a:p>
        </p:txBody>
      </p:sp>
      <p:sp>
        <p:nvSpPr>
          <p:cNvPr id="344" name="Google Shape;344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5" name="Google Shape;34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32"/>
            <a:ext cx="9144000" cy="359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- from Neural Network to FNO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2" name="Google Shape;35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900" y="1521351"/>
            <a:ext cx="8228200" cy="257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- from Neural Network to FNO</a:t>
            </a:r>
            <a:endParaRPr/>
          </a:p>
        </p:txBody>
      </p:sp>
      <p:sp>
        <p:nvSpPr>
          <p:cNvPr id="358" name="Google Shape;358;p55"/>
          <p:cNvSpPr txBox="1"/>
          <p:nvPr>
            <p:ph idx="1" type="body"/>
          </p:nvPr>
        </p:nvSpPr>
        <p:spPr>
          <a:xfrm>
            <a:off x="311700" y="3037375"/>
            <a:ext cx="8520600" cy="15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Introduced the neural operator framework, extending learning from vector-to-vector mappings to function-to-function mappings.</a:t>
            </a:r>
            <a:endParaRPr/>
          </a:p>
        </p:txBody>
      </p:sp>
      <p:pic>
        <p:nvPicPr>
          <p:cNvPr id="359" name="Google Shape;35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200" y="1412300"/>
            <a:ext cx="842010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- from Neural Network to FNO</a:t>
            </a:r>
            <a:endParaRPr/>
          </a:p>
        </p:txBody>
      </p:sp>
      <p:sp>
        <p:nvSpPr>
          <p:cNvPr id="365" name="Google Shape;365;p56"/>
          <p:cNvSpPr txBox="1"/>
          <p:nvPr>
            <p:ph idx="1" type="body"/>
          </p:nvPr>
        </p:nvSpPr>
        <p:spPr>
          <a:xfrm>
            <a:off x="311700" y="2445775"/>
            <a:ext cx="8520600" cy="21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team, almost same year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Proposed the Fourier Neural Operator (FNO), which learns PDE solution operators efficiently in the Fourier domain.</a:t>
            </a:r>
            <a:endParaRPr/>
          </a:p>
        </p:txBody>
      </p:sp>
      <p:pic>
        <p:nvPicPr>
          <p:cNvPr id="366" name="Google Shape;36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75"/>
            <a:ext cx="9144001" cy="9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7"/>
          <p:cNvSpPr txBox="1"/>
          <p:nvPr>
            <p:ph type="title"/>
          </p:nvPr>
        </p:nvSpPr>
        <p:spPr>
          <a:xfrm>
            <a:off x="311700" y="388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Comparison Experiments: Numerical v.s. Data-driven</a:t>
            </a:r>
            <a:endParaRPr/>
          </a:p>
        </p:txBody>
      </p:sp>
      <p:sp>
        <p:nvSpPr>
          <p:cNvPr id="372" name="Google Shape;372;p57"/>
          <p:cNvSpPr txBox="1"/>
          <p:nvPr>
            <p:ph idx="1" type="body"/>
          </p:nvPr>
        </p:nvSpPr>
        <p:spPr>
          <a:xfrm>
            <a:off x="311700" y="1006450"/>
            <a:ext cx="404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Numerical: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Ground truth: for optimization and comparison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Physics-based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Iterative computation</a:t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FFT-based Method: 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The pseudo-spectral method</a:t>
            </a:r>
            <a:endParaRPr sz="1600"/>
          </a:p>
        </p:txBody>
      </p:sp>
      <p:sp>
        <p:nvSpPr>
          <p:cNvPr id="373" name="Google Shape;373;p57"/>
          <p:cNvSpPr txBox="1"/>
          <p:nvPr>
            <p:ph idx="1" type="body"/>
          </p:nvPr>
        </p:nvSpPr>
        <p:spPr>
          <a:xfrm>
            <a:off x="4572000" y="1006450"/>
            <a:ext cx="4047600" cy="36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Data-driven</a:t>
            </a:r>
            <a:r>
              <a:rPr lang="en" sz="1600"/>
              <a:t>: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Uses truthful results by numerical methods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Direct mapping inference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Lacks interpretability or guarantee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Highly dependent on </a:t>
            </a:r>
            <a:r>
              <a:rPr lang="en" sz="1600"/>
              <a:t>data, optimization settings</a:t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FFT-based Method: 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Operators learning with FNO</a:t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/>
              <a:t>(Fourier Neural Operators)</a:t>
            </a:r>
            <a:endParaRPr sz="16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8"/>
          <p:cNvSpPr txBox="1"/>
          <p:nvPr>
            <p:ph type="title"/>
          </p:nvPr>
        </p:nvSpPr>
        <p:spPr>
          <a:xfrm>
            <a:off x="311700" y="388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Applications</a:t>
            </a:r>
            <a:r>
              <a:rPr lang="en" sz="1800"/>
              <a:t>: Numerical v.s. Data-driven for Fluid Dynamics PDE</a:t>
            </a:r>
            <a:endParaRPr/>
          </a:p>
        </p:txBody>
      </p:sp>
      <p:sp>
        <p:nvSpPr>
          <p:cNvPr id="379" name="Google Shape;379;p58"/>
          <p:cNvSpPr txBox="1"/>
          <p:nvPr>
            <p:ph idx="1" type="body"/>
          </p:nvPr>
        </p:nvSpPr>
        <p:spPr>
          <a:xfrm>
            <a:off x="311700" y="1006450"/>
            <a:ext cx="6043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Numerical: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High-fidelity Fluid Simulation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Fields of application (both </a:t>
            </a:r>
            <a:r>
              <a:rPr lang="en" sz="1600"/>
              <a:t>methods</a:t>
            </a:r>
            <a:r>
              <a:rPr lang="en" sz="1600"/>
              <a:t>): 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Aerospace</a:t>
            </a:r>
            <a:r>
              <a:rPr lang="en" sz="1600"/>
              <a:t> and Aviation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Ocean and Climate Simulations</a:t>
            </a:r>
            <a:endParaRPr sz="1600"/>
          </a:p>
        </p:txBody>
      </p:sp>
      <p:sp>
        <p:nvSpPr>
          <p:cNvPr id="380" name="Google Shape;380;p58"/>
          <p:cNvSpPr txBox="1"/>
          <p:nvPr>
            <p:ph idx="1" type="body"/>
          </p:nvPr>
        </p:nvSpPr>
        <p:spPr>
          <a:xfrm>
            <a:off x="4572000" y="1006450"/>
            <a:ext cx="404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Data-driven: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Fast Surrogate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P</a:t>
            </a:r>
            <a:r>
              <a:rPr lang="en" sz="1600"/>
              <a:t>arameter Sweeps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Rapid Evaluations</a:t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9"/>
          <p:cNvSpPr txBox="1"/>
          <p:nvPr>
            <p:ph type="title"/>
          </p:nvPr>
        </p:nvSpPr>
        <p:spPr>
          <a:xfrm>
            <a:off x="311700" y="388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Focus of Question: 2D Incompressible Navier-Stokes Equation</a:t>
            </a:r>
            <a:endParaRPr/>
          </a:p>
        </p:txBody>
      </p:sp>
      <p:sp>
        <p:nvSpPr>
          <p:cNvPr id="386" name="Google Shape;386;p59"/>
          <p:cNvSpPr txBox="1"/>
          <p:nvPr>
            <p:ph idx="1" type="body"/>
          </p:nvPr>
        </p:nvSpPr>
        <p:spPr>
          <a:xfrm>
            <a:off x="311700" y="1006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Consider the two-dimensional incompressible Navier–Stokes equation in vorticity form: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On a periodic domain:                          , with incompressibility: 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Where                 denotes the vorticity field, and                          denotes the velocity field.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Given the initial condition:                                     Compute                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387" name="Google Shape;38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825" y="1591937"/>
            <a:ext cx="7154749" cy="4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0800" y="2169925"/>
            <a:ext cx="935000" cy="31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1025" y="2916300"/>
            <a:ext cx="677825" cy="25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3275" y="2916300"/>
            <a:ext cx="1029740" cy="25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10001" y="2124966"/>
            <a:ext cx="1537575" cy="35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93800" y="3277200"/>
            <a:ext cx="1798636" cy="31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13675" y="3277200"/>
            <a:ext cx="1798625" cy="35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9"/>
          <p:cNvSpPr txBox="1"/>
          <p:nvPr/>
        </p:nvSpPr>
        <p:spPr>
          <a:xfrm>
            <a:off x="3863850" y="4300425"/>
            <a:ext cx="467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4125" y="-104900"/>
            <a:ext cx="9144000" cy="5302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60"/>
          <p:cNvSpPr/>
          <p:nvPr/>
        </p:nvSpPr>
        <p:spPr>
          <a:xfrm>
            <a:off x="6296150" y="1391900"/>
            <a:ext cx="2623800" cy="2832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1" name="Google Shape;40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3050" y="1519475"/>
            <a:ext cx="585025" cy="3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5025" y="1519475"/>
            <a:ext cx="2105625" cy="5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3448" y="2150700"/>
            <a:ext cx="2344825" cy="842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63383" y="3358443"/>
            <a:ext cx="1968892" cy="3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97425" y="3616200"/>
            <a:ext cx="1576150" cy="38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0"/>
          <p:cNvSpPr txBox="1"/>
          <p:nvPr/>
        </p:nvSpPr>
        <p:spPr>
          <a:xfrm>
            <a:off x="6463375" y="3014063"/>
            <a:ext cx="2523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Only then,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407" name="Google Shape;407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31996" y="1006771"/>
            <a:ext cx="1688625" cy="38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61"/>
          <p:cNvSpPr txBox="1"/>
          <p:nvPr>
            <p:ph idx="1" type="body"/>
          </p:nvPr>
        </p:nvSpPr>
        <p:spPr>
          <a:xfrm>
            <a:off x="311700" y="1152475"/>
            <a:ext cx="8322600" cy="33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4" name="Google Shape;41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800" y="0"/>
            <a:ext cx="8182396" cy="4602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1"/>
          <p:cNvSpPr txBox="1"/>
          <p:nvPr/>
        </p:nvSpPr>
        <p:spPr>
          <a:xfrm>
            <a:off x="381800" y="4515175"/>
            <a:ext cx="832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Convolution becomes (</a:t>
            </a:r>
            <a:r>
              <a:rPr b="1" lang="en" sz="1800">
                <a:solidFill>
                  <a:schemeClr val="dk2"/>
                </a:solidFill>
              </a:rPr>
              <a:t>element-wise)</a:t>
            </a:r>
            <a:r>
              <a:rPr lang="en" sz="1800">
                <a:solidFill>
                  <a:schemeClr val="dk2"/>
                </a:solidFill>
              </a:rPr>
              <a:t> </a:t>
            </a:r>
            <a:r>
              <a:rPr b="1" lang="en" sz="1800">
                <a:solidFill>
                  <a:schemeClr val="dk2"/>
                </a:solidFill>
              </a:rPr>
              <a:t>multiplication</a:t>
            </a:r>
            <a:r>
              <a:rPr lang="en" sz="1800">
                <a:solidFill>
                  <a:schemeClr val="dk2"/>
                </a:solidFill>
              </a:rPr>
              <a:t> in the frequency domain.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416" name="Google Shape;416;p61"/>
          <p:cNvCxnSpPr/>
          <p:nvPr/>
        </p:nvCxnSpPr>
        <p:spPr>
          <a:xfrm flipH="1" rot="10800000">
            <a:off x="4402350" y="4887000"/>
            <a:ext cx="1494900" cy="144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/>
              <a:t>Presenter Introduction: Tiancheng Ma(Felix)</a:t>
            </a:r>
            <a:endParaRPr i="1" sz="1800"/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Hometown: Jining, Shandong, China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Only famous for Confucius (educator born in Qu Fu, part of Jining):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6450" y="1786575"/>
            <a:ext cx="4631100" cy="308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3" name="Google Shape;42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9775" y="2465375"/>
            <a:ext cx="1442400" cy="39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3"/>
          <p:cNvSpPr txBox="1"/>
          <p:nvPr>
            <p:ph type="title"/>
          </p:nvPr>
        </p:nvSpPr>
        <p:spPr>
          <a:xfrm>
            <a:off x="311700" y="294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/>
              <a:t>seudo Spectral for Navier-Stokes</a:t>
            </a:r>
            <a:endParaRPr/>
          </a:p>
        </p:txBody>
      </p:sp>
      <p:pic>
        <p:nvPicPr>
          <p:cNvPr id="430" name="Google Shape;43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600" y="935450"/>
            <a:ext cx="3466901" cy="43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3775" y="1041349"/>
            <a:ext cx="4397926" cy="2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600" y="1434425"/>
            <a:ext cx="5443550" cy="359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Pseudo Spectral for Navier-Stokes</a:t>
            </a:r>
            <a:endParaRPr/>
          </a:p>
        </p:txBody>
      </p:sp>
      <p:sp>
        <p:nvSpPr>
          <p:cNvPr id="438" name="Google Shape;438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39" name="Google Shape;43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600" y="1152475"/>
            <a:ext cx="6649126" cy="321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Pseudo Spectral for Navier-Stokes</a:t>
            </a:r>
            <a:endParaRPr/>
          </a:p>
        </p:txBody>
      </p:sp>
      <p:sp>
        <p:nvSpPr>
          <p:cNvPr id="445" name="Google Shape;445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46" name="Google Shape;44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650" y="1257875"/>
            <a:ext cx="6943950" cy="262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5"/>
          <p:cNvSpPr txBox="1"/>
          <p:nvPr/>
        </p:nvSpPr>
        <p:spPr>
          <a:xfrm>
            <a:off x="258650" y="2836700"/>
            <a:ext cx="874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Again, physical domain,                                                              non-linear terms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448" name="Google Shape;448;p65"/>
          <p:cNvCxnSpPr/>
          <p:nvPr/>
        </p:nvCxnSpPr>
        <p:spPr>
          <a:xfrm flipH="1" rot="10800000">
            <a:off x="1085350" y="3235350"/>
            <a:ext cx="1680900" cy="78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9" name="Google Shape;449;p65"/>
          <p:cNvCxnSpPr/>
          <p:nvPr/>
        </p:nvCxnSpPr>
        <p:spPr>
          <a:xfrm>
            <a:off x="6626175" y="3228750"/>
            <a:ext cx="1816800" cy="210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Comparison Experiment Setup</a:t>
            </a:r>
            <a:endParaRPr/>
          </a:p>
        </p:txBody>
      </p:sp>
      <p:sp>
        <p:nvSpPr>
          <p:cNvPr id="455" name="Google Shape;455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r>
              <a:rPr lang="en"/>
              <a:t>orticity field:                                            , with discretization: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Discretization and numerical parmeter settings: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For each stride parameter,                          train: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For simple evaluation: </a:t>
            </a:r>
            <a:endParaRPr/>
          </a:p>
        </p:txBody>
      </p:sp>
      <p:pic>
        <p:nvPicPr>
          <p:cNvPr id="456" name="Google Shape;45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4850" y="1152475"/>
            <a:ext cx="2757150" cy="49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6213" y="1265950"/>
            <a:ext cx="102064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7875" y="2087675"/>
            <a:ext cx="3753175" cy="3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6150" y="3069250"/>
            <a:ext cx="3011526" cy="3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5850" y="2685213"/>
            <a:ext cx="1384762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10250" y="3110726"/>
            <a:ext cx="973831" cy="3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63700" y="3614475"/>
            <a:ext cx="4646999" cy="11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6"/>
          <p:cNvSpPr/>
          <p:nvPr/>
        </p:nvSpPr>
        <p:spPr>
          <a:xfrm>
            <a:off x="6535450" y="2514950"/>
            <a:ext cx="1241400" cy="311400"/>
          </a:xfrm>
          <a:prstGeom prst="cube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4" name="Google Shape;464;p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07825" y="2553750"/>
            <a:ext cx="427632" cy="2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76850" y="2535738"/>
            <a:ext cx="709540" cy="2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70302" y="2492050"/>
            <a:ext cx="369525" cy="3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532925" y="2476764"/>
            <a:ext cx="427625" cy="413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Error</a:t>
            </a:r>
            <a:r>
              <a:rPr lang="en"/>
              <a:t> Curves Visualization</a:t>
            </a:r>
            <a:endParaRPr/>
          </a:p>
        </p:txBody>
      </p:sp>
      <p:sp>
        <p:nvSpPr>
          <p:cNvPr id="473" name="Google Shape;473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74" name="Google Shape;47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7725" y="941850"/>
            <a:ext cx="5257599" cy="33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67"/>
          <p:cNvSpPr txBox="1"/>
          <p:nvPr/>
        </p:nvSpPr>
        <p:spPr>
          <a:xfrm>
            <a:off x="415850" y="4321725"/>
            <a:ext cx="852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8"/>
          <p:cNvSpPr txBox="1"/>
          <p:nvPr>
            <p:ph type="title"/>
          </p:nvPr>
        </p:nvSpPr>
        <p:spPr>
          <a:xfrm>
            <a:off x="311700" y="335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omputational Cost Comparison</a:t>
            </a:r>
            <a:endParaRPr/>
          </a:p>
        </p:txBody>
      </p:sp>
      <p:sp>
        <p:nvSpPr>
          <p:cNvPr id="481" name="Google Shape;481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82" name="Google Shape;48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50" y="1101898"/>
            <a:ext cx="8748477" cy="3062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575" y="840598"/>
            <a:ext cx="8748477" cy="3062827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68"/>
          <p:cNvSpPr txBox="1"/>
          <p:nvPr/>
        </p:nvSpPr>
        <p:spPr>
          <a:xfrm>
            <a:off x="4213450" y="3970375"/>
            <a:ext cx="498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	Iterative: constant per iteration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direct mapping: constant per mapping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Evolution Snapshots</a:t>
            </a:r>
            <a:endParaRPr/>
          </a:p>
        </p:txBody>
      </p:sp>
      <p:sp>
        <p:nvSpPr>
          <p:cNvPr id="490" name="Google Shape;490;p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91" name="Google Shape;49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75" y="1127713"/>
            <a:ext cx="3850752" cy="288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4250" y="1152475"/>
            <a:ext cx="3958927" cy="296919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69"/>
          <p:cNvSpPr txBox="1"/>
          <p:nvPr/>
        </p:nvSpPr>
        <p:spPr>
          <a:xfrm>
            <a:off x="1095200" y="4418775"/>
            <a:ext cx="467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Stride = 1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94" name="Google Shape;494;p69"/>
          <p:cNvSpPr txBox="1"/>
          <p:nvPr/>
        </p:nvSpPr>
        <p:spPr>
          <a:xfrm>
            <a:off x="6054300" y="4375100"/>
            <a:ext cx="308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Stride = 16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0"/>
          <p:cNvSpPr txBox="1"/>
          <p:nvPr>
            <p:ph type="title"/>
          </p:nvPr>
        </p:nvSpPr>
        <p:spPr>
          <a:xfrm>
            <a:off x="251000" y="149150"/>
            <a:ext cx="8520600" cy="572700"/>
          </a:xfrm>
          <a:prstGeom prst="rect">
            <a:avLst/>
          </a:prstGeom>
          <a:solidFill>
            <a:srgbClr val="E1E0F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/>
              <a:t>Open Issues</a:t>
            </a:r>
            <a:endParaRPr b="1" sz="3200"/>
          </a:p>
        </p:txBody>
      </p:sp>
      <p:sp>
        <p:nvSpPr>
          <p:cNvPr id="500" name="Google Shape;500;p70"/>
          <p:cNvSpPr/>
          <p:nvPr/>
        </p:nvSpPr>
        <p:spPr>
          <a:xfrm>
            <a:off x="618400" y="1197750"/>
            <a:ext cx="3710700" cy="1285800"/>
          </a:xfrm>
          <a:prstGeom prst="rect">
            <a:avLst/>
          </a:prstGeom>
          <a:solidFill>
            <a:srgbClr val="F9F9F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mic Sans MS"/>
                <a:ea typeface="Comic Sans MS"/>
                <a:cs typeface="Comic Sans MS"/>
                <a:sym typeface="Comic Sans MS"/>
              </a:rPr>
              <a:t>1.Representation vs. Learning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Universal approximation shows </a:t>
            </a:r>
            <a:r>
              <a:rPr lang="en" u="sng">
                <a:solidFill>
                  <a:srgbClr val="0220B2"/>
                </a:solidFill>
                <a:latin typeface="Comic Sans MS"/>
                <a:ea typeface="Comic Sans MS"/>
                <a:cs typeface="Comic Sans MS"/>
                <a:sym typeface="Comic Sans MS"/>
              </a:rPr>
              <a:t>operators can be represented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, but not how to </a:t>
            </a:r>
            <a:r>
              <a:rPr lang="en" u="sng">
                <a:solidFill>
                  <a:srgbClr val="0220B2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train them efficiently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1" name="Google Shape;501;p70"/>
          <p:cNvSpPr/>
          <p:nvPr/>
        </p:nvSpPr>
        <p:spPr>
          <a:xfrm>
            <a:off x="4851550" y="1197750"/>
            <a:ext cx="3710700" cy="1285800"/>
          </a:xfrm>
          <a:prstGeom prst="rect">
            <a:avLst/>
          </a:prstGeom>
          <a:solidFill>
            <a:srgbClr val="F9F9F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mic Sans MS"/>
                <a:ea typeface="Comic Sans MS"/>
                <a:cs typeface="Comic Sans MS"/>
                <a:sym typeface="Comic Sans MS"/>
              </a:rPr>
              <a:t>2.Generalization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Robustness across </a:t>
            </a:r>
            <a:r>
              <a:rPr lang="en" u="sng">
                <a:solidFill>
                  <a:srgbClr val="0220B2"/>
                </a:solidFill>
                <a:latin typeface="Comic Sans MS"/>
                <a:ea typeface="Comic Sans MS"/>
                <a:cs typeface="Comic Sans MS"/>
                <a:sym typeface="Comic Sans MS"/>
              </a:rPr>
              <a:t>meshes, geometries, and boundary conditions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remains challenging.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2" name="Google Shape;502;p70"/>
          <p:cNvSpPr/>
          <p:nvPr/>
        </p:nvSpPr>
        <p:spPr>
          <a:xfrm>
            <a:off x="618400" y="3211625"/>
            <a:ext cx="3710700" cy="1285800"/>
          </a:xfrm>
          <a:prstGeom prst="rect">
            <a:avLst/>
          </a:prstGeom>
          <a:solidFill>
            <a:srgbClr val="F9F9F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b="1" lang="en">
                <a:latin typeface="Comic Sans MS"/>
                <a:ea typeface="Comic Sans MS"/>
                <a:cs typeface="Comic Sans MS"/>
                <a:sym typeface="Comic Sans MS"/>
              </a:rPr>
              <a:t>.I</a:t>
            </a:r>
            <a:r>
              <a:rPr b="1" lang="en">
                <a:latin typeface="Comic Sans MS"/>
                <a:ea typeface="Comic Sans MS"/>
                <a:cs typeface="Comic Sans MS"/>
                <a:sym typeface="Comic Sans MS"/>
              </a:rPr>
              <a:t>ncomplete Theory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In infinite-dimensional spaces, </a:t>
            </a:r>
            <a:r>
              <a:rPr lang="en" u="sng">
                <a:solidFill>
                  <a:srgbClr val="0220B2"/>
                </a:solidFill>
                <a:latin typeface="Comic Sans MS"/>
                <a:ea typeface="Comic Sans MS"/>
                <a:cs typeface="Comic Sans MS"/>
                <a:sym typeface="Comic Sans MS"/>
              </a:rPr>
              <a:t>existence of minimizers is still open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3" name="Google Shape;503;p70"/>
          <p:cNvSpPr/>
          <p:nvPr/>
        </p:nvSpPr>
        <p:spPr>
          <a:xfrm>
            <a:off x="4851550" y="3211625"/>
            <a:ext cx="3710700" cy="1285800"/>
          </a:xfrm>
          <a:prstGeom prst="rect">
            <a:avLst/>
          </a:prstGeom>
          <a:solidFill>
            <a:srgbClr val="F9F9F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4.Training Cost</a:t>
            </a:r>
            <a:endParaRPr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Large datasets and high cost; </a:t>
            </a:r>
            <a:r>
              <a:rPr lang="en" u="sng">
                <a:solidFill>
                  <a:srgbClr val="0220B2"/>
                </a:solidFill>
                <a:latin typeface="Comic Sans MS"/>
                <a:ea typeface="Comic Sans MS"/>
                <a:cs typeface="Comic Sans MS"/>
                <a:sym typeface="Comic Sans MS"/>
              </a:rPr>
              <a:t>need better sampling strategies and inductive bias</a:t>
            </a:r>
            <a:r>
              <a:rPr lang="en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1"/>
          <p:cNvSpPr txBox="1"/>
          <p:nvPr>
            <p:ph type="title"/>
          </p:nvPr>
        </p:nvSpPr>
        <p:spPr>
          <a:xfrm>
            <a:off x="251000" y="149150"/>
            <a:ext cx="8520600" cy="572700"/>
          </a:xfrm>
          <a:prstGeom prst="rect">
            <a:avLst/>
          </a:prstGeom>
          <a:solidFill>
            <a:srgbClr val="E1E0F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/>
              <a:t>References</a:t>
            </a:r>
            <a:endParaRPr b="1" sz="3200"/>
          </a:p>
        </p:txBody>
      </p:sp>
      <p:sp>
        <p:nvSpPr>
          <p:cNvPr id="509" name="Google Shape;509;p71"/>
          <p:cNvSpPr/>
          <p:nvPr/>
        </p:nvSpPr>
        <p:spPr>
          <a:xfrm>
            <a:off x="618300" y="868650"/>
            <a:ext cx="3953700" cy="4093200"/>
          </a:xfrm>
          <a:prstGeom prst="rect">
            <a:avLst/>
          </a:prstGeom>
          <a:solidFill>
            <a:srgbClr val="F9F9F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mic Sans MS"/>
                <a:ea typeface="Comic Sans MS"/>
                <a:cs typeface="Comic Sans MS"/>
                <a:sym typeface="Comic Sans MS"/>
              </a:rPr>
              <a:t>1.</a:t>
            </a:r>
            <a:r>
              <a:rPr lang="en" sz="1300">
                <a:latin typeface="Comic Sans MS"/>
                <a:ea typeface="Comic Sans MS"/>
                <a:cs typeface="Comic Sans MS"/>
                <a:sym typeface="Comic Sans MS"/>
              </a:rPr>
              <a:t>Chen, T. and H. Chen. </a:t>
            </a:r>
            <a:r>
              <a:rPr i="1" lang="en" sz="1300">
                <a:latin typeface="Comic Sans MS"/>
                <a:ea typeface="Comic Sans MS"/>
                <a:cs typeface="Comic Sans MS"/>
                <a:sym typeface="Comic Sans MS"/>
              </a:rPr>
              <a:t>Universal Approximation to Nonlinear Operators by Neural Networks.</a:t>
            </a:r>
            <a:r>
              <a:rPr lang="en" sz="1300">
                <a:latin typeface="Comic Sans MS"/>
                <a:ea typeface="Comic Sans MS"/>
                <a:cs typeface="Comic Sans MS"/>
                <a:sym typeface="Comic Sans MS"/>
              </a:rPr>
              <a:t> IEEE TNN, 1995.</a:t>
            </a:r>
            <a:endParaRPr sz="1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mic Sans MS"/>
                <a:ea typeface="Comic Sans MS"/>
                <a:cs typeface="Comic Sans MS"/>
                <a:sym typeface="Comic Sans MS"/>
              </a:rPr>
              <a:t>2.Lu, L. </a:t>
            </a:r>
            <a:r>
              <a:rPr i="1" lang="en" sz="1300">
                <a:latin typeface="Comic Sans MS"/>
                <a:ea typeface="Comic Sans MS"/>
                <a:cs typeface="Comic Sans MS"/>
                <a:sym typeface="Comic Sans MS"/>
              </a:rPr>
              <a:t>et al. Learning nonlinear operators via DeepONet.</a:t>
            </a:r>
            <a:r>
              <a:rPr lang="en" sz="1300">
                <a:latin typeface="Comic Sans MS"/>
                <a:ea typeface="Comic Sans MS"/>
                <a:cs typeface="Comic Sans MS"/>
                <a:sym typeface="Comic Sans MS"/>
              </a:rPr>
              <a:t> Nature Machine Intelligence, 2021.</a:t>
            </a:r>
            <a:endParaRPr sz="1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mic Sans MS"/>
                <a:ea typeface="Comic Sans MS"/>
                <a:cs typeface="Comic Sans MS"/>
                <a:sym typeface="Comic Sans MS"/>
              </a:rPr>
              <a:t>3.Li, Z. </a:t>
            </a:r>
            <a:r>
              <a:rPr i="1" lang="en" sz="1300">
                <a:latin typeface="Comic Sans MS"/>
                <a:ea typeface="Comic Sans MS"/>
                <a:cs typeface="Comic Sans MS"/>
                <a:sym typeface="Comic Sans MS"/>
              </a:rPr>
              <a:t>et al. Fourier Neural Operator for PDEs.</a:t>
            </a:r>
            <a:r>
              <a:rPr lang="en" sz="1300">
                <a:latin typeface="Comic Sans MS"/>
                <a:ea typeface="Comic Sans MS"/>
                <a:cs typeface="Comic Sans MS"/>
                <a:sym typeface="Comic Sans MS"/>
              </a:rPr>
              <a:t> ICLR, 2021.</a:t>
            </a:r>
            <a:endParaRPr sz="1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mic Sans MS"/>
                <a:ea typeface="Comic Sans MS"/>
                <a:cs typeface="Comic Sans MS"/>
                <a:sym typeface="Comic Sans MS"/>
              </a:rPr>
              <a:t>4.K. Lou and Z. Yin, </a:t>
            </a:r>
            <a:r>
              <a:rPr i="1" lang="en" sz="1300">
                <a:latin typeface="Comic Sans MS"/>
                <a:ea typeface="Comic Sans MS"/>
                <a:cs typeface="Comic Sans MS"/>
                <a:sym typeface="Comic Sans MS"/>
              </a:rPr>
              <a:t>A CUDA Pseudo-spectral Solver for Two-Dimensional Navier-Stokes Equation, </a:t>
            </a:r>
            <a:r>
              <a:rPr lang="en" sz="1300">
                <a:latin typeface="Comic Sans MS"/>
                <a:ea typeface="Comic Sans MS"/>
                <a:cs typeface="Comic Sans MS"/>
                <a:sym typeface="Comic Sans MS"/>
              </a:rPr>
              <a:t>11th Distributed Computing and Applications to Business, 2012.</a:t>
            </a:r>
            <a:endParaRPr sz="1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omic Sans MS"/>
                <a:ea typeface="Comic Sans MS"/>
                <a:cs typeface="Comic Sans MS"/>
                <a:sym typeface="Comic Sans MS"/>
              </a:rPr>
              <a:t>5.Hatziavramidis, D., &amp; Ku, H.-C. </a:t>
            </a:r>
            <a:r>
              <a:rPr i="1" lang="en" sz="1300">
                <a:latin typeface="Comic Sans MS"/>
                <a:ea typeface="Comic Sans MS"/>
                <a:cs typeface="Comic Sans MS"/>
                <a:sym typeface="Comic Sans MS"/>
              </a:rPr>
              <a:t>A pseudospectral method for the solution of the two-dimensional Navier–Stokes equations in the primitive variable formulation. </a:t>
            </a:r>
            <a:r>
              <a:rPr lang="en" sz="1300">
                <a:latin typeface="Comic Sans MS"/>
                <a:ea typeface="Comic Sans MS"/>
                <a:cs typeface="Comic Sans MS"/>
                <a:sym typeface="Comic Sans MS"/>
              </a:rPr>
              <a:t>Journal of Computational Physics, </a:t>
            </a:r>
            <a:r>
              <a:rPr lang="en" sz="1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1986.</a:t>
            </a:r>
            <a:endParaRPr sz="1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10" name="Google Shape;51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1750" y="1253238"/>
            <a:ext cx="2751974" cy="332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213725" y="200075"/>
            <a:ext cx="8520600" cy="4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/>
              <a:t>Presenter Introduction: Hongrui Miao (Henry)</a:t>
            </a:r>
            <a:endParaRPr b="1" i="1" sz="1800"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654425"/>
            <a:ext cx="8520600" cy="21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Master </a:t>
            </a:r>
            <a:r>
              <a:rPr lang="en" sz="1100">
                <a:solidFill>
                  <a:schemeClr val="dk1"/>
                </a:solidFill>
              </a:rPr>
              <a:t>student in </a:t>
            </a:r>
            <a:r>
              <a:rPr lang="en" sz="1100">
                <a:solidFill>
                  <a:schemeClr val="dk1"/>
                </a:solidFill>
              </a:rPr>
              <a:t>Electrical Engineering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Interest? Watching TV Series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dk1"/>
                </a:solidFill>
              </a:rPr>
              <a:t>Welcome to Derry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dk1"/>
                </a:solidFill>
              </a:rPr>
              <a:t>House of the Dragon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dk1"/>
                </a:solidFill>
              </a:rPr>
              <a:t>Secret Level</a:t>
            </a:r>
            <a:endParaRPr b="1" sz="1950">
              <a:solidFill>
                <a:srgbClr val="49494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Hometown: SiChuan, China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601" y="3036275"/>
            <a:ext cx="1879100" cy="192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1075" y="3036276"/>
            <a:ext cx="1994686" cy="192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4101" y="2991752"/>
            <a:ext cx="1499775" cy="20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17112">
            <a:off x="2249771" y="1902515"/>
            <a:ext cx="868955" cy="800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2"/>
          <p:cNvSpPr txBox="1"/>
          <p:nvPr>
            <p:ph type="title"/>
          </p:nvPr>
        </p:nvSpPr>
        <p:spPr>
          <a:xfrm>
            <a:off x="251000" y="149150"/>
            <a:ext cx="8520600" cy="572700"/>
          </a:xfrm>
          <a:prstGeom prst="rect">
            <a:avLst/>
          </a:prstGeom>
          <a:solidFill>
            <a:srgbClr val="E1E0F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/>
              <a:t>Discussion</a:t>
            </a:r>
            <a:endParaRPr b="1" sz="3200"/>
          </a:p>
        </p:txBody>
      </p:sp>
      <p:sp>
        <p:nvSpPr>
          <p:cNvPr id="516" name="Google Shape;516;p72"/>
          <p:cNvSpPr/>
          <p:nvPr/>
        </p:nvSpPr>
        <p:spPr>
          <a:xfrm>
            <a:off x="5092425" y="1149150"/>
            <a:ext cx="3679200" cy="2232300"/>
          </a:xfrm>
          <a:prstGeom prst="rect">
            <a:avLst/>
          </a:prstGeom>
          <a:solidFill>
            <a:srgbClr val="F9F9F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AutoNum type="arabicPeriod"/>
            </a:pPr>
            <a:r>
              <a:rPr b="1" lang="en">
                <a:latin typeface="Comic Sans MS"/>
                <a:ea typeface="Comic Sans MS"/>
                <a:cs typeface="Comic Sans MS"/>
                <a:sym typeface="Comic Sans MS"/>
              </a:rPr>
              <a:t>Theory: 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still lacks full understanding of learning and generalization.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AutoNum type="arabicPeriod"/>
            </a:pPr>
            <a:r>
              <a:rPr b="1" lang="en">
                <a:latin typeface="Comic Sans MS"/>
                <a:ea typeface="Comic Sans MS"/>
                <a:cs typeface="Comic Sans MS"/>
                <a:sym typeface="Comic Sans MS"/>
              </a:rPr>
              <a:t>Architecture: 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success depends on inductive bias.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AutoNum type="arabicPeriod"/>
            </a:pPr>
            <a:r>
              <a:rPr b="1" lang="en">
                <a:latin typeface="Comic Sans MS"/>
                <a:ea typeface="Comic Sans MS"/>
                <a:cs typeface="Comic Sans MS"/>
                <a:sym typeface="Comic Sans MS"/>
              </a:rPr>
              <a:t>Application</a:t>
            </a: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AutoNum type="alphaLcPeriod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FNO: efficient for PDEs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AutoNum type="alphaLcPeriod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DeepONet: more general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17" name="Google Shape;51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25" y="1149150"/>
            <a:ext cx="4787625" cy="3116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7588" y="3637300"/>
            <a:ext cx="3308887" cy="93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3"/>
          <p:cNvSpPr txBox="1"/>
          <p:nvPr>
            <p:ph idx="1" type="body"/>
          </p:nvPr>
        </p:nvSpPr>
        <p:spPr>
          <a:xfrm>
            <a:off x="0" y="218550"/>
            <a:ext cx="9144000" cy="435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Questions: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Pseudo-spectral solves what term in physical domain?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First name of the person who is considered to be the Father of DFT/FFT?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One reason Fourier Neural Operators enjoys fast computation is because convolution in the physical domain becomes ______ in the frequency domain.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524" name="Google Shape;52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0550" y="2571750"/>
            <a:ext cx="2533650" cy="2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800"/>
              <a:t>Presenter Introduction: Yucheng Zhao </a:t>
            </a:r>
            <a:endParaRPr i="1" sz="1100"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311700" y="1017725"/>
            <a:ext cx="8520600" cy="35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First-year Ph.D.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Track of P</a:t>
            </a:r>
            <a:r>
              <a:rPr lang="en"/>
              <a:t>rogram</a:t>
            </a:r>
            <a:r>
              <a:rPr lang="en"/>
              <a:t>: Machine Learning and Intelligent Systems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Advisor: Dr. Xiongye Xiao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Previously: 2 technical institutions named after the location - B.S. and M.S.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Now: Glad for the experience in a comprehensive public university</a:t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9325" y="2182600"/>
            <a:ext cx="1117776" cy="111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9425" y="2096013"/>
            <a:ext cx="1117775" cy="111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800"/>
              <a:t>Outline of following presentation</a:t>
            </a:r>
            <a:endParaRPr b="1" i="1" sz="1800"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Overview: definition(heavy math)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History 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Algorithm: </a:t>
            </a:r>
            <a:r>
              <a:rPr lang="en" sz="1900">
                <a:solidFill>
                  <a:schemeClr val="dk1"/>
                </a:solidFill>
              </a:rPr>
              <a:t>procedures &amp; comparisons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Applications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Implementations: </a:t>
            </a:r>
            <a:r>
              <a:rPr lang="en" sz="1900">
                <a:solidFill>
                  <a:schemeClr val="dk1"/>
                </a:solidFill>
              </a:rPr>
              <a:t>compare &amp; contrast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Open Issues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References 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Discussion 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Test Questions Revisited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65100" y="490775"/>
            <a:ext cx="901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Overview: </a:t>
            </a:r>
            <a:r>
              <a:rPr lang="en" sz="1800"/>
              <a:t>FFT for PDE: Classical Spectral Methods and Modern Operators Learning</a:t>
            </a:r>
            <a:r>
              <a:rPr lang="en" sz="1800"/>
              <a:t> </a:t>
            </a:r>
            <a:endParaRPr sz="1800"/>
          </a:p>
        </p:txBody>
      </p:sp>
      <p:sp>
        <p:nvSpPr>
          <p:cNvPr id="117" name="Google Shape;117;p21"/>
          <p:cNvSpPr txBox="1"/>
          <p:nvPr>
            <p:ph idx="1" type="body"/>
          </p:nvPr>
        </p:nvSpPr>
        <p:spPr>
          <a:xfrm>
            <a:off x="311700" y="1152475"/>
            <a:ext cx="8520600" cy="39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lang="en" sz="2500">
                <a:solidFill>
                  <a:schemeClr val="dk1"/>
                </a:solidFill>
              </a:rPr>
              <a:t>DFT + </a:t>
            </a:r>
            <a:r>
              <a:rPr lang="en" sz="2500">
                <a:solidFill>
                  <a:schemeClr val="dk1"/>
                </a:solidFill>
              </a:rPr>
              <a:t>FFT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lang="en" sz="2500">
                <a:solidFill>
                  <a:schemeClr val="dk1"/>
                </a:solidFill>
              </a:rPr>
              <a:t>Partial Differential Equation (PDE)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lang="en" sz="2500">
                <a:solidFill>
                  <a:schemeClr val="dk1"/>
                </a:solidFill>
              </a:rPr>
              <a:t>Spectral/Pseudo-Spectral Method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lang="en" sz="2500">
                <a:solidFill>
                  <a:schemeClr val="dk1"/>
                </a:solidFill>
              </a:rPr>
              <a:t>Fourier Neural Operator (FNO)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lang="en" sz="2500">
                <a:solidFill>
                  <a:schemeClr val="dk1"/>
                </a:solidFill>
              </a:rPr>
              <a:t>Our Proj</a:t>
            </a:r>
            <a:r>
              <a:rPr lang="en" sz="2500">
                <a:solidFill>
                  <a:schemeClr val="dk1"/>
                </a:solidFill>
              </a:rPr>
              <a:t>ect Focus</a:t>
            </a:r>
            <a:endParaRPr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