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</p:sldIdLst>
  <p:sldSz cy="5143500" cx="9144000"/>
  <p:notesSz cx="6858000" cy="9144000"/>
  <p:embeddedFontLst>
    <p:embeddedFont>
      <p:font typeface="Roboto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1D7F4EF-8D7A-4739-832D-74EFDEF1AC2E}">
  <a:tblStyle styleId="{41D7F4EF-8D7A-4739-832D-74EFDEF1AC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Roboto-bold.fntdata"/><Relationship Id="rId82" Type="http://schemas.openxmlformats.org/officeDocument/2006/relationships/font" Target="fonts/Roboto-boldItalic.fntdata"/><Relationship Id="rId81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font" Target="fonts/Roboto-regular.fntdata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Daniel_J._Bernstein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d87409e10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d87409e10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d87409e10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d87409e10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d835b429e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d835b429e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835b429e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d835b429e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d835b429ed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d835b429e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835b429e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d835b429e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d835b429ed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d835b429e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d835b429e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d835b429e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d835b429ed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d835b429ed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d835b429ed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d835b429ed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d75bf86b57_1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d75bf86b57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d835b429ed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d835b429ed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d835b429e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d835b429e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d75bf86b5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d75bf86b5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d835b429ed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d835b429ed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d835b429ed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d835b429ed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d835b429ed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d835b429ed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d835b429ed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d835b429ed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d835b429ed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d835b429ed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d835b429ed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d835b429ed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d835b429ed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d835b429ed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759a62c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d759a62c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d835b429ed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d835b429ed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d835b429ed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d835b429ed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 minutes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d85e8ad407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d85e8ad407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order to compare the performance of different hashing algorithms we created a toy experiment.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chose a dataset containing around 300K data samples to store in a hash table containing 1 million indexes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used </a:t>
            </a:r>
            <a:r>
              <a:rPr lang="en"/>
              <a:t>different</a:t>
            </a:r>
            <a:r>
              <a:rPr lang="en"/>
              <a:t> hashing algorithms to generate hashes for the keys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also </a:t>
            </a:r>
            <a:r>
              <a:rPr lang="en"/>
              <a:t>recorded</a:t>
            </a:r>
            <a:r>
              <a:rPr lang="en"/>
              <a:t> the sparsity of the hash table for each of the algorithms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Below you can see the word cloud for the top 50 words in our dataset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d85e8ad407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d85e8ad407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have fun, each of us tried to create our own hashing algorithm and compared it with the popular ones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example, this is the steps that I use in my hashing algorithm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start with a seed value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 I process each character in the string one at a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a few bit wise operations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Clip the entire </a:t>
            </a:r>
            <a:r>
              <a:rPr lang="en"/>
              <a:t>value</a:t>
            </a:r>
            <a:r>
              <a:rPr lang="en"/>
              <a:t> by 64 bits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d85e8ad407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d85e8ad407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the result that we got from our experiment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performance</a:t>
            </a:r>
            <a:r>
              <a:rPr lang="en"/>
              <a:t> of the hash algorithms are sorted by the number of collisions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Djb2 had the least amount of collisions, where as jamin’s algorithm had the most.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r>
              <a:rPr lang="en"/>
              <a:t> optimal sparsity of our hash table is 70%, and it seems like all the popular algorithms are very close to the optimal sparsity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A0DAB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Daniel J. Bernstein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d85e8ad407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d85e8ad407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thing to point out is that different hashing algorithms are good for different data types and applications.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Wyhash has been proven to have better performance against other </a:t>
            </a:r>
            <a:r>
              <a:rPr lang="en"/>
              <a:t>hashing</a:t>
            </a:r>
            <a:r>
              <a:rPr lang="en"/>
              <a:t> algorithms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d8e96651f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d8e96651f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if we decrease the size of our hash table and increase the load factor,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see tha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d85e8ad407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3d85e8ad407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general hash table performance depends heavily on the characteristics of the input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algorithm might work best for string inputs, but perform badly for byte data streams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most cases, you can select any of the well established algorithms and get a strong overall performance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Ultimately, the best algorithm depends on the target application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17 minutes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d897a130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d897a130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d75bf86b57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d75bf86b57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d759a62cd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d759a62cd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d897a1303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d897a1303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d897a1303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3d897a1303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d897a1303a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3d897a1303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d75bf86b57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d75bf86b57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d75bf86b57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d75bf86b57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d85e8ad407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d85e8ad407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d85e8ad40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d85e8ad40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d85e8ad407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d85e8ad407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d75bf86b57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3d75bf86b57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d85e8ad40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d85e8ad40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d759a62cd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d759a62cd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d85e8ad40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3d85e8ad40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3d85e8ad407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3d85e8ad407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d8e96651f4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3d8e96651f4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3d85e8ad407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3d85e8ad407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d85e8ad407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d85e8ad40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d85e8ad407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3d85e8ad407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d75bf86b57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3d75bf86b57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3d85e8ad407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3d85e8ad407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d85e8ad407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3d85e8ad407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d85e8ad407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3d85e8ad407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d84b62a85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d84b62a85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of the games I enjoy playing is table tennis and Badminton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3d85e8ad407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3d85e8ad407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3d85e8ad407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3d85e8ad407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d85e8ad407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3d85e8ad407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d85e8ad407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d85e8ad407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3d85e8ad407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3d85e8ad407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d85e8ad407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3d85e8ad407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d85e8ad407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d85e8ad407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3d897a1303a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3d897a1303a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 minutes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3d835b429ed_0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3d835b429ed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d835b429ed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d835b429ed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759a62cd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d759a62cd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3d759a62cd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3d759a62cd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d759a62cd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d759a62cd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3d897a1303a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3d897a1303a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3d759a62cd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3d759a62cd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d897a1303a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d897a1303a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minutes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d759a62cd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d759a62cd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Relationship Id="rId4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2.jpg"/><Relationship Id="rId10" Type="http://schemas.openxmlformats.org/officeDocument/2006/relationships/image" Target="../media/image8.jpg"/><Relationship Id="rId9" Type="http://schemas.openxmlformats.org/officeDocument/2006/relationships/image" Target="../media/image11.jpg"/><Relationship Id="rId5" Type="http://schemas.openxmlformats.org/officeDocument/2006/relationships/image" Target="../media/image9.jpg"/><Relationship Id="rId6" Type="http://schemas.openxmlformats.org/officeDocument/2006/relationships/hyperlink" Target="https://youtu.be/wJUJbKqtKb0?si=sg1yd4snCDIMiFgm" TargetMode="External"/><Relationship Id="rId7" Type="http://schemas.openxmlformats.org/officeDocument/2006/relationships/image" Target="../media/image7.jpg"/><Relationship Id="rId8" Type="http://schemas.openxmlformats.org/officeDocument/2006/relationships/hyperlink" Target="https://visitjeffersoncountytn.com/the-curious-history-of-houstons-mineral-water/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2.gif"/><Relationship Id="rId5" Type="http://schemas.openxmlformats.org/officeDocument/2006/relationships/image" Target="../media/image34.png"/><Relationship Id="rId6" Type="http://schemas.openxmlformats.org/officeDocument/2006/relationships/image" Target="../media/image1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Relationship Id="rId4" Type="http://schemas.openxmlformats.org/officeDocument/2006/relationships/image" Target="../media/image23.jpg"/><Relationship Id="rId11" Type="http://schemas.openxmlformats.org/officeDocument/2006/relationships/image" Target="../media/image4.jpg"/><Relationship Id="rId10" Type="http://schemas.openxmlformats.org/officeDocument/2006/relationships/image" Target="../media/image6.jpg"/><Relationship Id="rId12" Type="http://schemas.openxmlformats.org/officeDocument/2006/relationships/image" Target="../media/image16.jpg"/><Relationship Id="rId9" Type="http://schemas.openxmlformats.org/officeDocument/2006/relationships/image" Target="../media/image1.jpg"/><Relationship Id="rId5" Type="http://schemas.openxmlformats.org/officeDocument/2006/relationships/image" Target="../media/image15.jpg"/><Relationship Id="rId6" Type="http://schemas.openxmlformats.org/officeDocument/2006/relationships/image" Target="../media/image3.jpg"/><Relationship Id="rId7" Type="http://schemas.openxmlformats.org/officeDocument/2006/relationships/image" Target="../media/image5.jpg"/><Relationship Id="rId8" Type="http://schemas.openxmlformats.org/officeDocument/2006/relationships/image" Target="../media/image3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19.png"/><Relationship Id="rId5" Type="http://schemas.openxmlformats.org/officeDocument/2006/relationships/image" Target="../media/image2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hyperlink" Target="https://github.com/wangyi-fudan/wyhash" TargetMode="External"/><Relationship Id="rId4" Type="http://schemas.openxmlformats.org/officeDocument/2006/relationships/hyperlink" Target="https://github.com/Nicoshev/rapidhash" TargetMode="External"/><Relationship Id="rId9" Type="http://schemas.openxmlformats.org/officeDocument/2006/relationships/hyperlink" Target="https://en.wikipedia.org/wiki/Transposition_table" TargetMode="External"/><Relationship Id="rId5" Type="http://schemas.openxmlformats.org/officeDocument/2006/relationships/hyperlink" Target="https://spectrum.ieee.org/hans-peter-luhn-and-the-birth-of-the-hashing-algorithm" TargetMode="External"/><Relationship Id="rId6" Type="http://schemas.openxmlformats.org/officeDocument/2006/relationships/hyperlink" Target="https://www.geeksforgeeks.org/dsa/separate-chaining-collision-handling-technique-in-hashing/" TargetMode="External"/><Relationship Id="rId7" Type="http://schemas.openxmlformats.org/officeDocument/2006/relationships/hyperlink" Target="https://dl.acm.org/doi/full/10.1145/3772375" TargetMode="External"/><Relationship Id="rId8" Type="http://schemas.openxmlformats.org/officeDocument/2006/relationships/hyperlink" Target="https://en.wikipedia.org/wiki/Hash_table#Applications" TargetMode="Externa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2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</a:t>
            </a:r>
            <a:r>
              <a:rPr lang="en"/>
              <a:t>d31acbffebeb2b23393fcdbd02c5ea94fae7568a8554c12dc7aba2f6dd71d94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628da04def87868a761f59d38924d0ad133610f2fe50eb8345e7e0703943fdd2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need for hashing and its history</a:t>
            </a:r>
            <a:endParaRPr/>
          </a:p>
        </p:txBody>
      </p:sp>
      <p:sp>
        <p:nvSpPr>
          <p:cNvPr id="137" name="Google Shape;137;p22"/>
          <p:cNvSpPr txBox="1"/>
          <p:nvPr>
            <p:ph idx="1" type="body"/>
          </p:nvPr>
        </p:nvSpPr>
        <p:spPr>
          <a:xfrm>
            <a:off x="311700" y="1152475"/>
            <a:ext cx="574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the 40’s and 50’s computers were pure number crunchers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the volume of information in </a:t>
            </a:r>
            <a:r>
              <a:rPr lang="en"/>
              <a:t>various</a:t>
            </a:r>
            <a:r>
              <a:rPr lang="en"/>
              <a:t> fields was growing rapidly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to deal with all this information?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Similarly, credit cards and official identification were coming into common use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to verify the numbers quickly?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IBM’s Hans Peter Luhn </a:t>
            </a:r>
            <a:r>
              <a:rPr lang="en"/>
              <a:t>seemed</a:t>
            </a:r>
            <a:r>
              <a:rPr lang="en"/>
              <a:t> to have the answers</a:t>
            </a:r>
            <a:endParaRPr/>
          </a:p>
        </p:txBody>
      </p:sp>
      <p:pic>
        <p:nvPicPr>
          <p:cNvPr descr="American Express credit card, 1959."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075" y="823675"/>
            <a:ext cx="2286000" cy="12915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: IBM"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6700" y="2320975"/>
            <a:ext cx="2436235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The need for hashing and its history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3"/>
          <p:cNvSpPr txBox="1"/>
          <p:nvPr>
            <p:ph idx="1" type="body"/>
          </p:nvPr>
        </p:nvSpPr>
        <p:spPr>
          <a:xfrm>
            <a:off x="311700" y="1152475"/>
            <a:ext cx="5441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Luhn joined IBM in 1941 interested in text processing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he also developed an algorithm for quick verification of numbers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example, of credit card and social security numbers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an algorithm for quickly determining the ownership of a phone number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perhaps his greatest contribution was an algorithm for automating the indexing of documents</a:t>
            </a:r>
            <a:endParaRPr/>
          </a:p>
        </p:txBody>
      </p:sp>
      <p:pic>
        <p:nvPicPr>
          <p:cNvPr descr="photo"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3100" y="1017712"/>
            <a:ext cx="2743200" cy="218672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3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overview of hashing</a:t>
            </a:r>
            <a:endParaRPr/>
          </a:p>
        </p:txBody>
      </p:sp>
      <p:sp>
        <p:nvSpPr>
          <p:cNvPr id="154" name="Google Shape;154;p24"/>
          <p:cNvSpPr txBox="1"/>
          <p:nvPr>
            <p:ph idx="1" type="body"/>
          </p:nvPr>
        </p:nvSpPr>
        <p:spPr>
          <a:xfrm>
            <a:off x="311700" y="1152475"/>
            <a:ext cx="456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</a:t>
            </a:r>
            <a:r>
              <a:rPr b="1" lang="en"/>
              <a:t>hash function</a:t>
            </a:r>
            <a:r>
              <a:rPr lang="en"/>
              <a:t> maps variable-size inputs to fixed-size values</a:t>
            </a:r>
            <a:endParaRPr/>
          </a:p>
        </p:txBody>
      </p:sp>
      <p:sp>
        <p:nvSpPr>
          <p:cNvPr id="155" name="Google Shape;155;p24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overview of hashing</a:t>
            </a:r>
            <a:endParaRPr/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311700" y="1152475"/>
            <a:ext cx="456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</a:t>
            </a:r>
            <a:r>
              <a:rPr b="1" lang="en"/>
              <a:t>hash function</a:t>
            </a:r>
            <a:r>
              <a:rPr lang="en"/>
              <a:t> maps variable-size inputs to fixed-size values</a:t>
            </a:r>
            <a:endParaRPr/>
          </a:p>
        </p:txBody>
      </p:sp>
      <p:sp>
        <p:nvSpPr>
          <p:cNvPr id="162" name="Google Shape;162;p25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163" name="Google Shape;163;p25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overview of hashing</a:t>
            </a:r>
            <a:endParaRPr/>
          </a:p>
        </p:txBody>
      </p:sp>
      <p:sp>
        <p:nvSpPr>
          <p:cNvPr id="169" name="Google Shape;169;p26"/>
          <p:cNvSpPr txBox="1"/>
          <p:nvPr>
            <p:ph idx="1" type="body"/>
          </p:nvPr>
        </p:nvSpPr>
        <p:spPr>
          <a:xfrm>
            <a:off x="311700" y="1152475"/>
            <a:ext cx="456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</a:t>
            </a:r>
            <a:r>
              <a:rPr b="1" lang="en"/>
              <a:t>hash function</a:t>
            </a:r>
            <a:r>
              <a:rPr lang="en"/>
              <a:t> maps variable-size inputs to fixed-size values</a:t>
            </a:r>
            <a:endParaRPr/>
          </a:p>
        </p:txBody>
      </p:sp>
      <p:sp>
        <p:nvSpPr>
          <p:cNvPr id="170" name="Google Shape;170;p26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171" name="Google Shape;171;p26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“Fred”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72" name="Google Shape;172;p26"/>
          <p:cNvCxnSpPr>
            <a:stCxn id="171" idx="3"/>
            <a:endCxn id="170" idx="1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3" name="Google Shape;173;p26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overview of hashing</a:t>
            </a:r>
            <a:endParaRPr/>
          </a:p>
        </p:txBody>
      </p:sp>
      <p:sp>
        <p:nvSpPr>
          <p:cNvPr id="179" name="Google Shape;179;p27"/>
          <p:cNvSpPr txBox="1"/>
          <p:nvPr>
            <p:ph idx="1" type="body"/>
          </p:nvPr>
        </p:nvSpPr>
        <p:spPr>
          <a:xfrm>
            <a:off x="311700" y="1152475"/>
            <a:ext cx="456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</a:t>
            </a:r>
            <a:r>
              <a:rPr b="1" lang="en"/>
              <a:t>hash function</a:t>
            </a:r>
            <a:r>
              <a:rPr lang="en"/>
              <a:t> maps variable-size inputs to fixed-size values</a:t>
            </a:r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181" name="Google Shape;181;p27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23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82" name="Google Shape;182;p27"/>
          <p:cNvCxnSpPr>
            <a:stCxn id="180" idx="3"/>
            <a:endCxn id="181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3" name="Google Shape;183;p27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“Fred”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84" name="Google Shape;184;p27"/>
          <p:cNvCxnSpPr>
            <a:stCxn id="183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" name="Google Shape;185;p27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overview of hashing</a:t>
            </a:r>
            <a:endParaRPr/>
          </a:p>
        </p:txBody>
      </p:sp>
      <p:sp>
        <p:nvSpPr>
          <p:cNvPr id="191" name="Google Shape;191;p28"/>
          <p:cNvSpPr txBox="1"/>
          <p:nvPr>
            <p:ph idx="1" type="body"/>
          </p:nvPr>
        </p:nvSpPr>
        <p:spPr>
          <a:xfrm>
            <a:off x="311700" y="1152475"/>
            <a:ext cx="456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</a:t>
            </a:r>
            <a:r>
              <a:rPr b="1" lang="en"/>
              <a:t>hash function</a:t>
            </a:r>
            <a:r>
              <a:rPr lang="en"/>
              <a:t> maps variable-size inputs to fixed-size values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fixed-size values are called </a:t>
            </a:r>
            <a:r>
              <a:rPr b="1" lang="en"/>
              <a:t>hash values</a:t>
            </a:r>
            <a:r>
              <a:rPr lang="en"/>
              <a:t> or simply </a:t>
            </a:r>
            <a:r>
              <a:rPr b="1" lang="en"/>
              <a:t>hashes</a:t>
            </a:r>
            <a:endParaRPr b="1"/>
          </a:p>
        </p:txBody>
      </p:sp>
      <p:sp>
        <p:nvSpPr>
          <p:cNvPr id="192" name="Google Shape;192;p28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193" name="Google Shape;193;p28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23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94" name="Google Shape;194;p28"/>
          <p:cNvCxnSpPr>
            <a:stCxn id="192" idx="3"/>
            <a:endCxn id="193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5" name="Google Shape;195;p28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“Fred”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96" name="Google Shape;196;p28"/>
          <p:cNvCxnSpPr>
            <a:stCxn id="195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8"/>
          <p:cNvCxnSpPr/>
          <p:nvPr/>
        </p:nvCxnSpPr>
        <p:spPr>
          <a:xfrm flipH="1" rot="10800000">
            <a:off x="8054625" y="2783625"/>
            <a:ext cx="258900" cy="351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8" name="Google Shape;198;p28"/>
          <p:cNvSpPr txBox="1"/>
          <p:nvPr/>
        </p:nvSpPr>
        <p:spPr>
          <a:xfrm>
            <a:off x="7205717" y="3162675"/>
            <a:ext cx="153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“Fred”’s hash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overview of hashing</a:t>
            </a:r>
            <a:endParaRPr/>
          </a:p>
        </p:txBody>
      </p:sp>
      <p:sp>
        <p:nvSpPr>
          <p:cNvPr id="206" name="Google Shape;206;p29"/>
          <p:cNvSpPr txBox="1"/>
          <p:nvPr>
            <p:ph idx="1" type="body"/>
          </p:nvPr>
        </p:nvSpPr>
        <p:spPr>
          <a:xfrm>
            <a:off x="311700" y="1152475"/>
            <a:ext cx="456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</a:t>
            </a:r>
            <a:r>
              <a:rPr b="1" lang="en"/>
              <a:t>hash function</a:t>
            </a:r>
            <a:r>
              <a:rPr lang="en"/>
              <a:t> maps variable-size inputs to fixed-size values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fixed-size values are called </a:t>
            </a:r>
            <a:r>
              <a:rPr b="1" lang="en"/>
              <a:t>hash values</a:t>
            </a:r>
            <a:r>
              <a:rPr lang="en"/>
              <a:t> or simply </a:t>
            </a:r>
            <a:r>
              <a:rPr b="1" lang="en"/>
              <a:t>hashes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hashes are often used to index a </a:t>
            </a:r>
            <a:r>
              <a:rPr b="1" lang="en"/>
              <a:t>hash table</a:t>
            </a:r>
            <a:endParaRPr/>
          </a:p>
        </p:txBody>
      </p:sp>
      <p:sp>
        <p:nvSpPr>
          <p:cNvPr id="207" name="Google Shape;207;p29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208" name="Google Shape;208;p29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23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09" name="Google Shape;209;p29"/>
          <p:cNvCxnSpPr>
            <a:stCxn id="207" idx="3"/>
            <a:endCxn id="208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0" name="Google Shape;210;p29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“Fred”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11" name="Google Shape;211;p29"/>
          <p:cNvCxnSpPr>
            <a:stCxn id="210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2" name="Google Shape;212;p29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9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9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9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7" name="Google Shape;217;p29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8" name="Google Shape;218;p29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0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20" name="Google Shape;220;p29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1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23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i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23" name="Google Shape;223;p29"/>
          <p:cNvSpPr txBox="1"/>
          <p:nvPr/>
        </p:nvSpPr>
        <p:spPr>
          <a:xfrm>
            <a:off x="1866300" y="4447500"/>
            <a:ext cx="146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hash table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24" name="Google Shape;224;p29"/>
          <p:cNvCxnSpPr/>
          <p:nvPr/>
        </p:nvCxnSpPr>
        <p:spPr>
          <a:xfrm flipH="1" rot="10800000">
            <a:off x="3276300" y="4365000"/>
            <a:ext cx="458700" cy="225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5" name="Google Shape;225;p29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overview of hashing</a:t>
            </a:r>
            <a:endParaRPr/>
          </a:p>
        </p:txBody>
      </p:sp>
      <p:sp>
        <p:nvSpPr>
          <p:cNvPr id="232" name="Google Shape;232;p30"/>
          <p:cNvSpPr txBox="1"/>
          <p:nvPr>
            <p:ph idx="1" type="body"/>
          </p:nvPr>
        </p:nvSpPr>
        <p:spPr>
          <a:xfrm>
            <a:off x="311700" y="1152475"/>
            <a:ext cx="456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</a:t>
            </a:r>
            <a:r>
              <a:rPr b="1" lang="en"/>
              <a:t>hash function</a:t>
            </a:r>
            <a:r>
              <a:rPr lang="en"/>
              <a:t> maps variable-size inputs to fixed-size values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fixed-size values are called </a:t>
            </a:r>
            <a:r>
              <a:rPr b="1" lang="en"/>
              <a:t>hash values</a:t>
            </a:r>
            <a:r>
              <a:rPr lang="en"/>
              <a:t> or simply </a:t>
            </a:r>
            <a:r>
              <a:rPr b="1" lang="en"/>
              <a:t>hashes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hashes are often used to index a </a:t>
            </a:r>
            <a:r>
              <a:rPr b="1" lang="en"/>
              <a:t>hash table</a:t>
            </a:r>
            <a:endParaRPr/>
          </a:p>
        </p:txBody>
      </p:sp>
      <p:sp>
        <p:nvSpPr>
          <p:cNvPr id="233" name="Google Shape;233;p30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234" name="Google Shape;234;p30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23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35" name="Google Shape;235;p30"/>
          <p:cNvCxnSpPr>
            <a:stCxn id="233" idx="3"/>
            <a:endCxn id="234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6" name="Google Shape;236;p30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“Fred”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37" name="Google Shape;237;p30"/>
          <p:cNvCxnSpPr>
            <a:stCxn id="236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Google Shape;238;p30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0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0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0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0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5" name="Google Shape;245;p30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0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46" name="Google Shape;246;p30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1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23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48" name="Google Shape;248;p30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i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49" name="Google Shape;249;p30"/>
          <p:cNvSpPr/>
          <p:nvPr/>
        </p:nvSpPr>
        <p:spPr>
          <a:xfrm>
            <a:off x="6000000" y="3930000"/>
            <a:ext cx="914400" cy="461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0"/>
          <p:cNvSpPr txBox="1"/>
          <p:nvPr/>
        </p:nvSpPr>
        <p:spPr>
          <a:xfrm>
            <a:off x="6484168" y="2985340"/>
            <a:ext cx="265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“Insert “Fred”’s val here”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51" name="Google Shape;251;p30"/>
          <p:cNvCxnSpPr/>
          <p:nvPr/>
        </p:nvCxnSpPr>
        <p:spPr>
          <a:xfrm flipH="1">
            <a:off x="6382715" y="3358307"/>
            <a:ext cx="186600" cy="471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2" name="Google Shape;252;p30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overview of hashing</a:t>
            </a:r>
            <a:endParaRPr/>
          </a:p>
        </p:txBody>
      </p:sp>
      <p:sp>
        <p:nvSpPr>
          <p:cNvPr id="259" name="Google Shape;259;p31"/>
          <p:cNvSpPr txBox="1"/>
          <p:nvPr>
            <p:ph idx="1" type="body"/>
          </p:nvPr>
        </p:nvSpPr>
        <p:spPr>
          <a:xfrm>
            <a:off x="311700" y="1152475"/>
            <a:ext cx="456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</a:t>
            </a:r>
            <a:r>
              <a:rPr b="1" lang="en"/>
              <a:t>hash function</a:t>
            </a:r>
            <a:r>
              <a:rPr lang="en"/>
              <a:t> maps variable-size inputs to fixed-size values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fixed-size values are called </a:t>
            </a:r>
            <a:r>
              <a:rPr b="1" lang="en"/>
              <a:t>hash values</a:t>
            </a:r>
            <a:r>
              <a:rPr lang="en"/>
              <a:t> or simply </a:t>
            </a:r>
            <a:r>
              <a:rPr b="1" lang="en"/>
              <a:t>hashes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hashes are often used to index a </a:t>
            </a:r>
            <a:r>
              <a:rPr b="1" lang="en"/>
              <a:t>hash table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Using hashes to index a hash table is called </a:t>
            </a:r>
            <a:r>
              <a:rPr b="1" lang="en"/>
              <a:t>hashing</a:t>
            </a:r>
            <a:endParaRPr b="1"/>
          </a:p>
        </p:txBody>
      </p:sp>
      <p:sp>
        <p:nvSpPr>
          <p:cNvPr id="260" name="Google Shape;260;p31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261" name="Google Shape;261;p31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23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62" name="Google Shape;262;p31"/>
          <p:cNvCxnSpPr>
            <a:stCxn id="260" idx="3"/>
            <a:endCxn id="261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31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“Fred”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64" name="Google Shape;264;p31"/>
          <p:cNvCxnSpPr>
            <a:stCxn id="263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5" name="Google Shape;265;p31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1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1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“Fred”’s val</a:t>
            </a:r>
            <a:endParaRPr sz="900"/>
          </a:p>
        </p:txBody>
      </p:sp>
      <p:sp>
        <p:nvSpPr>
          <p:cNvPr id="268" name="Google Shape;268;p31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1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0" name="Google Shape;270;p31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1" name="Google Shape;271;p31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2" name="Google Shape;272;p31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0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73" name="Google Shape;273;p31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1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74" name="Google Shape;274;p31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23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75" name="Google Shape;275;p31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i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76" name="Google Shape;276;p31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Hashing Algorithms and Hash Collisions</a:t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Jamin Hanna, Ony Hoque, and Jaehwan Park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on the purpose of hashing</a:t>
            </a:r>
            <a:endParaRPr/>
          </a:p>
        </p:txBody>
      </p:sp>
      <p:sp>
        <p:nvSpPr>
          <p:cNvPr id="282" name="Google Shape;28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Hashing allows for quick data storage and retrieval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quick? O(1) in the average case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 constant (in the number of elements in the table)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That’s better than with lists (O(n))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That’s also better than with trees (O(log n))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hashing is more flexible than arrays</a:t>
            </a:r>
            <a:endParaRPr/>
          </a:p>
        </p:txBody>
      </p:sp>
      <p:sp>
        <p:nvSpPr>
          <p:cNvPr id="283" name="Google Shape;283;p32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5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is hashing the answer to all our problems?</a:t>
            </a:r>
            <a:endParaRPr/>
          </a:p>
        </p:txBody>
      </p:sp>
      <p:sp>
        <p:nvSpPr>
          <p:cNvPr id="289" name="Google Shape;28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Well, maybe not </a:t>
            </a:r>
            <a:r>
              <a:rPr i="1" lang="en"/>
              <a:t>everything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example, you don’t get sorting with hashing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But you do with trees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Also, if your keys are contiguous integers, just use an array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so on…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hashing is good when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Your keys are variable in size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 want quick deletion of arbitrary elements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 don’t want to keep an entry for every possible key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There are likely more</a:t>
            </a:r>
            <a:r>
              <a:rPr lang="en"/>
              <a:t>...</a:t>
            </a:r>
            <a:endParaRPr/>
          </a:p>
        </p:txBody>
      </p:sp>
      <p:sp>
        <p:nvSpPr>
          <p:cNvPr id="290" name="Google Shape;290;p33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6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the complexity of hashing</a:t>
            </a:r>
            <a:endParaRPr/>
          </a:p>
        </p:txBody>
      </p:sp>
      <p:sp>
        <p:nvSpPr>
          <p:cNvPr id="296" name="Google Shape;296;p34"/>
          <p:cNvSpPr txBox="1"/>
          <p:nvPr>
            <p:ph idx="1" type="body"/>
          </p:nvPr>
        </p:nvSpPr>
        <p:spPr>
          <a:xfrm>
            <a:off x="311700" y="1152475"/>
            <a:ext cx="36672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said hashing is O(1) in the average case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what about the worst case?</a:t>
            </a:r>
            <a:endParaRPr/>
          </a:p>
        </p:txBody>
      </p:sp>
      <p:sp>
        <p:nvSpPr>
          <p:cNvPr id="297" name="Google Shape;297;p34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the complexity of hashing</a:t>
            </a:r>
            <a:endParaRPr/>
          </a:p>
        </p:txBody>
      </p:sp>
      <p:sp>
        <p:nvSpPr>
          <p:cNvPr id="303" name="Google Shape;303;p35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5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305" name="Google Shape;305;p35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23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06" name="Google Shape;306;p35"/>
          <p:cNvCxnSpPr>
            <a:stCxn id="304" idx="3"/>
            <a:endCxn id="305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7" name="Google Shape;307;p35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“Fred”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08" name="Google Shape;308;p35"/>
          <p:cNvCxnSpPr>
            <a:stCxn id="307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9" name="Google Shape;309;p35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5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5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“Fred”’s val</a:t>
            </a:r>
            <a:endParaRPr sz="900"/>
          </a:p>
        </p:txBody>
      </p:sp>
      <p:sp>
        <p:nvSpPr>
          <p:cNvPr id="312" name="Google Shape;312;p35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5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15" name="Google Shape;315;p35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16" name="Google Shape;316;p35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0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17" name="Google Shape;317;p35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1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18" name="Google Shape;318;p35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23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19" name="Google Shape;319;p35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i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20" name="Google Shape;320;p35"/>
          <p:cNvSpPr txBox="1"/>
          <p:nvPr>
            <p:ph idx="1" type="body"/>
          </p:nvPr>
        </p:nvSpPr>
        <p:spPr>
          <a:xfrm>
            <a:off x="311700" y="1152475"/>
            <a:ext cx="36672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said hashing is O(1) in the average case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what about the worst case?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go back to our example</a:t>
            </a:r>
            <a:endParaRPr/>
          </a:p>
        </p:txBody>
      </p:sp>
      <p:sp>
        <p:nvSpPr>
          <p:cNvPr id="321" name="Google Shape;321;p35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the complexity of hashing</a:t>
            </a:r>
            <a:endParaRPr/>
          </a:p>
        </p:txBody>
      </p:sp>
      <p:sp>
        <p:nvSpPr>
          <p:cNvPr id="327" name="Google Shape;327;p36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6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329" name="Google Shape;329;p36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23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30" name="Google Shape;330;p36"/>
          <p:cNvCxnSpPr>
            <a:stCxn id="328" idx="3"/>
            <a:endCxn id="329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1" name="Google Shape;331;p36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“Fred”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32" name="Google Shape;332;p36"/>
          <p:cNvCxnSpPr>
            <a:stCxn id="331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3" name="Google Shape;333;p36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6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6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“Fred”’s val</a:t>
            </a:r>
            <a:endParaRPr sz="900"/>
          </a:p>
        </p:txBody>
      </p:sp>
      <p:sp>
        <p:nvSpPr>
          <p:cNvPr id="336" name="Google Shape;336;p36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6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38" name="Google Shape;338;p36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39" name="Google Shape;339;p36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0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41" name="Google Shape;341;p36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1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42" name="Google Shape;342;p36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23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43" name="Google Shape;343;p36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i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44" name="Google Shape;344;p36"/>
          <p:cNvSpPr txBox="1"/>
          <p:nvPr/>
        </p:nvSpPr>
        <p:spPr>
          <a:xfrm>
            <a:off x="4721525" y="18851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“Pat”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45" name="Google Shape;345;p36"/>
          <p:cNvCxnSpPr>
            <a:stCxn id="344" idx="3"/>
            <a:endCxn id="328" idx="1"/>
          </p:cNvCxnSpPr>
          <p:nvPr/>
        </p:nvCxnSpPr>
        <p:spPr>
          <a:xfrm>
            <a:off x="5533625" y="2115985"/>
            <a:ext cx="498000" cy="867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6" name="Google Shape;346;p36"/>
          <p:cNvSpPr txBox="1"/>
          <p:nvPr>
            <p:ph idx="1" type="body"/>
          </p:nvPr>
        </p:nvSpPr>
        <p:spPr>
          <a:xfrm>
            <a:off x="311700" y="1152475"/>
            <a:ext cx="36672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said hashing is O(1) in the average case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what about the worst case?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go back to our example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add some more entries</a:t>
            </a:r>
            <a:endParaRPr/>
          </a:p>
        </p:txBody>
      </p:sp>
      <p:sp>
        <p:nvSpPr>
          <p:cNvPr id="347" name="Google Shape;347;p36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the complexity of hashing</a:t>
            </a:r>
            <a:endParaRPr/>
          </a:p>
        </p:txBody>
      </p:sp>
      <p:sp>
        <p:nvSpPr>
          <p:cNvPr id="353" name="Google Shape;353;p37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7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355" name="Google Shape;355;p37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23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56" name="Google Shape;356;p37"/>
          <p:cNvCxnSpPr>
            <a:stCxn id="354" idx="3"/>
            <a:endCxn id="355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7" name="Google Shape;357;p37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“Fred”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58" name="Google Shape;358;p37"/>
          <p:cNvCxnSpPr>
            <a:stCxn id="357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37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7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7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“Fred”’s val</a:t>
            </a:r>
            <a:endParaRPr sz="900"/>
          </a:p>
        </p:txBody>
      </p:sp>
      <p:sp>
        <p:nvSpPr>
          <p:cNvPr id="362" name="Google Shape;362;p37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7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64" name="Google Shape;364;p37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65" name="Google Shape;365;p37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66" name="Google Shape;366;p37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0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67" name="Google Shape;367;p37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1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68" name="Google Shape;368;p37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23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69" name="Google Shape;369;p37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i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70" name="Google Shape;370;p37"/>
          <p:cNvSpPr txBox="1"/>
          <p:nvPr/>
        </p:nvSpPr>
        <p:spPr>
          <a:xfrm>
            <a:off x="4721525" y="18851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“Pat”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71" name="Google Shape;371;p37"/>
          <p:cNvCxnSpPr>
            <a:stCxn id="370" idx="3"/>
            <a:endCxn id="354" idx="1"/>
          </p:cNvCxnSpPr>
          <p:nvPr/>
        </p:nvCxnSpPr>
        <p:spPr>
          <a:xfrm>
            <a:off x="5533625" y="2115985"/>
            <a:ext cx="498000" cy="867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2" name="Google Shape;372;p37"/>
          <p:cNvSpPr txBox="1"/>
          <p:nvPr/>
        </p:nvSpPr>
        <p:spPr>
          <a:xfrm>
            <a:off x="8296475" y="1562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01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73" name="Google Shape;373;p37"/>
          <p:cNvCxnSpPr>
            <a:stCxn id="354" idx="3"/>
            <a:endCxn id="372" idx="1"/>
          </p:cNvCxnSpPr>
          <p:nvPr/>
        </p:nvCxnSpPr>
        <p:spPr>
          <a:xfrm flipH="1" rot="10800000">
            <a:off x="7703673" y="1793843"/>
            <a:ext cx="592800" cy="408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4" name="Google Shape;374;p37"/>
          <p:cNvSpPr txBox="1"/>
          <p:nvPr>
            <p:ph idx="1" type="body"/>
          </p:nvPr>
        </p:nvSpPr>
        <p:spPr>
          <a:xfrm>
            <a:off x="311700" y="1152475"/>
            <a:ext cx="36672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said hashing is O(1) in the average case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what about the worst case?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go back to our example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add some more entries</a:t>
            </a:r>
            <a:endParaRPr/>
          </a:p>
        </p:txBody>
      </p:sp>
      <p:sp>
        <p:nvSpPr>
          <p:cNvPr id="375" name="Google Shape;375;p37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the complexity of hashing</a:t>
            </a:r>
            <a:endParaRPr/>
          </a:p>
        </p:txBody>
      </p:sp>
      <p:sp>
        <p:nvSpPr>
          <p:cNvPr id="381" name="Google Shape;381;p38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8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383" name="Google Shape;383;p38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23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84" name="Google Shape;384;p38"/>
          <p:cNvCxnSpPr>
            <a:stCxn id="382" idx="3"/>
            <a:endCxn id="383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5" name="Google Shape;385;p38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“Fred”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86" name="Google Shape;386;p38"/>
          <p:cNvCxnSpPr>
            <a:stCxn id="385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7" name="Google Shape;387;p38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8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“Pat”’s val</a:t>
            </a:r>
            <a:endParaRPr sz="900"/>
          </a:p>
        </p:txBody>
      </p:sp>
      <p:sp>
        <p:nvSpPr>
          <p:cNvPr id="389" name="Google Shape;389;p38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“Fred”’s val</a:t>
            </a:r>
            <a:endParaRPr sz="900"/>
          </a:p>
        </p:txBody>
      </p:sp>
      <p:sp>
        <p:nvSpPr>
          <p:cNvPr id="390" name="Google Shape;390;p38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8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92" name="Google Shape;392;p38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93" name="Google Shape;393;p38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394" name="Google Shape;394;p38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0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95" name="Google Shape;395;p38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1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96" name="Google Shape;396;p38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23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97" name="Google Shape;397;p38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i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98" name="Google Shape;398;p38"/>
          <p:cNvSpPr txBox="1"/>
          <p:nvPr/>
        </p:nvSpPr>
        <p:spPr>
          <a:xfrm>
            <a:off x="4721525" y="18851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“Pat”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399" name="Google Shape;399;p38"/>
          <p:cNvCxnSpPr>
            <a:stCxn id="398" idx="3"/>
            <a:endCxn id="382" idx="1"/>
          </p:cNvCxnSpPr>
          <p:nvPr/>
        </p:nvCxnSpPr>
        <p:spPr>
          <a:xfrm>
            <a:off x="5533625" y="2115985"/>
            <a:ext cx="498000" cy="867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0" name="Google Shape;400;p38"/>
          <p:cNvSpPr txBox="1"/>
          <p:nvPr/>
        </p:nvSpPr>
        <p:spPr>
          <a:xfrm>
            <a:off x="8296475" y="1562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</a:t>
            </a:r>
            <a:r>
              <a:rPr lang="en" sz="1800">
                <a:solidFill>
                  <a:srgbClr val="595959"/>
                </a:solidFill>
              </a:rPr>
              <a:t>1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01" name="Google Shape;401;p38"/>
          <p:cNvCxnSpPr>
            <a:stCxn id="382" idx="3"/>
            <a:endCxn id="400" idx="1"/>
          </p:cNvCxnSpPr>
          <p:nvPr/>
        </p:nvCxnSpPr>
        <p:spPr>
          <a:xfrm flipH="1" rot="10800000">
            <a:off x="7703673" y="1793843"/>
            <a:ext cx="592800" cy="408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2" name="Google Shape;402;p38"/>
          <p:cNvSpPr txBox="1"/>
          <p:nvPr/>
        </p:nvSpPr>
        <p:spPr>
          <a:xfrm>
            <a:off x="4721525" y="21899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“Sam”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03" name="Google Shape;403;p38"/>
          <p:cNvCxnSpPr>
            <a:stCxn id="402" idx="3"/>
            <a:endCxn id="382" idx="1"/>
          </p:cNvCxnSpPr>
          <p:nvPr/>
        </p:nvCxnSpPr>
        <p:spPr>
          <a:xfrm flipH="1" rot="10800000">
            <a:off x="5533625" y="2202685"/>
            <a:ext cx="498000" cy="2181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4" name="Google Shape;404;p38"/>
          <p:cNvSpPr txBox="1"/>
          <p:nvPr>
            <p:ph idx="1" type="body"/>
          </p:nvPr>
        </p:nvSpPr>
        <p:spPr>
          <a:xfrm>
            <a:off x="311700" y="1152475"/>
            <a:ext cx="36672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said hashing is O(1) in the average case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what about the worst case?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go back to our example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add some more entries</a:t>
            </a:r>
            <a:endParaRPr/>
          </a:p>
        </p:txBody>
      </p:sp>
      <p:sp>
        <p:nvSpPr>
          <p:cNvPr id="405" name="Google Shape;405;p38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the complexity of hashing</a:t>
            </a:r>
            <a:endParaRPr/>
          </a:p>
        </p:txBody>
      </p:sp>
      <p:sp>
        <p:nvSpPr>
          <p:cNvPr id="411" name="Google Shape;411;p39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9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413" name="Google Shape;413;p39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23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14" name="Google Shape;414;p39"/>
          <p:cNvCxnSpPr>
            <a:stCxn id="412" idx="3"/>
            <a:endCxn id="413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5" name="Google Shape;415;p39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“Fred”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16" name="Google Shape;416;p39"/>
          <p:cNvCxnSpPr>
            <a:stCxn id="415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7" name="Google Shape;417;p39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9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“Pat”’s val</a:t>
            </a:r>
            <a:endParaRPr sz="900"/>
          </a:p>
        </p:txBody>
      </p:sp>
      <p:sp>
        <p:nvSpPr>
          <p:cNvPr id="419" name="Google Shape;419;p39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“Fred”’s val</a:t>
            </a:r>
            <a:endParaRPr sz="900"/>
          </a:p>
        </p:txBody>
      </p:sp>
      <p:sp>
        <p:nvSpPr>
          <p:cNvPr id="420" name="Google Shape;420;p39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9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422" name="Google Shape;422;p39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423" name="Google Shape;423;p39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424" name="Google Shape;424;p39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0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25" name="Google Shape;425;p39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1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26" name="Google Shape;426;p39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23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27" name="Google Shape;427;p39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i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28" name="Google Shape;428;p39"/>
          <p:cNvSpPr txBox="1"/>
          <p:nvPr/>
        </p:nvSpPr>
        <p:spPr>
          <a:xfrm>
            <a:off x="4721525" y="18851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“Pat”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29" name="Google Shape;429;p39"/>
          <p:cNvCxnSpPr>
            <a:stCxn id="428" idx="3"/>
            <a:endCxn id="412" idx="1"/>
          </p:cNvCxnSpPr>
          <p:nvPr/>
        </p:nvCxnSpPr>
        <p:spPr>
          <a:xfrm>
            <a:off x="5533625" y="2115985"/>
            <a:ext cx="498000" cy="867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0" name="Google Shape;430;p39"/>
          <p:cNvSpPr txBox="1"/>
          <p:nvPr/>
        </p:nvSpPr>
        <p:spPr>
          <a:xfrm>
            <a:off x="8296475" y="1562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</a:t>
            </a:r>
            <a:r>
              <a:rPr lang="en" sz="1800">
                <a:solidFill>
                  <a:srgbClr val="595959"/>
                </a:solidFill>
              </a:rPr>
              <a:t>1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31" name="Google Shape;431;p39"/>
          <p:cNvCxnSpPr>
            <a:stCxn id="412" idx="3"/>
            <a:endCxn id="430" idx="1"/>
          </p:cNvCxnSpPr>
          <p:nvPr/>
        </p:nvCxnSpPr>
        <p:spPr>
          <a:xfrm flipH="1" rot="10800000">
            <a:off x="7703673" y="1793843"/>
            <a:ext cx="592800" cy="408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2" name="Google Shape;432;p39"/>
          <p:cNvSpPr txBox="1"/>
          <p:nvPr/>
        </p:nvSpPr>
        <p:spPr>
          <a:xfrm>
            <a:off x="4721525" y="21899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“Sam”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33" name="Google Shape;433;p39"/>
          <p:cNvCxnSpPr>
            <a:stCxn id="432" idx="3"/>
            <a:endCxn id="412" idx="1"/>
          </p:cNvCxnSpPr>
          <p:nvPr/>
        </p:nvCxnSpPr>
        <p:spPr>
          <a:xfrm flipH="1" rot="10800000">
            <a:off x="5533625" y="2202685"/>
            <a:ext cx="498000" cy="2181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4" name="Google Shape;434;p39"/>
          <p:cNvSpPr txBox="1"/>
          <p:nvPr/>
        </p:nvSpPr>
        <p:spPr>
          <a:xfrm>
            <a:off x="8296475" y="120276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00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35" name="Google Shape;435;p39"/>
          <p:cNvCxnSpPr>
            <a:stCxn id="412" idx="3"/>
            <a:endCxn id="434" idx="1"/>
          </p:cNvCxnSpPr>
          <p:nvPr/>
        </p:nvCxnSpPr>
        <p:spPr>
          <a:xfrm flipH="1" rot="10800000">
            <a:off x="7703673" y="1433543"/>
            <a:ext cx="592800" cy="769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6" name="Google Shape;436;p39"/>
          <p:cNvSpPr txBox="1"/>
          <p:nvPr>
            <p:ph idx="1" type="body"/>
          </p:nvPr>
        </p:nvSpPr>
        <p:spPr>
          <a:xfrm>
            <a:off x="311700" y="1152475"/>
            <a:ext cx="36672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said hashing is O(1) in the average case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what about the worst case?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go back to our example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add some more entries</a:t>
            </a:r>
            <a:endParaRPr/>
          </a:p>
        </p:txBody>
      </p:sp>
      <p:sp>
        <p:nvSpPr>
          <p:cNvPr id="437" name="Google Shape;437;p39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the complexity of hashing</a:t>
            </a:r>
            <a:endParaRPr/>
          </a:p>
        </p:txBody>
      </p:sp>
      <p:sp>
        <p:nvSpPr>
          <p:cNvPr id="443" name="Google Shape;443;p40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0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445" name="Google Shape;445;p40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23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46" name="Google Shape;446;p40"/>
          <p:cNvCxnSpPr>
            <a:stCxn id="444" idx="3"/>
            <a:endCxn id="445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7" name="Google Shape;447;p40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“Fred”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48" name="Google Shape;448;p40"/>
          <p:cNvCxnSpPr>
            <a:stCxn id="447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9" name="Google Shape;449;p40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“Sam”’s val</a:t>
            </a:r>
            <a:endParaRPr sz="900"/>
          </a:p>
        </p:txBody>
      </p:sp>
      <p:sp>
        <p:nvSpPr>
          <p:cNvPr id="450" name="Google Shape;450;p40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“Pat”’s val</a:t>
            </a:r>
            <a:endParaRPr sz="900"/>
          </a:p>
        </p:txBody>
      </p:sp>
      <p:sp>
        <p:nvSpPr>
          <p:cNvPr id="451" name="Google Shape;451;p40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“Fred”’s val</a:t>
            </a:r>
            <a:endParaRPr sz="900"/>
          </a:p>
        </p:txBody>
      </p:sp>
      <p:sp>
        <p:nvSpPr>
          <p:cNvPr id="452" name="Google Shape;452;p40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0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454" name="Google Shape;454;p40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455" name="Google Shape;455;p40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456" name="Google Shape;456;p40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0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57" name="Google Shape;457;p40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1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58" name="Google Shape;458;p40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23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59" name="Google Shape;459;p40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i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60" name="Google Shape;460;p40"/>
          <p:cNvSpPr txBox="1"/>
          <p:nvPr/>
        </p:nvSpPr>
        <p:spPr>
          <a:xfrm>
            <a:off x="4721525" y="18851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“Pat”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61" name="Google Shape;461;p40"/>
          <p:cNvCxnSpPr>
            <a:stCxn id="460" idx="3"/>
            <a:endCxn id="444" idx="1"/>
          </p:cNvCxnSpPr>
          <p:nvPr/>
        </p:nvCxnSpPr>
        <p:spPr>
          <a:xfrm>
            <a:off x="5533625" y="2115985"/>
            <a:ext cx="498000" cy="867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2" name="Google Shape;462;p40"/>
          <p:cNvSpPr txBox="1"/>
          <p:nvPr/>
        </p:nvSpPr>
        <p:spPr>
          <a:xfrm>
            <a:off x="8296475" y="1562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</a:t>
            </a:r>
            <a:r>
              <a:rPr lang="en" sz="1800">
                <a:solidFill>
                  <a:srgbClr val="595959"/>
                </a:solidFill>
              </a:rPr>
              <a:t>1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63" name="Google Shape;463;p40"/>
          <p:cNvCxnSpPr>
            <a:stCxn id="444" idx="3"/>
            <a:endCxn id="462" idx="1"/>
          </p:cNvCxnSpPr>
          <p:nvPr/>
        </p:nvCxnSpPr>
        <p:spPr>
          <a:xfrm flipH="1" rot="10800000">
            <a:off x="7703673" y="1793843"/>
            <a:ext cx="592800" cy="408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4" name="Google Shape;464;p40"/>
          <p:cNvSpPr txBox="1"/>
          <p:nvPr/>
        </p:nvSpPr>
        <p:spPr>
          <a:xfrm>
            <a:off x="4721525" y="21899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“Sam”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65" name="Google Shape;465;p40"/>
          <p:cNvCxnSpPr>
            <a:stCxn id="464" idx="3"/>
            <a:endCxn id="444" idx="1"/>
          </p:cNvCxnSpPr>
          <p:nvPr/>
        </p:nvCxnSpPr>
        <p:spPr>
          <a:xfrm flipH="1" rot="10800000">
            <a:off x="5533625" y="2202685"/>
            <a:ext cx="498000" cy="2181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6" name="Google Shape;466;p40"/>
          <p:cNvSpPr txBox="1"/>
          <p:nvPr/>
        </p:nvSpPr>
        <p:spPr>
          <a:xfrm>
            <a:off x="8296475" y="120276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</a:t>
            </a:r>
            <a:r>
              <a:rPr lang="en" sz="1800">
                <a:solidFill>
                  <a:srgbClr val="595959"/>
                </a:solidFill>
              </a:rPr>
              <a:t>0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67" name="Google Shape;467;p40"/>
          <p:cNvCxnSpPr>
            <a:stCxn id="444" idx="3"/>
            <a:endCxn id="466" idx="1"/>
          </p:cNvCxnSpPr>
          <p:nvPr/>
        </p:nvCxnSpPr>
        <p:spPr>
          <a:xfrm flipH="1" rot="10800000">
            <a:off x="7703673" y="1433543"/>
            <a:ext cx="592800" cy="769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8" name="Google Shape;468;p40"/>
          <p:cNvSpPr txBox="1"/>
          <p:nvPr>
            <p:ph idx="1" type="body"/>
          </p:nvPr>
        </p:nvSpPr>
        <p:spPr>
          <a:xfrm>
            <a:off x="311700" y="1152475"/>
            <a:ext cx="36672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said hashing is O(1) in the average case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what about the worst case?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go back to our example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add some more entries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Now, at some point, we may see a hash reused</a:t>
            </a:r>
            <a:endParaRPr/>
          </a:p>
        </p:txBody>
      </p:sp>
      <p:sp>
        <p:nvSpPr>
          <p:cNvPr id="469" name="Google Shape;469;p40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the complexity of hashing</a:t>
            </a:r>
            <a:endParaRPr/>
          </a:p>
        </p:txBody>
      </p:sp>
      <p:sp>
        <p:nvSpPr>
          <p:cNvPr id="475" name="Google Shape;475;p41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41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477" name="Google Shape;477;p41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23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78" name="Google Shape;478;p41"/>
          <p:cNvCxnSpPr>
            <a:stCxn id="476" idx="3"/>
            <a:endCxn id="477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9" name="Google Shape;479;p41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“Fred”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80" name="Google Shape;480;p41"/>
          <p:cNvCxnSpPr>
            <a:stCxn id="479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1" name="Google Shape;481;p41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“Sam”’s val</a:t>
            </a:r>
            <a:endParaRPr sz="900"/>
          </a:p>
        </p:txBody>
      </p:sp>
      <p:sp>
        <p:nvSpPr>
          <p:cNvPr id="482" name="Google Shape;482;p41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“Pat”’s val</a:t>
            </a:r>
            <a:endParaRPr sz="900"/>
          </a:p>
        </p:txBody>
      </p:sp>
      <p:sp>
        <p:nvSpPr>
          <p:cNvPr id="483" name="Google Shape;483;p41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“Fred”’s val</a:t>
            </a:r>
            <a:endParaRPr sz="900"/>
          </a:p>
        </p:txBody>
      </p:sp>
      <p:sp>
        <p:nvSpPr>
          <p:cNvPr id="484" name="Google Shape;484;p41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41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486" name="Google Shape;486;p41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487" name="Google Shape;487;p41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488" name="Google Shape;488;p41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0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89" name="Google Shape;489;p41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1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90" name="Google Shape;490;p41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23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91" name="Google Shape;491;p41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i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92" name="Google Shape;492;p41"/>
          <p:cNvSpPr txBox="1"/>
          <p:nvPr/>
        </p:nvSpPr>
        <p:spPr>
          <a:xfrm>
            <a:off x="4721525" y="18851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“Pat”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93" name="Google Shape;493;p41"/>
          <p:cNvCxnSpPr>
            <a:stCxn id="492" idx="3"/>
            <a:endCxn id="476" idx="1"/>
          </p:cNvCxnSpPr>
          <p:nvPr/>
        </p:nvCxnSpPr>
        <p:spPr>
          <a:xfrm>
            <a:off x="5533625" y="2115985"/>
            <a:ext cx="498000" cy="867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4" name="Google Shape;494;p41"/>
          <p:cNvSpPr txBox="1"/>
          <p:nvPr/>
        </p:nvSpPr>
        <p:spPr>
          <a:xfrm>
            <a:off x="8296475" y="1562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</a:t>
            </a:r>
            <a:r>
              <a:rPr lang="en" sz="1800">
                <a:solidFill>
                  <a:srgbClr val="595959"/>
                </a:solidFill>
              </a:rPr>
              <a:t>1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95" name="Google Shape;495;p41"/>
          <p:cNvCxnSpPr>
            <a:stCxn id="476" idx="3"/>
            <a:endCxn id="494" idx="1"/>
          </p:cNvCxnSpPr>
          <p:nvPr/>
        </p:nvCxnSpPr>
        <p:spPr>
          <a:xfrm flipH="1" rot="10800000">
            <a:off x="7703673" y="1793843"/>
            <a:ext cx="592800" cy="408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6" name="Google Shape;496;p41"/>
          <p:cNvSpPr txBox="1"/>
          <p:nvPr/>
        </p:nvSpPr>
        <p:spPr>
          <a:xfrm>
            <a:off x="4721525" y="21899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“Sam”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97" name="Google Shape;497;p41"/>
          <p:cNvCxnSpPr>
            <a:stCxn id="496" idx="3"/>
            <a:endCxn id="476" idx="1"/>
          </p:cNvCxnSpPr>
          <p:nvPr/>
        </p:nvCxnSpPr>
        <p:spPr>
          <a:xfrm flipH="1" rot="10800000">
            <a:off x="5533625" y="2202685"/>
            <a:ext cx="498000" cy="2181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8" name="Google Shape;498;p41"/>
          <p:cNvSpPr txBox="1"/>
          <p:nvPr/>
        </p:nvSpPr>
        <p:spPr>
          <a:xfrm>
            <a:off x="8296475" y="120276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</a:t>
            </a:r>
            <a:r>
              <a:rPr lang="en" sz="1800">
                <a:solidFill>
                  <a:srgbClr val="595959"/>
                </a:solidFill>
              </a:rPr>
              <a:t>0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499" name="Google Shape;499;p41"/>
          <p:cNvCxnSpPr>
            <a:stCxn id="476" idx="3"/>
            <a:endCxn id="498" idx="1"/>
          </p:cNvCxnSpPr>
          <p:nvPr/>
        </p:nvCxnSpPr>
        <p:spPr>
          <a:xfrm flipH="1" rot="10800000">
            <a:off x="7703673" y="1433543"/>
            <a:ext cx="592800" cy="769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0" name="Google Shape;500;p41"/>
          <p:cNvSpPr txBox="1"/>
          <p:nvPr/>
        </p:nvSpPr>
        <p:spPr>
          <a:xfrm>
            <a:off x="4721525" y="24947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“Ted”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01" name="Google Shape;501;p41"/>
          <p:cNvCxnSpPr>
            <a:stCxn id="500" idx="3"/>
            <a:endCxn id="476" idx="1"/>
          </p:cNvCxnSpPr>
          <p:nvPr/>
        </p:nvCxnSpPr>
        <p:spPr>
          <a:xfrm flipH="1" rot="10800000">
            <a:off x="5533625" y="2202685"/>
            <a:ext cx="498000" cy="5229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2" name="Google Shape;502;p41"/>
          <p:cNvSpPr txBox="1"/>
          <p:nvPr>
            <p:ph idx="1" type="body"/>
          </p:nvPr>
        </p:nvSpPr>
        <p:spPr>
          <a:xfrm>
            <a:off x="311700" y="1152475"/>
            <a:ext cx="36672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said hashing is O(1) in the average case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what about the worst case?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go back to our example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add some more entries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Now, at some point, we may see a hash reused</a:t>
            </a:r>
            <a:endParaRPr/>
          </a:p>
        </p:txBody>
      </p:sp>
      <p:sp>
        <p:nvSpPr>
          <p:cNvPr id="503" name="Google Shape;503;p41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questions slide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is the worst case time complexity of hashing?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hash algorithm performed the best in our Toy experiment?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200"/>
              </a:spcAft>
              <a:buSzPts val="1800"/>
              <a:buAutoNum type="arabicPeriod"/>
            </a:pPr>
            <a:r>
              <a:rPr lang="en"/>
              <a:t>Which method offers better cache performance (for reading), Chaining or Open Addressing?</a:t>
            </a:r>
            <a:endParaRPr/>
          </a:p>
        </p:txBody>
      </p:sp>
      <p:pic>
        <p:nvPicPr>
          <p:cNvPr id="68" name="Google Shape;68;p15" title="Screenshot 2026-04-23 at 2.32.3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4050" y="2648563"/>
            <a:ext cx="2555900" cy="23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the complexity of hashing</a:t>
            </a:r>
            <a:endParaRPr/>
          </a:p>
        </p:txBody>
      </p:sp>
      <p:sp>
        <p:nvSpPr>
          <p:cNvPr id="509" name="Google Shape;509;p42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2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511" name="Google Shape;511;p42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23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12" name="Google Shape;512;p42"/>
          <p:cNvCxnSpPr>
            <a:stCxn id="510" idx="3"/>
            <a:endCxn id="511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3" name="Google Shape;513;p42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“Fred”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14" name="Google Shape;514;p42"/>
          <p:cNvCxnSpPr>
            <a:stCxn id="513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5" name="Google Shape;515;p42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“Sam”’s val</a:t>
            </a:r>
            <a:endParaRPr sz="900"/>
          </a:p>
        </p:txBody>
      </p:sp>
      <p:sp>
        <p:nvSpPr>
          <p:cNvPr id="516" name="Google Shape;516;p42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“Pat”’s val</a:t>
            </a:r>
            <a:endParaRPr sz="900"/>
          </a:p>
        </p:txBody>
      </p:sp>
      <p:sp>
        <p:nvSpPr>
          <p:cNvPr id="517" name="Google Shape;517;p42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“Fred”’s val</a:t>
            </a:r>
            <a:endParaRPr sz="900"/>
          </a:p>
        </p:txBody>
      </p:sp>
      <p:sp>
        <p:nvSpPr>
          <p:cNvPr id="518" name="Google Shape;518;p42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2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520" name="Google Shape;520;p42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521" name="Google Shape;521;p42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522" name="Google Shape;522;p42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0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523" name="Google Shape;523;p42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1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524" name="Google Shape;524;p42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23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525" name="Google Shape;525;p42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i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526" name="Google Shape;526;p42"/>
          <p:cNvSpPr txBox="1"/>
          <p:nvPr/>
        </p:nvSpPr>
        <p:spPr>
          <a:xfrm>
            <a:off x="4721525" y="18851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“Pat”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27" name="Google Shape;527;p42"/>
          <p:cNvCxnSpPr>
            <a:stCxn id="526" idx="3"/>
            <a:endCxn id="510" idx="1"/>
          </p:cNvCxnSpPr>
          <p:nvPr/>
        </p:nvCxnSpPr>
        <p:spPr>
          <a:xfrm>
            <a:off x="5533625" y="2115985"/>
            <a:ext cx="498000" cy="867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8" name="Google Shape;528;p42"/>
          <p:cNvSpPr txBox="1"/>
          <p:nvPr/>
        </p:nvSpPr>
        <p:spPr>
          <a:xfrm>
            <a:off x="8296475" y="1562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</a:t>
            </a:r>
            <a:r>
              <a:rPr lang="en" sz="1800">
                <a:solidFill>
                  <a:srgbClr val="595959"/>
                </a:solidFill>
              </a:rPr>
              <a:t>1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29" name="Google Shape;529;p42"/>
          <p:cNvCxnSpPr>
            <a:stCxn id="510" idx="3"/>
            <a:endCxn id="528" idx="1"/>
          </p:cNvCxnSpPr>
          <p:nvPr/>
        </p:nvCxnSpPr>
        <p:spPr>
          <a:xfrm flipH="1" rot="10800000">
            <a:off x="7703673" y="1793843"/>
            <a:ext cx="592800" cy="408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0" name="Google Shape;530;p42"/>
          <p:cNvSpPr txBox="1"/>
          <p:nvPr/>
        </p:nvSpPr>
        <p:spPr>
          <a:xfrm>
            <a:off x="4721525" y="21899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“Sam”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31" name="Google Shape;531;p42"/>
          <p:cNvCxnSpPr>
            <a:stCxn id="530" idx="3"/>
            <a:endCxn id="510" idx="1"/>
          </p:cNvCxnSpPr>
          <p:nvPr/>
        </p:nvCxnSpPr>
        <p:spPr>
          <a:xfrm flipH="1" rot="10800000">
            <a:off x="5533625" y="2202685"/>
            <a:ext cx="498000" cy="2181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2" name="Google Shape;532;p42"/>
          <p:cNvSpPr txBox="1"/>
          <p:nvPr/>
        </p:nvSpPr>
        <p:spPr>
          <a:xfrm>
            <a:off x="8296475" y="120276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</a:t>
            </a:r>
            <a:r>
              <a:rPr lang="en" sz="1800">
                <a:solidFill>
                  <a:srgbClr val="595959"/>
                </a:solidFill>
              </a:rPr>
              <a:t>0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33" name="Google Shape;533;p42"/>
          <p:cNvCxnSpPr>
            <a:stCxn id="510" idx="3"/>
            <a:endCxn id="532" idx="1"/>
          </p:cNvCxnSpPr>
          <p:nvPr/>
        </p:nvCxnSpPr>
        <p:spPr>
          <a:xfrm flipH="1" rot="10800000">
            <a:off x="7703673" y="1433543"/>
            <a:ext cx="592800" cy="769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4" name="Google Shape;534;p42"/>
          <p:cNvSpPr txBox="1"/>
          <p:nvPr/>
        </p:nvSpPr>
        <p:spPr>
          <a:xfrm>
            <a:off x="4721525" y="24947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“Ted”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35" name="Google Shape;535;p42"/>
          <p:cNvCxnSpPr>
            <a:stCxn id="534" idx="3"/>
            <a:endCxn id="510" idx="1"/>
          </p:cNvCxnSpPr>
          <p:nvPr/>
        </p:nvCxnSpPr>
        <p:spPr>
          <a:xfrm flipH="1" rot="10800000">
            <a:off x="5533625" y="2202685"/>
            <a:ext cx="498000" cy="5229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6" name="Google Shape;536;p42"/>
          <p:cNvSpPr txBox="1"/>
          <p:nvPr/>
        </p:nvSpPr>
        <p:spPr>
          <a:xfrm>
            <a:off x="6533833" y="3082269"/>
            <a:ext cx="167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Already used!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537" name="Google Shape;537;p42"/>
          <p:cNvCxnSpPr/>
          <p:nvPr/>
        </p:nvCxnSpPr>
        <p:spPr>
          <a:xfrm flipH="1">
            <a:off x="6792905" y="3543438"/>
            <a:ext cx="299100" cy="288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8" name="Google Shape;538;p42"/>
          <p:cNvCxnSpPr/>
          <p:nvPr/>
        </p:nvCxnSpPr>
        <p:spPr>
          <a:xfrm flipH="1" rot="10800000">
            <a:off x="7888200" y="2802925"/>
            <a:ext cx="353100" cy="320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9" name="Google Shape;539;p42"/>
          <p:cNvSpPr txBox="1"/>
          <p:nvPr>
            <p:ph idx="1" type="body"/>
          </p:nvPr>
        </p:nvSpPr>
        <p:spPr>
          <a:xfrm>
            <a:off x="311700" y="1152475"/>
            <a:ext cx="36672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said hashing is O(1) in the average case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what about the worst case?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go back to our example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add some more entries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Now, at some point, we may see a hash reused</a:t>
            </a:r>
            <a:endParaRPr/>
          </a:p>
        </p:txBody>
      </p:sp>
      <p:sp>
        <p:nvSpPr>
          <p:cNvPr id="540" name="Google Shape;540;p42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closer look at the complexity of hashing</a:t>
            </a:r>
            <a:endParaRPr/>
          </a:p>
        </p:txBody>
      </p:sp>
      <p:sp>
        <p:nvSpPr>
          <p:cNvPr id="546" name="Google Shape;546;p43"/>
          <p:cNvSpPr txBox="1"/>
          <p:nvPr>
            <p:ph idx="1" type="body"/>
          </p:nvPr>
        </p:nvSpPr>
        <p:spPr>
          <a:xfrm>
            <a:off x="311700" y="1152475"/>
            <a:ext cx="36672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said hashing is O(1) in the average case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But what about the worst case?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go back to our example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 add some more entries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Now, at some point, we may see a hash reused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is a </a:t>
            </a:r>
            <a:r>
              <a:rPr b="1" lang="en"/>
              <a:t>hash collision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Collisions are unavoidable, but poor handling of them gives you O(n)</a:t>
            </a:r>
            <a:endParaRPr/>
          </a:p>
        </p:txBody>
      </p:sp>
      <p:sp>
        <p:nvSpPr>
          <p:cNvPr id="547" name="Google Shape;547;p43"/>
          <p:cNvSpPr/>
          <p:nvPr/>
        </p:nvSpPr>
        <p:spPr>
          <a:xfrm>
            <a:off x="3810000" y="3922500"/>
            <a:ext cx="4898700" cy="4617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43"/>
          <p:cNvSpPr/>
          <p:nvPr/>
        </p:nvSpPr>
        <p:spPr>
          <a:xfrm>
            <a:off x="6031773" y="1689143"/>
            <a:ext cx="1671900" cy="1027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function</a:t>
            </a:r>
            <a:endParaRPr/>
          </a:p>
        </p:txBody>
      </p:sp>
      <p:sp>
        <p:nvSpPr>
          <p:cNvPr id="549" name="Google Shape;549;p43"/>
          <p:cNvSpPr txBox="1"/>
          <p:nvPr/>
        </p:nvSpPr>
        <p:spPr>
          <a:xfrm>
            <a:off x="8296475" y="2324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23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50" name="Google Shape;550;p43"/>
          <p:cNvCxnSpPr>
            <a:stCxn id="548" idx="3"/>
            <a:endCxn id="549" idx="1"/>
          </p:cNvCxnSpPr>
          <p:nvPr/>
        </p:nvCxnSpPr>
        <p:spPr>
          <a:xfrm>
            <a:off x="7703673" y="2202743"/>
            <a:ext cx="592800" cy="35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1" name="Google Shape;551;p43"/>
          <p:cNvSpPr txBox="1"/>
          <p:nvPr/>
        </p:nvSpPr>
        <p:spPr>
          <a:xfrm>
            <a:off x="4721525" y="15803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“Fred”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52" name="Google Shape;552;p43"/>
          <p:cNvCxnSpPr>
            <a:stCxn id="551" idx="3"/>
          </p:cNvCxnSpPr>
          <p:nvPr/>
        </p:nvCxnSpPr>
        <p:spPr>
          <a:xfrm>
            <a:off x="5533625" y="1811185"/>
            <a:ext cx="498000" cy="39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3" name="Google Shape;553;p43"/>
          <p:cNvSpPr/>
          <p:nvPr/>
        </p:nvSpPr>
        <p:spPr>
          <a:xfrm>
            <a:off x="38477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“Sam”’s val</a:t>
            </a:r>
            <a:endParaRPr sz="900"/>
          </a:p>
        </p:txBody>
      </p:sp>
      <p:sp>
        <p:nvSpPr>
          <p:cNvPr id="554" name="Google Shape;554;p43"/>
          <p:cNvSpPr/>
          <p:nvPr/>
        </p:nvSpPr>
        <p:spPr>
          <a:xfrm>
            <a:off x="46859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“Pat”’s val</a:t>
            </a:r>
            <a:endParaRPr sz="900"/>
          </a:p>
        </p:txBody>
      </p:sp>
      <p:sp>
        <p:nvSpPr>
          <p:cNvPr id="555" name="Google Shape;555;p43"/>
          <p:cNvSpPr/>
          <p:nvPr/>
        </p:nvSpPr>
        <p:spPr>
          <a:xfrm>
            <a:off x="60575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“Fred”’s val</a:t>
            </a:r>
            <a:endParaRPr sz="900"/>
          </a:p>
        </p:txBody>
      </p:sp>
      <p:sp>
        <p:nvSpPr>
          <p:cNvPr id="556" name="Google Shape;556;p43"/>
          <p:cNvSpPr/>
          <p:nvPr/>
        </p:nvSpPr>
        <p:spPr>
          <a:xfrm>
            <a:off x="7429196" y="3974999"/>
            <a:ext cx="812100" cy="3531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43"/>
          <p:cNvSpPr txBox="1"/>
          <p:nvPr/>
        </p:nvSpPr>
        <p:spPr>
          <a:xfrm>
            <a:off x="55903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558" name="Google Shape;558;p43"/>
          <p:cNvSpPr txBox="1"/>
          <p:nvPr/>
        </p:nvSpPr>
        <p:spPr>
          <a:xfrm>
            <a:off x="69619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559" name="Google Shape;559;p43"/>
          <p:cNvSpPr txBox="1"/>
          <p:nvPr/>
        </p:nvSpPr>
        <p:spPr>
          <a:xfrm>
            <a:off x="8333550" y="3881400"/>
            <a:ext cx="37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…</a:t>
            </a:r>
            <a:endParaRPr sz="1800">
              <a:solidFill>
                <a:srgbClr val="595959"/>
              </a:solidFill>
            </a:endParaRPr>
          </a:p>
        </p:txBody>
      </p:sp>
      <p:sp>
        <p:nvSpPr>
          <p:cNvPr id="560" name="Google Shape;560;p43"/>
          <p:cNvSpPr txBox="1"/>
          <p:nvPr/>
        </p:nvSpPr>
        <p:spPr>
          <a:xfrm>
            <a:off x="40663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0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561" name="Google Shape;561;p43"/>
          <p:cNvSpPr txBox="1"/>
          <p:nvPr/>
        </p:nvSpPr>
        <p:spPr>
          <a:xfrm>
            <a:off x="4940075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1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562" name="Google Shape;562;p43"/>
          <p:cNvSpPr txBox="1"/>
          <p:nvPr/>
        </p:nvSpPr>
        <p:spPr>
          <a:xfrm>
            <a:off x="62761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23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563" name="Google Shape;563;p43"/>
          <p:cNvSpPr txBox="1"/>
          <p:nvPr/>
        </p:nvSpPr>
        <p:spPr>
          <a:xfrm>
            <a:off x="7647750" y="4333800"/>
            <a:ext cx="3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i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564" name="Google Shape;564;p43"/>
          <p:cNvSpPr txBox="1"/>
          <p:nvPr/>
        </p:nvSpPr>
        <p:spPr>
          <a:xfrm>
            <a:off x="4721525" y="18851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“Pat”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65" name="Google Shape;565;p43"/>
          <p:cNvCxnSpPr>
            <a:stCxn id="564" idx="3"/>
            <a:endCxn id="548" idx="1"/>
          </p:cNvCxnSpPr>
          <p:nvPr/>
        </p:nvCxnSpPr>
        <p:spPr>
          <a:xfrm>
            <a:off x="5533625" y="2115985"/>
            <a:ext cx="498000" cy="867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6" name="Google Shape;566;p43"/>
          <p:cNvSpPr txBox="1"/>
          <p:nvPr/>
        </p:nvSpPr>
        <p:spPr>
          <a:xfrm>
            <a:off x="8296475" y="1562938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</a:t>
            </a:r>
            <a:r>
              <a:rPr lang="en" sz="1800">
                <a:solidFill>
                  <a:srgbClr val="595959"/>
                </a:solidFill>
              </a:rPr>
              <a:t>1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67" name="Google Shape;567;p43"/>
          <p:cNvCxnSpPr>
            <a:stCxn id="548" idx="3"/>
            <a:endCxn id="566" idx="1"/>
          </p:cNvCxnSpPr>
          <p:nvPr/>
        </p:nvCxnSpPr>
        <p:spPr>
          <a:xfrm flipH="1" rot="10800000">
            <a:off x="7703673" y="1793843"/>
            <a:ext cx="592800" cy="408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8" name="Google Shape;568;p43"/>
          <p:cNvSpPr txBox="1"/>
          <p:nvPr/>
        </p:nvSpPr>
        <p:spPr>
          <a:xfrm>
            <a:off x="4721525" y="21899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“Sam”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69" name="Google Shape;569;p43"/>
          <p:cNvCxnSpPr>
            <a:stCxn id="568" idx="3"/>
            <a:endCxn id="548" idx="1"/>
          </p:cNvCxnSpPr>
          <p:nvPr/>
        </p:nvCxnSpPr>
        <p:spPr>
          <a:xfrm flipH="1" rot="10800000">
            <a:off x="5533625" y="2202685"/>
            <a:ext cx="498000" cy="2181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0" name="Google Shape;570;p43"/>
          <p:cNvSpPr txBox="1"/>
          <p:nvPr/>
        </p:nvSpPr>
        <p:spPr>
          <a:xfrm>
            <a:off x="8296475" y="120276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00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71" name="Google Shape;571;p43"/>
          <p:cNvCxnSpPr>
            <a:stCxn id="548" idx="3"/>
            <a:endCxn id="570" idx="1"/>
          </p:cNvCxnSpPr>
          <p:nvPr/>
        </p:nvCxnSpPr>
        <p:spPr>
          <a:xfrm flipH="1" rot="10800000">
            <a:off x="7703673" y="1433543"/>
            <a:ext cx="592800" cy="769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2" name="Google Shape;572;p43"/>
          <p:cNvSpPr txBox="1"/>
          <p:nvPr/>
        </p:nvSpPr>
        <p:spPr>
          <a:xfrm>
            <a:off x="4721525" y="2494735"/>
            <a:ext cx="81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“Ted”</a:t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573" name="Google Shape;573;p43"/>
          <p:cNvCxnSpPr>
            <a:stCxn id="572" idx="3"/>
            <a:endCxn id="548" idx="1"/>
          </p:cNvCxnSpPr>
          <p:nvPr/>
        </p:nvCxnSpPr>
        <p:spPr>
          <a:xfrm flipH="1" rot="10800000">
            <a:off x="5533625" y="2202685"/>
            <a:ext cx="498000" cy="522900"/>
          </a:xfrm>
          <a:prstGeom prst="curvedConnector3">
            <a:avLst>
              <a:gd fmla="val 5001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4" name="Google Shape;574;p43"/>
          <p:cNvSpPr txBox="1"/>
          <p:nvPr/>
        </p:nvSpPr>
        <p:spPr>
          <a:xfrm>
            <a:off x="6533833" y="3082269"/>
            <a:ext cx="167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Already used!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575" name="Google Shape;575;p43"/>
          <p:cNvCxnSpPr/>
          <p:nvPr/>
        </p:nvCxnSpPr>
        <p:spPr>
          <a:xfrm flipH="1">
            <a:off x="6792905" y="3543438"/>
            <a:ext cx="299100" cy="288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6" name="Google Shape;576;p43"/>
          <p:cNvCxnSpPr/>
          <p:nvPr/>
        </p:nvCxnSpPr>
        <p:spPr>
          <a:xfrm flipH="1" rot="10800000">
            <a:off x="7888200" y="2802925"/>
            <a:ext cx="353100" cy="320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7" name="Google Shape;577;p43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Toy Experiment</a:t>
            </a:r>
            <a:endParaRPr/>
          </a:p>
        </p:txBody>
      </p:sp>
      <p:sp>
        <p:nvSpPr>
          <p:cNvPr id="583" name="Google Shape;583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Dataset: Top words in English (~300K words with frequency)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Created a hash table with 1 million indices (Plural for index)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observed the number of hash collisions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Sparsity of the hash table table</a:t>
            </a:r>
            <a:endParaRPr/>
          </a:p>
        </p:txBody>
      </p:sp>
      <p:sp>
        <p:nvSpPr>
          <p:cNvPr id="584" name="Google Shape;584;p44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8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85" name="Google Shape;585;p44" title="top50words_wordclou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312" y="3816899"/>
            <a:ext cx="7639376" cy="122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6" name="Google Shape;586;p44"/>
          <p:cNvCxnSpPr/>
          <p:nvPr/>
        </p:nvCxnSpPr>
        <p:spPr>
          <a:xfrm>
            <a:off x="360750" y="3687950"/>
            <a:ext cx="84225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6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Hash Algorithms (ony)</a:t>
            </a:r>
            <a:endParaRPr/>
          </a:p>
        </p:txBody>
      </p:sp>
      <p:sp>
        <p:nvSpPr>
          <p:cNvPr id="592" name="Google Shape;592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Starts from a fixed seed value as the hash.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Processes each string character one at a time.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Mixes each character into the current hash using XOR and a prime-based multiplication.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Keeps the result within 64 bits after each step.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5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9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6"/>
          <p:cNvSpPr txBox="1"/>
          <p:nvPr>
            <p:ph type="title"/>
          </p:nvPr>
        </p:nvSpPr>
        <p:spPr>
          <a:xfrm>
            <a:off x="311700" y="4433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 Results</a:t>
            </a:r>
            <a:endParaRPr/>
          </a:p>
        </p:txBody>
      </p:sp>
      <p:sp>
        <p:nvSpPr>
          <p:cNvPr id="599" name="Google Shape;599;p46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10</a:t>
            </a:r>
            <a:endParaRPr sz="1800">
              <a:solidFill>
                <a:schemeClr val="dk2"/>
              </a:solidFill>
            </a:endParaRPr>
          </a:p>
        </p:txBody>
      </p:sp>
      <p:graphicFrame>
        <p:nvGraphicFramePr>
          <p:cNvPr id="600" name="Google Shape;600;p46"/>
          <p:cNvGraphicFramePr/>
          <p:nvPr/>
        </p:nvGraphicFramePr>
        <p:xfrm>
          <a:off x="952500" y="6415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353675"/>
                <a:gridCol w="1059325"/>
                <a:gridCol w="1206500"/>
                <a:gridCol w="1206500"/>
                <a:gridCol w="1206500"/>
                <a:gridCol w="1206500"/>
              </a:tblGrid>
              <a:tr h="432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Algorithm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Words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Used Indices </a:t>
                      </a:r>
                      <a:r>
                        <a:rPr lang="en" sz="1200">
                          <a:solidFill>
                            <a:srgbClr val="0A0A0A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↑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Collisions </a:t>
                      </a:r>
                      <a:r>
                        <a:rPr lang="en" sz="1200">
                          <a:solidFill>
                            <a:srgbClr val="0A0A0A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↓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Count </a:t>
                      </a:r>
                      <a:r>
                        <a:rPr lang="en" sz="1200">
                          <a:solidFill>
                            <a:srgbClr val="0A0A0A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↓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Sparsity </a:t>
                      </a:r>
                      <a:r>
                        <a:rPr lang="en" sz="1200">
                          <a:solidFill>
                            <a:srgbClr val="0A0A0A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↓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djb2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259554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40446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74.04%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sha256-hash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259185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40815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74.08%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wyhash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259173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40827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74.08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md5-hash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259111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40889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74.09%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fnv1a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258932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41068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74.11%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sdbm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251887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48113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74.81%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jay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187649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112351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81.24%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ony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76938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223062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34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92.31%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jamin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37304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262696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75706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96.27%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601" name="Google Shape;601;p46"/>
          <p:cNvSpPr txBox="1"/>
          <p:nvPr/>
        </p:nvSpPr>
        <p:spPr>
          <a:xfrm>
            <a:off x="0" y="4789248"/>
            <a:ext cx="653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Sparsity = 1 - ( total indices used / total indices in table )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7"/>
          <p:cNvSpPr txBox="1"/>
          <p:nvPr>
            <p:ph type="title"/>
          </p:nvPr>
        </p:nvSpPr>
        <p:spPr>
          <a:xfrm>
            <a:off x="311700" y="4433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 Results</a:t>
            </a:r>
            <a:endParaRPr/>
          </a:p>
        </p:txBody>
      </p:sp>
      <p:sp>
        <p:nvSpPr>
          <p:cNvPr id="607" name="Google Shape;607;p47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11</a:t>
            </a:r>
            <a:endParaRPr sz="1800">
              <a:solidFill>
                <a:schemeClr val="dk2"/>
              </a:solidFill>
            </a:endParaRPr>
          </a:p>
        </p:txBody>
      </p:sp>
      <p:graphicFrame>
        <p:nvGraphicFramePr>
          <p:cNvPr id="608" name="Google Shape;608;p47"/>
          <p:cNvGraphicFramePr/>
          <p:nvPr/>
        </p:nvGraphicFramePr>
        <p:xfrm>
          <a:off x="952500" y="7478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353675"/>
                <a:gridCol w="1059325"/>
                <a:gridCol w="1206500"/>
                <a:gridCol w="1206500"/>
                <a:gridCol w="1206500"/>
                <a:gridCol w="1206500"/>
              </a:tblGrid>
              <a:tr h="432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Algorithm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Words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Used Indices </a:t>
                      </a:r>
                      <a:r>
                        <a:rPr lang="en" sz="1200">
                          <a:solidFill>
                            <a:srgbClr val="0A0A0A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↑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Collisions </a:t>
                      </a:r>
                      <a:r>
                        <a:rPr lang="en" sz="1200">
                          <a:solidFill>
                            <a:srgbClr val="0A0A0A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↓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Count </a:t>
                      </a:r>
                      <a:r>
                        <a:rPr lang="en" sz="1200">
                          <a:solidFill>
                            <a:srgbClr val="0A0A0A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↓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Sparsity </a:t>
                      </a:r>
                      <a:r>
                        <a:rPr lang="en" sz="1200">
                          <a:solidFill>
                            <a:srgbClr val="0A0A0A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↓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9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djb2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259554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40446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74.04%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sha256-hash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259185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40815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74.08%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wyhash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259173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40827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74.08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md5-hash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259111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40889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74.09%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fnv1a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258932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41068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74.11%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sdbm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251887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48113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74.81%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09" name="Google Shape;609;p47"/>
          <p:cNvSpPr/>
          <p:nvPr/>
        </p:nvSpPr>
        <p:spPr>
          <a:xfrm>
            <a:off x="1185700" y="1365600"/>
            <a:ext cx="6893400" cy="3762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47"/>
          <p:cNvSpPr/>
          <p:nvPr/>
        </p:nvSpPr>
        <p:spPr>
          <a:xfrm>
            <a:off x="1185700" y="2157704"/>
            <a:ext cx="6893400" cy="3762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1" name="Google Shape;611;p47" title="Screenshot 2026-04-22 at 10.47.4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9469" y="4074569"/>
            <a:ext cx="938225" cy="9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7"/>
          <p:cNvSpPr txBox="1"/>
          <p:nvPr/>
        </p:nvSpPr>
        <p:spPr>
          <a:xfrm>
            <a:off x="639225" y="4102900"/>
            <a:ext cx="853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djb2 is an older, very simple string hash algorithm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wyhash is a newer non-cryptographic hash algorithm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8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12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18" name="Google Shape;618;p48"/>
          <p:cNvSpPr txBox="1"/>
          <p:nvPr/>
        </p:nvSpPr>
        <p:spPr>
          <a:xfrm>
            <a:off x="2216988" y="152400"/>
            <a:ext cx="471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Table Size = 500K (Load Factor = 60%)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619" name="Google Shape;619;p48"/>
          <p:cNvSpPr txBox="1"/>
          <p:nvPr/>
        </p:nvSpPr>
        <p:spPr>
          <a:xfrm>
            <a:off x="2217000" y="2459315"/>
            <a:ext cx="471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Table Size = 400K (Load Factor = 75%)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620" name="Google Shape;620;p48" title="hash_results_400000.png"/>
          <p:cNvPicPr preferRelativeResize="0"/>
          <p:nvPr/>
        </p:nvPicPr>
        <p:blipFill rotWithShape="1">
          <a:blip r:embed="rId3">
            <a:alphaModFix/>
          </a:blip>
          <a:srcRect b="42342" l="0" r="0" t="13748"/>
          <a:stretch/>
        </p:blipFill>
        <p:spPr>
          <a:xfrm>
            <a:off x="35263" y="2984201"/>
            <a:ext cx="9073475" cy="169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8" title="hash_results_500000.png"/>
          <p:cNvPicPr preferRelativeResize="0"/>
          <p:nvPr/>
        </p:nvPicPr>
        <p:blipFill rotWithShape="1">
          <a:blip r:embed="rId4">
            <a:alphaModFix/>
          </a:blip>
          <a:srcRect b="42283" l="0" r="0" t="13186"/>
          <a:stretch/>
        </p:blipFill>
        <p:spPr>
          <a:xfrm>
            <a:off x="98575" y="501225"/>
            <a:ext cx="8946877" cy="169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results</a:t>
            </a:r>
            <a:endParaRPr/>
          </a:p>
        </p:txBody>
      </p:sp>
      <p:sp>
        <p:nvSpPr>
          <p:cNvPr id="627" name="Google Shape;627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Hash table performance depends heavily on the characteristics of the input data.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 hash functions produce different collision patterns and distribution behavior.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most cases, well-established hash functions provide strong overall performance.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best choice depends on the tradeoff between speed and hash quality</a:t>
            </a:r>
            <a:endParaRPr sz="1600"/>
          </a:p>
        </p:txBody>
      </p:sp>
      <p:sp>
        <p:nvSpPr>
          <p:cNvPr id="628" name="Google Shape;628;p49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13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0"/>
          <p:cNvSpPr/>
          <p:nvPr/>
        </p:nvSpPr>
        <p:spPr>
          <a:xfrm>
            <a:off x="496025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Pen</a:t>
            </a:r>
            <a:endParaRPr/>
          </a:p>
        </p:txBody>
      </p:sp>
      <p:sp>
        <p:nvSpPr>
          <p:cNvPr id="634" name="Google Shape;634;p50"/>
          <p:cNvSpPr/>
          <p:nvPr/>
        </p:nvSpPr>
        <p:spPr>
          <a:xfrm>
            <a:off x="496025" y="2765388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Pineapple</a:t>
            </a:r>
            <a:endParaRPr/>
          </a:p>
        </p:txBody>
      </p:sp>
      <p:sp>
        <p:nvSpPr>
          <p:cNvPr id="635" name="Google Shape;635;p50"/>
          <p:cNvSpPr/>
          <p:nvPr/>
        </p:nvSpPr>
        <p:spPr>
          <a:xfrm>
            <a:off x="496025" y="3704075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Apple</a:t>
            </a:r>
            <a:endParaRPr/>
          </a:p>
        </p:txBody>
      </p:sp>
      <p:sp>
        <p:nvSpPr>
          <p:cNvPr id="636" name="Google Shape;636;p50"/>
          <p:cNvSpPr/>
          <p:nvPr/>
        </p:nvSpPr>
        <p:spPr>
          <a:xfrm>
            <a:off x="5638650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A</a:t>
            </a:r>
            <a:endParaRPr/>
          </a:p>
        </p:txBody>
      </p:sp>
      <p:sp>
        <p:nvSpPr>
          <p:cNvPr id="637" name="Google Shape;637;p50"/>
          <p:cNvSpPr/>
          <p:nvPr/>
        </p:nvSpPr>
        <p:spPr>
          <a:xfrm>
            <a:off x="5638650" y="27654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B</a:t>
            </a:r>
            <a:endParaRPr/>
          </a:p>
        </p:txBody>
      </p:sp>
      <p:sp>
        <p:nvSpPr>
          <p:cNvPr id="638" name="Google Shape;638;p50"/>
          <p:cNvSpPr/>
          <p:nvPr/>
        </p:nvSpPr>
        <p:spPr>
          <a:xfrm>
            <a:off x="5638650" y="37041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C</a:t>
            </a:r>
            <a:endParaRPr/>
          </a:p>
        </p:txBody>
      </p:sp>
      <p:sp>
        <p:nvSpPr>
          <p:cNvPr id="639" name="Google Shape;639;p50"/>
          <p:cNvSpPr/>
          <p:nvPr/>
        </p:nvSpPr>
        <p:spPr>
          <a:xfrm>
            <a:off x="3363025" y="1826700"/>
            <a:ext cx="1135200" cy="2297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</a:t>
            </a:r>
            <a:endParaRPr/>
          </a:p>
        </p:txBody>
      </p:sp>
      <p:cxnSp>
        <p:nvCxnSpPr>
          <p:cNvPr id="640" name="Google Shape;640;p50"/>
          <p:cNvCxnSpPr>
            <a:endCxn id="637" idx="1"/>
          </p:cNvCxnSpPr>
          <p:nvPr/>
        </p:nvCxnSpPr>
        <p:spPr>
          <a:xfrm>
            <a:off x="2284350" y="2036700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1" name="Google Shape;641;p50"/>
          <p:cNvCxnSpPr>
            <a:stCxn id="634" idx="3"/>
            <a:endCxn id="636" idx="1"/>
          </p:cNvCxnSpPr>
          <p:nvPr/>
        </p:nvCxnSpPr>
        <p:spPr>
          <a:xfrm flipH="1" rot="10800000">
            <a:off x="2284325" y="2036688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2" name="Google Shape;642;p50"/>
          <p:cNvCxnSpPr>
            <a:stCxn id="635" idx="3"/>
            <a:endCxn id="637" idx="1"/>
          </p:cNvCxnSpPr>
          <p:nvPr/>
        </p:nvCxnSpPr>
        <p:spPr>
          <a:xfrm flipH="1" rot="10800000">
            <a:off x="2284325" y="2975375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3" name="Google Shape;643;p50"/>
          <p:cNvSpPr/>
          <p:nvPr/>
        </p:nvSpPr>
        <p:spPr>
          <a:xfrm>
            <a:off x="4730300" y="3080450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Collision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644" name="Google Shape;644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we handle the hash collisions?</a:t>
            </a:r>
            <a:endParaRPr/>
          </a:p>
        </p:txBody>
      </p:sp>
      <p:sp>
        <p:nvSpPr>
          <p:cNvPr id="645" name="Google Shape;645;p50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we handle the hash collisions?</a:t>
            </a:r>
            <a:endParaRPr/>
          </a:p>
        </p:txBody>
      </p:sp>
      <p:sp>
        <p:nvSpPr>
          <p:cNvPr id="651" name="Google Shape;651;p51"/>
          <p:cNvSpPr/>
          <p:nvPr/>
        </p:nvSpPr>
        <p:spPr>
          <a:xfrm>
            <a:off x="496025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sp>
        <p:nvSpPr>
          <p:cNvPr id="652" name="Google Shape;652;p51"/>
          <p:cNvSpPr/>
          <p:nvPr/>
        </p:nvSpPr>
        <p:spPr>
          <a:xfrm>
            <a:off x="496025" y="2765388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$400</a:t>
            </a:r>
            <a:endParaRPr/>
          </a:p>
        </p:txBody>
      </p:sp>
      <p:sp>
        <p:nvSpPr>
          <p:cNvPr id="653" name="Google Shape;653;p51"/>
          <p:cNvSpPr/>
          <p:nvPr/>
        </p:nvSpPr>
        <p:spPr>
          <a:xfrm>
            <a:off x="496025" y="3704075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sp>
        <p:nvSpPr>
          <p:cNvPr id="654" name="Google Shape;654;p51"/>
          <p:cNvSpPr/>
          <p:nvPr/>
        </p:nvSpPr>
        <p:spPr>
          <a:xfrm>
            <a:off x="5638650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A</a:t>
            </a:r>
            <a:endParaRPr/>
          </a:p>
        </p:txBody>
      </p:sp>
      <p:sp>
        <p:nvSpPr>
          <p:cNvPr id="655" name="Google Shape;655;p51"/>
          <p:cNvSpPr/>
          <p:nvPr/>
        </p:nvSpPr>
        <p:spPr>
          <a:xfrm>
            <a:off x="5638650" y="27654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B</a:t>
            </a:r>
            <a:endParaRPr/>
          </a:p>
        </p:txBody>
      </p:sp>
      <p:sp>
        <p:nvSpPr>
          <p:cNvPr id="656" name="Google Shape;656;p51"/>
          <p:cNvSpPr/>
          <p:nvPr/>
        </p:nvSpPr>
        <p:spPr>
          <a:xfrm>
            <a:off x="5638650" y="37041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C</a:t>
            </a:r>
            <a:endParaRPr/>
          </a:p>
        </p:txBody>
      </p:sp>
      <p:sp>
        <p:nvSpPr>
          <p:cNvPr id="657" name="Google Shape;657;p51"/>
          <p:cNvSpPr/>
          <p:nvPr/>
        </p:nvSpPr>
        <p:spPr>
          <a:xfrm>
            <a:off x="3363025" y="1826700"/>
            <a:ext cx="1135200" cy="2297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</a:t>
            </a:r>
            <a:endParaRPr/>
          </a:p>
        </p:txBody>
      </p:sp>
      <p:sp>
        <p:nvSpPr>
          <p:cNvPr id="658" name="Google Shape;658;p51"/>
          <p:cNvSpPr/>
          <p:nvPr/>
        </p:nvSpPr>
        <p:spPr>
          <a:xfrm>
            <a:off x="5638650" y="4323750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Ledger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659" name="Google Shape;659;p51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15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Jamin Hanna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591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Parrottsville, TN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First-year CS PhD student under Dr. James Plank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Interests: Philosophy/Religion, Reading books on CS stuff, math, watching classic movies</a:t>
            </a:r>
            <a:endParaRPr/>
          </a:p>
        </p:txBody>
      </p:sp>
      <p:pic>
        <p:nvPicPr>
          <p:cNvPr id="75" name="Google Shape;75;p16" title="pasted-image-26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4829" y="294628"/>
            <a:ext cx="25527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 title="image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4422" y="445028"/>
            <a:ext cx="1828800" cy="263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 title="59474583484c9.imag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88" y="3020196"/>
            <a:ext cx="2743200" cy="181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 title="hqdefault.jpg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9781" y="2877423"/>
            <a:ext cx="2286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 title="425454_359186807438426_1741062966_n.jpg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65582" y="3305367"/>
            <a:ext cx="1828800" cy="99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 title="713+oOD-18L._SL1500_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10617" y="3367891"/>
            <a:ext cx="1097280" cy="1470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we handle the hash collisions?</a:t>
            </a:r>
            <a:endParaRPr/>
          </a:p>
        </p:txBody>
      </p:sp>
      <p:sp>
        <p:nvSpPr>
          <p:cNvPr id="665" name="Google Shape;665;p52"/>
          <p:cNvSpPr/>
          <p:nvPr/>
        </p:nvSpPr>
        <p:spPr>
          <a:xfrm>
            <a:off x="496025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sp>
        <p:nvSpPr>
          <p:cNvPr id="666" name="Google Shape;666;p52"/>
          <p:cNvSpPr/>
          <p:nvPr/>
        </p:nvSpPr>
        <p:spPr>
          <a:xfrm>
            <a:off x="496025" y="2765388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$400</a:t>
            </a:r>
            <a:endParaRPr/>
          </a:p>
        </p:txBody>
      </p:sp>
      <p:sp>
        <p:nvSpPr>
          <p:cNvPr id="667" name="Google Shape;667;p52"/>
          <p:cNvSpPr/>
          <p:nvPr/>
        </p:nvSpPr>
        <p:spPr>
          <a:xfrm>
            <a:off x="496025" y="3704075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sp>
        <p:nvSpPr>
          <p:cNvPr id="668" name="Google Shape;668;p52"/>
          <p:cNvSpPr/>
          <p:nvPr/>
        </p:nvSpPr>
        <p:spPr>
          <a:xfrm>
            <a:off x="5638650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A</a:t>
            </a:r>
            <a:endParaRPr/>
          </a:p>
        </p:txBody>
      </p:sp>
      <p:sp>
        <p:nvSpPr>
          <p:cNvPr id="669" name="Google Shape;669;p52"/>
          <p:cNvSpPr/>
          <p:nvPr/>
        </p:nvSpPr>
        <p:spPr>
          <a:xfrm>
            <a:off x="5638650" y="27654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B</a:t>
            </a:r>
            <a:endParaRPr/>
          </a:p>
        </p:txBody>
      </p:sp>
      <p:sp>
        <p:nvSpPr>
          <p:cNvPr id="670" name="Google Shape;670;p52"/>
          <p:cNvSpPr/>
          <p:nvPr/>
        </p:nvSpPr>
        <p:spPr>
          <a:xfrm>
            <a:off x="5638650" y="37041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C</a:t>
            </a:r>
            <a:endParaRPr/>
          </a:p>
        </p:txBody>
      </p:sp>
      <p:sp>
        <p:nvSpPr>
          <p:cNvPr id="671" name="Google Shape;671;p52"/>
          <p:cNvSpPr/>
          <p:nvPr/>
        </p:nvSpPr>
        <p:spPr>
          <a:xfrm>
            <a:off x="3363025" y="1826700"/>
            <a:ext cx="1135200" cy="2297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</a:t>
            </a:r>
            <a:endParaRPr/>
          </a:p>
        </p:txBody>
      </p:sp>
      <p:cxnSp>
        <p:nvCxnSpPr>
          <p:cNvPr id="672" name="Google Shape;672;p52"/>
          <p:cNvCxnSpPr>
            <a:endCxn id="669" idx="1"/>
          </p:cNvCxnSpPr>
          <p:nvPr/>
        </p:nvCxnSpPr>
        <p:spPr>
          <a:xfrm>
            <a:off x="2284350" y="2036700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3" name="Google Shape;673;p52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15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74" name="Google Shape;674;p52"/>
          <p:cNvSpPr/>
          <p:nvPr/>
        </p:nvSpPr>
        <p:spPr>
          <a:xfrm>
            <a:off x="5638650" y="4323750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Ledger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we handle the hash collisions?</a:t>
            </a:r>
            <a:endParaRPr/>
          </a:p>
        </p:txBody>
      </p:sp>
      <p:sp>
        <p:nvSpPr>
          <p:cNvPr id="680" name="Google Shape;680;p53"/>
          <p:cNvSpPr/>
          <p:nvPr/>
        </p:nvSpPr>
        <p:spPr>
          <a:xfrm>
            <a:off x="496025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sp>
        <p:nvSpPr>
          <p:cNvPr id="681" name="Google Shape;681;p53"/>
          <p:cNvSpPr/>
          <p:nvPr/>
        </p:nvSpPr>
        <p:spPr>
          <a:xfrm>
            <a:off x="496025" y="2765388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$400</a:t>
            </a:r>
            <a:endParaRPr/>
          </a:p>
        </p:txBody>
      </p:sp>
      <p:sp>
        <p:nvSpPr>
          <p:cNvPr id="682" name="Google Shape;682;p53"/>
          <p:cNvSpPr/>
          <p:nvPr/>
        </p:nvSpPr>
        <p:spPr>
          <a:xfrm>
            <a:off x="496025" y="3704075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sp>
        <p:nvSpPr>
          <p:cNvPr id="683" name="Google Shape;683;p53"/>
          <p:cNvSpPr/>
          <p:nvPr/>
        </p:nvSpPr>
        <p:spPr>
          <a:xfrm>
            <a:off x="5638650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A</a:t>
            </a:r>
            <a:endParaRPr/>
          </a:p>
        </p:txBody>
      </p:sp>
      <p:sp>
        <p:nvSpPr>
          <p:cNvPr id="684" name="Google Shape;684;p53"/>
          <p:cNvSpPr/>
          <p:nvPr/>
        </p:nvSpPr>
        <p:spPr>
          <a:xfrm>
            <a:off x="5638650" y="27654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B</a:t>
            </a:r>
            <a:endParaRPr/>
          </a:p>
        </p:txBody>
      </p:sp>
      <p:sp>
        <p:nvSpPr>
          <p:cNvPr id="685" name="Google Shape;685;p53"/>
          <p:cNvSpPr/>
          <p:nvPr/>
        </p:nvSpPr>
        <p:spPr>
          <a:xfrm>
            <a:off x="5638650" y="37041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C</a:t>
            </a:r>
            <a:endParaRPr/>
          </a:p>
        </p:txBody>
      </p:sp>
      <p:sp>
        <p:nvSpPr>
          <p:cNvPr id="686" name="Google Shape;686;p53"/>
          <p:cNvSpPr/>
          <p:nvPr/>
        </p:nvSpPr>
        <p:spPr>
          <a:xfrm>
            <a:off x="3363025" y="1826700"/>
            <a:ext cx="1135200" cy="2297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</a:t>
            </a:r>
            <a:endParaRPr/>
          </a:p>
        </p:txBody>
      </p:sp>
      <p:cxnSp>
        <p:nvCxnSpPr>
          <p:cNvPr id="687" name="Google Shape;687;p53"/>
          <p:cNvCxnSpPr>
            <a:endCxn id="684" idx="1"/>
          </p:cNvCxnSpPr>
          <p:nvPr/>
        </p:nvCxnSpPr>
        <p:spPr>
          <a:xfrm>
            <a:off x="2284350" y="2036700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8" name="Google Shape;688;p53"/>
          <p:cNvCxnSpPr>
            <a:stCxn id="681" idx="3"/>
            <a:endCxn id="683" idx="1"/>
          </p:cNvCxnSpPr>
          <p:nvPr/>
        </p:nvCxnSpPr>
        <p:spPr>
          <a:xfrm flipH="1" rot="10800000">
            <a:off x="2284325" y="2036688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9" name="Google Shape;689;p53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15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90" name="Google Shape;690;p53"/>
          <p:cNvSpPr/>
          <p:nvPr/>
        </p:nvSpPr>
        <p:spPr>
          <a:xfrm>
            <a:off x="5638650" y="4323750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Ledger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we handle the hash collisions?</a:t>
            </a:r>
            <a:endParaRPr/>
          </a:p>
        </p:txBody>
      </p:sp>
      <p:sp>
        <p:nvSpPr>
          <p:cNvPr id="696" name="Google Shape;696;p54"/>
          <p:cNvSpPr/>
          <p:nvPr/>
        </p:nvSpPr>
        <p:spPr>
          <a:xfrm>
            <a:off x="496025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sp>
        <p:nvSpPr>
          <p:cNvPr id="697" name="Google Shape;697;p54"/>
          <p:cNvSpPr/>
          <p:nvPr/>
        </p:nvSpPr>
        <p:spPr>
          <a:xfrm>
            <a:off x="496025" y="2765388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$400</a:t>
            </a:r>
            <a:endParaRPr/>
          </a:p>
        </p:txBody>
      </p:sp>
      <p:sp>
        <p:nvSpPr>
          <p:cNvPr id="698" name="Google Shape;698;p54"/>
          <p:cNvSpPr/>
          <p:nvPr/>
        </p:nvSpPr>
        <p:spPr>
          <a:xfrm>
            <a:off x="496025" y="3704075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sp>
        <p:nvSpPr>
          <p:cNvPr id="699" name="Google Shape;699;p54"/>
          <p:cNvSpPr/>
          <p:nvPr/>
        </p:nvSpPr>
        <p:spPr>
          <a:xfrm>
            <a:off x="5638650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A</a:t>
            </a:r>
            <a:endParaRPr/>
          </a:p>
        </p:txBody>
      </p:sp>
      <p:sp>
        <p:nvSpPr>
          <p:cNvPr id="700" name="Google Shape;700;p54"/>
          <p:cNvSpPr/>
          <p:nvPr/>
        </p:nvSpPr>
        <p:spPr>
          <a:xfrm>
            <a:off x="5638650" y="27654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B</a:t>
            </a:r>
            <a:endParaRPr/>
          </a:p>
        </p:txBody>
      </p:sp>
      <p:sp>
        <p:nvSpPr>
          <p:cNvPr id="701" name="Google Shape;701;p54"/>
          <p:cNvSpPr/>
          <p:nvPr/>
        </p:nvSpPr>
        <p:spPr>
          <a:xfrm>
            <a:off x="5638650" y="37041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C</a:t>
            </a:r>
            <a:endParaRPr/>
          </a:p>
        </p:txBody>
      </p:sp>
      <p:sp>
        <p:nvSpPr>
          <p:cNvPr id="702" name="Google Shape;702;p54"/>
          <p:cNvSpPr/>
          <p:nvPr/>
        </p:nvSpPr>
        <p:spPr>
          <a:xfrm>
            <a:off x="3363025" y="1826700"/>
            <a:ext cx="1135200" cy="2297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</a:t>
            </a:r>
            <a:endParaRPr/>
          </a:p>
        </p:txBody>
      </p:sp>
      <p:cxnSp>
        <p:nvCxnSpPr>
          <p:cNvPr id="703" name="Google Shape;703;p54"/>
          <p:cNvCxnSpPr>
            <a:endCxn id="700" idx="1"/>
          </p:cNvCxnSpPr>
          <p:nvPr/>
        </p:nvCxnSpPr>
        <p:spPr>
          <a:xfrm>
            <a:off x="2284350" y="2036700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4" name="Google Shape;704;p54"/>
          <p:cNvCxnSpPr>
            <a:stCxn id="697" idx="3"/>
            <a:endCxn id="699" idx="1"/>
          </p:cNvCxnSpPr>
          <p:nvPr/>
        </p:nvCxnSpPr>
        <p:spPr>
          <a:xfrm flipH="1" rot="10800000">
            <a:off x="2284325" y="2036688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5" name="Google Shape;705;p54"/>
          <p:cNvCxnSpPr>
            <a:stCxn id="698" idx="3"/>
            <a:endCxn id="700" idx="1"/>
          </p:cNvCxnSpPr>
          <p:nvPr/>
        </p:nvCxnSpPr>
        <p:spPr>
          <a:xfrm flipH="1" rot="10800000">
            <a:off x="2284325" y="2975375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6" name="Google Shape;706;p54"/>
          <p:cNvSpPr/>
          <p:nvPr/>
        </p:nvSpPr>
        <p:spPr>
          <a:xfrm>
            <a:off x="4730300" y="3080450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Collision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07" name="Google Shape;707;p54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15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08" name="Google Shape;708;p54"/>
          <p:cNvSpPr/>
          <p:nvPr/>
        </p:nvSpPr>
        <p:spPr>
          <a:xfrm>
            <a:off x="5638650" y="4323750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Ledger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55"/>
          <p:cNvSpPr/>
          <p:nvPr/>
        </p:nvSpPr>
        <p:spPr>
          <a:xfrm>
            <a:off x="496025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sp>
        <p:nvSpPr>
          <p:cNvPr id="714" name="Google Shape;714;p55"/>
          <p:cNvSpPr/>
          <p:nvPr/>
        </p:nvSpPr>
        <p:spPr>
          <a:xfrm>
            <a:off x="496025" y="2765388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$400</a:t>
            </a:r>
            <a:endParaRPr/>
          </a:p>
        </p:txBody>
      </p:sp>
      <p:sp>
        <p:nvSpPr>
          <p:cNvPr id="715" name="Google Shape;715;p55"/>
          <p:cNvSpPr/>
          <p:nvPr/>
        </p:nvSpPr>
        <p:spPr>
          <a:xfrm>
            <a:off x="496025" y="3704075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sp>
        <p:nvSpPr>
          <p:cNvPr id="716" name="Google Shape;716;p55"/>
          <p:cNvSpPr/>
          <p:nvPr/>
        </p:nvSpPr>
        <p:spPr>
          <a:xfrm>
            <a:off x="5638650" y="1826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A</a:t>
            </a:r>
            <a:endParaRPr/>
          </a:p>
        </p:txBody>
      </p:sp>
      <p:sp>
        <p:nvSpPr>
          <p:cNvPr id="717" name="Google Shape;717;p55"/>
          <p:cNvSpPr/>
          <p:nvPr/>
        </p:nvSpPr>
        <p:spPr>
          <a:xfrm>
            <a:off x="5638650" y="27654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B</a:t>
            </a:r>
            <a:endParaRPr/>
          </a:p>
        </p:txBody>
      </p:sp>
      <p:sp>
        <p:nvSpPr>
          <p:cNvPr id="718" name="Google Shape;718;p55"/>
          <p:cNvSpPr/>
          <p:nvPr/>
        </p:nvSpPr>
        <p:spPr>
          <a:xfrm>
            <a:off x="5638650" y="37041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C</a:t>
            </a:r>
            <a:endParaRPr/>
          </a:p>
        </p:txBody>
      </p:sp>
      <p:sp>
        <p:nvSpPr>
          <p:cNvPr id="719" name="Google Shape;719;p55"/>
          <p:cNvSpPr/>
          <p:nvPr/>
        </p:nvSpPr>
        <p:spPr>
          <a:xfrm>
            <a:off x="3363025" y="1826700"/>
            <a:ext cx="1135200" cy="2297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</a:t>
            </a:r>
            <a:endParaRPr/>
          </a:p>
        </p:txBody>
      </p:sp>
      <p:cxnSp>
        <p:nvCxnSpPr>
          <p:cNvPr id="720" name="Google Shape;720;p55"/>
          <p:cNvCxnSpPr>
            <a:endCxn id="717" idx="1"/>
          </p:cNvCxnSpPr>
          <p:nvPr/>
        </p:nvCxnSpPr>
        <p:spPr>
          <a:xfrm>
            <a:off x="2284350" y="2036700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1" name="Google Shape;721;p55"/>
          <p:cNvCxnSpPr>
            <a:stCxn id="714" idx="3"/>
            <a:endCxn id="716" idx="1"/>
          </p:cNvCxnSpPr>
          <p:nvPr/>
        </p:nvCxnSpPr>
        <p:spPr>
          <a:xfrm flipH="1" rot="10800000">
            <a:off x="2284325" y="2036688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2" name="Google Shape;722;p55"/>
          <p:cNvCxnSpPr>
            <a:stCxn id="715" idx="3"/>
            <a:endCxn id="717" idx="1"/>
          </p:cNvCxnSpPr>
          <p:nvPr/>
        </p:nvCxnSpPr>
        <p:spPr>
          <a:xfrm flipH="1" rot="10800000">
            <a:off x="2284325" y="2975375"/>
            <a:ext cx="3354300" cy="93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3" name="Google Shape;723;p55"/>
          <p:cNvSpPr/>
          <p:nvPr/>
        </p:nvSpPr>
        <p:spPr>
          <a:xfrm>
            <a:off x="4730300" y="3080450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Collision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24" name="Google Shape;724;p55"/>
          <p:cNvSpPr/>
          <p:nvPr/>
        </p:nvSpPr>
        <p:spPr>
          <a:xfrm>
            <a:off x="1459375" y="4391000"/>
            <a:ext cx="53214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IT IS REALLY IMPORTANT TO HANDLE COLLISIONS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25" name="Google Shape;725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shoule we handle the hash collisions?</a:t>
            </a:r>
            <a:endParaRPr/>
          </a:p>
        </p:txBody>
      </p:sp>
      <p:sp>
        <p:nvSpPr>
          <p:cNvPr id="726" name="Google Shape;726;p55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15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handle the hash collisions?</a:t>
            </a:r>
            <a:endParaRPr/>
          </a:p>
        </p:txBody>
      </p:sp>
      <p:sp>
        <p:nvSpPr>
          <p:cNvPr id="732" name="Google Shape;732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Chaining</a:t>
            </a:r>
            <a:endParaRPr sz="32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Open Addressing</a:t>
            </a:r>
            <a:endParaRPr sz="3200"/>
          </a:p>
        </p:txBody>
      </p:sp>
      <p:sp>
        <p:nvSpPr>
          <p:cNvPr id="733" name="Google Shape;733;p56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16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handle the hash collisions?</a:t>
            </a:r>
            <a:endParaRPr/>
          </a:p>
        </p:txBody>
      </p:sp>
      <p:graphicFrame>
        <p:nvGraphicFramePr>
          <p:cNvPr id="739" name="Google Shape;739;p57"/>
          <p:cNvGraphicFramePr/>
          <p:nvPr/>
        </p:nvGraphicFramePr>
        <p:xfrm>
          <a:off x="1130025" y="1944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40" name="Google Shape;740;p57"/>
          <p:cNvSpPr/>
          <p:nvPr/>
        </p:nvSpPr>
        <p:spPr>
          <a:xfrm>
            <a:off x="3756475" y="356325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741" name="Google Shape;741;p57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handle the hash collisions?</a:t>
            </a:r>
            <a:endParaRPr/>
          </a:p>
        </p:txBody>
      </p:sp>
      <p:graphicFrame>
        <p:nvGraphicFramePr>
          <p:cNvPr id="747" name="Google Shape;747;p58"/>
          <p:cNvGraphicFramePr/>
          <p:nvPr/>
        </p:nvGraphicFramePr>
        <p:xfrm>
          <a:off x="1130025" y="1944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748" name="Google Shape;748;p58"/>
          <p:cNvCxnSpPr/>
          <p:nvPr/>
        </p:nvCxnSpPr>
        <p:spPr>
          <a:xfrm>
            <a:off x="1411675" y="1768858"/>
            <a:ext cx="6477900" cy="10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9" name="Google Shape;749;p58"/>
          <p:cNvSpPr/>
          <p:nvPr/>
        </p:nvSpPr>
        <p:spPr>
          <a:xfrm>
            <a:off x="3756475" y="356325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750" name="Google Shape;750;p58"/>
          <p:cNvSpPr/>
          <p:nvPr/>
        </p:nvSpPr>
        <p:spPr>
          <a:xfrm>
            <a:off x="3677850" y="1239784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Chaining</a:t>
            </a:r>
            <a:endParaRPr/>
          </a:p>
        </p:txBody>
      </p:sp>
      <p:sp>
        <p:nvSpPr>
          <p:cNvPr id="751" name="Google Shape;751;p58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handle the hash collisions?</a:t>
            </a:r>
            <a:endParaRPr/>
          </a:p>
        </p:txBody>
      </p:sp>
      <p:graphicFrame>
        <p:nvGraphicFramePr>
          <p:cNvPr id="757" name="Google Shape;757;p59"/>
          <p:cNvGraphicFramePr/>
          <p:nvPr/>
        </p:nvGraphicFramePr>
        <p:xfrm>
          <a:off x="1130025" y="1944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758" name="Google Shape;758;p59"/>
          <p:cNvCxnSpPr/>
          <p:nvPr/>
        </p:nvCxnSpPr>
        <p:spPr>
          <a:xfrm>
            <a:off x="1411675" y="1768858"/>
            <a:ext cx="6477900" cy="10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59" name="Google Shape;759;p59"/>
          <p:cNvCxnSpPr/>
          <p:nvPr/>
        </p:nvCxnSpPr>
        <p:spPr>
          <a:xfrm>
            <a:off x="905933" y="2021744"/>
            <a:ext cx="0" cy="1463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0" name="Google Shape;760;p59"/>
          <p:cNvSpPr/>
          <p:nvPr/>
        </p:nvSpPr>
        <p:spPr>
          <a:xfrm>
            <a:off x="3756475" y="356325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761" name="Google Shape;761;p59"/>
          <p:cNvSpPr/>
          <p:nvPr/>
        </p:nvSpPr>
        <p:spPr>
          <a:xfrm>
            <a:off x="3677850" y="1239784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Chaining</a:t>
            </a:r>
            <a:endParaRPr/>
          </a:p>
        </p:txBody>
      </p:sp>
      <p:sp>
        <p:nvSpPr>
          <p:cNvPr id="762" name="Google Shape;762;p59"/>
          <p:cNvSpPr/>
          <p:nvPr/>
        </p:nvSpPr>
        <p:spPr>
          <a:xfrm rot="-5400000">
            <a:off x="-420125" y="2511463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</a:t>
            </a:r>
            <a:endParaRPr/>
          </a:p>
        </p:txBody>
      </p:sp>
      <p:sp>
        <p:nvSpPr>
          <p:cNvPr id="763" name="Google Shape;763;p59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17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Chaining - Store</a:t>
            </a:r>
            <a:endParaRPr/>
          </a:p>
        </p:txBody>
      </p:sp>
      <p:sp>
        <p:nvSpPr>
          <p:cNvPr id="769" name="Google Shape;769;p60"/>
          <p:cNvSpPr txBox="1"/>
          <p:nvPr>
            <p:ph idx="1" type="body"/>
          </p:nvPr>
        </p:nvSpPr>
        <p:spPr>
          <a:xfrm>
            <a:off x="311700" y="1152475"/>
            <a:ext cx="8520600" cy="8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Each slot of the hash table stores a vector of data, so multiple items can be chained together at the same index.</a:t>
            </a:r>
            <a:endParaRPr/>
          </a:p>
        </p:txBody>
      </p:sp>
      <p:sp>
        <p:nvSpPr>
          <p:cNvPr id="770" name="Google Shape;770;p60"/>
          <p:cNvSpPr/>
          <p:nvPr/>
        </p:nvSpPr>
        <p:spPr>
          <a:xfrm>
            <a:off x="813450" y="22535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graphicFrame>
        <p:nvGraphicFramePr>
          <p:cNvPr id="771" name="Google Shape;771;p60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378650"/>
                <a:gridCol w="13786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72" name="Google Shape;772;p60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18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Chaining - Store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61"/>
          <p:cNvSpPr txBox="1"/>
          <p:nvPr>
            <p:ph idx="1" type="body"/>
          </p:nvPr>
        </p:nvSpPr>
        <p:spPr>
          <a:xfrm>
            <a:off x="311700" y="1152475"/>
            <a:ext cx="8520600" cy="8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Each slot of the hash table stores a vector of data, so multiple items can be chained together at the same index.</a:t>
            </a:r>
            <a:endParaRPr/>
          </a:p>
        </p:txBody>
      </p:sp>
      <p:sp>
        <p:nvSpPr>
          <p:cNvPr id="779" name="Google Shape;779;p61"/>
          <p:cNvSpPr/>
          <p:nvPr/>
        </p:nvSpPr>
        <p:spPr>
          <a:xfrm>
            <a:off x="813450" y="22535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graphicFrame>
        <p:nvGraphicFramePr>
          <p:cNvPr id="780" name="Google Shape;780;p61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15757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781" name="Google Shape;781;p61"/>
          <p:cNvCxnSpPr>
            <a:stCxn id="779" idx="3"/>
          </p:cNvCxnSpPr>
          <p:nvPr/>
        </p:nvCxnSpPr>
        <p:spPr>
          <a:xfrm>
            <a:off x="2601750" y="2463500"/>
            <a:ext cx="2818200" cy="1016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2" name="Google Shape;782;p61"/>
          <p:cNvSpPr/>
          <p:nvPr/>
        </p:nvSpPr>
        <p:spPr>
          <a:xfrm>
            <a:off x="5897175" y="406900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783" name="Google Shape;783;p61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18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Ony Hoque</a:t>
            </a:r>
            <a:endParaRPr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Dhaka, Bangladesh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CS PhD student supervised by Dr. Sun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Enjoy exploring new cities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Undergrad : Brac University</a:t>
            </a:r>
            <a:endParaRPr/>
          </a:p>
        </p:txBody>
      </p:sp>
      <p:pic>
        <p:nvPicPr>
          <p:cNvPr id="87" name="Google Shape;87;p17" title="imag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5875" y="-90803"/>
            <a:ext cx="3488125" cy="261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 title="7C78B23B267E20260129185122_album_local_cache-ezgif.com-video-to-gif-converter.gif"/>
          <p:cNvPicPr preferRelativeResize="0"/>
          <p:nvPr/>
        </p:nvPicPr>
        <p:blipFill rotWithShape="1">
          <a:blip r:embed="rId4">
            <a:alphaModFix/>
          </a:blip>
          <a:srcRect b="0" l="8139" r="0" t="0"/>
          <a:stretch/>
        </p:blipFill>
        <p:spPr>
          <a:xfrm>
            <a:off x="2431377" y="3203950"/>
            <a:ext cx="3175399" cy="1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 title="Asset-14_13_11zon-1536x115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5875" y="2559134"/>
            <a:ext cx="3488125" cy="261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 title="IMG_0254.jpg"/>
          <p:cNvPicPr preferRelativeResize="0"/>
          <p:nvPr/>
        </p:nvPicPr>
        <p:blipFill rotWithShape="1">
          <a:blip r:embed="rId6">
            <a:alphaModFix/>
          </a:blip>
          <a:srcRect b="14288" l="0" r="0" t="17966"/>
          <a:stretch/>
        </p:blipFill>
        <p:spPr>
          <a:xfrm>
            <a:off x="69646" y="3144564"/>
            <a:ext cx="2284001" cy="206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Chaining - Store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62"/>
          <p:cNvSpPr txBox="1"/>
          <p:nvPr>
            <p:ph idx="1" type="body"/>
          </p:nvPr>
        </p:nvSpPr>
        <p:spPr>
          <a:xfrm>
            <a:off x="311700" y="1152475"/>
            <a:ext cx="8520600" cy="8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Each slot of the hash table stores a vector of data, so multiple items can be chained together at the same index.</a:t>
            </a:r>
            <a:endParaRPr/>
          </a:p>
        </p:txBody>
      </p:sp>
      <p:sp>
        <p:nvSpPr>
          <p:cNvPr id="790" name="Google Shape;790;p62"/>
          <p:cNvSpPr/>
          <p:nvPr/>
        </p:nvSpPr>
        <p:spPr>
          <a:xfrm>
            <a:off x="813450" y="22535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graphicFrame>
        <p:nvGraphicFramePr>
          <p:cNvPr id="791" name="Google Shape;791;p62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15757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792" name="Google Shape;792;p62"/>
          <p:cNvCxnSpPr>
            <a:stCxn id="790" idx="3"/>
          </p:cNvCxnSpPr>
          <p:nvPr/>
        </p:nvCxnSpPr>
        <p:spPr>
          <a:xfrm>
            <a:off x="2601750" y="2463500"/>
            <a:ext cx="2818200" cy="1016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3" name="Google Shape;793;p62"/>
          <p:cNvSpPr/>
          <p:nvPr/>
        </p:nvSpPr>
        <p:spPr>
          <a:xfrm>
            <a:off x="5897175" y="406900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794" name="Google Shape;794;p62"/>
          <p:cNvSpPr/>
          <p:nvPr/>
        </p:nvSpPr>
        <p:spPr>
          <a:xfrm>
            <a:off x="813450" y="2899713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$400</a:t>
            </a:r>
            <a:endParaRPr/>
          </a:p>
        </p:txBody>
      </p:sp>
      <p:cxnSp>
        <p:nvCxnSpPr>
          <p:cNvPr id="795" name="Google Shape;795;p62"/>
          <p:cNvCxnSpPr>
            <a:stCxn id="794" idx="3"/>
          </p:cNvCxnSpPr>
          <p:nvPr/>
        </p:nvCxnSpPr>
        <p:spPr>
          <a:xfrm flipH="1" rot="10800000">
            <a:off x="2601750" y="2694213"/>
            <a:ext cx="2818200" cy="415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6" name="Google Shape;796;p62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18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Chaining - Store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63"/>
          <p:cNvSpPr txBox="1"/>
          <p:nvPr>
            <p:ph idx="1" type="body"/>
          </p:nvPr>
        </p:nvSpPr>
        <p:spPr>
          <a:xfrm>
            <a:off x="311700" y="1152475"/>
            <a:ext cx="8520600" cy="8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Each slot of the hash table stores a vector of data, so multiple items can be chained together at the same index.</a:t>
            </a:r>
            <a:endParaRPr/>
          </a:p>
        </p:txBody>
      </p:sp>
      <p:sp>
        <p:nvSpPr>
          <p:cNvPr id="803" name="Google Shape;803;p63"/>
          <p:cNvSpPr/>
          <p:nvPr/>
        </p:nvSpPr>
        <p:spPr>
          <a:xfrm>
            <a:off x="813450" y="22535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graphicFrame>
        <p:nvGraphicFramePr>
          <p:cNvPr id="804" name="Google Shape;804;p63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2011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805" name="Google Shape;805;p63"/>
          <p:cNvCxnSpPr>
            <a:stCxn id="803" idx="3"/>
          </p:cNvCxnSpPr>
          <p:nvPr/>
        </p:nvCxnSpPr>
        <p:spPr>
          <a:xfrm>
            <a:off x="2601750" y="2463500"/>
            <a:ext cx="2818200" cy="1016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6" name="Google Shape;806;p63"/>
          <p:cNvSpPr/>
          <p:nvPr/>
        </p:nvSpPr>
        <p:spPr>
          <a:xfrm>
            <a:off x="6090850" y="406900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807" name="Google Shape;807;p63"/>
          <p:cNvSpPr/>
          <p:nvPr/>
        </p:nvSpPr>
        <p:spPr>
          <a:xfrm>
            <a:off x="813450" y="2899713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$400</a:t>
            </a:r>
            <a:endParaRPr/>
          </a:p>
        </p:txBody>
      </p:sp>
      <p:cxnSp>
        <p:nvCxnSpPr>
          <p:cNvPr id="808" name="Google Shape;808;p63"/>
          <p:cNvCxnSpPr>
            <a:stCxn id="807" idx="3"/>
          </p:cNvCxnSpPr>
          <p:nvPr/>
        </p:nvCxnSpPr>
        <p:spPr>
          <a:xfrm flipH="1" rot="10800000">
            <a:off x="2601750" y="2694213"/>
            <a:ext cx="2818200" cy="415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9" name="Google Shape;809;p63"/>
          <p:cNvSpPr/>
          <p:nvPr/>
        </p:nvSpPr>
        <p:spPr>
          <a:xfrm>
            <a:off x="813450" y="354595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cxnSp>
        <p:nvCxnSpPr>
          <p:cNvPr id="810" name="Google Shape;810;p63"/>
          <p:cNvCxnSpPr>
            <a:stCxn id="809" idx="3"/>
          </p:cNvCxnSpPr>
          <p:nvPr/>
        </p:nvCxnSpPr>
        <p:spPr>
          <a:xfrm flipH="1" rot="10800000">
            <a:off x="2601750" y="3479650"/>
            <a:ext cx="2807400" cy="276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1" name="Google Shape;811;p63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18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12" name="Google Shape;812;p63"/>
          <p:cNvSpPr/>
          <p:nvPr/>
        </p:nvSpPr>
        <p:spPr>
          <a:xfrm>
            <a:off x="4010200" y="3666450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Collision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Chaining - Store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64"/>
          <p:cNvSpPr txBox="1"/>
          <p:nvPr>
            <p:ph idx="1" type="body"/>
          </p:nvPr>
        </p:nvSpPr>
        <p:spPr>
          <a:xfrm>
            <a:off x="311700" y="1152475"/>
            <a:ext cx="8520600" cy="8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Each slot of the hash table stores a vector of data, so multiple items can be chained together at the same index.</a:t>
            </a:r>
            <a:endParaRPr/>
          </a:p>
        </p:txBody>
      </p:sp>
      <p:sp>
        <p:nvSpPr>
          <p:cNvPr id="819" name="Google Shape;819;p64"/>
          <p:cNvSpPr/>
          <p:nvPr/>
        </p:nvSpPr>
        <p:spPr>
          <a:xfrm>
            <a:off x="813450" y="22535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graphicFrame>
        <p:nvGraphicFramePr>
          <p:cNvPr id="820" name="Google Shape;820;p64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2011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$2,000,000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821" name="Google Shape;821;p64"/>
          <p:cNvCxnSpPr>
            <a:stCxn id="819" idx="3"/>
          </p:cNvCxnSpPr>
          <p:nvPr/>
        </p:nvCxnSpPr>
        <p:spPr>
          <a:xfrm>
            <a:off x="2601750" y="2463500"/>
            <a:ext cx="2818200" cy="1016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2" name="Google Shape;822;p64"/>
          <p:cNvSpPr/>
          <p:nvPr/>
        </p:nvSpPr>
        <p:spPr>
          <a:xfrm>
            <a:off x="6090850" y="406900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823" name="Google Shape;823;p64"/>
          <p:cNvSpPr/>
          <p:nvPr/>
        </p:nvSpPr>
        <p:spPr>
          <a:xfrm>
            <a:off x="813450" y="2899713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$400</a:t>
            </a:r>
            <a:endParaRPr/>
          </a:p>
        </p:txBody>
      </p:sp>
      <p:cxnSp>
        <p:nvCxnSpPr>
          <p:cNvPr id="824" name="Google Shape;824;p64"/>
          <p:cNvCxnSpPr>
            <a:stCxn id="823" idx="3"/>
          </p:cNvCxnSpPr>
          <p:nvPr/>
        </p:nvCxnSpPr>
        <p:spPr>
          <a:xfrm flipH="1" rot="10800000">
            <a:off x="2601750" y="2694213"/>
            <a:ext cx="2818200" cy="415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5" name="Google Shape;825;p64"/>
          <p:cNvSpPr/>
          <p:nvPr/>
        </p:nvSpPr>
        <p:spPr>
          <a:xfrm>
            <a:off x="813450" y="354595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cxnSp>
        <p:nvCxnSpPr>
          <p:cNvPr id="826" name="Google Shape;826;p64"/>
          <p:cNvCxnSpPr>
            <a:stCxn id="825" idx="3"/>
          </p:cNvCxnSpPr>
          <p:nvPr/>
        </p:nvCxnSpPr>
        <p:spPr>
          <a:xfrm flipH="1" rot="10800000">
            <a:off x="2601750" y="3479650"/>
            <a:ext cx="2807400" cy="276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7" name="Google Shape;827;p64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18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Chaining - Retrieving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65"/>
          <p:cNvSpPr txBox="1"/>
          <p:nvPr>
            <p:ph idx="1" type="body"/>
          </p:nvPr>
        </p:nvSpPr>
        <p:spPr>
          <a:xfrm>
            <a:off x="311700" y="1152475"/>
            <a:ext cx="8520600" cy="8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Each slot of the hash table stores a vector of data, so multiple items can be chained together at the same index.</a:t>
            </a:r>
            <a:endParaRPr/>
          </a:p>
        </p:txBody>
      </p:sp>
      <p:graphicFrame>
        <p:nvGraphicFramePr>
          <p:cNvPr id="834" name="Google Shape;834;p65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2011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$2,000,000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835" name="Google Shape;835;p65"/>
          <p:cNvSpPr/>
          <p:nvPr/>
        </p:nvSpPr>
        <p:spPr>
          <a:xfrm>
            <a:off x="6090850" y="406900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836" name="Google Shape;836;p65"/>
          <p:cNvSpPr/>
          <p:nvPr/>
        </p:nvSpPr>
        <p:spPr>
          <a:xfrm>
            <a:off x="571350" y="236175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cxnSp>
        <p:nvCxnSpPr>
          <p:cNvPr id="837" name="Google Shape;837;p65"/>
          <p:cNvCxnSpPr>
            <a:stCxn id="836" idx="3"/>
          </p:cNvCxnSpPr>
          <p:nvPr/>
        </p:nvCxnSpPr>
        <p:spPr>
          <a:xfrm>
            <a:off x="2359650" y="2571750"/>
            <a:ext cx="3065700" cy="924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8" name="Google Shape;838;p65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19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Chaining - Retrieving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66"/>
          <p:cNvSpPr txBox="1"/>
          <p:nvPr>
            <p:ph idx="1" type="body"/>
          </p:nvPr>
        </p:nvSpPr>
        <p:spPr>
          <a:xfrm>
            <a:off x="311700" y="1152475"/>
            <a:ext cx="8520600" cy="8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Each slot of the hash table stores a vector of data, so multiple items can be chained together at the same index.</a:t>
            </a:r>
            <a:endParaRPr/>
          </a:p>
        </p:txBody>
      </p:sp>
      <p:graphicFrame>
        <p:nvGraphicFramePr>
          <p:cNvPr id="845" name="Google Shape;845;p66"/>
          <p:cNvGraphicFramePr/>
          <p:nvPr/>
        </p:nvGraphicFramePr>
        <p:xfrm>
          <a:off x="3174500" y="2805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2011525"/>
              </a:tblGrid>
              <a:tr h="390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$2,000,000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846" name="Google Shape;846;p66"/>
          <p:cNvSpPr/>
          <p:nvPr/>
        </p:nvSpPr>
        <p:spPr>
          <a:xfrm>
            <a:off x="3949525" y="229350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847" name="Google Shape;847;p66"/>
          <p:cNvSpPr/>
          <p:nvPr/>
        </p:nvSpPr>
        <p:spPr>
          <a:xfrm>
            <a:off x="3105450" y="4599925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cxnSp>
        <p:nvCxnSpPr>
          <p:cNvPr id="848" name="Google Shape;848;p66"/>
          <p:cNvCxnSpPr>
            <a:stCxn id="847" idx="0"/>
          </p:cNvCxnSpPr>
          <p:nvPr/>
        </p:nvCxnSpPr>
        <p:spPr>
          <a:xfrm rot="10800000">
            <a:off x="3994200" y="3910225"/>
            <a:ext cx="5400" cy="689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49" name="Google Shape;849;p66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19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50" name="Google Shape;850;p66"/>
          <p:cNvSpPr/>
          <p:nvPr/>
        </p:nvSpPr>
        <p:spPr>
          <a:xfrm>
            <a:off x="2110938" y="4097175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Not match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Chaining - Retrieving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67"/>
          <p:cNvSpPr txBox="1"/>
          <p:nvPr>
            <p:ph idx="1" type="body"/>
          </p:nvPr>
        </p:nvSpPr>
        <p:spPr>
          <a:xfrm>
            <a:off x="311700" y="1152475"/>
            <a:ext cx="8520600" cy="8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Each slot of the hash table stores a vector of data, so multiple items can be chained together at the same index.</a:t>
            </a:r>
            <a:endParaRPr/>
          </a:p>
        </p:txBody>
      </p:sp>
      <p:graphicFrame>
        <p:nvGraphicFramePr>
          <p:cNvPr id="857" name="Google Shape;857;p67"/>
          <p:cNvGraphicFramePr/>
          <p:nvPr/>
        </p:nvGraphicFramePr>
        <p:xfrm>
          <a:off x="3174500" y="2805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2011525"/>
              </a:tblGrid>
              <a:tr h="390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$2,000,000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858" name="Google Shape;858;p67"/>
          <p:cNvSpPr/>
          <p:nvPr/>
        </p:nvSpPr>
        <p:spPr>
          <a:xfrm>
            <a:off x="3949525" y="229350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859" name="Google Shape;859;p67"/>
          <p:cNvSpPr/>
          <p:nvPr/>
        </p:nvSpPr>
        <p:spPr>
          <a:xfrm>
            <a:off x="4875550" y="459455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cxnSp>
        <p:nvCxnSpPr>
          <p:cNvPr id="860" name="Google Shape;860;p67"/>
          <p:cNvCxnSpPr>
            <a:stCxn id="859" idx="0"/>
          </p:cNvCxnSpPr>
          <p:nvPr/>
        </p:nvCxnSpPr>
        <p:spPr>
          <a:xfrm rot="10800000">
            <a:off x="5764300" y="3904850"/>
            <a:ext cx="5400" cy="689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1" name="Google Shape;861;p67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19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62" name="Google Shape;862;p67"/>
          <p:cNvSpPr/>
          <p:nvPr/>
        </p:nvSpPr>
        <p:spPr>
          <a:xfrm>
            <a:off x="4512388" y="4039700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</a:t>
            </a:r>
            <a:r>
              <a:rPr lang="en">
                <a:solidFill>
                  <a:srgbClr val="FF0000"/>
                </a:solidFill>
              </a:rPr>
              <a:t>atch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</a:t>
            </a:r>
            <a:endParaRPr/>
          </a:p>
        </p:txBody>
      </p:sp>
      <p:sp>
        <p:nvSpPr>
          <p:cNvPr id="868" name="Google Shape;868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Instead of storing multiple items per slot, Open Addressing finds the next available empty slot in the table itself when a collision occurs.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highlight>
                  <a:srgbClr val="FFFFFF"/>
                </a:highlight>
              </a:rPr>
              <a:t>h</a:t>
            </a:r>
            <a:r>
              <a:rPr baseline="-25000" i="1" lang="en" sz="1900">
                <a:solidFill>
                  <a:schemeClr val="dk1"/>
                </a:solidFill>
                <a:highlight>
                  <a:srgbClr val="FFFFFF"/>
                </a:highlight>
              </a:rPr>
              <a:t>i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 = </a:t>
            </a:r>
            <a:r>
              <a:rPr i="1" lang="en" sz="1900">
                <a:solidFill>
                  <a:schemeClr val="dk1"/>
                </a:solidFill>
                <a:highlight>
                  <a:srgbClr val="FFFFFF"/>
                </a:highlight>
              </a:rPr>
              <a:t>H(key) + F(i, key) 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mod the size of table</a:t>
            </a:r>
            <a:endParaRPr sz="2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68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20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</a:t>
            </a:r>
            <a:endParaRPr/>
          </a:p>
        </p:txBody>
      </p:sp>
      <p:sp>
        <p:nvSpPr>
          <p:cNvPr id="875" name="Google Shape;875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Instead of storing multiple items per slot, Open Addressing finds the next available empty slot in the table itself when a collision occurs.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highlight>
                  <a:srgbClr val="FFFFFF"/>
                </a:highlight>
              </a:rPr>
              <a:t>h</a:t>
            </a:r>
            <a:r>
              <a:rPr baseline="-25000" i="1" lang="en" sz="1900">
                <a:solidFill>
                  <a:schemeClr val="dk1"/>
                </a:solidFill>
                <a:highlight>
                  <a:srgbClr val="FFFFFF"/>
                </a:highlight>
              </a:rPr>
              <a:t>i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 = </a:t>
            </a:r>
            <a:r>
              <a:rPr i="1" lang="en" sz="1900">
                <a:solidFill>
                  <a:schemeClr val="dk1"/>
                </a:solidFill>
                <a:highlight>
                  <a:srgbClr val="FFFFFF"/>
                </a:highlight>
              </a:rPr>
              <a:t>H(key) + F(i, key) 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mod the size of table</a:t>
            </a:r>
            <a:endParaRPr sz="2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There are several methods to find available empty slots: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Linear Probing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Quadratic Probing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Double Hashing</a:t>
            </a:r>
            <a:endParaRPr/>
          </a:p>
        </p:txBody>
      </p:sp>
      <p:cxnSp>
        <p:nvCxnSpPr>
          <p:cNvPr id="876" name="Google Shape;876;p69"/>
          <p:cNvCxnSpPr/>
          <p:nvPr/>
        </p:nvCxnSpPr>
        <p:spPr>
          <a:xfrm flipH="1" rot="10800000">
            <a:off x="2810550" y="2360675"/>
            <a:ext cx="1264500" cy="1554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7" name="Google Shape;877;p69"/>
          <p:cNvSpPr/>
          <p:nvPr/>
        </p:nvSpPr>
        <p:spPr>
          <a:xfrm>
            <a:off x="513175" y="3388325"/>
            <a:ext cx="2297400" cy="1070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69"/>
          <p:cNvSpPr/>
          <p:nvPr/>
        </p:nvSpPr>
        <p:spPr>
          <a:xfrm>
            <a:off x="3651600" y="2012750"/>
            <a:ext cx="961200" cy="348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69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20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</a:t>
            </a:r>
            <a:endParaRPr/>
          </a:p>
        </p:txBody>
      </p:sp>
      <p:sp>
        <p:nvSpPr>
          <p:cNvPr id="885" name="Google Shape;885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Instead of storing multiple items per slot, Open Addressing finds the next available empty slot in the table itself when a collision occurs.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highlight>
                  <a:srgbClr val="FFFFFF"/>
                </a:highlight>
              </a:rPr>
              <a:t>h</a:t>
            </a:r>
            <a:r>
              <a:rPr baseline="-25000" i="1" lang="en" sz="1900">
                <a:solidFill>
                  <a:schemeClr val="dk1"/>
                </a:solidFill>
                <a:highlight>
                  <a:srgbClr val="FFFFFF"/>
                </a:highlight>
              </a:rPr>
              <a:t>i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 = </a:t>
            </a:r>
            <a:r>
              <a:rPr i="1" lang="en" sz="1900">
                <a:solidFill>
                  <a:schemeClr val="dk1"/>
                </a:solidFill>
                <a:highlight>
                  <a:srgbClr val="FFFFFF"/>
                </a:highlight>
              </a:rPr>
              <a:t>H(key) + F(i, key) 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mod the size of table</a:t>
            </a:r>
            <a:endParaRPr sz="2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There are several methods to find available empty slots: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Linear Probing          → </a:t>
            </a:r>
            <a:r>
              <a:rPr lang="en"/>
              <a:t>F(i, key) = i </a:t>
            </a:r>
            <a:r>
              <a:rPr lang="en"/>
              <a:t>→ Find Consecutive Empty Slots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Quadratic Probing    →  </a:t>
            </a:r>
            <a:r>
              <a:rPr lang="en"/>
              <a:t>F(i, key) = i^2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Double Hashing       →   </a:t>
            </a:r>
            <a:r>
              <a:rPr lang="en"/>
              <a:t>F(i, key) = H_2(key) * i</a:t>
            </a:r>
            <a:endParaRPr/>
          </a:p>
        </p:txBody>
      </p:sp>
      <p:sp>
        <p:nvSpPr>
          <p:cNvPr id="886" name="Google Shape;886;p70"/>
          <p:cNvSpPr/>
          <p:nvPr/>
        </p:nvSpPr>
        <p:spPr>
          <a:xfrm>
            <a:off x="3651600" y="2012750"/>
            <a:ext cx="961200" cy="348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70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20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 - Linear Probing</a:t>
            </a:r>
            <a:endParaRPr/>
          </a:p>
        </p:txBody>
      </p:sp>
      <p:sp>
        <p:nvSpPr>
          <p:cNvPr id="893" name="Google Shape;893;p71"/>
          <p:cNvSpPr/>
          <p:nvPr/>
        </p:nvSpPr>
        <p:spPr>
          <a:xfrm>
            <a:off x="813450" y="22535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graphicFrame>
        <p:nvGraphicFramePr>
          <p:cNvPr id="894" name="Google Shape;894;p71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4889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35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cxnSp>
        <p:nvCxnSpPr>
          <p:cNvPr id="895" name="Google Shape;895;p71"/>
          <p:cNvCxnSpPr>
            <a:stCxn id="893" idx="3"/>
          </p:cNvCxnSpPr>
          <p:nvPr/>
        </p:nvCxnSpPr>
        <p:spPr>
          <a:xfrm>
            <a:off x="2601750" y="2463500"/>
            <a:ext cx="2818200" cy="1016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6" name="Google Shape;896;p71"/>
          <p:cNvSpPr/>
          <p:nvPr/>
        </p:nvSpPr>
        <p:spPr>
          <a:xfrm>
            <a:off x="5525938" y="407785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897" name="Google Shape;897;p71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Ony Hoque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Hobbies: Robotics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Thinks I enjoy: Coffee, Games</a:t>
            </a:r>
            <a:endParaRPr/>
          </a:p>
        </p:txBody>
      </p:sp>
      <p:pic>
        <p:nvPicPr>
          <p:cNvPr id="97" name="Google Shape;97;p18" title="69a3b95bc53757d5467296a3a65f631b.jpg"/>
          <p:cNvPicPr preferRelativeResize="0"/>
          <p:nvPr/>
        </p:nvPicPr>
        <p:blipFill rotWithShape="1">
          <a:blip r:embed="rId3">
            <a:alphaModFix/>
          </a:blip>
          <a:srcRect b="0" l="0" r="0" t="18407"/>
          <a:stretch/>
        </p:blipFill>
        <p:spPr>
          <a:xfrm>
            <a:off x="4617650" y="3731438"/>
            <a:ext cx="2244823" cy="137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 title="IMG_6452.JPG"/>
          <p:cNvPicPr preferRelativeResize="0"/>
          <p:nvPr/>
        </p:nvPicPr>
        <p:blipFill rotWithShape="1">
          <a:blip r:embed="rId4">
            <a:alphaModFix/>
          </a:blip>
          <a:srcRect b="0" l="28519" r="15505" t="0"/>
          <a:stretch/>
        </p:blipFill>
        <p:spPr>
          <a:xfrm>
            <a:off x="4464623" y="-143527"/>
            <a:ext cx="1698775" cy="227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 title="IMG_056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4375" y="0"/>
            <a:ext cx="2964449" cy="18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 title="images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4375" y="1867239"/>
            <a:ext cx="2964449" cy="17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 title="shutterstock_2302308577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9164" y="3617920"/>
            <a:ext cx="2244836" cy="14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 title="battlefield-4-pc-game-ea-app-cover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906" y="3452745"/>
            <a:ext cx="2862868" cy="161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 title="Battlefield_2042_cover_art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93248" y="3357770"/>
            <a:ext cx="1571925" cy="21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 title="images.jpg"/>
          <p:cNvPicPr preferRelativeResize="0"/>
          <p:nvPr/>
        </p:nvPicPr>
        <p:blipFill rotWithShape="1">
          <a:blip r:embed="rId10">
            <a:alphaModFix/>
          </a:blip>
          <a:srcRect b="14698" l="0" r="0" t="0"/>
          <a:stretch/>
        </p:blipFill>
        <p:spPr>
          <a:xfrm>
            <a:off x="589911" y="1991148"/>
            <a:ext cx="1359550" cy="137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 title="images.jpg"/>
          <p:cNvPicPr preferRelativeResize="0"/>
          <p:nvPr/>
        </p:nvPicPr>
        <p:blipFill rotWithShape="1">
          <a:blip r:embed="rId11">
            <a:alphaModFix/>
          </a:blip>
          <a:srcRect b="26269" l="0" r="0" t="37810"/>
          <a:stretch/>
        </p:blipFill>
        <p:spPr>
          <a:xfrm>
            <a:off x="2177509" y="1987927"/>
            <a:ext cx="2244825" cy="133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 title="images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16952" y="2188316"/>
            <a:ext cx="1499550" cy="149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 - Linear Probing</a:t>
            </a:r>
            <a:endParaRPr/>
          </a:p>
        </p:txBody>
      </p:sp>
      <p:sp>
        <p:nvSpPr>
          <p:cNvPr id="903" name="Google Shape;903;p72"/>
          <p:cNvSpPr/>
          <p:nvPr/>
        </p:nvSpPr>
        <p:spPr>
          <a:xfrm>
            <a:off x="813450" y="22535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graphicFrame>
        <p:nvGraphicFramePr>
          <p:cNvPr id="904" name="Google Shape;904;p72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4889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35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cxnSp>
        <p:nvCxnSpPr>
          <p:cNvPr id="905" name="Google Shape;905;p72"/>
          <p:cNvCxnSpPr>
            <a:stCxn id="903" idx="3"/>
          </p:cNvCxnSpPr>
          <p:nvPr/>
        </p:nvCxnSpPr>
        <p:spPr>
          <a:xfrm>
            <a:off x="2601750" y="2463500"/>
            <a:ext cx="2818200" cy="1016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6" name="Google Shape;906;p72"/>
          <p:cNvSpPr/>
          <p:nvPr/>
        </p:nvSpPr>
        <p:spPr>
          <a:xfrm>
            <a:off x="5525938" y="407785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907" name="Google Shape;907;p72"/>
          <p:cNvSpPr/>
          <p:nvPr/>
        </p:nvSpPr>
        <p:spPr>
          <a:xfrm>
            <a:off x="806175" y="3246438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$400</a:t>
            </a:r>
            <a:endParaRPr/>
          </a:p>
        </p:txBody>
      </p:sp>
      <p:cxnSp>
        <p:nvCxnSpPr>
          <p:cNvPr id="908" name="Google Shape;908;p72"/>
          <p:cNvCxnSpPr>
            <a:stCxn id="907" idx="3"/>
          </p:cNvCxnSpPr>
          <p:nvPr/>
        </p:nvCxnSpPr>
        <p:spPr>
          <a:xfrm flipH="1" rot="10800000">
            <a:off x="2594475" y="3040938"/>
            <a:ext cx="2818200" cy="415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9" name="Google Shape;909;p72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 - Linear Probing</a:t>
            </a:r>
            <a:endParaRPr/>
          </a:p>
        </p:txBody>
      </p:sp>
      <p:sp>
        <p:nvSpPr>
          <p:cNvPr id="915" name="Google Shape;915;p73"/>
          <p:cNvSpPr/>
          <p:nvPr/>
        </p:nvSpPr>
        <p:spPr>
          <a:xfrm>
            <a:off x="813450" y="22535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graphicFrame>
        <p:nvGraphicFramePr>
          <p:cNvPr id="916" name="Google Shape;916;p73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4889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35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cxnSp>
        <p:nvCxnSpPr>
          <p:cNvPr id="917" name="Google Shape;917;p73"/>
          <p:cNvCxnSpPr>
            <a:stCxn id="915" idx="3"/>
          </p:cNvCxnSpPr>
          <p:nvPr/>
        </p:nvCxnSpPr>
        <p:spPr>
          <a:xfrm>
            <a:off x="2601750" y="2463500"/>
            <a:ext cx="2818200" cy="1016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8" name="Google Shape;918;p73"/>
          <p:cNvSpPr/>
          <p:nvPr/>
        </p:nvSpPr>
        <p:spPr>
          <a:xfrm>
            <a:off x="5525938" y="407785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919" name="Google Shape;919;p73"/>
          <p:cNvSpPr/>
          <p:nvPr/>
        </p:nvSpPr>
        <p:spPr>
          <a:xfrm>
            <a:off x="806175" y="3246438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$400</a:t>
            </a:r>
            <a:endParaRPr/>
          </a:p>
        </p:txBody>
      </p:sp>
      <p:cxnSp>
        <p:nvCxnSpPr>
          <p:cNvPr id="920" name="Google Shape;920;p73"/>
          <p:cNvCxnSpPr>
            <a:stCxn id="919" idx="3"/>
          </p:cNvCxnSpPr>
          <p:nvPr/>
        </p:nvCxnSpPr>
        <p:spPr>
          <a:xfrm flipH="1" rot="10800000">
            <a:off x="2594475" y="3040938"/>
            <a:ext cx="2818200" cy="415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1" name="Google Shape;921;p73"/>
          <p:cNvSpPr/>
          <p:nvPr/>
        </p:nvSpPr>
        <p:spPr>
          <a:xfrm>
            <a:off x="824250" y="3938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cxnSp>
        <p:nvCxnSpPr>
          <p:cNvPr id="922" name="Google Shape;922;p73"/>
          <p:cNvCxnSpPr>
            <a:stCxn id="921" idx="3"/>
          </p:cNvCxnSpPr>
          <p:nvPr/>
        </p:nvCxnSpPr>
        <p:spPr>
          <a:xfrm flipH="1" rot="10800000">
            <a:off x="2612550" y="3044100"/>
            <a:ext cx="2791200" cy="1104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3" name="Google Shape;923;p73"/>
          <p:cNvSpPr/>
          <p:nvPr/>
        </p:nvSpPr>
        <p:spPr>
          <a:xfrm>
            <a:off x="7292275" y="2889250"/>
            <a:ext cx="295800" cy="4155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24" name="Google Shape;924;p73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 - Linear Probing</a:t>
            </a:r>
            <a:endParaRPr/>
          </a:p>
        </p:txBody>
      </p:sp>
      <p:sp>
        <p:nvSpPr>
          <p:cNvPr id="930" name="Google Shape;930;p74"/>
          <p:cNvSpPr/>
          <p:nvPr/>
        </p:nvSpPr>
        <p:spPr>
          <a:xfrm>
            <a:off x="813450" y="22535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graphicFrame>
        <p:nvGraphicFramePr>
          <p:cNvPr id="931" name="Google Shape;931;p74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4889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35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cxnSp>
        <p:nvCxnSpPr>
          <p:cNvPr id="932" name="Google Shape;932;p74"/>
          <p:cNvCxnSpPr>
            <a:stCxn id="930" idx="3"/>
          </p:cNvCxnSpPr>
          <p:nvPr/>
        </p:nvCxnSpPr>
        <p:spPr>
          <a:xfrm>
            <a:off x="2601750" y="2463500"/>
            <a:ext cx="2818200" cy="1016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3" name="Google Shape;933;p74"/>
          <p:cNvSpPr/>
          <p:nvPr/>
        </p:nvSpPr>
        <p:spPr>
          <a:xfrm>
            <a:off x="5525938" y="407785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934" name="Google Shape;934;p74"/>
          <p:cNvSpPr/>
          <p:nvPr/>
        </p:nvSpPr>
        <p:spPr>
          <a:xfrm>
            <a:off x="806175" y="3246438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$400</a:t>
            </a:r>
            <a:endParaRPr/>
          </a:p>
        </p:txBody>
      </p:sp>
      <p:cxnSp>
        <p:nvCxnSpPr>
          <p:cNvPr id="935" name="Google Shape;935;p74"/>
          <p:cNvCxnSpPr>
            <a:stCxn id="934" idx="3"/>
          </p:cNvCxnSpPr>
          <p:nvPr/>
        </p:nvCxnSpPr>
        <p:spPr>
          <a:xfrm flipH="1" rot="10800000">
            <a:off x="2594475" y="3040938"/>
            <a:ext cx="2818200" cy="415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6" name="Google Shape;936;p74"/>
          <p:cNvSpPr/>
          <p:nvPr/>
        </p:nvSpPr>
        <p:spPr>
          <a:xfrm>
            <a:off x="824250" y="3938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cxnSp>
        <p:nvCxnSpPr>
          <p:cNvPr id="937" name="Google Shape;937;p74"/>
          <p:cNvCxnSpPr>
            <a:stCxn id="936" idx="3"/>
          </p:cNvCxnSpPr>
          <p:nvPr/>
        </p:nvCxnSpPr>
        <p:spPr>
          <a:xfrm flipH="1" rot="10800000">
            <a:off x="2612550" y="3490500"/>
            <a:ext cx="2796600" cy="658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8" name="Google Shape;938;p74"/>
          <p:cNvSpPr/>
          <p:nvPr/>
        </p:nvSpPr>
        <p:spPr>
          <a:xfrm>
            <a:off x="7286900" y="3285450"/>
            <a:ext cx="295800" cy="4155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39" name="Google Shape;939;p74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 - Linear Probing</a:t>
            </a:r>
            <a:endParaRPr/>
          </a:p>
        </p:txBody>
      </p:sp>
      <p:sp>
        <p:nvSpPr>
          <p:cNvPr id="945" name="Google Shape;945;p75"/>
          <p:cNvSpPr/>
          <p:nvPr/>
        </p:nvSpPr>
        <p:spPr>
          <a:xfrm>
            <a:off x="813450" y="22535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$200</a:t>
            </a:r>
            <a:endParaRPr/>
          </a:p>
        </p:txBody>
      </p:sp>
      <p:graphicFrame>
        <p:nvGraphicFramePr>
          <p:cNvPr id="946" name="Google Shape;946;p75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4889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35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$2,000,000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cxnSp>
        <p:nvCxnSpPr>
          <p:cNvPr id="947" name="Google Shape;947;p75"/>
          <p:cNvCxnSpPr>
            <a:stCxn id="945" idx="3"/>
          </p:cNvCxnSpPr>
          <p:nvPr/>
        </p:nvCxnSpPr>
        <p:spPr>
          <a:xfrm>
            <a:off x="2601750" y="2463500"/>
            <a:ext cx="2818200" cy="1016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8" name="Google Shape;948;p75"/>
          <p:cNvSpPr/>
          <p:nvPr/>
        </p:nvSpPr>
        <p:spPr>
          <a:xfrm>
            <a:off x="5525938" y="407785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949" name="Google Shape;949;p75"/>
          <p:cNvSpPr/>
          <p:nvPr/>
        </p:nvSpPr>
        <p:spPr>
          <a:xfrm>
            <a:off x="806175" y="3246438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 sent $400</a:t>
            </a:r>
            <a:endParaRPr/>
          </a:p>
        </p:txBody>
      </p:sp>
      <p:cxnSp>
        <p:nvCxnSpPr>
          <p:cNvPr id="950" name="Google Shape;950;p75"/>
          <p:cNvCxnSpPr>
            <a:stCxn id="949" idx="3"/>
          </p:cNvCxnSpPr>
          <p:nvPr/>
        </p:nvCxnSpPr>
        <p:spPr>
          <a:xfrm flipH="1" rot="10800000">
            <a:off x="2594475" y="3040938"/>
            <a:ext cx="2818200" cy="415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1" name="Google Shape;951;p75"/>
          <p:cNvSpPr/>
          <p:nvPr/>
        </p:nvSpPr>
        <p:spPr>
          <a:xfrm>
            <a:off x="824250" y="39387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cxnSp>
        <p:nvCxnSpPr>
          <p:cNvPr id="952" name="Google Shape;952;p75"/>
          <p:cNvCxnSpPr>
            <a:stCxn id="951" idx="3"/>
          </p:cNvCxnSpPr>
          <p:nvPr/>
        </p:nvCxnSpPr>
        <p:spPr>
          <a:xfrm flipH="1" rot="10800000">
            <a:off x="2612550" y="3856500"/>
            <a:ext cx="2807400" cy="292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3" name="Google Shape;953;p75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 - Linear Probing</a:t>
            </a:r>
            <a:endParaRPr/>
          </a:p>
        </p:txBody>
      </p:sp>
      <p:graphicFrame>
        <p:nvGraphicFramePr>
          <p:cNvPr id="959" name="Google Shape;959;p76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4889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35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$2,000,000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sp>
        <p:nvSpPr>
          <p:cNvPr id="960" name="Google Shape;960;p76"/>
          <p:cNvSpPr/>
          <p:nvPr/>
        </p:nvSpPr>
        <p:spPr>
          <a:xfrm>
            <a:off x="5525938" y="407785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961" name="Google Shape;961;p76"/>
          <p:cNvSpPr/>
          <p:nvPr/>
        </p:nvSpPr>
        <p:spPr>
          <a:xfrm>
            <a:off x="824250" y="26636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cxnSp>
        <p:nvCxnSpPr>
          <p:cNvPr id="962" name="Google Shape;962;p76"/>
          <p:cNvCxnSpPr>
            <a:stCxn id="961" idx="3"/>
          </p:cNvCxnSpPr>
          <p:nvPr/>
        </p:nvCxnSpPr>
        <p:spPr>
          <a:xfrm>
            <a:off x="2612550" y="2873600"/>
            <a:ext cx="2812800" cy="229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3" name="Google Shape;963;p76"/>
          <p:cNvSpPr/>
          <p:nvPr/>
        </p:nvSpPr>
        <p:spPr>
          <a:xfrm>
            <a:off x="2939813" y="3041225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Not match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64" name="Google Shape;964;p76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 - Linear Probing</a:t>
            </a:r>
            <a:endParaRPr/>
          </a:p>
        </p:txBody>
      </p:sp>
      <p:graphicFrame>
        <p:nvGraphicFramePr>
          <p:cNvPr id="970" name="Google Shape;970;p77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4889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35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$2,000,000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sp>
        <p:nvSpPr>
          <p:cNvPr id="971" name="Google Shape;971;p77"/>
          <p:cNvSpPr/>
          <p:nvPr/>
        </p:nvSpPr>
        <p:spPr>
          <a:xfrm>
            <a:off x="5525938" y="407785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972" name="Google Shape;972;p77"/>
          <p:cNvSpPr/>
          <p:nvPr/>
        </p:nvSpPr>
        <p:spPr>
          <a:xfrm>
            <a:off x="824250" y="26636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cxnSp>
        <p:nvCxnSpPr>
          <p:cNvPr id="973" name="Google Shape;973;p77"/>
          <p:cNvCxnSpPr>
            <a:stCxn id="972" idx="3"/>
          </p:cNvCxnSpPr>
          <p:nvPr/>
        </p:nvCxnSpPr>
        <p:spPr>
          <a:xfrm>
            <a:off x="2612550" y="2873600"/>
            <a:ext cx="2812800" cy="600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4" name="Google Shape;974;p77"/>
          <p:cNvSpPr/>
          <p:nvPr/>
        </p:nvSpPr>
        <p:spPr>
          <a:xfrm>
            <a:off x="2939813" y="3041225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Not match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75" name="Google Shape;975;p77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Addressing - Linear Probing</a:t>
            </a:r>
            <a:endParaRPr/>
          </a:p>
        </p:txBody>
      </p:sp>
      <p:graphicFrame>
        <p:nvGraphicFramePr>
          <p:cNvPr id="981" name="Google Shape;981;p78"/>
          <p:cNvGraphicFramePr/>
          <p:nvPr/>
        </p:nvGraphicFramePr>
        <p:xfrm>
          <a:off x="5412675" y="249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1525925"/>
                <a:gridCol w="4889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$400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35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UT sent $2,000,000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sp>
        <p:nvSpPr>
          <p:cNvPr id="982" name="Google Shape;982;p78"/>
          <p:cNvSpPr/>
          <p:nvPr/>
        </p:nvSpPr>
        <p:spPr>
          <a:xfrm>
            <a:off x="5525938" y="4077850"/>
            <a:ext cx="1788300" cy="4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Table</a:t>
            </a:r>
            <a:endParaRPr/>
          </a:p>
        </p:txBody>
      </p:sp>
      <p:sp>
        <p:nvSpPr>
          <p:cNvPr id="983" name="Google Shape;983;p78"/>
          <p:cNvSpPr/>
          <p:nvPr/>
        </p:nvSpPr>
        <p:spPr>
          <a:xfrm>
            <a:off x="824250" y="2663600"/>
            <a:ext cx="1788300" cy="42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UT sent $2,000,000</a:t>
            </a:r>
            <a:endParaRPr/>
          </a:p>
        </p:txBody>
      </p:sp>
      <p:cxnSp>
        <p:nvCxnSpPr>
          <p:cNvPr id="984" name="Google Shape;984;p78"/>
          <p:cNvCxnSpPr>
            <a:stCxn id="983" idx="3"/>
          </p:cNvCxnSpPr>
          <p:nvPr/>
        </p:nvCxnSpPr>
        <p:spPr>
          <a:xfrm>
            <a:off x="2612550" y="2873600"/>
            <a:ext cx="2802000" cy="1031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5" name="Google Shape;985;p78"/>
          <p:cNvSpPr/>
          <p:nvPr/>
        </p:nvSpPr>
        <p:spPr>
          <a:xfrm>
            <a:off x="2612538" y="3401700"/>
            <a:ext cx="17883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</a:t>
            </a:r>
            <a:r>
              <a:rPr lang="en">
                <a:solidFill>
                  <a:srgbClr val="FF0000"/>
                </a:solidFill>
              </a:rPr>
              <a:t>atch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86" name="Google Shape;986;p78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Comparing the collision resolution strategies </a:t>
            </a:r>
            <a:endParaRPr/>
          </a:p>
        </p:txBody>
      </p:sp>
      <p:sp>
        <p:nvSpPr>
          <p:cNvPr id="992" name="Google Shape;992;p79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22</a:t>
            </a:r>
            <a:endParaRPr sz="1800">
              <a:solidFill>
                <a:schemeClr val="dk2"/>
              </a:solidFill>
            </a:endParaRPr>
          </a:p>
        </p:txBody>
      </p:sp>
      <p:graphicFrame>
        <p:nvGraphicFramePr>
          <p:cNvPr id="993" name="Google Shape;993;p79"/>
          <p:cNvGraphicFramePr/>
          <p:nvPr/>
        </p:nvGraphicFramePr>
        <p:xfrm>
          <a:off x="1376100" y="1889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{41D7F4EF-8D7A-4739-832D-74EFDEF1AC2E}</a:tableStyleId>
              </a:tblPr>
              <a:tblGrid>
                <a:gridCol w="2413000"/>
                <a:gridCol w="2413000"/>
                <a:gridCol w="2413000"/>
              </a:tblGrid>
              <a:tr h="71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</a:rPr>
                        <a:t>Chaining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</a:rPr>
                        <a:t>Open addressing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681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Cache performance (Reading)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/>
                        <a:t>Bad</a:t>
                      </a:r>
                      <a:endParaRPr sz="23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/>
                        <a:t>Good</a:t>
                      </a:r>
                      <a:endParaRPr sz="23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0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Load factor* &gt; 1.0 supported</a:t>
                      </a:r>
                      <a:endParaRPr sz="20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/>
                        <a:t>Yes</a:t>
                      </a:r>
                      <a:endParaRPr sz="23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/>
                        <a:t>No</a:t>
                      </a:r>
                      <a:endParaRPr sz="23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94" name="Google Shape;994;p79"/>
          <p:cNvSpPr txBox="1"/>
          <p:nvPr/>
        </p:nvSpPr>
        <p:spPr>
          <a:xfrm>
            <a:off x="1089050" y="4586625"/>
            <a:ext cx="723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*Load factor is a measure how full the table is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few applications of hashing</a:t>
            </a:r>
            <a:endParaRPr/>
          </a:p>
        </p:txBody>
      </p:sp>
      <p:sp>
        <p:nvSpPr>
          <p:cNvPr id="1000" name="Google Shape;1000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Sets and associative arrays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example, dictionaries in Python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Also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unordered_set</a:t>
            </a:r>
            <a:r>
              <a:rPr lang="en"/>
              <a:t> and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unordered_map</a:t>
            </a:r>
            <a:r>
              <a:rPr lang="en"/>
              <a:t> in C++11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There are many others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Caches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to deal with collisions?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Transposition tables in game playing programs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Their usage is a form of dynamic programming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These tables are also a kind of cache</a:t>
            </a:r>
            <a:endParaRPr/>
          </a:p>
        </p:txBody>
      </p:sp>
      <p:sp>
        <p:nvSpPr>
          <p:cNvPr id="1001" name="Google Shape;1001;p80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23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issues</a:t>
            </a:r>
            <a:endParaRPr/>
          </a:p>
        </p:txBody>
      </p:sp>
      <p:sp>
        <p:nvSpPr>
          <p:cNvPr id="1007" name="Google Shape;1007;p81"/>
          <p:cNvSpPr txBox="1"/>
          <p:nvPr>
            <p:ph idx="1" type="body"/>
          </p:nvPr>
        </p:nvSpPr>
        <p:spPr>
          <a:xfrm>
            <a:off x="311700" y="1152475"/>
            <a:ext cx="6090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is an active area of research!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optimal space-time tradeoff is desired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also want optimal bounds for query time, insertion, and deletion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Multiple open addressing approaches are being explored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Both greedy and non-greedy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long-standing conjecture about optimality was recently overturned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By an undergraduate!</a:t>
            </a:r>
            <a:endParaRPr/>
          </a:p>
        </p:txBody>
      </p:sp>
      <p:sp>
        <p:nvSpPr>
          <p:cNvPr id="1008" name="Google Shape;1008;p81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24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Jaehwan Park</a:t>
            </a:r>
            <a:endParaRPr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2nd year PhD student advised by Dr.Doowon Kim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Applied cryptography, Web security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Seoul, South Korea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have a kimchi refrigerator in my home.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75" y="2735050"/>
            <a:ext cx="2361974" cy="214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4068" y="437025"/>
            <a:ext cx="2964958" cy="444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0088" y="2719650"/>
            <a:ext cx="1667046" cy="217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014" name="Google Shape;1014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https://github.com/wangyi-fudan/wyhash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https://github.com/Nicoshev/rapidhash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https://spectrum.ieee.org/hans-peter-luhn-and-the-birth-of-the-hashing-algorithm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https://www.geeksforgeeks.org/dsa/separate-chaining-collision-handling-technique-in-hashing/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https://dl.acm.org/doi/full/10.1145/3772375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https://en.wikipedia.org/wiki/Hash_table#Applications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https://en.wikipedia.org/wiki/Transposition_table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and Q&amp;A</a:t>
            </a:r>
            <a:endParaRPr/>
          </a:p>
        </p:txBody>
      </p:sp>
      <p:sp>
        <p:nvSpPr>
          <p:cNvPr id="1020" name="Google Shape;1020;p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 it possible to find a general hashing algorithm that will be the best for hash table generation for all applications?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questions</a:t>
            </a:r>
            <a:endParaRPr/>
          </a:p>
        </p:txBody>
      </p:sp>
      <p:sp>
        <p:nvSpPr>
          <p:cNvPr id="1026" name="Google Shape;1026;p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is the worst case time complexity of hashing?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hash algorithm performed the best in our Toy experiment?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200"/>
              </a:spcAft>
              <a:buSzPts val="1800"/>
              <a:buAutoNum type="arabicPeriod"/>
            </a:pPr>
            <a:r>
              <a:rPr lang="en"/>
              <a:t>Which method offers better cache performance (for reading), Chaining or Open Addressing?</a:t>
            </a:r>
            <a:endParaRPr/>
          </a:p>
        </p:txBody>
      </p:sp>
      <p:pic>
        <p:nvPicPr>
          <p:cNvPr id="1027" name="Google Shape;1027;p84" title="Screenshot 2026-04-23 at 2.32.3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4050" y="2648563"/>
            <a:ext cx="2555900" cy="23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85" title="7C78B23B267E20260129185122_album_local_cache-ezgif.com-video-to-gif-converter.gif"/>
          <p:cNvPicPr preferRelativeResize="0"/>
          <p:nvPr/>
        </p:nvPicPr>
        <p:blipFill rotWithShape="1">
          <a:blip r:embed="rId3">
            <a:alphaModFix/>
          </a:blip>
          <a:srcRect b="0" l="8139" r="0" t="0"/>
          <a:stretch/>
        </p:blipFill>
        <p:spPr>
          <a:xfrm>
            <a:off x="1672942" y="800988"/>
            <a:ext cx="5798120" cy="35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85"/>
          <p:cNvSpPr txBox="1"/>
          <p:nvPr>
            <p:ph idx="1" type="body"/>
          </p:nvPr>
        </p:nvSpPr>
        <p:spPr>
          <a:xfrm>
            <a:off x="311700" y="1100195"/>
            <a:ext cx="8520600" cy="15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500">
                <a:solidFill>
                  <a:srgbClr val="FFFFFF"/>
                </a:solidFill>
              </a:rPr>
              <a:t>Thank you</a:t>
            </a:r>
            <a:endParaRPr b="1" i="1" sz="5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Jaehwan Park</a:t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94975"/>
            <a:ext cx="2611725" cy="391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9121" y="1648500"/>
            <a:ext cx="2970175" cy="22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958" y="1402875"/>
            <a:ext cx="2870379" cy="292703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5964213" y="3927675"/>
            <a:ext cx="3000000" cy="1046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0000"/>
                </a:solidFill>
              </a:rPr>
              <a:t>The Best Team in the Universe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need for hashing and its history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Basic overview of hashing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on the purpose of hashing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word on the complexity of hashing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toy experiment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Collision resolution strategies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few applications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issues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References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Discussion and Q&amp;A</a:t>
            </a:r>
            <a:endParaRPr/>
          </a:p>
        </p:txBody>
      </p:sp>
      <p:sp>
        <p:nvSpPr>
          <p:cNvPr id="131" name="Google Shape;131;p21"/>
          <p:cNvSpPr txBox="1"/>
          <p:nvPr/>
        </p:nvSpPr>
        <p:spPr>
          <a:xfrm>
            <a:off x="8615091" y="4676731"/>
            <a:ext cx="4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