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1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</p:sldIdLst>
  <p:sldSz cy="5143500" cx="9144000"/>
  <p:notesSz cx="6858000" cy="9144000"/>
  <p:embeddedFontLst>
    <p:embeddedFont>
      <p:font typeface="Saira Semi Condensed"/>
      <p:regular r:id="rId41"/>
      <p:bold r:id="rId4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20" Type="http://schemas.openxmlformats.org/officeDocument/2006/relationships/slide" Target="slides/slide15.xml"/><Relationship Id="rId42" Type="http://schemas.openxmlformats.org/officeDocument/2006/relationships/font" Target="fonts/SairaSemiCondensed-bold.fntdata"/><Relationship Id="rId41" Type="http://schemas.openxmlformats.org/officeDocument/2006/relationships/font" Target="fonts/SairaSemiCondensed-regular.fntdata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slide" Target="slides/slide30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37" Type="http://schemas.openxmlformats.org/officeDocument/2006/relationships/slide" Target="slides/slide32.xml"/><Relationship Id="rId14" Type="http://schemas.openxmlformats.org/officeDocument/2006/relationships/slide" Target="slides/slide9.xml"/><Relationship Id="rId36" Type="http://schemas.openxmlformats.org/officeDocument/2006/relationships/slide" Target="slides/slide31.xml"/><Relationship Id="rId17" Type="http://schemas.openxmlformats.org/officeDocument/2006/relationships/slide" Target="slides/slide12.xml"/><Relationship Id="rId39" Type="http://schemas.openxmlformats.org/officeDocument/2006/relationships/slide" Target="slides/slide34.xml"/><Relationship Id="rId16" Type="http://schemas.openxmlformats.org/officeDocument/2006/relationships/slide" Target="slides/slide11.xml"/><Relationship Id="rId38" Type="http://schemas.openxmlformats.org/officeDocument/2006/relationships/slide" Target="slides/slide33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7bbd9db0f2_0_16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g37bbd9db0f2_0_16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8492d73bde_0_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8492d73bde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d50f63b4dc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3d50f63b4dc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d50f63b4dc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d50f63b4dc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d50f63b4dc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3d50f63b4dc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d50f63b4dc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d50f63b4dc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3d50f63b4dc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3d50f63b4dc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38b7787f6f4_3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38b7787f6f4_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38b7787f6f4_3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38b7787f6f4_3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d87d412f50_1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d87d412f50_1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 policy is Probability Density Function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8b7787f6f4_1_1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8b7787f6f4_1_1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3d838030df7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3d838030df7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d84d2b27c8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3d84d2b27c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d84d2b27c8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3d84d2b27c8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3d84d2b27c8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3d84d2b27c8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3d863d6ea8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3d863d6ea8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38b7787f6f4_1_1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" name="Google Shape;223;g38b7787f6f4_1_1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3d87d412f50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" name="Google Shape;231;g3d87d412f50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3d9662f291b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3d9662f291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38b7787f6f4_1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Google Shape;248;g38b7787f6f4_1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Requires lots of manual reward engineering</a:t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g38b7787f6f4_1_1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" name="Google Shape;257;g38b7787f6f4_1_1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38b7787f6f4_1_20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6" name="Google Shape;266;g38b7787f6f4_1_20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38b7787f6f4_1_20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4" name="Google Shape;274;g38b7787f6f4_1_20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38b7787f6f4_1_1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38b7787f6f4_1_1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g38b7787f6f4_1_1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Google Shape;289;g38b7787f6f4_1_1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38b7787f6f4_1_1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38b7787f6f4_1_1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3d50f63b4dc_0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5" name="Google Shape;305;g3d50f63b4dc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3d85542e4ec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" name="Google Shape;313;g3d85542e4ec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3e65000b0b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3e65000b0b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8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g3d50f63b4dc_0_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0" name="Google Shape;330;g3d50f63b4dc_0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3da853dc853_2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3da853dc853_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3d87d412f50_1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3d87d412f50_1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38b7965004e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38b7965004e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9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g3da853dc853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1" name="Google Shape;361;g3da853dc853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g38b7965004e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8" name="Google Shape;368;g38b7965004e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"Find the policy that maximizes the </a:t>
            </a:r>
            <a:r>
              <a:rPr b="1" lang="en">
                <a:solidFill>
                  <a:schemeClr val="dk1"/>
                </a:solidFill>
              </a:rPr>
              <a:t>expected</a:t>
            </a:r>
            <a:r>
              <a:rPr lang="en">
                <a:solidFill>
                  <a:schemeClr val="dk1"/>
                </a:solidFill>
              </a:rPr>
              <a:t> discounted return, averaged over all possible goals </a:t>
            </a:r>
            <a:r>
              <a:rPr b="1" lang="en">
                <a:solidFill>
                  <a:schemeClr val="dk1"/>
                </a:solidFill>
              </a:rPr>
              <a:t>and</a:t>
            </a:r>
            <a:r>
              <a:rPr lang="en">
                <a:solidFill>
                  <a:schemeClr val="dk1"/>
                </a:solidFill>
              </a:rPr>
              <a:t> all possible trajectories that policy could produce"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/>
          <p:nvPr/>
        </p:nvSpPr>
        <p:spPr>
          <a:xfrm>
            <a:off x="0" y="0"/>
            <a:ext cx="9144000" cy="9696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Saira Semi Condensed"/>
              <a:ea typeface="Saira Semi Condensed"/>
              <a:cs typeface="Saira Semi Condensed"/>
              <a:sym typeface="Saira Semi Condensed"/>
            </a:endParaRPr>
          </a:p>
        </p:txBody>
      </p:sp>
      <p:sp>
        <p:nvSpPr>
          <p:cNvPr id="52" name="Google Shape;52;p13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b="0" i="0" sz="3000"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3" name="Google Shape;53;p13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6195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Char char="●"/>
              <a:defRPr b="0" i="0">
                <a:latin typeface="Arial"/>
                <a:ea typeface="Arial"/>
                <a:cs typeface="Arial"/>
                <a:sym typeface="Arial"/>
              </a:defRPr>
            </a:lvl1pPr>
            <a:lvl2pPr indent="-3429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 b="0" i="0">
                <a:latin typeface="Arial"/>
                <a:ea typeface="Arial"/>
                <a:cs typeface="Arial"/>
                <a:sym typeface="Arial"/>
              </a:defRPr>
            </a:lvl2pPr>
            <a:lvl3pPr indent="-32385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 b="0" i="0"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 b="0" i="0"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 b="0" i="0"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54" name="Google Shape;54;p13"/>
          <p:cNvSpPr txBox="1"/>
          <p:nvPr>
            <p:ph idx="10" type="dt"/>
          </p:nvPr>
        </p:nvSpPr>
        <p:spPr>
          <a:xfrm>
            <a:off x="628650" y="4816925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13"/>
          <p:cNvSpPr txBox="1"/>
          <p:nvPr>
            <p:ph idx="11" type="ftr"/>
          </p:nvPr>
        </p:nvSpPr>
        <p:spPr>
          <a:xfrm>
            <a:off x="3028950" y="4816925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3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4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9" name="Google Shape;59;p14"/>
          <p:cNvSpPr txBox="1"/>
          <p:nvPr>
            <p:ph idx="1" type="body"/>
          </p:nvPr>
        </p:nvSpPr>
        <p:spPr>
          <a:xfrm>
            <a:off x="628650" y="1369219"/>
            <a:ext cx="38862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4"/>
          <p:cNvSpPr txBox="1"/>
          <p:nvPr>
            <p:ph idx="2" type="body"/>
          </p:nvPr>
        </p:nvSpPr>
        <p:spPr>
          <a:xfrm>
            <a:off x="4629150" y="1369219"/>
            <a:ext cx="38862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61" name="Google Shape;61;p14"/>
          <p:cNvSpPr txBox="1"/>
          <p:nvPr>
            <p:ph idx="10" type="dt"/>
          </p:nvPr>
        </p:nvSpPr>
        <p:spPr>
          <a:xfrm>
            <a:off x="628650" y="4816925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4"/>
          <p:cNvSpPr txBox="1"/>
          <p:nvPr>
            <p:ph idx="11" type="ftr"/>
          </p:nvPr>
        </p:nvSpPr>
        <p:spPr>
          <a:xfrm>
            <a:off x="3028950" y="4816925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4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2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0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Relationship Id="rId4" Type="http://schemas.openxmlformats.org/officeDocument/2006/relationships/image" Target="../media/image13.png"/><Relationship Id="rId9" Type="http://schemas.openxmlformats.org/officeDocument/2006/relationships/image" Target="../media/image3.png"/><Relationship Id="rId5" Type="http://schemas.openxmlformats.org/officeDocument/2006/relationships/image" Target="../media/image7.png"/><Relationship Id="rId6" Type="http://schemas.openxmlformats.org/officeDocument/2006/relationships/image" Target="../media/image10.png"/><Relationship Id="rId7" Type="http://schemas.openxmlformats.org/officeDocument/2006/relationships/image" Target="../media/image14.png"/><Relationship Id="rId8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2.gif"/><Relationship Id="rId4" Type="http://schemas.openxmlformats.org/officeDocument/2006/relationships/image" Target="../media/image55.gif"/><Relationship Id="rId5" Type="http://schemas.openxmlformats.org/officeDocument/2006/relationships/image" Target="../media/image54.gif"/><Relationship Id="rId6" Type="http://schemas.openxmlformats.org/officeDocument/2006/relationships/image" Target="../media/image53.gif"/><Relationship Id="rId7" Type="http://schemas.openxmlformats.org/officeDocument/2006/relationships/image" Target="../media/image8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4.jpg"/><Relationship Id="rId4" Type="http://schemas.openxmlformats.org/officeDocument/2006/relationships/image" Target="../media/image5.jpg"/><Relationship Id="rId9" Type="http://schemas.openxmlformats.org/officeDocument/2006/relationships/image" Target="../media/image11.jpg"/><Relationship Id="rId5" Type="http://schemas.openxmlformats.org/officeDocument/2006/relationships/image" Target="../media/image37.jpg"/><Relationship Id="rId6" Type="http://schemas.openxmlformats.org/officeDocument/2006/relationships/image" Target="../media/image4.png"/><Relationship Id="rId7" Type="http://schemas.openxmlformats.org/officeDocument/2006/relationships/image" Target="../media/image2.png"/><Relationship Id="rId8" Type="http://schemas.openxmlformats.org/officeDocument/2006/relationships/image" Target="../media/image28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8.png"/><Relationship Id="rId4" Type="http://schemas.openxmlformats.org/officeDocument/2006/relationships/image" Target="../media/image15.png"/><Relationship Id="rId5" Type="http://schemas.openxmlformats.org/officeDocument/2006/relationships/image" Target="../media/image17.png"/><Relationship Id="rId6" Type="http://schemas.openxmlformats.org/officeDocument/2006/relationships/image" Target="../media/image16.png"/><Relationship Id="rId7" Type="http://schemas.openxmlformats.org/officeDocument/2006/relationships/image" Target="../media/image2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6.png"/><Relationship Id="rId4" Type="http://schemas.openxmlformats.org/officeDocument/2006/relationships/image" Target="../media/image19.png"/><Relationship Id="rId5" Type="http://schemas.openxmlformats.org/officeDocument/2006/relationships/image" Target="../media/image2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2.png"/><Relationship Id="rId4" Type="http://schemas.openxmlformats.org/officeDocument/2006/relationships/image" Target="../media/image2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5.gif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1.gif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46.gif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0.gif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7.png"/><Relationship Id="rId4" Type="http://schemas.openxmlformats.org/officeDocument/2006/relationships/image" Target="../media/image30.png"/><Relationship Id="rId5" Type="http://schemas.openxmlformats.org/officeDocument/2006/relationships/image" Target="../media/image32.png"/><Relationship Id="rId6" Type="http://schemas.openxmlformats.org/officeDocument/2006/relationships/image" Target="../media/image36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56.gif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3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9.gif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50.gif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51.gif"/><Relationship Id="rId4" Type="http://schemas.openxmlformats.org/officeDocument/2006/relationships/image" Target="../media/image34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5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41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39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8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42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47.gif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49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1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2.xml"/><Relationship Id="rId3" Type="http://schemas.openxmlformats.org/officeDocument/2006/relationships/hyperlink" Target="https://www.youtube.com/watch?v=VnpRp7ZglfA" TargetMode="External"/><Relationship Id="rId4" Type="http://schemas.openxmlformats.org/officeDocument/2006/relationships/hyperlink" Target="https://arxiv.org/pdf/2104.02180" TargetMode="External"/><Relationship Id="rId5" Type="http://schemas.openxmlformats.org/officeDocument/2006/relationships/hyperlink" Target="https://arxiv.org/pdf/2409.14393v1" TargetMode="External"/><Relationship Id="rId6" Type="http://schemas.openxmlformats.org/officeDocument/2006/relationships/hyperlink" Target="https://animost.com/ideas-inspirations/optical-motion-capture/" TargetMode="External"/><Relationship Id="rId7" Type="http://schemas.openxmlformats.org/officeDocument/2006/relationships/hyperlink" Target="https://www.britannica.com/technology/motion-capture" TargetMode="Externa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45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43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ctrTitle"/>
          </p:nvPr>
        </p:nvSpPr>
        <p:spPr>
          <a:xfrm>
            <a:off x="646374" y="781039"/>
            <a:ext cx="8158800" cy="1790700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 fontScale="90000"/>
          </a:bodyPr>
          <a:lstStyle/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33446"/>
              <a:buFont typeface="Arial"/>
              <a:buNone/>
            </a:pPr>
            <a:r>
              <a:t/>
            </a:r>
            <a:endParaRPr sz="3289"/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33446"/>
              <a:buFont typeface="Arial"/>
              <a:buNone/>
            </a:pPr>
            <a:r>
              <a:t/>
            </a:r>
            <a:endParaRPr sz="3289"/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33446"/>
              <a:buFont typeface="Arial"/>
              <a:buNone/>
            </a:pPr>
            <a:r>
              <a:t/>
            </a:r>
            <a:endParaRPr sz="3289"/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33333"/>
              <a:buFont typeface="Arial"/>
              <a:buNone/>
            </a:pPr>
            <a:r>
              <a:rPr lang="en" sz="3300"/>
              <a:t>Physics Based Character Animation &amp; Control</a:t>
            </a:r>
            <a:endParaRPr sz="3300"/>
          </a:p>
          <a:p>
            <a:pPr indent="0" lvl="0" marL="0" rtl="0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80000"/>
              <a:buFont typeface="Arial"/>
              <a:buNone/>
            </a:pPr>
            <a:r>
              <a:t/>
            </a:r>
            <a:endParaRPr sz="2500"/>
          </a:p>
        </p:txBody>
      </p:sp>
      <p:sp>
        <p:nvSpPr>
          <p:cNvPr id="69" name="Google Shape;69;p15"/>
          <p:cNvSpPr txBox="1"/>
          <p:nvPr>
            <p:ph idx="1" type="subTitle"/>
          </p:nvPr>
        </p:nvSpPr>
        <p:spPr>
          <a:xfrm>
            <a:off x="1296775" y="2919779"/>
            <a:ext cx="6858000" cy="1241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" sz="2600">
                <a:solidFill>
                  <a:schemeClr val="dk1"/>
                </a:solidFill>
              </a:rPr>
              <a:t>By Nolan Coffey, Robert King, Ethan Head, Faithful Odoi</a:t>
            </a:r>
            <a:endParaRPr sz="26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Test Questions</a:t>
            </a:r>
            <a:endParaRPr/>
          </a:p>
        </p:txBody>
      </p:sp>
      <p:sp>
        <p:nvSpPr>
          <p:cNvPr id="75" name="Google Shape;75;p16"/>
          <p:cNvSpPr txBox="1"/>
          <p:nvPr/>
        </p:nvSpPr>
        <p:spPr>
          <a:xfrm>
            <a:off x="628650" y="979950"/>
            <a:ext cx="8204400" cy="172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AutoNum type="arabicParenR"/>
            </a:pPr>
            <a:r>
              <a:rPr lang="en" sz="2000">
                <a:solidFill>
                  <a:schemeClr val="dk1"/>
                </a:solidFill>
              </a:rPr>
              <a:t>Who was the creator of Masked Mimic?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AutoNum type="arabicParenR"/>
            </a:pPr>
            <a:r>
              <a:rPr lang="en" sz="2000">
                <a:solidFill>
                  <a:schemeClr val="dk1"/>
                </a:solidFill>
              </a:rPr>
              <a:t>What does the adversarial motion prior train on?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AutoNum type="arabicParenR"/>
            </a:pPr>
            <a:r>
              <a:rPr lang="en" sz="2000">
                <a:solidFill>
                  <a:schemeClr val="dk1"/>
                </a:solidFill>
              </a:rPr>
              <a:t>What does ASE stand for?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76" name="Google Shape;76;p16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77" name="Google Shape;77;p16" title="qr-cod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03775" y="2136325"/>
            <a:ext cx="2623674" cy="2623674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 txBox="1"/>
          <p:nvPr/>
        </p:nvSpPr>
        <p:spPr>
          <a:xfrm>
            <a:off x="4582165" y="4681800"/>
            <a:ext cx="4266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https://forms.gle/w2TYC5v1YMcvCtnN8</a:t>
            </a:r>
            <a:endParaRPr sz="1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04300" y="2458000"/>
            <a:ext cx="1428901" cy="1428901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7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Nolan Coffey</a:t>
            </a:r>
            <a:endParaRPr/>
          </a:p>
        </p:txBody>
      </p:sp>
      <p:sp>
        <p:nvSpPr>
          <p:cNvPr id="85" name="Google Shape;85;p17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5 Year BS/MS in Computer Science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ML &amp; Intelligent Systems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Maryville, TN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86" name="Google Shape;86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28300" y="1438162"/>
            <a:ext cx="2815700" cy="1755976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693895">
            <a:off x="2448641" y="2215933"/>
            <a:ext cx="2221071" cy="1249339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019675" y="3360650"/>
            <a:ext cx="3196550" cy="1782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88175" y="2334025"/>
            <a:ext cx="2107100" cy="2809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57500" y="3194140"/>
            <a:ext cx="2107100" cy="88996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17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2" name="Google Shape;92;p17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93" name="Google Shape;93;p17" title="dostoyevsky-removebg-preview.png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111474" y="3102276"/>
            <a:ext cx="1876700" cy="2041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7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752125" y="1578500"/>
            <a:ext cx="1343150" cy="755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8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Robert King</a:t>
            </a:r>
            <a:endParaRPr/>
          </a:p>
        </p:txBody>
      </p:sp>
      <p:sp>
        <p:nvSpPr>
          <p:cNvPr id="100" name="Google Shape;100;p18"/>
          <p:cNvSpPr txBox="1"/>
          <p:nvPr>
            <p:ph idx="1" type="body"/>
          </p:nvPr>
        </p:nvSpPr>
        <p:spPr>
          <a:xfrm>
            <a:off x="628700" y="976225"/>
            <a:ext cx="36513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MS</a:t>
            </a:r>
            <a:r>
              <a:rPr lang="en" sz="2000">
                <a:solidFill>
                  <a:schemeClr val="dk1"/>
                </a:solidFill>
              </a:rPr>
              <a:t> CS ISML</a:t>
            </a:r>
            <a:endParaRPr sz="2000">
              <a:solidFill>
                <a:schemeClr val="dk1"/>
              </a:solidFill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M.A.R.C.I &amp; Financial Analyst</a:t>
            </a:r>
            <a:endParaRPr sz="18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DriveUT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Kickboxing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Traveling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01" name="Google Shape;101;p18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3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102" name="Google Shape;102;p18" title="tempImageipN1m6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998800"/>
            <a:ext cx="3004999" cy="2144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18" title="tempImageKnbFMB.gif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005000" y="2998800"/>
            <a:ext cx="3004999" cy="2144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8" title="tempImageLDnDeg.gif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10000" y="3000575"/>
            <a:ext cx="3134104" cy="2144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8" title="tempImageluEfYl.gif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010000" y="976225"/>
            <a:ext cx="3134104" cy="20225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8" title="Kingdom_Come_Deliverance_II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066225" y="976225"/>
            <a:ext cx="1943775" cy="2022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9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Faithful</a:t>
            </a:r>
            <a:r>
              <a:rPr lang="en"/>
              <a:t> Odoi</a:t>
            </a:r>
            <a:endParaRPr/>
          </a:p>
        </p:txBody>
      </p:sp>
      <p:sp>
        <p:nvSpPr>
          <p:cNvPr id="112" name="Google Shape;112;p19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5 Year BS/MS in computer science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Ontario &amp; Maryville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Martial Arts, Traveling, Gaming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13" name="Google Shape;113;p19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4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114" name="Google Shape;114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60050" y="1012975"/>
            <a:ext cx="2117775" cy="2681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3318" y="1012975"/>
            <a:ext cx="1537732" cy="1480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9650" y="2036375"/>
            <a:ext cx="2232376" cy="29764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960750" y="2130850"/>
            <a:ext cx="1857601" cy="185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150420" y="3988445"/>
            <a:ext cx="1635713" cy="1108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883725" y="2529775"/>
            <a:ext cx="2010949" cy="2613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1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6960050" y="3731250"/>
            <a:ext cx="2140401" cy="14332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0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Ethan Head</a:t>
            </a:r>
            <a:endParaRPr/>
          </a:p>
        </p:txBody>
      </p:sp>
      <p:sp>
        <p:nvSpPr>
          <p:cNvPr id="126" name="Google Shape;126;p20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5 Year BS/MS Computer Science Program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New Orleans &amp; Knoxville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NASCAR, Football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Music, Gym, Rock Climbing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27" name="Google Shape;127;p20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5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128" name="Google Shape;12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5200" y="2506994"/>
            <a:ext cx="2028150" cy="253666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20"/>
          <p:cNvPicPr preferRelativeResize="0"/>
          <p:nvPr/>
        </p:nvPicPr>
        <p:blipFill rotWithShape="1">
          <a:blip r:embed="rId4">
            <a:alphaModFix/>
          </a:blip>
          <a:srcRect b="5839" l="0" r="0" t="27042"/>
          <a:stretch/>
        </p:blipFill>
        <p:spPr>
          <a:xfrm>
            <a:off x="2779462" y="2398700"/>
            <a:ext cx="2028150" cy="2418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20"/>
          <p:cNvPicPr preferRelativeResize="0"/>
          <p:nvPr/>
        </p:nvPicPr>
        <p:blipFill rotWithShape="1">
          <a:blip r:embed="rId5">
            <a:alphaModFix/>
          </a:blip>
          <a:srcRect b="13295" l="0" r="0" t="22293"/>
          <a:stretch/>
        </p:blipFill>
        <p:spPr>
          <a:xfrm>
            <a:off x="5263725" y="3300375"/>
            <a:ext cx="2028151" cy="1743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" name="Google Shape;131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376925" y="2246500"/>
            <a:ext cx="1626400" cy="2023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2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165025" y="1471850"/>
            <a:ext cx="2211891" cy="1668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1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Outline</a:t>
            </a:r>
            <a:endParaRPr/>
          </a:p>
        </p:txBody>
      </p:sp>
      <p:sp>
        <p:nvSpPr>
          <p:cNvPr id="138" name="Google Shape;138;p21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Foundational Concepts Overview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History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AMP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ASE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Masked Mimic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Applications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" sz="2000">
                <a:solidFill>
                  <a:schemeClr val="dk1"/>
                </a:solidFill>
              </a:rPr>
              <a:t>Open Issues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39" name="Google Shape;139;p21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6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2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Motion Capture (MoCap)</a:t>
            </a:r>
            <a:endParaRPr/>
          </a:p>
        </p:txBody>
      </p:sp>
      <p:sp>
        <p:nvSpPr>
          <p:cNvPr id="145" name="Google Shape;145;p22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 lnSpcReduction="20000"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b="1" lang="en" sz="2000">
                <a:solidFill>
                  <a:schemeClr val="dk1"/>
                </a:solidFill>
              </a:rPr>
              <a:t>Key Ideas:</a:t>
            </a:r>
            <a:endParaRPr b="1"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Technique for recording real-world movement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Converts motion into digital skeletal data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Ground truth for realistic animation</a:t>
            </a:r>
            <a:endParaRPr sz="18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b="1" lang="en" sz="2000">
                <a:solidFill>
                  <a:schemeClr val="dk1"/>
                </a:solidFill>
              </a:rPr>
              <a:t>How it works:</a:t>
            </a:r>
            <a:endParaRPr b="1"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Actor performs movement → sensors/markers track movement → data mapped</a:t>
            </a:r>
            <a:endParaRPr sz="18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b="1" lang="en" sz="2000">
                <a:solidFill>
                  <a:schemeClr val="dk1"/>
                </a:solidFill>
              </a:rPr>
              <a:t>Types of MoCap:</a:t>
            </a:r>
            <a:endParaRPr b="1"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Optical (marker-based) [Expensive, accurate]</a:t>
            </a:r>
            <a:endParaRPr sz="1800">
              <a:solidFill>
                <a:schemeClr val="dk1"/>
              </a:solidFill>
            </a:endParaRPr>
          </a:p>
          <a:p>
            <a:pPr indent="-349250" lvl="2" marL="1371600" rtl="0" algn="l">
              <a:spcBef>
                <a:spcPts val="0"/>
              </a:spcBef>
              <a:spcAft>
                <a:spcPts val="0"/>
              </a:spcAft>
              <a:buSzPts val="1900"/>
              <a:buChar char="■"/>
            </a:pPr>
            <a:r>
              <a:rPr lang="en" sz="1800">
                <a:solidFill>
                  <a:schemeClr val="dk1"/>
                </a:solidFill>
              </a:rPr>
              <a:t>Cameras track markers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Markerless (vision-based) [Less expensive, less accurate]</a:t>
            </a:r>
            <a:endParaRPr sz="1800">
              <a:solidFill>
                <a:schemeClr val="dk1"/>
              </a:solidFill>
            </a:endParaRPr>
          </a:p>
          <a:p>
            <a:pPr indent="-349250" lvl="2" marL="1371600" rtl="0" algn="l">
              <a:spcBef>
                <a:spcPts val="0"/>
              </a:spcBef>
              <a:spcAft>
                <a:spcPts val="0"/>
              </a:spcAft>
              <a:buSzPts val="1900"/>
              <a:buChar char="■"/>
            </a:pPr>
            <a:r>
              <a:rPr lang="en" sz="1800">
                <a:solidFill>
                  <a:schemeClr val="dk1"/>
                </a:solidFill>
              </a:rPr>
              <a:t>Uses camera + AI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Inertial (IMU suits) [Portable, no cameras]</a:t>
            </a:r>
            <a:endParaRPr sz="1800">
              <a:solidFill>
                <a:schemeClr val="dk1"/>
              </a:solidFill>
            </a:endParaRPr>
          </a:p>
          <a:p>
            <a:pPr indent="-349250" lvl="2" marL="1371600" rtl="0" algn="l">
              <a:spcBef>
                <a:spcPts val="0"/>
              </a:spcBef>
              <a:spcAft>
                <a:spcPts val="0"/>
              </a:spcAft>
              <a:buSzPts val="1900"/>
              <a:buChar char="■"/>
            </a:pPr>
            <a:r>
              <a:rPr lang="en" sz="1800">
                <a:solidFill>
                  <a:schemeClr val="dk1"/>
                </a:solidFill>
              </a:rPr>
              <a:t>Body worn sensors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146" name="Google Shape;146;p22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7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23" title="Screenshot 2026-04-27 at 9.05.32 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11425" y="2506250"/>
            <a:ext cx="4132574" cy="2637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23" title="Screenshot 2026-04-27 at 9.12.42 P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2506250"/>
            <a:ext cx="4132576" cy="26372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23" title="Screenshot 2026-04-27 at 9.15.12 PM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606587" y="0"/>
            <a:ext cx="3930817" cy="2506250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23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8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4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RL Foundations</a:t>
            </a:r>
            <a:endParaRPr/>
          </a:p>
        </p:txBody>
      </p:sp>
      <p:sp>
        <p:nvSpPr>
          <p:cNvPr id="160" name="Google Shape;160;p24"/>
          <p:cNvSpPr txBox="1"/>
          <p:nvPr>
            <p:ph idx="1" type="body"/>
          </p:nvPr>
        </p:nvSpPr>
        <p:spPr>
          <a:xfrm>
            <a:off x="583875" y="112305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Agent – can directly control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Environment – can interact with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Reward – signals performance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61" name="Google Shape;161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71075" y="2494050"/>
            <a:ext cx="4772924" cy="2168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2494050"/>
            <a:ext cx="4247431" cy="21682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4"/>
          <p:cNvSpPr txBox="1"/>
          <p:nvPr/>
        </p:nvSpPr>
        <p:spPr>
          <a:xfrm>
            <a:off x="8713600" y="7050"/>
            <a:ext cx="4305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9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5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Ragdoll Era(1995 - 2003)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9" name="Google Shape;169;p25"/>
          <p:cNvSpPr txBox="1"/>
          <p:nvPr>
            <p:ph idx="1" type="body"/>
          </p:nvPr>
        </p:nvSpPr>
        <p:spPr>
          <a:xfrm>
            <a:off x="583200" y="914050"/>
            <a:ext cx="3988800" cy="4068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Uses newtonian mechanics to solve for motion. Character are collection of rigid link segments that use mass, inertia and force equations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This is a good method for falls and death but lack of active control makes goal oriented tasks impossible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First appeared in the game Jurassic park trespasser 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70" name="Google Shape;170;p25" title="ragdoll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57800" y="1367851"/>
            <a:ext cx="3886200" cy="32634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5"/>
          <p:cNvSpPr txBox="1"/>
          <p:nvPr/>
        </p:nvSpPr>
        <p:spPr>
          <a:xfrm>
            <a:off x="8694475" y="0"/>
            <a:ext cx="5883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11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6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Control era(2004 - 2012)</a:t>
            </a:r>
            <a:endParaRPr/>
          </a:p>
        </p:txBody>
      </p:sp>
      <p:sp>
        <p:nvSpPr>
          <p:cNvPr id="177" name="Google Shape;177;p26"/>
          <p:cNvSpPr txBox="1"/>
          <p:nvPr>
            <p:ph idx="1" type="body"/>
          </p:nvPr>
        </p:nvSpPr>
        <p:spPr>
          <a:xfrm>
            <a:off x="371475" y="1039200"/>
            <a:ext cx="5060700" cy="35937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74650" lvl="0" marL="457200" rtl="0" algn="l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Introduction of  Proportinal derivative(PD) controllers at every joint. 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PDs act like a spring dampener system. </a:t>
            </a:r>
            <a:r>
              <a:rPr lang="en" sz="2000">
                <a:solidFill>
                  <a:schemeClr val="dk1"/>
                </a:solidFill>
              </a:rPr>
              <a:t>proportional</a:t>
            </a:r>
            <a:r>
              <a:rPr lang="en" sz="2000">
                <a:solidFill>
                  <a:schemeClr val="dk1"/>
                </a:solidFill>
              </a:rPr>
              <a:t> component pulls joint toward target pose, Derivative component dampens motion to prevent erratic motion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The math for each joint must be manually set and will break outside of specific task.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78" name="Google Shape;178;p26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79" name="Google Shape;179;p26" title="getsitecontrol__convert-video-to-gif__free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94400" y="1039200"/>
            <a:ext cx="3649601" cy="4057075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6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12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7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Optimization era(2013 -2018)</a:t>
            </a:r>
            <a:endParaRPr/>
          </a:p>
        </p:txBody>
      </p:sp>
      <p:sp>
        <p:nvSpPr>
          <p:cNvPr id="186" name="Google Shape;186;p27"/>
          <p:cNvSpPr txBox="1"/>
          <p:nvPr>
            <p:ph idx="1" type="body"/>
          </p:nvPr>
        </p:nvSpPr>
        <p:spPr>
          <a:xfrm>
            <a:off x="628650" y="977125"/>
            <a:ext cx="4467600" cy="34968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74650" lvl="0" marL="4572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Treated </a:t>
            </a:r>
            <a:r>
              <a:rPr lang="en" sz="2000">
                <a:solidFill>
                  <a:schemeClr val="dk1"/>
                </a:solidFill>
              </a:rPr>
              <a:t>animation as a constrained mathematical optimization problem.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Instead of hand tuning controllers it worked to find the optimal sequence of control forces that minimized function cost while satisfying physics constraints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Extremely computational expensive. A few seconds of motion could take hours to compute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87" name="Google Shape;187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29310" y="1013850"/>
            <a:ext cx="3886200" cy="3115808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7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13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8"/>
          <p:cNvSpPr txBox="1"/>
          <p:nvPr>
            <p:ph type="title"/>
          </p:nvPr>
        </p:nvSpPr>
        <p:spPr>
          <a:xfrm>
            <a:off x="628650" y="51902"/>
            <a:ext cx="7886700" cy="862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Imitation</a:t>
            </a:r>
            <a:r>
              <a:rPr lang="en"/>
              <a:t> era (</a:t>
            </a:r>
            <a:r>
              <a:rPr lang="en"/>
              <a:t>Reinforcement</a:t>
            </a:r>
            <a:r>
              <a:rPr lang="en"/>
              <a:t> learning) (2018–2020)</a:t>
            </a:r>
            <a:endParaRPr/>
          </a:p>
        </p:txBody>
      </p:sp>
      <p:sp>
        <p:nvSpPr>
          <p:cNvPr id="194" name="Google Shape;194;p28"/>
          <p:cNvSpPr txBox="1"/>
          <p:nvPr>
            <p:ph idx="1" type="body"/>
          </p:nvPr>
        </p:nvSpPr>
        <p:spPr>
          <a:xfrm>
            <a:off x="628650" y="1048400"/>
            <a:ext cx="46776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Replaced math formulas with reinforcement learning.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12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A neural network learns a policy that maps a </a:t>
            </a:r>
            <a:r>
              <a:rPr lang="en" sz="2000">
                <a:solidFill>
                  <a:schemeClr val="dk1"/>
                </a:solidFill>
              </a:rPr>
              <a:t>character's</a:t>
            </a:r>
            <a:r>
              <a:rPr lang="en" sz="2000">
                <a:solidFill>
                  <a:schemeClr val="dk1"/>
                </a:solidFill>
              </a:rPr>
              <a:t> current state and </a:t>
            </a:r>
            <a:r>
              <a:rPr lang="en" sz="2000">
                <a:solidFill>
                  <a:schemeClr val="dk1"/>
                </a:solidFill>
              </a:rPr>
              <a:t>applies</a:t>
            </a:r>
            <a:r>
              <a:rPr lang="en" sz="2000">
                <a:solidFill>
                  <a:schemeClr val="dk1"/>
                </a:solidFill>
              </a:rPr>
              <a:t> forces to joint until a target end state is reached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12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Policy is trained by trying to minimize the difference between the simulated pose and a reference motion cap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95" name="Google Shape;195;p28" title="biwalk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0750" y="1048400"/>
            <a:ext cx="2951000" cy="3263399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28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14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9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Generative/Generalist era(2021 - Present)</a:t>
            </a:r>
            <a:endParaRPr/>
          </a:p>
        </p:txBody>
      </p:sp>
      <p:sp>
        <p:nvSpPr>
          <p:cNvPr id="202" name="Google Shape;202;p29"/>
          <p:cNvSpPr txBox="1"/>
          <p:nvPr>
            <p:ph idx="1" type="body"/>
          </p:nvPr>
        </p:nvSpPr>
        <p:spPr>
          <a:xfrm>
            <a:off x="628650" y="1048400"/>
            <a:ext cx="45045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 lnSpcReduction="20000"/>
          </a:bodyPr>
          <a:lstStyle/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AMP: replaces explicit reward formulas with a discriminator. Character learns to move by playing against a discriminator that is trained to </a:t>
            </a:r>
            <a:r>
              <a:rPr lang="en">
                <a:solidFill>
                  <a:schemeClr val="dk1"/>
                </a:solidFill>
              </a:rPr>
              <a:t>distinguish</a:t>
            </a:r>
            <a:r>
              <a:rPr lang="en">
                <a:solidFill>
                  <a:schemeClr val="dk1"/>
                </a:solidFill>
              </a:rPr>
              <a:t> simulated motion </a:t>
            </a:r>
            <a:r>
              <a:rPr lang="en">
                <a:solidFill>
                  <a:schemeClr val="dk1"/>
                </a:solidFill>
              </a:rPr>
              <a:t>form</a:t>
            </a:r>
            <a:r>
              <a:rPr lang="en">
                <a:solidFill>
                  <a:schemeClr val="dk1"/>
                </a:solidFill>
              </a:rPr>
              <a:t> </a:t>
            </a:r>
            <a:r>
              <a:rPr lang="en">
                <a:solidFill>
                  <a:schemeClr val="dk1"/>
                </a:solidFill>
              </a:rPr>
              <a:t>mocap</a:t>
            </a:r>
            <a:r>
              <a:rPr lang="en">
                <a:solidFill>
                  <a:schemeClr val="dk1"/>
                </a:solidFill>
              </a:rPr>
              <a:t> motion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ASE: </a:t>
            </a:r>
            <a:r>
              <a:rPr lang="en">
                <a:solidFill>
                  <a:schemeClr val="dk1"/>
                </a:solidFill>
              </a:rPr>
              <a:t>Uses unsupervised learning to organize diverse movements into a searchable library. It discovers different ways of moving on its own, mapping them into a shared space so skills can be easily reused.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>
                <a:solidFill>
                  <a:schemeClr val="dk1"/>
                </a:solidFill>
              </a:rPr>
              <a:t>Masked Mimic: Formulates control as motion inpainting. Model must learn to predict the missing pieces, allowing it to generate full body movement from partial inputs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203" name="Google Shape;203;p29" title="cartwheel_mimic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57800" y="1048400"/>
            <a:ext cx="3886200" cy="3263400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29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15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30"/>
          <p:cNvSpPr txBox="1"/>
          <p:nvPr>
            <p:ph type="title"/>
          </p:nvPr>
        </p:nvSpPr>
        <p:spPr>
          <a:xfrm>
            <a:off x="628650" y="2843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Notable Figures</a:t>
            </a:r>
            <a:endParaRPr/>
          </a:p>
        </p:txBody>
      </p:sp>
      <p:sp>
        <p:nvSpPr>
          <p:cNvPr id="210" name="Google Shape;210;p30"/>
          <p:cNvSpPr txBox="1"/>
          <p:nvPr>
            <p:ph idx="1" type="body"/>
          </p:nvPr>
        </p:nvSpPr>
        <p:spPr>
          <a:xfrm>
            <a:off x="0" y="924550"/>
            <a:ext cx="55872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49250" lvl="0" marL="457200" rtl="0" algn="l">
              <a:spcBef>
                <a:spcPts val="800"/>
              </a:spcBef>
              <a:spcAft>
                <a:spcPts val="0"/>
              </a:spcAft>
              <a:buSzPts val="1900"/>
              <a:buChar char="●"/>
            </a:pPr>
            <a:r>
              <a:rPr lang="en" sz="1900">
                <a:solidFill>
                  <a:schemeClr val="dk1"/>
                </a:solidFill>
              </a:rPr>
              <a:t>Xue Bin Peng</a:t>
            </a:r>
            <a:endParaRPr sz="1900">
              <a:solidFill>
                <a:schemeClr val="dk1"/>
              </a:solidFill>
            </a:endParaRPr>
          </a:p>
          <a:p>
            <a:pPr indent="-349250" lvl="1" marL="914400" rtl="0" algn="l">
              <a:spcBef>
                <a:spcPts val="0"/>
              </a:spcBef>
              <a:spcAft>
                <a:spcPts val="0"/>
              </a:spcAft>
              <a:buSzPts val="1900"/>
              <a:buChar char="○"/>
            </a:pPr>
            <a:r>
              <a:rPr lang="en" sz="1900">
                <a:solidFill>
                  <a:schemeClr val="dk1"/>
                </a:solidFill>
              </a:rPr>
              <a:t>Lead</a:t>
            </a:r>
            <a:r>
              <a:rPr lang="en" sz="1900">
                <a:solidFill>
                  <a:schemeClr val="dk1"/>
                </a:solidFill>
              </a:rPr>
              <a:t> the </a:t>
            </a:r>
            <a:r>
              <a:rPr lang="en" sz="1900">
                <a:solidFill>
                  <a:schemeClr val="dk1"/>
                </a:solidFill>
              </a:rPr>
              <a:t>transition </a:t>
            </a:r>
            <a:r>
              <a:rPr lang="en" sz="1900">
                <a:solidFill>
                  <a:schemeClr val="dk1"/>
                </a:solidFill>
              </a:rPr>
              <a:t>from imitation based animation to AMP and ASE.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>
                <a:solidFill>
                  <a:schemeClr val="dk1"/>
                </a:solidFill>
              </a:rPr>
              <a:t>Michiel van de Panne</a:t>
            </a:r>
            <a:endParaRPr sz="1900">
              <a:solidFill>
                <a:schemeClr val="dk1"/>
              </a:solidFill>
            </a:endParaRPr>
          </a:p>
          <a:p>
            <a:pPr indent="-349250" lvl="1" marL="914400" rtl="0" algn="l">
              <a:spcBef>
                <a:spcPts val="0"/>
              </a:spcBef>
              <a:spcAft>
                <a:spcPts val="0"/>
              </a:spcAft>
              <a:buSzPts val="1900"/>
              <a:buChar char="○"/>
            </a:pPr>
            <a:r>
              <a:rPr lang="en" sz="1900">
                <a:solidFill>
                  <a:schemeClr val="dk1"/>
                </a:solidFill>
              </a:rPr>
              <a:t>Developed the foundational theory frameworks that allow </a:t>
            </a:r>
            <a:r>
              <a:rPr lang="en" sz="1900">
                <a:solidFill>
                  <a:schemeClr val="dk1"/>
                </a:solidFill>
              </a:rPr>
              <a:t>characters</a:t>
            </a:r>
            <a:r>
              <a:rPr lang="en" sz="1900">
                <a:solidFill>
                  <a:schemeClr val="dk1"/>
                </a:solidFill>
              </a:rPr>
              <a:t> to be physically simulated rather than manually animated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>
                <a:solidFill>
                  <a:schemeClr val="dk1"/>
                </a:solidFill>
              </a:rPr>
              <a:t>Sergey Levine</a:t>
            </a:r>
            <a:endParaRPr sz="1900">
              <a:solidFill>
                <a:schemeClr val="dk1"/>
              </a:solidFill>
            </a:endParaRPr>
          </a:p>
          <a:p>
            <a:pPr indent="-349250" lvl="1" marL="914400" rtl="0" algn="l">
              <a:spcBef>
                <a:spcPts val="0"/>
              </a:spcBef>
              <a:spcAft>
                <a:spcPts val="0"/>
              </a:spcAft>
              <a:buSzPts val="1900"/>
              <a:buChar char="○"/>
            </a:pPr>
            <a:r>
              <a:rPr lang="en" sz="1900">
                <a:solidFill>
                  <a:schemeClr val="dk1"/>
                </a:solidFill>
              </a:rPr>
              <a:t>His research into end to end learning provided the framework that allowed simulated agents to learn instead of being manually programmed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>
                <a:solidFill>
                  <a:schemeClr val="dk1"/>
                </a:solidFill>
              </a:rPr>
              <a:t>Chen Tessler</a:t>
            </a:r>
            <a:endParaRPr sz="1900">
              <a:solidFill>
                <a:schemeClr val="dk1"/>
              </a:solidFill>
            </a:endParaRPr>
          </a:p>
          <a:p>
            <a:pPr indent="-349250" lvl="1" marL="914400" rtl="0" algn="l">
              <a:spcBef>
                <a:spcPts val="0"/>
              </a:spcBef>
              <a:spcAft>
                <a:spcPts val="0"/>
              </a:spcAft>
              <a:buSzPts val="1900"/>
              <a:buChar char="○"/>
            </a:pPr>
            <a:r>
              <a:rPr lang="en" sz="1900">
                <a:solidFill>
                  <a:schemeClr val="dk1"/>
                </a:solidFill>
              </a:rPr>
              <a:t>Expanded on Xue Bins research to create Masked Mimic</a:t>
            </a:r>
            <a:endParaRPr sz="1900">
              <a:solidFill>
                <a:schemeClr val="dk1"/>
              </a:solidFill>
            </a:endParaRPr>
          </a:p>
        </p:txBody>
      </p:sp>
      <p:sp>
        <p:nvSpPr>
          <p:cNvPr id="211" name="Google Shape;211;p30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12" name="Google Shape;212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83575" y="1168650"/>
            <a:ext cx="1657325" cy="1844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26963" y="1190950"/>
            <a:ext cx="1657325" cy="1844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587138" y="3302100"/>
            <a:ext cx="1657325" cy="1844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3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483577" y="3302100"/>
            <a:ext cx="1657324" cy="1844749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30"/>
          <p:cNvSpPr txBox="1"/>
          <p:nvPr/>
        </p:nvSpPr>
        <p:spPr>
          <a:xfrm>
            <a:off x="7244438" y="844650"/>
            <a:ext cx="2073300" cy="47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Xue Bin Ping</a:t>
            </a:r>
            <a:endParaRPr sz="1500">
              <a:solidFill>
                <a:schemeClr val="dk1"/>
              </a:solidFill>
            </a:endParaRPr>
          </a:p>
        </p:txBody>
      </p:sp>
      <p:sp>
        <p:nvSpPr>
          <p:cNvPr id="217" name="Google Shape;217;p30"/>
          <p:cNvSpPr txBox="1"/>
          <p:nvPr/>
        </p:nvSpPr>
        <p:spPr>
          <a:xfrm>
            <a:off x="5398875" y="2949788"/>
            <a:ext cx="21135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500"/>
              <a:t>Sergey</a:t>
            </a:r>
            <a:r>
              <a:rPr lang="en" sz="1500"/>
              <a:t> Levine</a:t>
            </a:r>
            <a:endParaRPr sz="1500"/>
          </a:p>
        </p:txBody>
      </p:sp>
      <p:sp>
        <p:nvSpPr>
          <p:cNvPr id="218" name="Google Shape;218;p30"/>
          <p:cNvSpPr txBox="1"/>
          <p:nvPr/>
        </p:nvSpPr>
        <p:spPr>
          <a:xfrm>
            <a:off x="5418963" y="844650"/>
            <a:ext cx="20733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Michiel van de Panne</a:t>
            </a:r>
            <a:endParaRPr sz="1500">
              <a:solidFill>
                <a:schemeClr val="dk1"/>
              </a:solidFill>
            </a:endParaRPr>
          </a:p>
        </p:txBody>
      </p:sp>
      <p:sp>
        <p:nvSpPr>
          <p:cNvPr id="219" name="Google Shape;219;p30"/>
          <p:cNvSpPr txBox="1"/>
          <p:nvPr/>
        </p:nvSpPr>
        <p:spPr>
          <a:xfrm>
            <a:off x="7255488" y="3002650"/>
            <a:ext cx="21135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500"/>
              <a:t>Chen Tessler</a:t>
            </a:r>
            <a:endParaRPr sz="1500"/>
          </a:p>
        </p:txBody>
      </p:sp>
      <p:sp>
        <p:nvSpPr>
          <p:cNvPr id="220" name="Google Shape;220;p30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16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31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Adversarial Motion Prior (AMP)</a:t>
            </a:r>
            <a:endParaRPr/>
          </a:p>
        </p:txBody>
      </p:sp>
      <p:sp>
        <p:nvSpPr>
          <p:cNvPr id="226" name="Google Shape;226;p31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Trains on Unstructured Motion Data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Blends Task + Style Rewards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Adversarial Discriminator Scores Motion Realism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227" name="Google Shape;227;p31" title="amp_dribble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92163" y="2075300"/>
            <a:ext cx="4864125" cy="2891824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31"/>
          <p:cNvSpPr txBox="1"/>
          <p:nvPr/>
        </p:nvSpPr>
        <p:spPr>
          <a:xfrm>
            <a:off x="8689125" y="-904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17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Google Shape;233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57500" y="1303775"/>
            <a:ext cx="5969650" cy="3438175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32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Adversarial Motion Priors (AMP)</a:t>
            </a:r>
            <a:endParaRPr/>
          </a:p>
        </p:txBody>
      </p:sp>
      <p:sp>
        <p:nvSpPr>
          <p:cNvPr id="235" name="Google Shape;235;p32"/>
          <p:cNvSpPr txBox="1"/>
          <p:nvPr>
            <p:ph idx="1" type="body"/>
          </p:nvPr>
        </p:nvSpPr>
        <p:spPr>
          <a:xfrm>
            <a:off x="48875" y="115755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Total Reward = Style + Goal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Policy = Agent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Task = Walk To Flag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236" name="Google Shape;236;p32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18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33"/>
          <p:cNvSpPr txBox="1"/>
          <p:nvPr>
            <p:ph type="title"/>
          </p:nvPr>
        </p:nvSpPr>
        <p:spPr>
          <a:xfrm>
            <a:off x="628650" y="1642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AMP Hill Climb</a:t>
            </a:r>
            <a:endParaRPr/>
          </a:p>
        </p:txBody>
      </p:sp>
      <p:sp>
        <p:nvSpPr>
          <p:cNvPr id="242" name="Google Shape;242;p33"/>
          <p:cNvSpPr txBox="1"/>
          <p:nvPr>
            <p:ph idx="1" type="body"/>
          </p:nvPr>
        </p:nvSpPr>
        <p:spPr>
          <a:xfrm>
            <a:off x="628650" y="1463081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33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44" name="Google Shape;244;p33" title="amp_run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31048" y="923350"/>
            <a:ext cx="6681902" cy="4220150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33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19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4"/>
          <p:cNvSpPr txBox="1"/>
          <p:nvPr>
            <p:ph type="title"/>
          </p:nvPr>
        </p:nvSpPr>
        <p:spPr>
          <a:xfrm>
            <a:off x="628650" y="1642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AMP Shortcomings</a:t>
            </a:r>
            <a:endParaRPr/>
          </a:p>
        </p:txBody>
      </p:sp>
      <p:sp>
        <p:nvSpPr>
          <p:cNvPr id="251" name="Google Shape;251;p34"/>
          <p:cNvSpPr txBox="1"/>
          <p:nvPr>
            <p:ph idx="1" type="body"/>
          </p:nvPr>
        </p:nvSpPr>
        <p:spPr>
          <a:xfrm>
            <a:off x="628650" y="1463081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p34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53" name="Google Shape;253;p34" title="amp_scamper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6625" y="960375"/>
            <a:ext cx="7420166" cy="4183125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34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20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Google Shape;259;p35" title="ase_sword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451375"/>
            <a:ext cx="5727924" cy="2692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0" name="Google Shape;260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77150" y="986275"/>
            <a:ext cx="3070350" cy="3829049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35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Adversarial Skill Embeddings (ASE)</a:t>
            </a:r>
            <a:endParaRPr/>
          </a:p>
        </p:txBody>
      </p:sp>
      <p:sp>
        <p:nvSpPr>
          <p:cNvPr id="262" name="Google Shape;262;p35"/>
          <p:cNvSpPr txBox="1"/>
          <p:nvPr>
            <p:ph idx="1" type="body"/>
          </p:nvPr>
        </p:nvSpPr>
        <p:spPr>
          <a:xfrm>
            <a:off x="628650" y="986275"/>
            <a:ext cx="60666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Builds upon AMP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Can handle large corpus (30+ minutes) and produce more natural movements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Hierarchical Training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263" name="Google Shape;263;p35"/>
          <p:cNvSpPr txBox="1"/>
          <p:nvPr/>
        </p:nvSpPr>
        <p:spPr>
          <a:xfrm>
            <a:off x="8707800" y="0"/>
            <a:ext cx="562800" cy="38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21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8" name="Google Shape;268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29550" y="997125"/>
            <a:ext cx="5148999" cy="4183899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36"/>
          <p:cNvSpPr txBox="1"/>
          <p:nvPr/>
        </p:nvSpPr>
        <p:spPr>
          <a:xfrm>
            <a:off x="0" y="0"/>
            <a:ext cx="69129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Adversarial Skill Embeddings (ASE)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270" name="Google Shape;270;p36"/>
          <p:cNvSpPr txBox="1"/>
          <p:nvPr>
            <p:ph idx="1" type="body"/>
          </p:nvPr>
        </p:nvSpPr>
        <p:spPr>
          <a:xfrm>
            <a:off x="311150" y="1089825"/>
            <a:ext cx="60735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Discriminator - same as AMP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Encoder – Represents skills in latent space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271" name="Google Shape;271;p36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22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7"/>
          <p:cNvSpPr txBox="1"/>
          <p:nvPr/>
        </p:nvSpPr>
        <p:spPr>
          <a:xfrm>
            <a:off x="0" y="0"/>
            <a:ext cx="69129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Adversarial Skill Embeddings (ASE)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277" name="Google Shape;277;p37"/>
          <p:cNvSpPr txBox="1"/>
          <p:nvPr>
            <p:ph idx="1" type="body"/>
          </p:nvPr>
        </p:nvSpPr>
        <p:spPr>
          <a:xfrm>
            <a:off x="69550" y="1041500"/>
            <a:ext cx="43755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High Level Goal = Strike that Pillar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Pick the right skill to achieve goal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278" name="Google Shape;278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81450" y="2068050"/>
            <a:ext cx="5574349" cy="2557850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37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23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8"/>
          <p:cNvSpPr txBox="1"/>
          <p:nvPr>
            <p:ph type="title"/>
          </p:nvPr>
        </p:nvSpPr>
        <p:spPr>
          <a:xfrm>
            <a:off x="628650" y="3316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2781"/>
              <a:buFont typeface="Arial"/>
              <a:buNone/>
            </a:pPr>
            <a:r>
              <a:rPr lang="en" sz="3356"/>
              <a:t>Masked Mimic: </a:t>
            </a:r>
            <a:endParaRPr sz="3356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9010"/>
              <a:buFont typeface="Arial"/>
              <a:buNone/>
            </a:pPr>
            <a:r>
              <a:rPr lang="en" sz="2244"/>
              <a:t>Limitations of Traditional Motion Imitation</a:t>
            </a:r>
            <a:endParaRPr sz="2244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5" name="Google Shape;285;p38"/>
          <p:cNvSpPr txBox="1"/>
          <p:nvPr>
            <p:ph idx="1" type="body"/>
          </p:nvPr>
        </p:nvSpPr>
        <p:spPr>
          <a:xfrm>
            <a:off x="628650" y="1048400"/>
            <a:ext cx="8036700" cy="40950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Problems</a:t>
            </a:r>
            <a:endParaRPr sz="20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Policies overfit to narrow task distributions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Reward engineering becomes extremely difficult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Qualitative motion realism is hard to encode numerically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Controllers fail under sparse or incomplete conditioning</a:t>
            </a:r>
            <a:endParaRPr sz="18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Existing methods learn specific behaviors, but not underlying motion structure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MaskedMimic addresses this by learning to reconstruct motion from partial constraints instead of optimizing only for adversarial realism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286" name="Google Shape;286;p38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24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9"/>
          <p:cNvSpPr txBox="1"/>
          <p:nvPr>
            <p:ph type="title"/>
          </p:nvPr>
        </p:nvSpPr>
        <p:spPr>
          <a:xfrm>
            <a:off x="628650" y="3316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2781"/>
              <a:buFont typeface="Arial"/>
              <a:buNone/>
            </a:pPr>
            <a:r>
              <a:rPr lang="en" sz="3356"/>
              <a:t>Masked Mimic: </a:t>
            </a:r>
            <a:endParaRPr sz="3356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9010"/>
              <a:buFont typeface="Arial"/>
              <a:buNone/>
            </a:pPr>
            <a:r>
              <a:rPr lang="en" sz="2244"/>
              <a:t>Two Stage Controller Architecture</a:t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2" name="Google Shape;292;p39"/>
          <p:cNvSpPr txBox="1"/>
          <p:nvPr>
            <p:ph idx="1" type="body"/>
          </p:nvPr>
        </p:nvSpPr>
        <p:spPr>
          <a:xfrm>
            <a:off x="628650" y="1048400"/>
            <a:ext cx="5715000" cy="40950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Stage 1: Fully Constrained Controller</a:t>
            </a:r>
            <a:endParaRPr sz="20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Input: Complete reference motion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Training: Reinforcement learning imitation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Purpose: Learn high quality physically valid motion priors</a:t>
            </a:r>
            <a:endParaRPr sz="18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Stage 2: Partially Constrained Controller</a:t>
            </a:r>
            <a:endParaRPr sz="20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Input: Masked / incomplete motion constraints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Training: Distillation from fully constrained controller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Purpose: Infer missing motion information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293" name="Google Shape;293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30424" y="1245050"/>
            <a:ext cx="2258723" cy="32634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39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25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0"/>
          <p:cNvSpPr txBox="1"/>
          <p:nvPr>
            <p:ph type="title"/>
          </p:nvPr>
        </p:nvSpPr>
        <p:spPr>
          <a:xfrm>
            <a:off x="628650" y="3316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2781"/>
              <a:buFont typeface="Arial"/>
              <a:buNone/>
            </a:pPr>
            <a:r>
              <a:rPr lang="en" sz="3356"/>
              <a:t>Masked Mimic: </a:t>
            </a:r>
            <a:endParaRPr sz="3356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9010"/>
              <a:buFont typeface="Arial"/>
              <a:buNone/>
            </a:pPr>
            <a:r>
              <a:rPr lang="en" sz="2244"/>
              <a:t>Why Masked Reconstruction Improves Generalization</a:t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40"/>
          <p:cNvSpPr txBox="1"/>
          <p:nvPr>
            <p:ph idx="1" type="body"/>
          </p:nvPr>
        </p:nvSpPr>
        <p:spPr>
          <a:xfrm>
            <a:off x="628650" y="1048400"/>
            <a:ext cx="4560600" cy="40950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" sz="2000">
                <a:solidFill>
                  <a:schemeClr val="dk1"/>
                </a:solidFill>
              </a:rPr>
              <a:t>Masking forces the policy to learn:</a:t>
            </a:r>
            <a:endParaRPr sz="20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Temporal consistency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Body part coordination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Motion continuity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Dynamic prediction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Sparse conditioning robustness</a:t>
            </a:r>
            <a:endParaRPr sz="18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Realistic motion emerges from understanding motion structure rather than fooling a discriminator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301" name="Google Shape;301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89300" y="1820427"/>
            <a:ext cx="3475925" cy="1806100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40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26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41"/>
          <p:cNvSpPr txBox="1"/>
          <p:nvPr>
            <p:ph type="title"/>
          </p:nvPr>
        </p:nvSpPr>
        <p:spPr>
          <a:xfrm>
            <a:off x="628650" y="156319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Application 1: Video Games</a:t>
            </a:r>
            <a:endParaRPr/>
          </a:p>
        </p:txBody>
      </p:sp>
      <p:sp>
        <p:nvSpPr>
          <p:cNvPr id="308" name="Google Shape;308;p41"/>
          <p:cNvSpPr txBox="1"/>
          <p:nvPr>
            <p:ph idx="1" type="body"/>
          </p:nvPr>
        </p:nvSpPr>
        <p:spPr>
          <a:xfrm>
            <a:off x="628650" y="1012281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AMP enables fully procedural animation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Characters dynamically react</a:t>
            </a:r>
            <a:endParaRPr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Terrain, collision, player input</a:t>
            </a:r>
            <a:endParaRPr sz="18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AMP keeps motion physically realistic 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Eliminates need for massive animation libraries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Interactive virtual humans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Virtual Reality (VR)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09" name="Google Shape;309;p41"/>
          <p:cNvSpPr txBox="1"/>
          <p:nvPr/>
        </p:nvSpPr>
        <p:spPr>
          <a:xfrm>
            <a:off x="8678050" y="0"/>
            <a:ext cx="6288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27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310" name="Google Shape;310;p41" title="Screenshot 2026-04-21 at 11.48.09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3378475"/>
            <a:ext cx="9144003" cy="1765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42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/>
              <a:t>Application 2: Simulated Robotics and Sim-to-Real Transfer</a:t>
            </a:r>
            <a:endParaRPr/>
          </a:p>
        </p:txBody>
      </p:sp>
      <p:sp>
        <p:nvSpPr>
          <p:cNvPr id="316" name="Google Shape;316;p42"/>
          <p:cNvSpPr txBox="1"/>
          <p:nvPr>
            <p:ph idx="1" type="body"/>
          </p:nvPr>
        </p:nvSpPr>
        <p:spPr>
          <a:xfrm>
            <a:off x="628650" y="1048400"/>
            <a:ext cx="35823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 lnSpcReduction="10000"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Train simulation using motion priors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Transfer to physical robots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AMP produces natural gaits and movement</a:t>
            </a:r>
            <a:endParaRPr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Avoids unnatural RL behaviors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Animation is bridged to robotics</a:t>
            </a:r>
            <a:endParaRPr sz="1800">
              <a:solidFill>
                <a:schemeClr val="dk1"/>
              </a:solidFill>
            </a:endParaRPr>
          </a:p>
          <a:p>
            <a:pPr indent="-349250" lvl="2" marL="1371600" rtl="0" algn="l">
              <a:spcBef>
                <a:spcPts val="0"/>
              </a:spcBef>
              <a:spcAft>
                <a:spcPts val="0"/>
              </a:spcAft>
              <a:buSzPts val="1900"/>
              <a:buChar char="■"/>
            </a:pPr>
            <a:r>
              <a:rPr lang="en" sz="1800">
                <a:solidFill>
                  <a:schemeClr val="dk1"/>
                </a:solidFill>
              </a:rPr>
              <a:t>Learning physical movement from real data</a:t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317" name="Google Shape;317;p42" title="teaser_humanoid.g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37425" y="957975"/>
            <a:ext cx="4806575" cy="2809200"/>
          </a:xfrm>
          <a:prstGeom prst="rect">
            <a:avLst/>
          </a:prstGeom>
          <a:noFill/>
          <a:ln>
            <a:noFill/>
          </a:ln>
        </p:spPr>
      </p:pic>
      <p:sp>
        <p:nvSpPr>
          <p:cNvPr id="318" name="Google Shape;318;p42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28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43"/>
          <p:cNvSpPr txBox="1"/>
          <p:nvPr>
            <p:ph type="title"/>
          </p:nvPr>
        </p:nvSpPr>
        <p:spPr>
          <a:xfrm>
            <a:off x="628650" y="224069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Application 3: </a:t>
            </a:r>
            <a:r>
              <a:rPr lang="en"/>
              <a:t>Films and Animation</a:t>
            </a:r>
            <a:endParaRPr/>
          </a:p>
        </p:txBody>
      </p:sp>
      <p:sp>
        <p:nvSpPr>
          <p:cNvPr id="324" name="Google Shape;324;p43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74650" lvl="0" marL="457200" rtl="0" algn="l">
              <a:spcBef>
                <a:spcPts val="8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Reliance on realistic motion capture reduced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Motion data generated through datasets</a:t>
            </a:r>
            <a:endParaRPr sz="20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Potential for faster animation pipeline</a:t>
            </a:r>
            <a:endParaRPr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Reduced</a:t>
            </a:r>
            <a:r>
              <a:rPr lang="en" sz="1800">
                <a:solidFill>
                  <a:schemeClr val="dk1"/>
                </a:solidFill>
              </a:rPr>
              <a:t> drag from hand animating or poor reference animations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25" name="Google Shape;325;p43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26" name="Google Shape;326;p43" title="Screenshot 2026-04-26 at 5.12.21 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326200"/>
            <a:ext cx="9143997" cy="2817300"/>
          </a:xfrm>
          <a:prstGeom prst="rect">
            <a:avLst/>
          </a:prstGeom>
          <a:noFill/>
          <a:ln>
            <a:noFill/>
          </a:ln>
        </p:spPr>
      </p:pic>
      <p:sp>
        <p:nvSpPr>
          <p:cNvPr id="327" name="Google Shape;327;p43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29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44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Open Issues</a:t>
            </a:r>
            <a:endParaRPr/>
          </a:p>
        </p:txBody>
      </p:sp>
      <p:sp>
        <p:nvSpPr>
          <p:cNvPr id="333" name="Google Shape;333;p44"/>
          <p:cNvSpPr txBox="1"/>
          <p:nvPr>
            <p:ph idx="1" type="body"/>
          </p:nvPr>
        </p:nvSpPr>
        <p:spPr>
          <a:xfrm>
            <a:off x="628650" y="1048399"/>
            <a:ext cx="7886700" cy="40950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74650" lvl="0" marL="457200" rtl="0" algn="l">
              <a:spcBef>
                <a:spcPts val="10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High Level Reasoning &amp; Long Term Planning</a:t>
            </a:r>
            <a:endParaRPr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Can language models direct character behavior?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Goal planning over long time horizons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Connecting semantic reasoning with low level control</a:t>
            </a:r>
            <a:endParaRPr sz="18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10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Generalization Beyond Training Data</a:t>
            </a:r>
            <a:endParaRPr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Unseen environments and tasks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Sparse or ambiguous conditioning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Robustness outside training distributions</a:t>
            </a:r>
            <a:endParaRPr sz="1800">
              <a:solidFill>
                <a:schemeClr val="dk1"/>
              </a:solidFill>
            </a:endParaRPr>
          </a:p>
          <a:p>
            <a:pPr indent="-374650" lvl="0" marL="457200" rtl="0" algn="l">
              <a:spcBef>
                <a:spcPts val="1000"/>
              </a:spcBef>
              <a:spcAft>
                <a:spcPts val="0"/>
              </a:spcAft>
              <a:buSzPts val="2300"/>
              <a:buChar char="●"/>
            </a:pPr>
            <a:r>
              <a:rPr lang="en" sz="2000">
                <a:solidFill>
                  <a:schemeClr val="dk1"/>
                </a:solidFill>
              </a:rPr>
              <a:t>Multi Character Interaction</a:t>
            </a:r>
            <a:endParaRPr sz="20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Coordinated group behavior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Contact dynamics and timing</a:t>
            </a:r>
            <a:endParaRPr sz="1800">
              <a:solidFill>
                <a:schemeClr val="dk1"/>
              </a:solidFill>
            </a:endParaRPr>
          </a:p>
          <a:p>
            <a:pPr indent="-368300" lvl="1" marL="914400" rtl="0" algn="l">
              <a:spcBef>
                <a:spcPts val="0"/>
              </a:spcBef>
              <a:spcAft>
                <a:spcPts val="1200"/>
              </a:spcAft>
              <a:buSzPts val="2200"/>
              <a:buChar char="○"/>
            </a:pPr>
            <a:r>
              <a:rPr lang="en" sz="1800">
                <a:solidFill>
                  <a:schemeClr val="dk1"/>
                </a:solidFill>
              </a:rPr>
              <a:t>Social and environmental reasoning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334" name="Google Shape;334;p44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30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45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Test Questions</a:t>
            </a:r>
            <a:endParaRPr/>
          </a:p>
        </p:txBody>
      </p:sp>
      <p:sp>
        <p:nvSpPr>
          <p:cNvPr id="340" name="Google Shape;340;p45"/>
          <p:cNvSpPr txBox="1"/>
          <p:nvPr/>
        </p:nvSpPr>
        <p:spPr>
          <a:xfrm>
            <a:off x="628650" y="979950"/>
            <a:ext cx="8204400" cy="172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AutoNum type="arabicParenR"/>
            </a:pPr>
            <a:r>
              <a:rPr lang="en" sz="2000">
                <a:solidFill>
                  <a:schemeClr val="dk1"/>
                </a:solidFill>
              </a:rPr>
              <a:t>Who was the creator of Masked Mimic?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AutoNum type="arabicParenR"/>
            </a:pPr>
            <a:r>
              <a:rPr lang="en" sz="2000">
                <a:solidFill>
                  <a:schemeClr val="dk1"/>
                </a:solidFill>
              </a:rPr>
              <a:t>What does the adversarial motion prior train on?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AutoNum type="arabicParenR"/>
            </a:pPr>
            <a:r>
              <a:rPr lang="en" sz="2000">
                <a:solidFill>
                  <a:schemeClr val="dk1"/>
                </a:solidFill>
              </a:rPr>
              <a:t>What does ASE stand for?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341" name="Google Shape;341;p45"/>
          <p:cNvSpPr txBox="1"/>
          <p:nvPr/>
        </p:nvSpPr>
        <p:spPr>
          <a:xfrm>
            <a:off x="8667525" y="7050"/>
            <a:ext cx="8466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31</a:t>
            </a:r>
            <a:endParaRPr sz="2100">
              <a:solidFill>
                <a:schemeClr val="dk1"/>
              </a:solidFill>
            </a:endParaRPr>
          </a:p>
        </p:txBody>
      </p:sp>
      <p:pic>
        <p:nvPicPr>
          <p:cNvPr id="342" name="Google Shape;342;p45" title="qr-cod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03775" y="2136325"/>
            <a:ext cx="2623674" cy="2623674"/>
          </a:xfrm>
          <a:prstGeom prst="rect">
            <a:avLst/>
          </a:prstGeom>
          <a:noFill/>
          <a:ln>
            <a:noFill/>
          </a:ln>
        </p:spPr>
      </p:pic>
      <p:sp>
        <p:nvSpPr>
          <p:cNvPr id="343" name="Google Shape;343;p45"/>
          <p:cNvSpPr txBox="1"/>
          <p:nvPr/>
        </p:nvSpPr>
        <p:spPr>
          <a:xfrm>
            <a:off x="4582165" y="4681800"/>
            <a:ext cx="4266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https://forms.gle/w2TYC5v1YMcvCtnN8</a:t>
            </a:r>
            <a:endParaRPr sz="18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46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349" name="Google Shape;349;p46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-355600" lvl="0" marL="457200" rtl="0" algn="l">
              <a:spcBef>
                <a:spcPts val="80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The FASTEST introduction to Reinforcement Learning on the internet </a:t>
            </a:r>
            <a:r>
              <a:rPr lang="en" sz="2000" u="sng">
                <a:solidFill>
                  <a:schemeClr val="hlink"/>
                </a:solidFill>
                <a:hlinkClick r:id="rId3"/>
              </a:rPr>
              <a:t>https://www.youtube.com/watch?v=VnpRp7ZglfA</a:t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https://arxiv.org/pdf/2104.02180</a:t>
            </a:r>
            <a:endParaRPr sz="2000">
              <a:solidFill>
                <a:schemeClr val="accent5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 u="sng">
                <a:solidFill>
                  <a:schemeClr val="hlink"/>
                </a:solidFill>
                <a:hlinkClick r:id="rId5"/>
              </a:rPr>
              <a:t>https://arxiv.org/pdf/2409.14393v1</a:t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 u="sng">
                <a:solidFill>
                  <a:schemeClr val="hlink"/>
                </a:solidFill>
                <a:hlinkClick r:id="rId6"/>
              </a:rPr>
              <a:t>https://animost.com/ideas-inspirations/optical-motion-capture/</a:t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 u="sng">
                <a:solidFill>
                  <a:schemeClr val="hlink"/>
                </a:solidFill>
                <a:hlinkClick r:id="rId7"/>
              </a:rPr>
              <a:t>https://www.britannica.com/technology/motion-capture</a:t>
            </a:r>
            <a:endParaRPr sz="2000"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000"/>
          </a:p>
        </p:txBody>
      </p:sp>
      <p:sp>
        <p:nvSpPr>
          <p:cNvPr id="350" name="Google Shape;350;p46"/>
          <p:cNvSpPr txBox="1"/>
          <p:nvPr/>
        </p:nvSpPr>
        <p:spPr>
          <a:xfrm>
            <a:off x="8665225" y="7050"/>
            <a:ext cx="509100" cy="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</a:rPr>
              <a:t>32</a:t>
            </a:r>
            <a:endParaRPr sz="2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4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47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Appendix: Policy</a:t>
            </a:r>
            <a:endParaRPr/>
          </a:p>
        </p:txBody>
      </p:sp>
      <p:sp>
        <p:nvSpPr>
          <p:cNvPr id="356" name="Google Shape;356;p47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357" name="Google Shape;357;p47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58" name="Google Shape;358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8638" y="1743075"/>
            <a:ext cx="7724775" cy="1657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48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Appendix: Striking Reward</a:t>
            </a:r>
            <a:endParaRPr/>
          </a:p>
        </p:txBody>
      </p:sp>
      <p:sp>
        <p:nvSpPr>
          <p:cNvPr id="364" name="Google Shape;364;p48"/>
          <p:cNvSpPr txBox="1"/>
          <p:nvPr>
            <p:ph idx="1" type="body"/>
          </p:nvPr>
        </p:nvSpPr>
        <p:spPr>
          <a:xfrm>
            <a:off x="6130500" y="1363075"/>
            <a:ext cx="30816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365" name="Google Shape;365;p48"/>
          <p:cNvPicPr preferRelativeResize="0"/>
          <p:nvPr/>
        </p:nvPicPr>
        <p:blipFill rotWithShape="1">
          <a:blip r:embed="rId3">
            <a:alphaModFix/>
          </a:blip>
          <a:srcRect b="1986" l="750" r="582" t="5215"/>
          <a:stretch/>
        </p:blipFill>
        <p:spPr>
          <a:xfrm>
            <a:off x="430450" y="1540950"/>
            <a:ext cx="6700375" cy="1537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49"/>
          <p:cNvSpPr txBox="1"/>
          <p:nvPr>
            <p:ph type="title"/>
          </p:nvPr>
        </p:nvSpPr>
        <p:spPr>
          <a:xfrm>
            <a:off x="628650" y="273844"/>
            <a:ext cx="7886700" cy="640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Appendix: Objective</a:t>
            </a:r>
            <a:endParaRPr/>
          </a:p>
        </p:txBody>
      </p:sp>
      <p:sp>
        <p:nvSpPr>
          <p:cNvPr id="371" name="Google Shape;371;p49"/>
          <p:cNvSpPr txBox="1"/>
          <p:nvPr>
            <p:ph idx="1" type="body"/>
          </p:nvPr>
        </p:nvSpPr>
        <p:spPr>
          <a:xfrm>
            <a:off x="628650" y="1048406"/>
            <a:ext cx="7886700" cy="35844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372" name="Google Shape;372;p49"/>
          <p:cNvSpPr txBox="1"/>
          <p:nvPr>
            <p:ph idx="12" type="sldNum"/>
          </p:nvPr>
        </p:nvSpPr>
        <p:spPr>
          <a:xfrm>
            <a:off x="6457950" y="4816925"/>
            <a:ext cx="14289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73" name="Google Shape;373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3975" y="1496512"/>
            <a:ext cx="8438425" cy="215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