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48BEC4-F626-4D28-8C1B-A4B59102E8FC}">
  <a:tblStyle styleId="{A948BEC4-F626-4D28-8C1B-A4B59102E8F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d80b6ff486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d80b6ff486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d80b6ff486_4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d80b6ff486_4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d80b6ff486_4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d80b6ff486_4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d80b6ff486_4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d80b6ff486_4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d5cc617d8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d5cc617d8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d9b2ec804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d9b2ec804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d5cc617d8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d5cc617d8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233f7f10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d233f7f10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a:t>Andy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d233f7f10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d233f7f10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595959"/>
                </a:solidFill>
              </a:rPr>
              <a:t>Dan</a:t>
            </a:r>
            <a:endParaRPr sz="18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d80b6ff486_4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d80b6ff486_4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d80b6ff486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d80b6ff486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d80b6ff486_4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d80b6ff486_4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d81b281877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d81b281877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db313685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db313685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81b281877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d81b281877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d80b6ff4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d80b6ff4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a:t>Andy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d80b6ff48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d80b6ff48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d81b2818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d81b2818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Brigitte</a:t>
            </a:r>
            <a:endParaRPr/>
          </a:p>
          <a:p>
            <a:pPr indent="-298450" lvl="0" marL="457200" rtl="0" algn="l">
              <a:spcBef>
                <a:spcPts val="0"/>
              </a:spcBef>
              <a:spcAft>
                <a:spcPts val="0"/>
              </a:spcAft>
              <a:buSzPts val="1100"/>
              <a:buChar char="●"/>
            </a:pPr>
            <a:r>
              <a:rPr lang="en"/>
              <a:t>You may remember Donald Knuth from his counting sort that we learned in class, and here is James H Morris and Vaughan Pratt</a:t>
            </a:r>
            <a:endParaRPr/>
          </a:p>
          <a:p>
            <a:pPr indent="-298450" lvl="0" marL="457200" rtl="0" algn="l">
              <a:spcBef>
                <a:spcPts val="0"/>
              </a:spcBef>
              <a:spcAft>
                <a:spcPts val="0"/>
              </a:spcAft>
              <a:buSzPts val="1100"/>
              <a:buChar char="●"/>
            </a:pPr>
            <a:r>
              <a:rPr lang="en"/>
              <a:t>They are professors at Stanford, Carnegie Mellon, and Stanford, respectively</a:t>
            </a:r>
            <a:endParaRPr/>
          </a:p>
          <a:p>
            <a:pPr indent="-298450" lvl="0" marL="457200" rtl="0" algn="l">
              <a:spcBef>
                <a:spcPts val="0"/>
              </a:spcBef>
              <a:spcAft>
                <a:spcPts val="0"/>
              </a:spcAft>
              <a:buSzPts val="1100"/>
              <a:buChar char="●"/>
            </a:pPr>
            <a:r>
              <a:rPr lang="en"/>
              <a:t>The Knuth-Morris-Pratt algorithm, or KMP, was discovered by Morris and then by Knuth separately in close succession</a:t>
            </a:r>
            <a:endParaRPr/>
          </a:p>
          <a:p>
            <a:pPr indent="-298450" lvl="0" marL="457200" rtl="0" algn="l">
              <a:spcBef>
                <a:spcPts val="0"/>
              </a:spcBef>
              <a:spcAft>
                <a:spcPts val="0"/>
              </a:spcAft>
              <a:buSzPts val="1100"/>
              <a:buChar char="●"/>
            </a:pPr>
            <a:r>
              <a:rPr lang="en"/>
              <a:t>Morris and Pratt published a technical report in 1970, and then the three of them published the algorithm together in 1977</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8af7608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8af7608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Brigitte</a:t>
            </a:r>
            <a:endParaRPr/>
          </a:p>
          <a:p>
            <a:pPr indent="-298450" lvl="0" marL="457200" rtl="0" algn="l">
              <a:spcBef>
                <a:spcPts val="0"/>
              </a:spcBef>
              <a:spcAft>
                <a:spcPts val="0"/>
              </a:spcAft>
              <a:buSzPts val="1100"/>
              <a:buChar char="●"/>
            </a:pPr>
            <a:r>
              <a:rPr lang="en"/>
              <a:t>KMP is similar to the naive approach, but requires preprocessing to create the prefix function of the pattern, which is called pi in the textbook</a:t>
            </a:r>
            <a:endParaRPr/>
          </a:p>
          <a:p>
            <a:pPr indent="-298450" lvl="0" marL="457200" rtl="0" algn="l">
              <a:spcBef>
                <a:spcPts val="0"/>
              </a:spcBef>
              <a:spcAft>
                <a:spcPts val="0"/>
              </a:spcAft>
              <a:buSzPts val="1100"/>
              <a:buChar char="●"/>
            </a:pPr>
            <a:r>
              <a:rPr lang="en"/>
              <a:t>This prefix function stores information about how the pattern matches against itself, so whether there are any repetitions within the pattern</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d863bbbb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d863bbbb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Brigitte</a:t>
            </a:r>
            <a:endParaRPr>
              <a:solidFill>
                <a:schemeClr val="dk1"/>
              </a:solidFill>
            </a:endParaRPr>
          </a:p>
          <a:p>
            <a:pPr indent="-298450" lvl="0" marL="457200" rtl="0" algn="l">
              <a:spcBef>
                <a:spcPts val="0"/>
              </a:spcBef>
              <a:spcAft>
                <a:spcPts val="0"/>
              </a:spcAft>
              <a:buSzPts val="1100"/>
              <a:buChar char="●"/>
            </a:pPr>
            <a:r>
              <a:rPr lang="en">
                <a:solidFill>
                  <a:schemeClr val="dk1"/>
                </a:solidFill>
              </a:rPr>
              <a:t>So then, the process of actually checking for matches works by checking</a:t>
            </a:r>
            <a:r>
              <a:rPr lang="en">
                <a:solidFill>
                  <a:schemeClr val="dk1"/>
                </a:solidFill>
              </a:rPr>
              <a:t> the pattern against the text like in the naive approach, but the prefix function is used to determine the next index to check (as opposed to just checking every index)</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way, the algorithm only checks at indexes with potential to be a match</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daacb96c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daacb96c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d233f7f10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d233f7f10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Brigitte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d81b2818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d81b2818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a:p>
            <a:pPr indent="0" lvl="0" marL="0" rtl="0" algn="l">
              <a:spcBef>
                <a:spcPts val="0"/>
              </a:spcBef>
              <a:spcAft>
                <a:spcPts val="0"/>
              </a:spcAft>
              <a:buNone/>
            </a:pPr>
            <a:r>
              <a:rPr lang="en"/>
              <a:t>All other algorithms perform worse than naive if the text is small</a:t>
            </a:r>
            <a:endParaRPr/>
          </a:p>
          <a:p>
            <a:pPr indent="0" lvl="0" marL="0" rtl="0" algn="l">
              <a:spcBef>
                <a:spcPts val="0"/>
              </a:spcBef>
              <a:spcAft>
                <a:spcPts val="0"/>
              </a:spcAft>
              <a:buNone/>
            </a:pPr>
            <a:r>
              <a:rPr lang="en">
                <a:solidFill>
                  <a:schemeClr val="dk1"/>
                </a:solidFill>
              </a:rPr>
              <a:t>Rabin-Karp worse than Naive unless the parameters are tuned well</a:t>
            </a:r>
            <a:endParaRPr>
              <a:solidFill>
                <a:schemeClr val="dk1"/>
              </a:solidFill>
            </a:endParaRPr>
          </a:p>
          <a:p>
            <a:pPr indent="0" lvl="0" marL="0" rtl="0" algn="l">
              <a:spcBef>
                <a:spcPts val="0"/>
              </a:spcBef>
              <a:spcAft>
                <a:spcPts val="0"/>
              </a:spcAft>
              <a:buNone/>
            </a:pPr>
            <a:r>
              <a:rPr lang="en">
                <a:solidFill>
                  <a:schemeClr val="dk1"/>
                </a:solidFill>
              </a:rPr>
              <a:t>For large texts, KMP is the best algorithm in the textbook</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d8fa6d9f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d8fa6d9f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d233f7f10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d233f7f10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a:t>Dan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d7143ade7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d7143ade7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d80b6ff48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d80b6ff48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d81b281877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d81b281877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Brigitte</a:t>
            </a:r>
            <a:endParaRPr/>
          </a:p>
          <a:p>
            <a:pPr indent="-298450" lvl="0" marL="457200" rtl="0" algn="l">
              <a:spcBef>
                <a:spcPts val="0"/>
              </a:spcBef>
              <a:spcAft>
                <a:spcPts val="0"/>
              </a:spcAft>
              <a:buSzPts val="1100"/>
              <a:buChar char="●"/>
            </a:pPr>
            <a:r>
              <a:rPr lang="en"/>
              <a:t>Algorithms dont account for fuzzy matching- if there are small, unintentional inconsistencies between the text and pattern, there won’t be a match</a:t>
            </a:r>
            <a:endParaRPr/>
          </a:p>
          <a:p>
            <a:pPr indent="-298450" lvl="0" marL="457200" rtl="0" algn="l">
              <a:spcBef>
                <a:spcPts val="0"/>
              </a:spcBef>
              <a:spcAft>
                <a:spcPts val="0"/>
              </a:spcAft>
              <a:buSzPts val="1100"/>
              <a:buChar char="●"/>
            </a:pPr>
            <a:r>
              <a:rPr lang="en"/>
              <a:t>The best algorithms require too much preprocessing for small texts, so they actually perform worse than the naive approach</a:t>
            </a:r>
            <a:endParaRPr/>
          </a:p>
          <a:p>
            <a:pPr indent="-298450" lvl="0" marL="457200" rtl="0" algn="l">
              <a:spcBef>
                <a:spcPts val="0"/>
              </a:spcBef>
              <a:spcAft>
                <a:spcPts val="0"/>
              </a:spcAft>
              <a:buSzPts val="1100"/>
              <a:buChar char="●"/>
            </a:pPr>
            <a:r>
              <a:rPr lang="en"/>
              <a:t>Constraints provide speedups, but are different for each application</a:t>
            </a:r>
            <a:endParaRPr/>
          </a:p>
          <a:p>
            <a:pPr indent="-298450" lvl="0" marL="457200" rtl="0" algn="l">
              <a:spcBef>
                <a:spcPts val="0"/>
              </a:spcBef>
              <a:spcAft>
                <a:spcPts val="0"/>
              </a:spcAft>
              <a:buSzPts val="1100"/>
              <a:buChar char="●"/>
            </a:pPr>
            <a:r>
              <a:rPr lang="en"/>
              <a:t>These algorithms are not easily parallelizable</a:t>
            </a:r>
            <a:endParaRPr/>
          </a:p>
          <a:p>
            <a:pPr indent="-298450" lvl="0" marL="457200" rtl="0" algn="l">
              <a:spcBef>
                <a:spcPts val="0"/>
              </a:spcBef>
              <a:spcAft>
                <a:spcPts val="0"/>
              </a:spcAft>
              <a:buSzPts val="1100"/>
              <a:buChar char="●"/>
            </a:pPr>
            <a:r>
              <a:rPr lang="en"/>
              <a:t>These algorithms can’t perform well on compressed text without decompression</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d233f7f10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d233f7f10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d9cc59ebd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d9cc59ebd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d233f7f10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d233f7f10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d233f7f10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d233f7f10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a:t>Andy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d80b6ff486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d80b6ff486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80b6ff486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d80b6ff486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d9b2ec804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d9b2ec804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80b6ff486_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d80b6ff486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d80b6ff486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d80b6ff486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31.jpg"/><Relationship Id="rId13" Type="http://schemas.openxmlformats.org/officeDocument/2006/relationships/image" Target="../media/image19.jpg"/><Relationship Id="rId12" Type="http://schemas.openxmlformats.org/officeDocument/2006/relationships/image" Target="../media/image17.jp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1.jpg"/><Relationship Id="rId9" Type="http://schemas.openxmlformats.org/officeDocument/2006/relationships/image" Target="../media/image18.jpg"/><Relationship Id="rId15" Type="http://schemas.openxmlformats.org/officeDocument/2006/relationships/image" Target="../media/image23.jpg"/><Relationship Id="rId14" Type="http://schemas.openxmlformats.org/officeDocument/2006/relationships/image" Target="../media/image9.jpg"/><Relationship Id="rId17" Type="http://schemas.openxmlformats.org/officeDocument/2006/relationships/image" Target="../media/image46.jpg"/><Relationship Id="rId16" Type="http://schemas.openxmlformats.org/officeDocument/2006/relationships/image" Target="../media/image32.jpg"/><Relationship Id="rId5" Type="http://schemas.openxmlformats.org/officeDocument/2006/relationships/image" Target="../media/image15.jpg"/><Relationship Id="rId6" Type="http://schemas.openxmlformats.org/officeDocument/2006/relationships/image" Target="../media/image12.jpg"/><Relationship Id="rId18" Type="http://schemas.openxmlformats.org/officeDocument/2006/relationships/image" Target="../media/image10.jpg"/><Relationship Id="rId7" Type="http://schemas.openxmlformats.org/officeDocument/2006/relationships/image" Target="../media/image14.jpg"/><Relationship Id="rId8"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40.png"/><Relationship Id="rId5" Type="http://schemas.openxmlformats.org/officeDocument/2006/relationships/image" Target="../media/image48.png"/><Relationship Id="rId6" Type="http://schemas.openxmlformats.org/officeDocument/2006/relationships/image" Target="../media/image44.png"/><Relationship Id="rId7" Type="http://schemas.openxmlformats.org/officeDocument/2006/relationships/image" Target="../media/image35.png"/><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String Matching: How does Word do it?</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Daniel Joy, Brigitte Turner, Andy Zeng</a:t>
            </a:r>
            <a:endParaRPr>
              <a:solidFill>
                <a:schemeClr val="dk1"/>
              </a:solidFill>
            </a:endParaRPr>
          </a:p>
        </p:txBody>
      </p:sp>
      <p:pic>
        <p:nvPicPr>
          <p:cNvPr id="56" name="Google Shape;56;p13"/>
          <p:cNvPicPr preferRelativeResize="0"/>
          <p:nvPr/>
        </p:nvPicPr>
        <p:blipFill>
          <a:blip r:embed="rId3">
            <a:alphaModFix/>
          </a:blip>
          <a:stretch>
            <a:fillRect/>
          </a:stretch>
        </p:blipFill>
        <p:spPr>
          <a:xfrm>
            <a:off x="2619493" y="3626725"/>
            <a:ext cx="4286733" cy="1287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 practice!</a:t>
            </a:r>
            <a:endParaRPr/>
          </a:p>
        </p:txBody>
      </p:sp>
      <p:sp>
        <p:nvSpPr>
          <p:cNvPr id="157" name="Google Shape;157;p22"/>
          <p:cNvSpPr txBox="1"/>
          <p:nvPr>
            <p:ph idx="1" type="body"/>
          </p:nvPr>
        </p:nvSpPr>
        <p:spPr>
          <a:xfrm>
            <a:off x="257100" y="1152150"/>
            <a:ext cx="8520600" cy="141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200">
                <a:solidFill>
                  <a:schemeClr val="dk1"/>
                </a:solidFill>
              </a:rPr>
              <a:t>tagccggtgttgggagaatataatgttgatccagagcacgttg</a:t>
            </a:r>
            <a:endParaRPr sz="3200">
              <a:solidFill>
                <a:schemeClr val="dk1"/>
              </a:solidFill>
            </a:endParaRPr>
          </a:p>
          <a:p>
            <a:pPr indent="0" lvl="0" marL="0" rtl="0" algn="ctr">
              <a:spcBef>
                <a:spcPts val="1200"/>
              </a:spcBef>
              <a:spcAft>
                <a:spcPts val="0"/>
              </a:spcAft>
              <a:buClr>
                <a:schemeClr val="dk1"/>
              </a:buClr>
              <a:buSzPts val="1100"/>
              <a:buFont typeface="Arial"/>
              <a:buNone/>
            </a:pPr>
            <a:r>
              <a:rPr lang="en" sz="3200">
                <a:solidFill>
                  <a:schemeClr val="dk1"/>
                </a:solidFill>
              </a:rPr>
              <a:t>gatagccgaatgtcagagtgaacaggggttcgtcaatcattg</a:t>
            </a:r>
            <a:endParaRPr sz="3200">
              <a:solidFill>
                <a:schemeClr val="dk1"/>
              </a:solidFill>
            </a:endParaRPr>
          </a:p>
          <a:p>
            <a:pPr indent="0" lvl="0" marL="0" rtl="0" algn="ctr">
              <a:spcBef>
                <a:spcPts val="1200"/>
              </a:spcBef>
              <a:spcAft>
                <a:spcPts val="0"/>
              </a:spcAft>
              <a:buClr>
                <a:schemeClr val="dk1"/>
              </a:buClr>
              <a:buSzPts val="1100"/>
              <a:buFont typeface="Arial"/>
              <a:buNone/>
            </a:pPr>
            <a:r>
              <a:rPr lang="en" sz="3200">
                <a:solidFill>
                  <a:schemeClr val="dk1"/>
                </a:solidFill>
              </a:rPr>
              <a:t>ctattgtggtcctccctcattttcattaagtagacacgtgggac</a:t>
            </a:r>
            <a:endParaRPr sz="3200">
              <a:solidFill>
                <a:schemeClr val="dk1"/>
              </a:solidFill>
            </a:endParaRPr>
          </a:p>
          <a:p>
            <a:pPr indent="0" lvl="0" marL="0" rtl="0" algn="ctr">
              <a:spcBef>
                <a:spcPts val="1200"/>
              </a:spcBef>
              <a:spcAft>
                <a:spcPts val="0"/>
              </a:spcAft>
              <a:buClr>
                <a:schemeClr val="dk1"/>
              </a:buClr>
              <a:buSzPts val="1100"/>
              <a:buFont typeface="Arial"/>
              <a:buNone/>
            </a:pPr>
            <a:r>
              <a:rPr lang="en" sz="3200">
                <a:solidFill>
                  <a:schemeClr val="dk1"/>
                </a:solidFill>
              </a:rPr>
              <a:t>Pattern: </a:t>
            </a:r>
            <a:r>
              <a:rPr lang="en" sz="3200">
                <a:solidFill>
                  <a:srgbClr val="FF0000"/>
                </a:solidFill>
              </a:rPr>
              <a:t>tga</a:t>
            </a:r>
            <a:endParaRPr sz="3200">
              <a:solidFill>
                <a:srgbClr val="FF0000"/>
              </a:solidFill>
            </a:endParaRPr>
          </a:p>
          <a:p>
            <a:pPr indent="0" lvl="0" marL="0" rtl="0" algn="ctr">
              <a:spcBef>
                <a:spcPts val="1200"/>
              </a:spcBef>
              <a:spcAft>
                <a:spcPts val="1200"/>
              </a:spcAft>
              <a:buNone/>
            </a:pPr>
            <a:r>
              <a:t/>
            </a:r>
            <a:endParaRPr sz="3200">
              <a:solidFill>
                <a:schemeClr val="dk1"/>
              </a:solidFill>
            </a:endParaRPr>
          </a:p>
        </p:txBody>
      </p:sp>
      <p:sp>
        <p:nvSpPr>
          <p:cNvPr id="158" name="Google Shape;15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 practice!</a:t>
            </a:r>
            <a:endParaRPr/>
          </a:p>
        </p:txBody>
      </p:sp>
      <p:sp>
        <p:nvSpPr>
          <p:cNvPr id="164" name="Google Shape;164;p23"/>
          <p:cNvSpPr txBox="1"/>
          <p:nvPr>
            <p:ph idx="1" type="body"/>
          </p:nvPr>
        </p:nvSpPr>
        <p:spPr>
          <a:xfrm>
            <a:off x="257100" y="1152150"/>
            <a:ext cx="8520600" cy="141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chemeClr val="dk1"/>
                </a:solidFill>
              </a:rPr>
              <a:t>tagccggtgttgggagaatataatgttgatccagagcacgttg</a:t>
            </a:r>
            <a:endParaRPr sz="3200">
              <a:solidFill>
                <a:schemeClr val="dk1"/>
              </a:solidFill>
            </a:endParaRPr>
          </a:p>
          <a:p>
            <a:pPr indent="0" lvl="0" marL="0" rtl="0" algn="ctr">
              <a:spcBef>
                <a:spcPts val="1200"/>
              </a:spcBef>
              <a:spcAft>
                <a:spcPts val="0"/>
              </a:spcAft>
              <a:buNone/>
            </a:pPr>
            <a:r>
              <a:rPr lang="en" sz="3200">
                <a:solidFill>
                  <a:schemeClr val="dk1"/>
                </a:solidFill>
              </a:rPr>
              <a:t>gatagccgaatgtcagag</a:t>
            </a:r>
            <a:r>
              <a:rPr lang="en" sz="3200">
                <a:solidFill>
                  <a:srgbClr val="FF0000"/>
                </a:solidFill>
              </a:rPr>
              <a:t>tga</a:t>
            </a:r>
            <a:r>
              <a:rPr lang="en" sz="3200">
                <a:solidFill>
                  <a:schemeClr val="dk1"/>
                </a:solidFill>
              </a:rPr>
              <a:t>acaggggttcgtcaatcattg</a:t>
            </a:r>
            <a:endParaRPr sz="3200">
              <a:solidFill>
                <a:schemeClr val="dk1"/>
              </a:solidFill>
            </a:endParaRPr>
          </a:p>
          <a:p>
            <a:pPr indent="0" lvl="0" marL="0" rtl="0" algn="ctr">
              <a:spcBef>
                <a:spcPts val="1200"/>
              </a:spcBef>
              <a:spcAft>
                <a:spcPts val="0"/>
              </a:spcAft>
              <a:buNone/>
            </a:pPr>
            <a:r>
              <a:rPr lang="en" sz="3200">
                <a:solidFill>
                  <a:schemeClr val="dk1"/>
                </a:solidFill>
              </a:rPr>
              <a:t>ctattgtggtcctccctcattttcattaagtagacacgtgggac</a:t>
            </a:r>
            <a:endParaRPr sz="3200">
              <a:solidFill>
                <a:schemeClr val="dk1"/>
              </a:solidFill>
            </a:endParaRPr>
          </a:p>
          <a:p>
            <a:pPr indent="0" lvl="0" marL="0" rtl="0" algn="ctr">
              <a:spcBef>
                <a:spcPts val="1200"/>
              </a:spcBef>
              <a:spcAft>
                <a:spcPts val="1200"/>
              </a:spcAft>
              <a:buNone/>
            </a:pPr>
            <a:r>
              <a:rPr lang="en" sz="3200">
                <a:solidFill>
                  <a:schemeClr val="dk1"/>
                </a:solidFill>
              </a:rPr>
              <a:t>Pattern: </a:t>
            </a:r>
            <a:r>
              <a:rPr lang="en" sz="3200">
                <a:solidFill>
                  <a:srgbClr val="FF0000"/>
                </a:solidFill>
              </a:rPr>
              <a:t>tga</a:t>
            </a:r>
            <a:endParaRPr sz="3200">
              <a:solidFill>
                <a:srgbClr val="FF0000"/>
              </a:solidFill>
            </a:endParaRPr>
          </a:p>
        </p:txBody>
      </p:sp>
      <p:sp>
        <p:nvSpPr>
          <p:cNvPr id="165" name="Google Shape;16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 practice!</a:t>
            </a:r>
            <a:endParaRPr/>
          </a:p>
        </p:txBody>
      </p:sp>
      <p:sp>
        <p:nvSpPr>
          <p:cNvPr id="171" name="Google Shape;171;p24"/>
          <p:cNvSpPr txBox="1"/>
          <p:nvPr>
            <p:ph idx="1" type="body"/>
          </p:nvPr>
        </p:nvSpPr>
        <p:spPr>
          <a:xfrm>
            <a:off x="257100" y="1152150"/>
            <a:ext cx="8520600" cy="141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chemeClr val="dk1"/>
                </a:solidFill>
              </a:rPr>
              <a:t>8917398510960915370813513807806718305810735017840826137484932836470135110158376842797624580890138543971403871</a:t>
            </a:r>
            <a:endParaRPr sz="3200">
              <a:solidFill>
                <a:schemeClr val="dk1"/>
              </a:solidFill>
            </a:endParaRPr>
          </a:p>
          <a:p>
            <a:pPr indent="0" lvl="0" marL="0" rtl="0" algn="ctr">
              <a:spcBef>
                <a:spcPts val="1200"/>
              </a:spcBef>
              <a:spcAft>
                <a:spcPts val="1200"/>
              </a:spcAft>
              <a:buNone/>
            </a:pPr>
            <a:r>
              <a:rPr lang="en" sz="3200">
                <a:solidFill>
                  <a:schemeClr val="dk1"/>
                </a:solidFill>
              </a:rPr>
              <a:t>Pattern: </a:t>
            </a:r>
            <a:r>
              <a:rPr lang="en" sz="3200">
                <a:solidFill>
                  <a:srgbClr val="FF0000"/>
                </a:solidFill>
              </a:rPr>
              <a:t>583768</a:t>
            </a:r>
            <a:endParaRPr sz="3200">
              <a:solidFill>
                <a:srgbClr val="FF0000"/>
              </a:solidFill>
            </a:endParaRPr>
          </a:p>
        </p:txBody>
      </p:sp>
      <p:sp>
        <p:nvSpPr>
          <p:cNvPr id="172" name="Google Shape;17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 practice!</a:t>
            </a:r>
            <a:endParaRPr/>
          </a:p>
        </p:txBody>
      </p:sp>
      <p:sp>
        <p:nvSpPr>
          <p:cNvPr id="178" name="Google Shape;178;p25"/>
          <p:cNvSpPr txBox="1"/>
          <p:nvPr>
            <p:ph idx="1" type="body"/>
          </p:nvPr>
        </p:nvSpPr>
        <p:spPr>
          <a:xfrm>
            <a:off x="257100" y="1152150"/>
            <a:ext cx="8520600" cy="141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chemeClr val="dk1"/>
                </a:solidFill>
              </a:rPr>
              <a:t>89173985109609153708135138078067183058107350178408261374849328364701351101</a:t>
            </a:r>
            <a:r>
              <a:rPr lang="en" sz="3200">
                <a:solidFill>
                  <a:srgbClr val="FF0000"/>
                </a:solidFill>
              </a:rPr>
              <a:t>583768</a:t>
            </a:r>
            <a:r>
              <a:rPr lang="en" sz="3200">
                <a:solidFill>
                  <a:schemeClr val="dk1"/>
                </a:solidFill>
              </a:rPr>
              <a:t>42797624580890138543971403871</a:t>
            </a:r>
            <a:endParaRPr sz="3200">
              <a:solidFill>
                <a:schemeClr val="dk1"/>
              </a:solidFill>
            </a:endParaRPr>
          </a:p>
          <a:p>
            <a:pPr indent="0" lvl="0" marL="0" rtl="0" algn="ctr">
              <a:spcBef>
                <a:spcPts val="1200"/>
              </a:spcBef>
              <a:spcAft>
                <a:spcPts val="1200"/>
              </a:spcAft>
              <a:buNone/>
            </a:pPr>
            <a:r>
              <a:rPr lang="en" sz="3200">
                <a:solidFill>
                  <a:schemeClr val="dk1"/>
                </a:solidFill>
              </a:rPr>
              <a:t>Pattern: </a:t>
            </a:r>
            <a:r>
              <a:rPr lang="en" sz="3200">
                <a:solidFill>
                  <a:srgbClr val="FF0000"/>
                </a:solidFill>
              </a:rPr>
              <a:t>583768</a:t>
            </a:r>
            <a:endParaRPr sz="3200">
              <a:solidFill>
                <a:srgbClr val="FF0000"/>
              </a:solidFill>
            </a:endParaRPr>
          </a:p>
        </p:txBody>
      </p:sp>
      <p:sp>
        <p:nvSpPr>
          <p:cNvPr id="179" name="Google Shape;17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ph idx="1" type="body"/>
          </p:nvPr>
        </p:nvSpPr>
        <p:spPr>
          <a:xfrm>
            <a:off x="311700" y="392200"/>
            <a:ext cx="8520600" cy="4176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358"/>
              <a:buFont typeface="Arial"/>
              <a:buNone/>
            </a:pPr>
            <a:r>
              <a:rPr lang="en" sz="1185">
                <a:solidFill>
                  <a:schemeClr val="dk1"/>
                </a:solidFill>
              </a:rPr>
              <a:t>From the thirty-five volumes of scriptures that are in the treasury, we've selected altogether five thousand and forty-eight scrolls? for the sage monk to take back to the Tang in the Land of the East. Most of these’ve been properly packed, loaded on the horse, and a few have also been arranged in a pannier. The pilgrims now wish to express their thanks to you.” Having tethered the horse and set down the poles, Tripitaka led his 3 disciples to bow to God, each pressing his palms together in front of him. Siddhartha said to the Tang Monk, “The efficacy of these scriptures can’t be measured. Not only are they the mirror of our faith but they are also the source of the Three Religions. They mustn't be lightly handled, especially when you return to your South Jambidvipa Continent and display them to the multitude. No one should open a scroll without fasting and bathing first. Treasure them! Honour them! Therein will be found the mysteries of gaining mortality and comprehending the Way, the wondrous formulas for the execution of ten thousand transformations.” Tripitaka respected to thank him and to express his faith and obedience. As before, he saluted himself in homage three times to the Religious Patriarch with all earnestness and sincerity before he took the scriptures and left. As he went through the three monastery gates, he again thanked each of the sages. After he had sent away the Tang Monk, Siddhartha dismissed the assembly for the transmission of scriptures. From one side stepped forth the Nun Guanshiyin who pressed her palms together to say to the Religious Patriarch, “This disciple received your golden decree that year to search for someone in the Land of the East to be a scripture seeker. Today he has succeeded. Altogether, his journey took fourteen years, or five thousand and forty days. Eight more days and the perfect canonical number will be attained. Would you permit me to surrender in return your golden decree?” Highly pleased, Siddhartha said, “What you said is most appropriate. You're certainly permitted to surrender my golden decree.” He then gave this instruction to the Eight Lightning Guardians: “Quickly exercise your magic powers to lift the sage monk back to the East. As soon as he has imparted the true scriptures to the people there, bring him back here to the West. You must accomplish all this within eight days, so as to fulfil the perfect canonical number of five thousand and forty-eight. Do not delay.” The Lightning Guardians at once caught up with the Tang Monk, crying, “Scripture seekers, follow us!” The Tang Monk and his companions, all with healthy frames and buoyant bodies, followed the Lightning Guardians to rise in the air astride the clouds. Truly their minds enlightened, they saluted to God; merit perfected, they ascended on high. </a:t>
            </a:r>
            <a:endParaRPr sz="1185">
              <a:solidFill>
                <a:schemeClr val="dk1"/>
              </a:solidFill>
            </a:endParaRPr>
          </a:p>
          <a:p>
            <a:pPr indent="0" lvl="0" marL="0" rtl="0" algn="l">
              <a:lnSpc>
                <a:spcPct val="95000"/>
              </a:lnSpc>
              <a:spcBef>
                <a:spcPts val="1200"/>
              </a:spcBef>
              <a:spcAft>
                <a:spcPts val="1200"/>
              </a:spcAft>
              <a:buSzPts val="358"/>
              <a:buNone/>
            </a:pPr>
            <a:r>
              <a:t/>
            </a:r>
            <a:endParaRPr sz="1185">
              <a:solidFill>
                <a:schemeClr val="dk1"/>
              </a:solidFill>
            </a:endParaRPr>
          </a:p>
        </p:txBody>
      </p:sp>
      <p:sp>
        <p:nvSpPr>
          <p:cNvPr id="185" name="Google Shape;18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86" name="Google Shape;186;p26"/>
          <p:cNvSpPr txBox="1"/>
          <p:nvPr/>
        </p:nvSpPr>
        <p:spPr>
          <a:xfrm>
            <a:off x="780850" y="4540875"/>
            <a:ext cx="6679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Pattern = </a:t>
            </a:r>
            <a:r>
              <a:rPr lang="en" sz="1800">
                <a:solidFill>
                  <a:srgbClr val="FF0000"/>
                </a:solidFill>
              </a:rPr>
              <a:t>monastery</a:t>
            </a:r>
            <a:endParaRPr sz="18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idx="1" type="body"/>
          </p:nvPr>
        </p:nvSpPr>
        <p:spPr>
          <a:xfrm>
            <a:off x="311700" y="392200"/>
            <a:ext cx="8520600" cy="4176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358"/>
              <a:buFont typeface="Arial"/>
              <a:buNone/>
            </a:pPr>
            <a:r>
              <a:rPr lang="en" sz="1185">
                <a:solidFill>
                  <a:schemeClr val="dk1"/>
                </a:solidFill>
              </a:rPr>
              <a:t>From the thirty-five volumes of scriptures that are in the treasury, we've selected altogether five thousand and forty-eight scrolls? for the sage monk to take back to the Tang in the Land of the East. Most of these’ve been properly packed, loaded on the horse, and a few have also been arranged in a pannier. The pilgrims now wish to express their thanks to you.” Having tethered the horse and set down the poles, Tripitaka led his 3 disciples to bow to God, each pressing his palms together in front of him. Siddhartha said to the Tang Monk, “The efficacy of these scriptures can’t be measured. Not only are they the mirror of our faith but they are also the source of the Three Religions. They mustn't be lightly handled, especially when you return to your South Jambidvipa Continent and display them to the multitude. No one should open a scroll without fasting and bathing first. Treasure them! Honour them! Therein will be found the mysteries of gaining mortality and comprehending the Way, the wondrous formulas for the execution of ten thousand transformations.” Tripitaka respected to thank him and to express his faith and obedience. As before, he saluted himself in homage three times to the Religious Patriarch with all earnestness and sincerity before he took the scriptures and left. As he went through the three </a:t>
            </a:r>
            <a:r>
              <a:rPr lang="en" sz="1185">
                <a:solidFill>
                  <a:srgbClr val="FF0000"/>
                </a:solidFill>
              </a:rPr>
              <a:t>monastery </a:t>
            </a:r>
            <a:r>
              <a:rPr lang="en" sz="1185">
                <a:solidFill>
                  <a:schemeClr val="dk1"/>
                </a:solidFill>
              </a:rPr>
              <a:t>gates, he again thanked each of the sages. After he had sent away the Tang Monk, Siddhartha dismissed the assembly for the transmission of scriptures. From one side stepped forth the Nun Guanshiyin who pressed her palms together to say to the Religious Patriarch, “This disciple received your golden decree that year to search for someone in the Land of the East to be a scripture seeker. Today he has succeeded. Altogether, his journey took fourteen years, or five thousand and forty days. Eight more days and the perfect canonical number will be attained. Would you permit me to surrender in return your golden decree?” Highly pleased, Siddhartha said, “What you said is most appropriate. You're certainly permitted to surrender my golden decree.” He then gave this instruction to the Eight Lightning Guardians: “Quickly exercise your magic powers to lift the sage monk back to the East. As soon as he has imparted the true scriptures to the people there, bring him back here to the West. You must accomplish all this within eight days, so as to fulfil the perfect canonical number of five thousand and forty-eight. Do not delay.” The Lightning Guardians at once caught up with the Tang Monk, crying, “Scripture seekers, follow us!” The Tang Monk and his companions, all with healthy frames and buoyant bodies, followed the Lightning Guardians to rise in the air astride the clouds. Truly their minds enlightened, they saluted to God; merit perfected, they ascended on high. </a:t>
            </a:r>
            <a:endParaRPr sz="1185">
              <a:solidFill>
                <a:schemeClr val="dk1"/>
              </a:solidFill>
            </a:endParaRPr>
          </a:p>
          <a:p>
            <a:pPr indent="0" lvl="0" marL="0" rtl="0" algn="l">
              <a:lnSpc>
                <a:spcPct val="95000"/>
              </a:lnSpc>
              <a:spcBef>
                <a:spcPts val="1200"/>
              </a:spcBef>
              <a:spcAft>
                <a:spcPts val="1200"/>
              </a:spcAft>
              <a:buSzPts val="358"/>
              <a:buNone/>
            </a:pPr>
            <a:r>
              <a:t/>
            </a:r>
            <a:endParaRPr sz="1185">
              <a:solidFill>
                <a:schemeClr val="dk1"/>
              </a:solidFill>
            </a:endParaRPr>
          </a:p>
        </p:txBody>
      </p:sp>
      <p:sp>
        <p:nvSpPr>
          <p:cNvPr id="192" name="Google Shape;19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93" name="Google Shape;193;p27"/>
          <p:cNvSpPr txBox="1"/>
          <p:nvPr/>
        </p:nvSpPr>
        <p:spPr>
          <a:xfrm>
            <a:off x="780850" y="4540875"/>
            <a:ext cx="6679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Pattern = </a:t>
            </a:r>
            <a:r>
              <a:rPr lang="en" sz="1800">
                <a:solidFill>
                  <a:srgbClr val="FF0000"/>
                </a:solidFill>
              </a:rPr>
              <a:t>monastery</a:t>
            </a:r>
            <a:endParaRPr sz="18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Word Search</a:t>
            </a:r>
            <a:endParaRPr/>
          </a:p>
        </p:txBody>
      </p:sp>
      <p:sp>
        <p:nvSpPr>
          <p:cNvPr id="199" name="Google Shape;199;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As you can see, it’s not so simple. As you had to scan the majority of the text to find the word.</a:t>
            </a:r>
            <a:endParaRPr>
              <a:solidFill>
                <a:schemeClr val="dk1"/>
              </a:solidFill>
            </a:endParaRPr>
          </a:p>
          <a:p>
            <a:pPr indent="0" lvl="0" marL="0" rtl="0" algn="l">
              <a:spcBef>
                <a:spcPts val="1200"/>
              </a:spcBef>
              <a:spcAft>
                <a:spcPts val="0"/>
              </a:spcAft>
              <a:buNone/>
            </a:pPr>
            <a:r>
              <a:rPr lang="en">
                <a:solidFill>
                  <a:schemeClr val="dk1"/>
                </a:solidFill>
              </a:rPr>
              <a:t>The </a:t>
            </a:r>
            <a:r>
              <a:rPr lang="en">
                <a:solidFill>
                  <a:schemeClr val="dk1"/>
                </a:solidFill>
              </a:rPr>
              <a:t>intuitively way we do it is with </a:t>
            </a:r>
            <a:r>
              <a:rPr lang="en">
                <a:solidFill>
                  <a:schemeClr val="dk1"/>
                </a:solidFill>
              </a:rPr>
              <a:t>naive string matching method</a:t>
            </a:r>
            <a:endParaRPr>
              <a:solidFill>
                <a:schemeClr val="dk1"/>
              </a:solidFill>
            </a:endParaRPr>
          </a:p>
          <a:p>
            <a:pPr indent="0" lvl="0" marL="0" rtl="0" algn="l">
              <a:spcBef>
                <a:spcPts val="1200"/>
              </a:spcBef>
              <a:spcAft>
                <a:spcPts val="1200"/>
              </a:spcAft>
              <a:buNone/>
            </a:pPr>
            <a:r>
              <a:rPr lang="en">
                <a:solidFill>
                  <a:schemeClr val="dk1"/>
                </a:solidFill>
              </a:rPr>
              <a:t>A better way this could be done would be looking at the initial letter if there are spaces but for us humans this is probably the best way to string match.</a:t>
            </a:r>
            <a:endParaRPr>
              <a:solidFill>
                <a:schemeClr val="dk1"/>
              </a:solidFill>
            </a:endParaRPr>
          </a:p>
        </p:txBody>
      </p:sp>
      <p:sp>
        <p:nvSpPr>
          <p:cNvPr id="200" name="Google Shape;20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a:t>
            </a:r>
            <a:endParaRPr/>
          </a:p>
        </p:txBody>
      </p:sp>
      <p:sp>
        <p:nvSpPr>
          <p:cNvPr id="206" name="Google Shape;206;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lnSpc>
                <a:spcPct val="150000"/>
              </a:lnSpc>
              <a:spcBef>
                <a:spcPts val="0"/>
              </a:spcBef>
              <a:spcAft>
                <a:spcPts val="0"/>
              </a:spcAft>
              <a:buClr>
                <a:schemeClr val="dk1"/>
              </a:buClr>
              <a:buSzPts val="1600"/>
              <a:buChar char="●"/>
            </a:pPr>
            <a:r>
              <a:rPr b="1" lang="en" sz="1600">
                <a:solidFill>
                  <a:schemeClr val="dk1"/>
                </a:solidFill>
              </a:rPr>
              <a:t>Text: </a:t>
            </a:r>
            <a:r>
              <a:rPr lang="en" sz="1600">
                <a:solidFill>
                  <a:schemeClr val="dk1"/>
                </a:solidFill>
              </a:rPr>
              <a:t>The text you are looking through. Size </a:t>
            </a:r>
            <a:r>
              <a:rPr i="1" lang="en" sz="1600">
                <a:solidFill>
                  <a:schemeClr val="dk1"/>
                </a:solidFill>
              </a:rPr>
              <a:t>n</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b="1" lang="en" sz="1600">
                <a:solidFill>
                  <a:schemeClr val="dk1"/>
                </a:solidFill>
              </a:rPr>
              <a:t>Pattern</a:t>
            </a:r>
            <a:r>
              <a:rPr lang="en" sz="1600">
                <a:solidFill>
                  <a:schemeClr val="dk1"/>
                </a:solidFill>
              </a:rPr>
              <a:t>: the string we are looking for in larger text. Size </a:t>
            </a:r>
            <a:r>
              <a:rPr i="1" lang="en" sz="1600">
                <a:solidFill>
                  <a:schemeClr val="dk1"/>
                </a:solidFill>
              </a:rPr>
              <a:t>m</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b="1" lang="en" sz="1600">
                <a:solidFill>
                  <a:schemeClr val="dk1"/>
                </a:solidFill>
              </a:rPr>
              <a:t>Valid shift</a:t>
            </a:r>
            <a:r>
              <a:rPr lang="en" sz="1600">
                <a:solidFill>
                  <a:schemeClr val="dk1"/>
                </a:solidFill>
              </a:rPr>
              <a:t>: the offset at which the pattern occurs</a:t>
            </a:r>
            <a:endParaRPr sz="1600">
              <a:solidFill>
                <a:schemeClr val="dk1"/>
              </a:solidFill>
            </a:endParaRPr>
          </a:p>
          <a:p>
            <a:pPr indent="-330200" lvl="1" marL="914400" rtl="0" algn="l">
              <a:lnSpc>
                <a:spcPct val="150000"/>
              </a:lnSpc>
              <a:spcBef>
                <a:spcPts val="0"/>
              </a:spcBef>
              <a:spcAft>
                <a:spcPts val="0"/>
              </a:spcAft>
              <a:buClr>
                <a:schemeClr val="dk1"/>
              </a:buClr>
              <a:buSzPts val="1600"/>
              <a:buChar char="○"/>
            </a:pPr>
            <a:r>
              <a:rPr lang="en" sz="1600">
                <a:solidFill>
                  <a:schemeClr val="dk1"/>
                </a:solidFill>
              </a:rPr>
              <a:t>Text “abc</a:t>
            </a:r>
            <a:r>
              <a:rPr lang="en" sz="1600">
                <a:solidFill>
                  <a:srgbClr val="FF0000"/>
                </a:solidFill>
              </a:rPr>
              <a:t>abaa</a:t>
            </a:r>
            <a:r>
              <a:rPr lang="en" sz="1600">
                <a:solidFill>
                  <a:schemeClr val="dk1"/>
                </a:solidFill>
              </a:rPr>
              <a:t>bcabac” with pattern “</a:t>
            </a:r>
            <a:r>
              <a:rPr lang="en" sz="1600">
                <a:solidFill>
                  <a:srgbClr val="FF0000"/>
                </a:solidFill>
              </a:rPr>
              <a:t>abaa</a:t>
            </a:r>
            <a:r>
              <a:rPr lang="en" sz="1600">
                <a:solidFill>
                  <a:schemeClr val="dk1"/>
                </a:solidFill>
              </a:rPr>
              <a:t>” - valid shift 3</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b="1" lang="en" sz="1600">
                <a:solidFill>
                  <a:schemeClr val="dk1"/>
                </a:solidFill>
              </a:rPr>
              <a:t>Prefix</a:t>
            </a:r>
            <a:r>
              <a:rPr lang="en" sz="1600">
                <a:solidFill>
                  <a:schemeClr val="dk1"/>
                </a:solidFill>
              </a:rPr>
              <a:t>/</a:t>
            </a:r>
            <a:r>
              <a:rPr b="1" lang="en" sz="1600">
                <a:solidFill>
                  <a:schemeClr val="dk1"/>
                </a:solidFill>
              </a:rPr>
              <a:t>Suffix</a:t>
            </a:r>
            <a:r>
              <a:rPr lang="en" sz="1600">
                <a:solidFill>
                  <a:schemeClr val="dk1"/>
                </a:solidFill>
              </a:rPr>
              <a:t>: “ab” is a </a:t>
            </a:r>
            <a:r>
              <a:rPr i="1" lang="en" sz="1600">
                <a:solidFill>
                  <a:schemeClr val="dk1"/>
                </a:solidFill>
              </a:rPr>
              <a:t>prefix</a:t>
            </a:r>
            <a:r>
              <a:rPr lang="en" sz="1600">
                <a:solidFill>
                  <a:schemeClr val="dk1"/>
                </a:solidFill>
              </a:rPr>
              <a:t> of “abcdefg”, “efg” is a suffix</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b="1" lang="en" sz="1600">
                <a:solidFill>
                  <a:schemeClr val="dk1"/>
                </a:solidFill>
              </a:rPr>
              <a:t>Finite automaton</a:t>
            </a:r>
            <a:r>
              <a:rPr lang="en" sz="1600">
                <a:solidFill>
                  <a:schemeClr val="dk1"/>
                </a:solidFill>
              </a:rPr>
              <a:t>: is a mathematical machine with a finite number of states that reads the input and changes state </a:t>
            </a:r>
            <a:r>
              <a:rPr lang="en" sz="1600">
                <a:solidFill>
                  <a:schemeClr val="dk1"/>
                </a:solidFill>
              </a:rPr>
              <a:t>according to fixed transition rule</a:t>
            </a:r>
            <a:endParaRPr sz="1600">
              <a:solidFill>
                <a:schemeClr val="dk1"/>
              </a:solidFill>
            </a:endParaRPr>
          </a:p>
        </p:txBody>
      </p:sp>
      <p:sp>
        <p:nvSpPr>
          <p:cNvPr id="207" name="Google Shape;20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Early History</a:t>
            </a:r>
            <a:endParaRPr/>
          </a:p>
        </p:txBody>
      </p:sp>
      <p:sp>
        <p:nvSpPr>
          <p:cNvPr id="213" name="Google Shape;213;p30"/>
          <p:cNvSpPr txBox="1"/>
          <p:nvPr>
            <p:ph idx="1" type="body"/>
          </p:nvPr>
        </p:nvSpPr>
        <p:spPr>
          <a:xfrm>
            <a:off x="311700" y="1152475"/>
            <a:ext cx="5315100" cy="2085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“String matching has been used for as long as text has been around”</a:t>
            </a:r>
            <a:endParaRPr>
              <a:solidFill>
                <a:schemeClr val="dk1"/>
              </a:solidFill>
            </a:endParaRPr>
          </a:p>
          <a:p>
            <a:pPr indent="0" lvl="0" marL="0" rtl="0" algn="l">
              <a:spcBef>
                <a:spcPts val="1200"/>
              </a:spcBef>
              <a:spcAft>
                <a:spcPts val="0"/>
              </a:spcAft>
              <a:buNone/>
            </a:pPr>
            <a:r>
              <a:rPr lang="en">
                <a:solidFill>
                  <a:schemeClr val="dk1"/>
                </a:solidFill>
              </a:rPr>
              <a:t>Could we prove this statement?</a:t>
            </a:r>
            <a:endParaRPr>
              <a:solidFill>
                <a:schemeClr val="dk1"/>
              </a:solidFill>
            </a:endParaRPr>
          </a:p>
          <a:p>
            <a:pPr indent="0" lvl="0" marL="0" rtl="0" algn="l">
              <a:spcBef>
                <a:spcPts val="1200"/>
              </a:spcBef>
              <a:spcAft>
                <a:spcPts val="0"/>
              </a:spcAft>
              <a:buNone/>
            </a:pPr>
            <a:r>
              <a:rPr lang="en">
                <a:solidFill>
                  <a:schemeClr val="dk1"/>
                </a:solidFill>
              </a:rPr>
              <a:t>Answer: Maybe</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214" name="Google Shape;21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cxnSp>
        <p:nvCxnSpPr>
          <p:cNvPr id="215" name="Google Shape;215;p30"/>
          <p:cNvCxnSpPr/>
          <p:nvPr/>
        </p:nvCxnSpPr>
        <p:spPr>
          <a:xfrm>
            <a:off x="377200" y="4253500"/>
            <a:ext cx="8190300" cy="10800"/>
          </a:xfrm>
          <a:prstGeom prst="straightConnector1">
            <a:avLst/>
          </a:prstGeom>
          <a:noFill/>
          <a:ln cap="flat" cmpd="sng" w="38100">
            <a:solidFill>
              <a:srgbClr val="0000FF"/>
            </a:solidFill>
            <a:prstDash val="solid"/>
            <a:round/>
            <a:headEnd len="med" w="med" type="none"/>
            <a:tailEnd len="med" w="med" type="none"/>
          </a:ln>
        </p:spPr>
      </p:cxnSp>
      <p:sp>
        <p:nvSpPr>
          <p:cNvPr id="216" name="Google Shape;216;p30"/>
          <p:cNvSpPr txBox="1"/>
          <p:nvPr/>
        </p:nvSpPr>
        <p:spPr>
          <a:xfrm>
            <a:off x="439525" y="2932125"/>
            <a:ext cx="1914900" cy="12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COMIT (1957): </a:t>
            </a:r>
            <a:endParaRPr sz="1800">
              <a:solidFill>
                <a:schemeClr val="dk1"/>
              </a:solidFill>
            </a:endParaRPr>
          </a:p>
          <a:p>
            <a:pPr indent="0" lvl="0" marL="0" rtl="0" algn="l">
              <a:spcBef>
                <a:spcPts val="0"/>
              </a:spcBef>
              <a:spcAft>
                <a:spcPts val="0"/>
              </a:spcAft>
              <a:buNone/>
            </a:pPr>
            <a:r>
              <a:rPr lang="en" sz="1800">
                <a:solidFill>
                  <a:schemeClr val="dk1"/>
                </a:solidFill>
              </a:rPr>
              <a:t>First string processing language</a:t>
            </a:r>
            <a:endParaRPr sz="1800">
              <a:solidFill>
                <a:schemeClr val="dk1"/>
              </a:solidFill>
            </a:endParaRPr>
          </a:p>
        </p:txBody>
      </p:sp>
      <p:sp>
        <p:nvSpPr>
          <p:cNvPr id="217" name="Google Shape;217;p30"/>
          <p:cNvSpPr txBox="1"/>
          <p:nvPr/>
        </p:nvSpPr>
        <p:spPr>
          <a:xfrm>
            <a:off x="2776650" y="2986875"/>
            <a:ext cx="2151300" cy="110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rPr>
              <a:t>SNOBAL (1962): Pattern-focused </a:t>
            </a:r>
            <a:endParaRPr sz="1800">
              <a:solidFill>
                <a:schemeClr val="lt2"/>
              </a:solidFill>
            </a:endParaRPr>
          </a:p>
        </p:txBody>
      </p:sp>
      <p:sp>
        <p:nvSpPr>
          <p:cNvPr id="218" name="Google Shape;218;p30"/>
          <p:cNvSpPr txBox="1"/>
          <p:nvPr/>
        </p:nvSpPr>
        <p:spPr>
          <a:xfrm>
            <a:off x="7104400" y="3068775"/>
            <a:ext cx="1463100" cy="93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rPr>
              <a:t>Rabin-Karp (1987)</a:t>
            </a:r>
            <a:endParaRPr sz="1800">
              <a:solidFill>
                <a:schemeClr val="lt2"/>
              </a:solidFill>
            </a:endParaRPr>
          </a:p>
        </p:txBody>
      </p:sp>
      <p:sp>
        <p:nvSpPr>
          <p:cNvPr id="219" name="Google Shape;219;p30"/>
          <p:cNvSpPr txBox="1"/>
          <p:nvPr/>
        </p:nvSpPr>
        <p:spPr>
          <a:xfrm>
            <a:off x="5172575" y="3068775"/>
            <a:ext cx="1687200" cy="93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rPr>
              <a:t>Knuth Morris Pratt (1977)</a:t>
            </a:r>
            <a:endParaRPr sz="1800">
              <a:solidFill>
                <a:schemeClr val="lt2"/>
              </a:solidFill>
            </a:endParaRPr>
          </a:p>
        </p:txBody>
      </p:sp>
      <p:sp>
        <p:nvSpPr>
          <p:cNvPr id="220" name="Google Shape;220;p30"/>
          <p:cNvSpPr txBox="1"/>
          <p:nvPr/>
        </p:nvSpPr>
        <p:spPr>
          <a:xfrm>
            <a:off x="5172575" y="4377625"/>
            <a:ext cx="1687200" cy="67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rPr>
              <a:t>Boyer-Moore (1977)</a:t>
            </a:r>
            <a:endParaRPr sz="1800">
              <a:solidFill>
                <a:schemeClr val="lt2"/>
              </a:solidFill>
            </a:endParaRPr>
          </a:p>
        </p:txBody>
      </p:sp>
      <p:pic>
        <p:nvPicPr>
          <p:cNvPr id="221" name="Google Shape;221;p30"/>
          <p:cNvPicPr preferRelativeResize="0"/>
          <p:nvPr/>
        </p:nvPicPr>
        <p:blipFill>
          <a:blip r:embed="rId3">
            <a:alphaModFix/>
          </a:blip>
          <a:stretch>
            <a:fillRect/>
          </a:stretch>
        </p:blipFill>
        <p:spPr>
          <a:xfrm>
            <a:off x="5645767" y="727050"/>
            <a:ext cx="3375384" cy="18986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311700" y="252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Naive (Brute Force)</a:t>
            </a:r>
            <a:endParaRPr/>
          </a:p>
        </p:txBody>
      </p:sp>
      <p:sp>
        <p:nvSpPr>
          <p:cNvPr id="227" name="Google Shape;227;p31"/>
          <p:cNvSpPr txBox="1"/>
          <p:nvPr>
            <p:ph idx="1" type="body"/>
          </p:nvPr>
        </p:nvSpPr>
        <p:spPr>
          <a:xfrm>
            <a:off x="311700" y="866157"/>
            <a:ext cx="8520600" cy="1548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solidFill>
                  <a:schemeClr val="dk1"/>
                </a:solidFill>
              </a:rPr>
              <a:t>Big Idea:</a:t>
            </a:r>
            <a:r>
              <a:rPr lang="en">
                <a:solidFill>
                  <a:schemeClr val="dk1"/>
                </a:solidFill>
              </a:rPr>
              <a:t> Try everything sequentially. </a:t>
            </a:r>
            <a:endParaRPr>
              <a:solidFill>
                <a:schemeClr val="dk1"/>
              </a:solidFill>
            </a:endParaRPr>
          </a:p>
          <a:p>
            <a:pPr indent="0" lvl="0" marL="0" rtl="0" algn="l">
              <a:spcBef>
                <a:spcPts val="1200"/>
              </a:spcBef>
              <a:spcAft>
                <a:spcPts val="0"/>
              </a:spcAft>
              <a:buNone/>
            </a:pPr>
            <a:r>
              <a:rPr lang="en">
                <a:solidFill>
                  <a:schemeClr val="dk1"/>
                </a:solidFill>
              </a:rPr>
              <a:t>Look at every position:</a:t>
            </a:r>
            <a:endParaRPr>
              <a:solidFill>
                <a:schemeClr val="dk1"/>
              </a:solidFill>
            </a:endParaRPr>
          </a:p>
          <a:p>
            <a:pPr indent="-342900" lvl="0" marL="457200" rtl="0" algn="l">
              <a:spcBef>
                <a:spcPts val="1200"/>
              </a:spcBef>
              <a:spcAft>
                <a:spcPts val="0"/>
              </a:spcAft>
              <a:buClr>
                <a:schemeClr val="dk1"/>
              </a:buClr>
              <a:buSzPts val="1800"/>
              <a:buAutoNum type="arabicParenR"/>
            </a:pPr>
            <a:r>
              <a:rPr lang="en">
                <a:solidFill>
                  <a:schemeClr val="dk1"/>
                </a:solidFill>
              </a:rPr>
              <a:t>If text[shift] = pattern[0], compare text[shift+1] to pattern[1], etc</a:t>
            </a:r>
            <a:endParaRPr>
              <a:solidFill>
                <a:schemeClr val="dk1"/>
              </a:solidFill>
            </a:endParaRPr>
          </a:p>
          <a:p>
            <a:pPr indent="-342900" lvl="0" marL="457200" rtl="0" algn="l">
              <a:spcBef>
                <a:spcPts val="0"/>
              </a:spcBef>
              <a:spcAft>
                <a:spcPts val="0"/>
              </a:spcAft>
              <a:buClr>
                <a:schemeClr val="dk1"/>
              </a:buClr>
              <a:buSzPts val="1800"/>
              <a:buAutoNum type="arabicParenR"/>
            </a:pPr>
            <a:r>
              <a:rPr lang="en">
                <a:solidFill>
                  <a:schemeClr val="dk1"/>
                </a:solidFill>
              </a:rPr>
              <a:t>If they don’t match, shift 1 more to the right</a:t>
            </a:r>
            <a:endParaRPr>
              <a:solidFill>
                <a:schemeClr val="dk1"/>
              </a:solidFill>
            </a:endParaRPr>
          </a:p>
        </p:txBody>
      </p:sp>
      <p:sp>
        <p:nvSpPr>
          <p:cNvPr id="228" name="Google Shape;22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29" name="Google Shape;229;p31"/>
          <p:cNvPicPr preferRelativeResize="0"/>
          <p:nvPr/>
        </p:nvPicPr>
        <p:blipFill>
          <a:blip r:embed="rId3">
            <a:alphaModFix/>
          </a:blip>
          <a:stretch>
            <a:fillRect/>
          </a:stretch>
        </p:blipFill>
        <p:spPr>
          <a:xfrm>
            <a:off x="561575" y="2392154"/>
            <a:ext cx="7639050" cy="1352550"/>
          </a:xfrm>
          <a:prstGeom prst="rect">
            <a:avLst/>
          </a:prstGeom>
          <a:noFill/>
          <a:ln>
            <a:noFill/>
          </a:ln>
        </p:spPr>
      </p:pic>
      <p:sp>
        <p:nvSpPr>
          <p:cNvPr id="230" name="Google Shape;230;p31"/>
          <p:cNvSpPr txBox="1"/>
          <p:nvPr>
            <p:ph idx="1" type="body"/>
          </p:nvPr>
        </p:nvSpPr>
        <p:spPr>
          <a:xfrm>
            <a:off x="616563" y="3730775"/>
            <a:ext cx="3262800" cy="1149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rPr>
              <a:t>Pros:</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Easy to implement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 preprocessing!</a:t>
            </a:r>
            <a:endParaRPr>
              <a:solidFill>
                <a:schemeClr val="dk1"/>
              </a:solidFill>
            </a:endParaRPr>
          </a:p>
        </p:txBody>
      </p:sp>
      <p:sp>
        <p:nvSpPr>
          <p:cNvPr id="231" name="Google Shape;231;p31"/>
          <p:cNvSpPr txBox="1"/>
          <p:nvPr>
            <p:ph idx="1" type="body"/>
          </p:nvPr>
        </p:nvSpPr>
        <p:spPr>
          <a:xfrm>
            <a:off x="4894138" y="3628925"/>
            <a:ext cx="3633300" cy="13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53"/>
              <a:buNone/>
            </a:pPr>
            <a:r>
              <a:rPr lang="en">
                <a:solidFill>
                  <a:schemeClr val="dk1"/>
                </a:solidFill>
              </a:rPr>
              <a:t>Cons</a:t>
            </a:r>
            <a:r>
              <a:rPr lang="en">
                <a:solidFill>
                  <a:schemeClr val="dk1"/>
                </a:solidFill>
              </a:rPr>
              <a:t>:</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Repeats a lot of information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Worst case: near misses,</a:t>
            </a:r>
            <a:r>
              <a:rPr lang="en">
                <a:solidFill>
                  <a:schemeClr val="dk1"/>
                </a:solidFill>
              </a:rPr>
              <a:t> Θ((n-m+1)m)</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25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Daniel Joy</a:t>
            </a:r>
            <a:endParaRPr/>
          </a:p>
        </p:txBody>
      </p:sp>
      <p:sp>
        <p:nvSpPr>
          <p:cNvPr id="62" name="Google Shape;62;p14"/>
          <p:cNvSpPr txBox="1"/>
          <p:nvPr>
            <p:ph idx="1" type="body"/>
          </p:nvPr>
        </p:nvSpPr>
        <p:spPr>
          <a:xfrm>
            <a:off x="311700" y="966825"/>
            <a:ext cx="6210600" cy="1954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Hometown: Oak Ridge, TN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Undergraduate at Carson-Newman University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2nd semester of Master Program, Advised by Dr. Stephen Marz</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Hobbies: Running (5k), Writing, Cooking</a:t>
            </a:r>
            <a:endParaRPr>
              <a:solidFill>
                <a:schemeClr val="dk1"/>
              </a:solidFill>
            </a:endParaRPr>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64" name="Google Shape;64;p14"/>
          <p:cNvPicPr preferRelativeResize="0"/>
          <p:nvPr/>
        </p:nvPicPr>
        <p:blipFill>
          <a:blip r:embed="rId3">
            <a:alphaModFix/>
          </a:blip>
          <a:stretch>
            <a:fillRect/>
          </a:stretch>
        </p:blipFill>
        <p:spPr>
          <a:xfrm>
            <a:off x="3769709" y="70962"/>
            <a:ext cx="1604593" cy="1203448"/>
          </a:xfrm>
          <a:prstGeom prst="rect">
            <a:avLst/>
          </a:prstGeom>
          <a:noFill/>
          <a:ln>
            <a:noFill/>
          </a:ln>
        </p:spPr>
      </p:pic>
      <p:pic>
        <p:nvPicPr>
          <p:cNvPr id="65" name="Google Shape;65;p14"/>
          <p:cNvPicPr preferRelativeResize="0"/>
          <p:nvPr/>
        </p:nvPicPr>
        <p:blipFill>
          <a:blip r:embed="rId4">
            <a:alphaModFix/>
          </a:blip>
          <a:stretch>
            <a:fillRect/>
          </a:stretch>
        </p:blipFill>
        <p:spPr>
          <a:xfrm>
            <a:off x="7573025" y="1988979"/>
            <a:ext cx="1448125" cy="1175921"/>
          </a:xfrm>
          <a:prstGeom prst="rect">
            <a:avLst/>
          </a:prstGeom>
          <a:noFill/>
          <a:ln>
            <a:noFill/>
          </a:ln>
        </p:spPr>
      </p:pic>
      <p:pic>
        <p:nvPicPr>
          <p:cNvPr id="66" name="Google Shape;66;p14"/>
          <p:cNvPicPr preferRelativeResize="0"/>
          <p:nvPr/>
        </p:nvPicPr>
        <p:blipFill>
          <a:blip r:embed="rId5">
            <a:alphaModFix/>
          </a:blip>
          <a:stretch>
            <a:fillRect/>
          </a:stretch>
        </p:blipFill>
        <p:spPr>
          <a:xfrm>
            <a:off x="5868481" y="3230575"/>
            <a:ext cx="2810219" cy="1826600"/>
          </a:xfrm>
          <a:prstGeom prst="rect">
            <a:avLst/>
          </a:prstGeom>
          <a:noFill/>
          <a:ln>
            <a:noFill/>
          </a:ln>
        </p:spPr>
      </p:pic>
      <p:pic>
        <p:nvPicPr>
          <p:cNvPr id="67" name="Google Shape;67;p14"/>
          <p:cNvPicPr preferRelativeResize="0"/>
          <p:nvPr/>
        </p:nvPicPr>
        <p:blipFill>
          <a:blip r:embed="rId6">
            <a:alphaModFix/>
          </a:blip>
          <a:stretch>
            <a:fillRect/>
          </a:stretch>
        </p:blipFill>
        <p:spPr>
          <a:xfrm>
            <a:off x="7729499" y="32360"/>
            <a:ext cx="1369951" cy="1826601"/>
          </a:xfrm>
          <a:prstGeom prst="rect">
            <a:avLst/>
          </a:prstGeom>
          <a:noFill/>
          <a:ln>
            <a:noFill/>
          </a:ln>
        </p:spPr>
      </p:pic>
      <p:pic>
        <p:nvPicPr>
          <p:cNvPr id="68" name="Google Shape;68;p14"/>
          <p:cNvPicPr preferRelativeResize="0"/>
          <p:nvPr/>
        </p:nvPicPr>
        <p:blipFill>
          <a:blip r:embed="rId7">
            <a:alphaModFix/>
          </a:blip>
          <a:stretch>
            <a:fillRect/>
          </a:stretch>
        </p:blipFill>
        <p:spPr>
          <a:xfrm>
            <a:off x="5995650" y="1983792"/>
            <a:ext cx="1577375" cy="1175926"/>
          </a:xfrm>
          <a:prstGeom prst="rect">
            <a:avLst/>
          </a:prstGeom>
          <a:noFill/>
          <a:ln>
            <a:noFill/>
          </a:ln>
        </p:spPr>
      </p:pic>
      <p:pic>
        <p:nvPicPr>
          <p:cNvPr id="69" name="Google Shape;69;p14"/>
          <p:cNvPicPr preferRelativeResize="0"/>
          <p:nvPr/>
        </p:nvPicPr>
        <p:blipFill rotWithShape="1">
          <a:blip r:embed="rId8">
            <a:alphaModFix/>
          </a:blip>
          <a:srcRect b="29390" l="14784" r="12636" t="33954"/>
          <a:stretch/>
        </p:blipFill>
        <p:spPr>
          <a:xfrm>
            <a:off x="6099363" y="45674"/>
            <a:ext cx="1369950" cy="1497784"/>
          </a:xfrm>
          <a:prstGeom prst="rect">
            <a:avLst/>
          </a:prstGeom>
          <a:noFill/>
          <a:ln>
            <a:noFill/>
          </a:ln>
        </p:spPr>
      </p:pic>
      <p:sp>
        <p:nvSpPr>
          <p:cNvPr id="70" name="Google Shape;70;p14"/>
          <p:cNvSpPr txBox="1"/>
          <p:nvPr/>
        </p:nvSpPr>
        <p:spPr>
          <a:xfrm>
            <a:off x="5854675" y="1443875"/>
            <a:ext cx="2018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“Chicken Sandwich”</a:t>
            </a:r>
            <a:endParaRPr sz="1500">
              <a:solidFill>
                <a:schemeClr val="dk1"/>
              </a:solidFill>
            </a:endParaRPr>
          </a:p>
        </p:txBody>
      </p:sp>
      <p:pic>
        <p:nvPicPr>
          <p:cNvPr id="71" name="Google Shape;71;p14"/>
          <p:cNvPicPr preferRelativeResize="0"/>
          <p:nvPr/>
        </p:nvPicPr>
        <p:blipFill>
          <a:blip r:embed="rId9">
            <a:alphaModFix/>
          </a:blip>
          <a:stretch>
            <a:fillRect/>
          </a:stretch>
        </p:blipFill>
        <p:spPr>
          <a:xfrm>
            <a:off x="152400" y="2692575"/>
            <a:ext cx="5461852" cy="2298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2"/>
          <p:cNvSpPr txBox="1"/>
          <p:nvPr>
            <p:ph type="title"/>
          </p:nvPr>
        </p:nvSpPr>
        <p:spPr>
          <a:xfrm>
            <a:off x="311700" y="448650"/>
            <a:ext cx="4472700" cy="569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Rabin &amp; Karp</a:t>
            </a:r>
            <a:endParaRPr/>
          </a:p>
        </p:txBody>
      </p:sp>
      <p:sp>
        <p:nvSpPr>
          <p:cNvPr id="237" name="Google Shape;237;p32"/>
          <p:cNvSpPr txBox="1"/>
          <p:nvPr>
            <p:ph idx="1" type="body"/>
          </p:nvPr>
        </p:nvSpPr>
        <p:spPr>
          <a:xfrm>
            <a:off x="6754525" y="1731738"/>
            <a:ext cx="2047500" cy="759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Dr. Richard Karp</a:t>
            </a:r>
            <a:endParaRPr>
              <a:solidFill>
                <a:schemeClr val="dk1"/>
              </a:solidFill>
            </a:endParaRPr>
          </a:p>
        </p:txBody>
      </p:sp>
      <p:sp>
        <p:nvSpPr>
          <p:cNvPr id="238" name="Google Shape;23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39" name="Google Shape;239;p32"/>
          <p:cNvPicPr preferRelativeResize="0"/>
          <p:nvPr/>
        </p:nvPicPr>
        <p:blipFill>
          <a:blip r:embed="rId3">
            <a:alphaModFix/>
          </a:blip>
          <a:stretch>
            <a:fillRect/>
          </a:stretch>
        </p:blipFill>
        <p:spPr>
          <a:xfrm>
            <a:off x="7012175" y="299650"/>
            <a:ext cx="1532200" cy="1542535"/>
          </a:xfrm>
          <a:prstGeom prst="rect">
            <a:avLst/>
          </a:prstGeom>
          <a:noFill/>
          <a:ln>
            <a:noFill/>
          </a:ln>
        </p:spPr>
      </p:pic>
      <p:pic>
        <p:nvPicPr>
          <p:cNvPr id="240" name="Google Shape;240;p32"/>
          <p:cNvPicPr preferRelativeResize="0"/>
          <p:nvPr/>
        </p:nvPicPr>
        <p:blipFill>
          <a:blip r:embed="rId4">
            <a:alphaModFix/>
          </a:blip>
          <a:stretch>
            <a:fillRect/>
          </a:stretch>
        </p:blipFill>
        <p:spPr>
          <a:xfrm>
            <a:off x="7012180" y="2804500"/>
            <a:ext cx="1532195" cy="2252325"/>
          </a:xfrm>
          <a:prstGeom prst="rect">
            <a:avLst/>
          </a:prstGeom>
          <a:noFill/>
          <a:ln>
            <a:noFill/>
          </a:ln>
        </p:spPr>
      </p:pic>
      <p:sp>
        <p:nvSpPr>
          <p:cNvPr id="241" name="Google Shape;241;p32"/>
          <p:cNvSpPr txBox="1"/>
          <p:nvPr>
            <p:ph idx="1" type="body"/>
          </p:nvPr>
        </p:nvSpPr>
        <p:spPr>
          <a:xfrm>
            <a:off x="6057325" y="2045200"/>
            <a:ext cx="2897700" cy="75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Dr. Michael Rabin - died April 14th (94)</a:t>
            </a:r>
            <a:endParaRPr>
              <a:solidFill>
                <a:schemeClr val="dk1"/>
              </a:solidFill>
            </a:endParaRPr>
          </a:p>
        </p:txBody>
      </p:sp>
      <p:sp>
        <p:nvSpPr>
          <p:cNvPr id="242" name="Google Shape;242;p32"/>
          <p:cNvSpPr txBox="1"/>
          <p:nvPr/>
        </p:nvSpPr>
        <p:spPr>
          <a:xfrm>
            <a:off x="579775" y="1017725"/>
            <a:ext cx="4472700" cy="3327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Held-</a:t>
            </a:r>
            <a:r>
              <a:rPr b="1" lang="en" sz="1800">
                <a:solidFill>
                  <a:schemeClr val="dk1"/>
                </a:solidFill>
              </a:rPr>
              <a:t>Karp</a:t>
            </a:r>
            <a:r>
              <a:rPr lang="en" sz="1800">
                <a:solidFill>
                  <a:schemeClr val="dk1"/>
                </a:solidFill>
              </a:rPr>
              <a:t> algorithm - traveling salesman problem</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Edmonds-</a:t>
            </a:r>
            <a:r>
              <a:rPr b="1" lang="en" sz="1800">
                <a:solidFill>
                  <a:schemeClr val="dk1"/>
                </a:solidFill>
              </a:rPr>
              <a:t>Karp</a:t>
            </a:r>
            <a:r>
              <a:rPr lang="en" sz="1800">
                <a:solidFill>
                  <a:schemeClr val="dk1"/>
                </a:solidFill>
              </a:rPr>
              <a:t> algorithm - maximum flow problem</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Hopcroft-</a:t>
            </a:r>
            <a:r>
              <a:rPr b="1" lang="en" sz="1800">
                <a:solidFill>
                  <a:schemeClr val="dk1"/>
                </a:solidFill>
              </a:rPr>
              <a:t>Karp</a:t>
            </a:r>
            <a:r>
              <a:rPr lang="en" sz="1800">
                <a:solidFill>
                  <a:schemeClr val="dk1"/>
                </a:solidFill>
              </a:rPr>
              <a:t> algorithm - maximum cardinality matchings in bipartite graphs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Miller-</a:t>
            </a:r>
            <a:r>
              <a:rPr b="1" lang="en" sz="1800">
                <a:solidFill>
                  <a:schemeClr val="dk1"/>
                </a:solidFill>
              </a:rPr>
              <a:t>Rabin</a:t>
            </a:r>
            <a:r>
              <a:rPr lang="en" sz="1800">
                <a:solidFill>
                  <a:schemeClr val="dk1"/>
                </a:solidFill>
              </a:rPr>
              <a:t> primality test - prime numbers</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Rabin </a:t>
            </a:r>
            <a:r>
              <a:rPr lang="en" sz="1800">
                <a:solidFill>
                  <a:schemeClr val="dk1"/>
                </a:solidFill>
              </a:rPr>
              <a:t>Signature algorithm - cyptography</a:t>
            </a:r>
            <a:endParaRPr sz="1800">
              <a:solidFill>
                <a:schemeClr val="dk1"/>
              </a:solidFill>
            </a:endParaRPr>
          </a:p>
          <a:p>
            <a:pPr indent="0" lvl="0" marL="0" rtl="0" algn="l">
              <a:spcBef>
                <a:spcPts val="0"/>
              </a:spcBef>
              <a:spcAft>
                <a:spcPts val="0"/>
              </a:spcAft>
              <a:buNone/>
            </a:pPr>
            <a:r>
              <a:rPr lang="en" sz="1800">
                <a:solidFill>
                  <a:schemeClr val="dk1"/>
                </a:solidFill>
              </a:rPr>
              <a:t>2 Turing Awards</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Rabin-Karp Algorithm (1987)</a:t>
            </a:r>
            <a:endParaRPr/>
          </a:p>
        </p:txBody>
      </p:sp>
      <p:sp>
        <p:nvSpPr>
          <p:cNvPr id="248" name="Google Shape;248;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Big idea</a:t>
            </a:r>
            <a:r>
              <a:rPr lang="en">
                <a:solidFill>
                  <a:schemeClr val="dk1"/>
                </a:solidFill>
              </a:rPr>
              <a:t>: We convert to numbers, modulo by a big prime, if equal to pattern’s result then the numbers/strings are likely equal</a:t>
            </a:r>
            <a:endParaRPr>
              <a:solidFill>
                <a:schemeClr val="dk1"/>
              </a:solidFill>
            </a:endParaRPr>
          </a:p>
          <a:p>
            <a:pPr indent="0" lvl="0" marL="0" rtl="0" algn="l">
              <a:spcBef>
                <a:spcPts val="1200"/>
              </a:spcBef>
              <a:spcAft>
                <a:spcPts val="0"/>
              </a:spcAft>
              <a:buNone/>
            </a:pPr>
            <a:r>
              <a:rPr lang="en">
                <a:solidFill>
                  <a:schemeClr val="dk1"/>
                </a:solidFill>
              </a:rPr>
              <a:t>Ex: (base 10, pattern = </a:t>
            </a:r>
            <a:r>
              <a:rPr b="1" lang="en">
                <a:solidFill>
                  <a:schemeClr val="dk1"/>
                </a:solidFill>
              </a:rPr>
              <a:t>12345</a:t>
            </a:r>
            <a:r>
              <a:rPr lang="en">
                <a:solidFill>
                  <a:schemeClr val="dk1"/>
                </a:solidFill>
              </a:rPr>
              <a:t>, text = </a:t>
            </a:r>
            <a:r>
              <a:rPr b="1" lang="en">
                <a:solidFill>
                  <a:schemeClr val="dk1"/>
                </a:solidFill>
              </a:rPr>
              <a:t>1353141512345</a:t>
            </a:r>
            <a:endParaRPr b="1">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Pattern % (10</a:t>
            </a:r>
            <a:r>
              <a:rPr baseline="30000" lang="en">
                <a:solidFill>
                  <a:schemeClr val="dk1"/>
                </a:solidFill>
              </a:rPr>
              <a:t>9 </a:t>
            </a:r>
            <a:r>
              <a:rPr lang="en" sz="1900">
                <a:solidFill>
                  <a:schemeClr val="dk1"/>
                </a:solidFill>
              </a:rPr>
              <a:t>+ 7)</a:t>
            </a:r>
            <a:r>
              <a:rPr lang="en">
                <a:solidFill>
                  <a:schemeClr val="dk1"/>
                </a:solidFill>
              </a:rPr>
              <a:t> = 12345</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a:t>
            </a:r>
            <a:r>
              <a:rPr baseline="-25000" lang="en">
                <a:solidFill>
                  <a:schemeClr val="dk1"/>
                </a:solidFill>
              </a:rPr>
              <a:t>0</a:t>
            </a:r>
            <a:r>
              <a:rPr lang="en">
                <a:solidFill>
                  <a:schemeClr val="dk1"/>
                </a:solidFill>
              </a:rPr>
              <a:t> = 13531 % </a:t>
            </a:r>
            <a:r>
              <a:rPr lang="en">
                <a:solidFill>
                  <a:schemeClr val="dk1"/>
                </a:solidFill>
              </a:rPr>
              <a:t>(10</a:t>
            </a:r>
            <a:r>
              <a:rPr baseline="30000" lang="en">
                <a:solidFill>
                  <a:schemeClr val="dk1"/>
                </a:solidFill>
              </a:rPr>
              <a:t>9 </a:t>
            </a:r>
            <a:r>
              <a:rPr lang="en" sz="1900">
                <a:solidFill>
                  <a:schemeClr val="dk1"/>
                </a:solidFill>
              </a:rPr>
              <a:t>+ 7) = 13531 != pattern result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a:t>
            </a:r>
            <a:r>
              <a:rPr baseline="-25000" lang="en">
                <a:solidFill>
                  <a:schemeClr val="dk1"/>
                </a:solidFill>
              </a:rPr>
              <a:t>1</a:t>
            </a:r>
            <a:r>
              <a:rPr lang="en">
                <a:solidFill>
                  <a:schemeClr val="dk1"/>
                </a:solidFill>
              </a:rPr>
              <a:t> = 35314 % (10</a:t>
            </a:r>
            <a:r>
              <a:rPr baseline="30000" lang="en">
                <a:solidFill>
                  <a:schemeClr val="dk1"/>
                </a:solidFill>
              </a:rPr>
              <a:t>9 </a:t>
            </a:r>
            <a:r>
              <a:rPr lang="en" sz="1900">
                <a:solidFill>
                  <a:schemeClr val="dk1"/>
                </a:solidFill>
              </a:rPr>
              <a:t>+ 7) = 35314 != pattern result</a:t>
            </a:r>
            <a:endParaRPr sz="1900">
              <a:solidFill>
                <a:schemeClr val="dk1"/>
              </a:solidFill>
            </a:endParaRPr>
          </a:p>
          <a:p>
            <a:pPr indent="0" lvl="0" marL="0" rtl="0" algn="l">
              <a:spcBef>
                <a:spcPts val="1200"/>
              </a:spcBef>
              <a:spcAft>
                <a:spcPts val="0"/>
              </a:spcAft>
              <a:buNone/>
            </a:pPr>
            <a:r>
              <a:rPr lang="en" sz="1900">
                <a:solidFill>
                  <a:schemeClr val="dk1"/>
                </a:solidFill>
              </a:rPr>
              <a:t>…</a:t>
            </a:r>
            <a:endParaRPr sz="1900">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t</a:t>
            </a:r>
            <a:r>
              <a:rPr baseline="-25000" lang="en">
                <a:solidFill>
                  <a:schemeClr val="dk1"/>
                </a:solidFill>
              </a:rPr>
              <a:t>8</a:t>
            </a:r>
            <a:r>
              <a:rPr lang="en">
                <a:solidFill>
                  <a:schemeClr val="dk1"/>
                </a:solidFill>
              </a:rPr>
              <a:t> = 12345 % (10</a:t>
            </a:r>
            <a:r>
              <a:rPr baseline="30000" lang="en">
                <a:solidFill>
                  <a:schemeClr val="dk1"/>
                </a:solidFill>
              </a:rPr>
              <a:t>9 </a:t>
            </a:r>
            <a:r>
              <a:rPr lang="en" sz="1900">
                <a:solidFill>
                  <a:schemeClr val="dk1"/>
                </a:solidFill>
              </a:rPr>
              <a:t>+ 7) = 12345 </a:t>
            </a:r>
            <a:r>
              <a:rPr b="1" lang="en" sz="1900">
                <a:solidFill>
                  <a:schemeClr val="dk1"/>
                </a:solidFill>
              </a:rPr>
              <a:t>== pattern</a:t>
            </a:r>
            <a:r>
              <a:rPr lang="en" sz="1900">
                <a:solidFill>
                  <a:schemeClr val="dk1"/>
                </a:solidFill>
              </a:rPr>
              <a:t>, valid shift found</a:t>
            </a:r>
            <a:endParaRPr sz="1900">
              <a:solidFill>
                <a:schemeClr val="dk1"/>
              </a:solidFill>
            </a:endParaRPr>
          </a:p>
        </p:txBody>
      </p:sp>
      <p:sp>
        <p:nvSpPr>
          <p:cNvPr id="249" name="Google Shape;249;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Rabin-Karp Algorithm - Rolling Hash</a:t>
            </a:r>
            <a:endParaRPr/>
          </a:p>
        </p:txBody>
      </p:sp>
      <p:sp>
        <p:nvSpPr>
          <p:cNvPr id="255" name="Google Shape;255;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Rolling hash: Effective Θ(1)</a:t>
            </a:r>
            <a:endParaRPr>
              <a:solidFill>
                <a:schemeClr val="dk1"/>
              </a:solidFill>
            </a:endParaRPr>
          </a:p>
          <a:p>
            <a:pPr indent="0" lvl="0" marL="0" rtl="0" algn="l">
              <a:spcBef>
                <a:spcPts val="1200"/>
              </a:spcBef>
              <a:spcAft>
                <a:spcPts val="0"/>
              </a:spcAft>
              <a:buNone/>
            </a:pPr>
            <a:r>
              <a:rPr lang="en">
                <a:solidFill>
                  <a:schemeClr val="dk1"/>
                </a:solidFill>
              </a:rPr>
              <a:t>Ex: (base 10, pattern size m = 5)</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T = 135</a:t>
            </a:r>
            <a:r>
              <a:rPr b="1" lang="en">
                <a:solidFill>
                  <a:srgbClr val="FF0000"/>
                </a:solidFill>
              </a:rPr>
              <a:t>31415</a:t>
            </a:r>
            <a:r>
              <a:rPr lang="en">
                <a:solidFill>
                  <a:schemeClr val="dk1"/>
                </a:solidFill>
              </a:rPr>
              <a:t>12345</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a:t>
            </a:r>
            <a:r>
              <a:rPr baseline="-25000" lang="en">
                <a:solidFill>
                  <a:schemeClr val="dk1"/>
                </a:solidFill>
              </a:rPr>
              <a:t>s</a:t>
            </a:r>
            <a:r>
              <a:rPr lang="en">
                <a:solidFill>
                  <a:schemeClr val="dk1"/>
                </a:solidFill>
              </a:rPr>
              <a:t> = 31415</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a:t>
            </a:r>
            <a:r>
              <a:rPr baseline="-25000" lang="en">
                <a:solidFill>
                  <a:schemeClr val="dk1"/>
                </a:solidFill>
              </a:rPr>
              <a:t>s+1</a:t>
            </a:r>
            <a:r>
              <a:rPr lang="en">
                <a:solidFill>
                  <a:schemeClr val="dk1"/>
                </a:solidFill>
              </a:rPr>
              <a:t>  = 10(31415 - 10000 * 3) + 1</a:t>
            </a:r>
            <a:endParaRPr>
              <a:solidFill>
                <a:schemeClr val="dk1"/>
              </a:solidFill>
            </a:endParaRPr>
          </a:p>
          <a:p>
            <a:pPr indent="0" lvl="0" marL="457200" rtl="0" algn="l">
              <a:spcBef>
                <a:spcPts val="1200"/>
              </a:spcBef>
              <a:spcAft>
                <a:spcPts val="0"/>
              </a:spcAft>
              <a:buNone/>
            </a:pPr>
            <a:r>
              <a:rPr lang="en">
                <a:solidFill>
                  <a:schemeClr val="dk1"/>
                </a:solidFill>
              </a:rPr>
              <a:t>       = 10(1415) + 1 </a:t>
            </a:r>
            <a:endParaRPr>
              <a:solidFill>
                <a:schemeClr val="dk1"/>
              </a:solidFill>
            </a:endParaRPr>
          </a:p>
          <a:p>
            <a:pPr indent="457200" lvl="0" marL="457200" rtl="0" algn="l">
              <a:spcBef>
                <a:spcPts val="1200"/>
              </a:spcBef>
              <a:spcAft>
                <a:spcPts val="0"/>
              </a:spcAft>
              <a:buNone/>
            </a:pPr>
            <a:r>
              <a:rPr lang="en">
                <a:solidFill>
                  <a:schemeClr val="dk1"/>
                </a:solidFill>
              </a:rPr>
              <a:t>= 14150 + 1</a:t>
            </a:r>
            <a:endParaRPr>
              <a:solidFill>
                <a:schemeClr val="dk1"/>
              </a:solidFill>
            </a:endParaRPr>
          </a:p>
          <a:p>
            <a:pPr indent="457200" lvl="0" marL="457200" rtl="0" algn="l">
              <a:spcBef>
                <a:spcPts val="1200"/>
              </a:spcBef>
              <a:spcAft>
                <a:spcPts val="1200"/>
              </a:spcAft>
              <a:buNone/>
            </a:pPr>
            <a:r>
              <a:rPr lang="en">
                <a:solidFill>
                  <a:schemeClr val="dk1"/>
                </a:solidFill>
              </a:rPr>
              <a:t>= 14151</a:t>
            </a:r>
            <a:endParaRPr>
              <a:solidFill>
                <a:schemeClr val="dk1"/>
              </a:solidFill>
            </a:endParaRPr>
          </a:p>
        </p:txBody>
      </p:sp>
      <p:sp>
        <p:nvSpPr>
          <p:cNvPr id="256" name="Google Shape;25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57" name="Google Shape;257;p34"/>
          <p:cNvPicPr preferRelativeResize="0"/>
          <p:nvPr/>
        </p:nvPicPr>
        <p:blipFill>
          <a:blip r:embed="rId3">
            <a:alphaModFix/>
          </a:blip>
          <a:stretch>
            <a:fillRect/>
          </a:stretch>
        </p:blipFill>
        <p:spPr>
          <a:xfrm>
            <a:off x="3424200" y="1017725"/>
            <a:ext cx="5048250" cy="5810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Rabin-Karp Algorithm - Parameters + Complexity</a:t>
            </a:r>
            <a:endParaRPr/>
          </a:p>
        </p:txBody>
      </p:sp>
      <p:sp>
        <p:nvSpPr>
          <p:cNvPr id="263" name="Google Shape;263;p35"/>
          <p:cNvSpPr txBox="1"/>
          <p:nvPr>
            <p:ph idx="1" type="body"/>
          </p:nvPr>
        </p:nvSpPr>
        <p:spPr>
          <a:xfrm>
            <a:off x="311700" y="1152475"/>
            <a:ext cx="8520600" cy="3904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3"/>
              <a:buNone/>
            </a:pPr>
            <a:r>
              <a:rPr lang="en">
                <a:solidFill>
                  <a:schemeClr val="dk1"/>
                </a:solidFill>
              </a:rPr>
              <a:t>Pattern is size </a:t>
            </a:r>
            <a:r>
              <a:rPr i="1" lang="en">
                <a:solidFill>
                  <a:schemeClr val="dk1"/>
                </a:solidFill>
              </a:rPr>
              <a:t>m</a:t>
            </a:r>
            <a:r>
              <a:rPr lang="en">
                <a:solidFill>
                  <a:schemeClr val="dk1"/>
                </a:solidFill>
              </a:rPr>
              <a:t>, Text is size </a:t>
            </a:r>
            <a:r>
              <a:rPr i="1" lang="en">
                <a:solidFill>
                  <a:schemeClr val="dk1"/>
                </a:solidFill>
              </a:rPr>
              <a:t>n</a:t>
            </a:r>
            <a:endParaRPr>
              <a:solidFill>
                <a:schemeClr val="dk1"/>
              </a:solidFill>
            </a:endParaRPr>
          </a:p>
          <a:p>
            <a:pPr indent="0" lvl="0" marL="0" rtl="0" algn="l">
              <a:lnSpc>
                <a:spcPct val="95000"/>
              </a:lnSpc>
              <a:spcBef>
                <a:spcPts val="1200"/>
              </a:spcBef>
              <a:spcAft>
                <a:spcPts val="0"/>
              </a:spcAft>
              <a:buSzPts val="853"/>
              <a:buNone/>
            </a:pPr>
            <a:r>
              <a:rPr b="1" lang="en">
                <a:solidFill>
                  <a:schemeClr val="dk1"/>
                </a:solidFill>
              </a:rPr>
              <a:t>Parameters:</a:t>
            </a:r>
            <a:endParaRPr b="1">
              <a:solidFill>
                <a:schemeClr val="dk1"/>
              </a:solidFill>
            </a:endParaRPr>
          </a:p>
          <a:p>
            <a:pPr indent="-342900" lvl="0" marL="457200" rtl="0" algn="l">
              <a:lnSpc>
                <a:spcPct val="95000"/>
              </a:lnSpc>
              <a:spcBef>
                <a:spcPts val="1200"/>
              </a:spcBef>
              <a:spcAft>
                <a:spcPts val="0"/>
              </a:spcAft>
              <a:buClr>
                <a:schemeClr val="dk1"/>
              </a:buClr>
              <a:buSzPts val="1800"/>
              <a:buChar char="●"/>
            </a:pPr>
            <a:r>
              <a:rPr b="1" lang="en">
                <a:solidFill>
                  <a:schemeClr val="dk1"/>
                </a:solidFill>
              </a:rPr>
              <a:t>d</a:t>
            </a:r>
            <a:r>
              <a:rPr lang="en">
                <a:solidFill>
                  <a:schemeClr val="dk1"/>
                </a:solidFill>
              </a:rPr>
              <a:t> - alphabet size (256)</a:t>
            </a:r>
            <a:endParaRPr>
              <a:solidFill>
                <a:schemeClr val="dk1"/>
              </a:solidFill>
            </a:endParaRPr>
          </a:p>
          <a:p>
            <a:pPr indent="-342900" lvl="0" marL="457200" rtl="0" algn="l">
              <a:lnSpc>
                <a:spcPct val="95000"/>
              </a:lnSpc>
              <a:spcBef>
                <a:spcPts val="0"/>
              </a:spcBef>
              <a:spcAft>
                <a:spcPts val="0"/>
              </a:spcAft>
              <a:buClr>
                <a:schemeClr val="dk1"/>
              </a:buClr>
              <a:buSzPts val="1800"/>
              <a:buChar char="●"/>
            </a:pPr>
            <a:r>
              <a:rPr b="1" lang="en">
                <a:solidFill>
                  <a:schemeClr val="dk1"/>
                </a:solidFill>
              </a:rPr>
              <a:t>q - </a:t>
            </a:r>
            <a:r>
              <a:rPr lang="en">
                <a:solidFill>
                  <a:schemeClr val="dk1"/>
                </a:solidFill>
              </a:rPr>
              <a:t>large prime to avoid false positive hits</a:t>
            </a:r>
            <a:endParaRPr>
              <a:solidFill>
                <a:schemeClr val="dk1"/>
              </a:solidFill>
            </a:endParaRPr>
          </a:p>
          <a:p>
            <a:pPr indent="0" lvl="0" marL="0" rtl="0" algn="l">
              <a:lnSpc>
                <a:spcPct val="95000"/>
              </a:lnSpc>
              <a:spcBef>
                <a:spcPts val="1200"/>
              </a:spcBef>
              <a:spcAft>
                <a:spcPts val="0"/>
              </a:spcAft>
              <a:buSzPts val="853"/>
              <a:buNone/>
            </a:pPr>
            <a:r>
              <a:rPr lang="en">
                <a:solidFill>
                  <a:schemeClr val="dk1"/>
                </a:solidFill>
              </a:rPr>
              <a:t>If we have a hit, fall back to brute-force to check for pattern match</a:t>
            </a:r>
            <a:endParaRPr>
              <a:solidFill>
                <a:schemeClr val="dk1"/>
              </a:solidFill>
            </a:endParaRPr>
          </a:p>
          <a:p>
            <a:pPr indent="0" lvl="0" marL="0" rtl="0" algn="l">
              <a:lnSpc>
                <a:spcPct val="95000"/>
              </a:lnSpc>
              <a:spcBef>
                <a:spcPts val="1200"/>
              </a:spcBef>
              <a:spcAft>
                <a:spcPts val="0"/>
              </a:spcAft>
              <a:buSzPts val="853"/>
              <a:buNone/>
            </a:pPr>
            <a:r>
              <a:rPr b="1" lang="en">
                <a:solidFill>
                  <a:schemeClr val="dk1"/>
                </a:solidFill>
              </a:rPr>
              <a:t>Complexity:</a:t>
            </a:r>
            <a:endParaRPr b="1">
              <a:solidFill>
                <a:schemeClr val="dk1"/>
              </a:solidFill>
            </a:endParaRPr>
          </a:p>
          <a:p>
            <a:pPr indent="-342900" lvl="0" marL="457200" rtl="0" algn="l">
              <a:lnSpc>
                <a:spcPct val="95000"/>
              </a:lnSpc>
              <a:spcBef>
                <a:spcPts val="1200"/>
              </a:spcBef>
              <a:spcAft>
                <a:spcPts val="0"/>
              </a:spcAft>
              <a:buClr>
                <a:schemeClr val="dk1"/>
              </a:buClr>
              <a:buSzPts val="1800"/>
              <a:buChar char="●"/>
            </a:pPr>
            <a:r>
              <a:rPr lang="en">
                <a:solidFill>
                  <a:schemeClr val="dk1"/>
                </a:solidFill>
              </a:rPr>
              <a:t>Preprocessing: Θ(m)</a:t>
            </a:r>
            <a:endParaRPr>
              <a:solidFill>
                <a:schemeClr val="dk1"/>
              </a:solidFill>
            </a:endParaRPr>
          </a:p>
          <a:p>
            <a:pPr indent="-342900" lvl="0" marL="457200" rtl="0" algn="l">
              <a:lnSpc>
                <a:spcPct val="95000"/>
              </a:lnSpc>
              <a:spcBef>
                <a:spcPts val="0"/>
              </a:spcBef>
              <a:spcAft>
                <a:spcPts val="0"/>
              </a:spcAft>
              <a:buClr>
                <a:schemeClr val="dk1"/>
              </a:buClr>
              <a:buSzPts val="1800"/>
              <a:buChar char="●"/>
            </a:pPr>
            <a:r>
              <a:rPr lang="en">
                <a:solidFill>
                  <a:schemeClr val="dk1"/>
                </a:solidFill>
              </a:rPr>
              <a:t>Each shift, recomputing modulus only takes Θ(1)</a:t>
            </a:r>
            <a:endParaRPr>
              <a:solidFill>
                <a:schemeClr val="dk1"/>
              </a:solidFill>
            </a:endParaRPr>
          </a:p>
          <a:p>
            <a:pPr indent="-317183" lvl="0" marL="457200" rtl="0" algn="l">
              <a:lnSpc>
                <a:spcPct val="95000"/>
              </a:lnSpc>
              <a:spcBef>
                <a:spcPts val="0"/>
              </a:spcBef>
              <a:spcAft>
                <a:spcPts val="0"/>
              </a:spcAft>
              <a:buClr>
                <a:schemeClr val="dk1"/>
              </a:buClr>
              <a:buSzPts val="1395"/>
              <a:buChar char="●"/>
            </a:pPr>
            <a:r>
              <a:rPr lang="en">
                <a:solidFill>
                  <a:schemeClr val="dk1"/>
                </a:solidFill>
              </a:rPr>
              <a:t>Matching Time (Average Case): Θ(n+m) with big enough prime </a:t>
            </a:r>
            <a:r>
              <a:rPr i="1" lang="en">
                <a:solidFill>
                  <a:schemeClr val="dk1"/>
                </a:solidFill>
              </a:rPr>
              <a:t>q</a:t>
            </a:r>
            <a:endParaRPr>
              <a:solidFill>
                <a:schemeClr val="dk1"/>
              </a:solidFill>
            </a:endParaRPr>
          </a:p>
          <a:p>
            <a:pPr indent="-342900" lvl="0" marL="457200" rtl="0" algn="l">
              <a:lnSpc>
                <a:spcPct val="95000"/>
              </a:lnSpc>
              <a:spcBef>
                <a:spcPts val="0"/>
              </a:spcBef>
              <a:spcAft>
                <a:spcPts val="0"/>
              </a:spcAft>
              <a:buClr>
                <a:schemeClr val="dk1"/>
              </a:buClr>
              <a:buSzPts val="1800"/>
              <a:buChar char="●"/>
            </a:pPr>
            <a:r>
              <a:rPr lang="en">
                <a:solidFill>
                  <a:schemeClr val="dk1"/>
                </a:solidFill>
              </a:rPr>
              <a:t>Matching Time (Worst Case): Θ((n-m+1)m)</a:t>
            </a:r>
            <a:endParaRPr>
              <a:solidFill>
                <a:schemeClr val="dk1"/>
              </a:solidFill>
            </a:endParaRPr>
          </a:p>
          <a:p>
            <a:pPr indent="0" lvl="0" marL="0" rtl="0" algn="l">
              <a:lnSpc>
                <a:spcPct val="95000"/>
              </a:lnSpc>
              <a:spcBef>
                <a:spcPts val="1200"/>
              </a:spcBef>
              <a:spcAft>
                <a:spcPts val="1200"/>
              </a:spcAft>
              <a:buSzPts val="853"/>
              <a:buNone/>
            </a:pPr>
            <a:r>
              <a:t/>
            </a:r>
            <a:endParaRPr>
              <a:solidFill>
                <a:schemeClr val="dk1"/>
              </a:solidFill>
            </a:endParaRPr>
          </a:p>
        </p:txBody>
      </p:sp>
      <p:sp>
        <p:nvSpPr>
          <p:cNvPr id="264" name="Google Shape;26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65" name="Google Shape;265;p35"/>
          <p:cNvPicPr preferRelativeResize="0"/>
          <p:nvPr/>
        </p:nvPicPr>
        <p:blipFill>
          <a:blip r:embed="rId3">
            <a:alphaModFix/>
          </a:blip>
          <a:stretch>
            <a:fillRect/>
          </a:stretch>
        </p:blipFill>
        <p:spPr>
          <a:xfrm>
            <a:off x="3469713" y="1614875"/>
            <a:ext cx="5362575" cy="4953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Finite Automaton – DFA</a:t>
            </a:r>
            <a:endParaRPr/>
          </a:p>
        </p:txBody>
      </p:sp>
      <p:sp>
        <p:nvSpPr>
          <p:cNvPr id="271" name="Google Shape;27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accent2"/>
              </a:buClr>
              <a:buSzPts val="1800"/>
              <a:buChar char="●"/>
            </a:pPr>
            <a:r>
              <a:rPr lang="en">
                <a:solidFill>
                  <a:schemeClr val="accent2"/>
                </a:solidFill>
              </a:rPr>
              <a:t>Build a DFA from the pattern P</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Each state q represents the q pattern characters have been matched so far</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For each state and input symbol, the transition function gives the next state</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Scan the text once, updating the state for each character</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When the </a:t>
            </a:r>
            <a:r>
              <a:rPr lang="en">
                <a:solidFill>
                  <a:schemeClr val="accent2"/>
                </a:solidFill>
              </a:rPr>
              <a:t>automaton reaches</a:t>
            </a:r>
            <a:r>
              <a:rPr lang="en">
                <a:solidFill>
                  <a:schemeClr val="accent2"/>
                </a:solidFill>
              </a:rPr>
              <a:t> state m, a </a:t>
            </a:r>
            <a:r>
              <a:rPr lang="en">
                <a:solidFill>
                  <a:schemeClr val="accent2"/>
                </a:solidFill>
              </a:rPr>
              <a:t>match</a:t>
            </a:r>
            <a:r>
              <a:rPr lang="en">
                <a:solidFill>
                  <a:schemeClr val="accent2"/>
                </a:solidFill>
              </a:rPr>
              <a:t> is found</a:t>
            </a:r>
            <a:endParaRPr>
              <a:solidFill>
                <a:schemeClr val="accent2"/>
              </a:solidFill>
            </a:endParaRPr>
          </a:p>
          <a:p>
            <a:pPr indent="-342900" lvl="0" marL="457200" rtl="0" algn="l">
              <a:spcBef>
                <a:spcPts val="0"/>
              </a:spcBef>
              <a:spcAft>
                <a:spcPts val="0"/>
              </a:spcAft>
              <a:buClr>
                <a:schemeClr val="accent2"/>
              </a:buClr>
              <a:buSzPts val="1800"/>
              <a:buChar char="●"/>
            </a:pPr>
            <a:r>
              <a:rPr lang="en">
                <a:solidFill>
                  <a:schemeClr val="accent2"/>
                </a:solidFill>
              </a:rPr>
              <a:t>Complexity</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Preprocessing: O(m∣Σ∣)</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Matching: Θ(n)</a:t>
            </a:r>
            <a:endParaRPr>
              <a:solidFill>
                <a:schemeClr val="accent2"/>
              </a:solidFill>
            </a:endParaRPr>
          </a:p>
          <a:p>
            <a:pPr indent="-342900" lvl="0" marL="457200" rtl="0" algn="l">
              <a:spcBef>
                <a:spcPts val="0"/>
              </a:spcBef>
              <a:spcAft>
                <a:spcPts val="0"/>
              </a:spcAft>
              <a:buClr>
                <a:schemeClr val="accent2"/>
              </a:buClr>
              <a:buSzPts val="1800"/>
              <a:buChar char="●"/>
            </a:pPr>
            <a:r>
              <a:rPr lang="en">
                <a:solidFill>
                  <a:schemeClr val="accent2"/>
                </a:solidFill>
              </a:rPr>
              <a:t>Advantages of using DFA</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No backtracking</a:t>
            </a:r>
            <a:endParaRPr>
              <a:solidFill>
                <a:schemeClr val="accent2"/>
              </a:solidFill>
            </a:endParaRPr>
          </a:p>
          <a:p>
            <a:pPr indent="-317500" lvl="1" marL="914400" rtl="0" algn="l">
              <a:spcBef>
                <a:spcPts val="0"/>
              </a:spcBef>
              <a:spcAft>
                <a:spcPts val="0"/>
              </a:spcAft>
              <a:buClr>
                <a:schemeClr val="accent2"/>
              </a:buClr>
              <a:buSzPts val="1400"/>
              <a:buChar char="○"/>
            </a:pPr>
            <a:r>
              <a:rPr lang="en">
                <a:solidFill>
                  <a:schemeClr val="accent2"/>
                </a:solidFill>
              </a:rPr>
              <a:t>Linear time string matching</a:t>
            </a:r>
            <a:endParaRPr>
              <a:solidFill>
                <a:schemeClr val="accent2"/>
              </a:solidFill>
            </a:endParaRPr>
          </a:p>
        </p:txBody>
      </p:sp>
      <p:sp>
        <p:nvSpPr>
          <p:cNvPr id="272" name="Google Shape;27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Finite Automaton – DFA Example</a:t>
            </a:r>
            <a:endParaRPr/>
          </a:p>
        </p:txBody>
      </p:sp>
      <p:sp>
        <p:nvSpPr>
          <p:cNvPr id="278" name="Google Shape;278;p37"/>
          <p:cNvSpPr txBox="1"/>
          <p:nvPr>
            <p:ph idx="1" type="body"/>
          </p:nvPr>
        </p:nvSpPr>
        <p:spPr>
          <a:xfrm>
            <a:off x="311700" y="1152475"/>
            <a:ext cx="3497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Matching pattern </a:t>
            </a:r>
            <a:r>
              <a:rPr b="1" lang="en">
                <a:solidFill>
                  <a:schemeClr val="dk1"/>
                </a:solidFill>
              </a:rPr>
              <a:t>ABA</a:t>
            </a:r>
            <a:endParaRPr b="1">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0: Nothing matching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1: Matched A</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2: Matched AB</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3: Matched ABA (accept)</a:t>
            </a:r>
            <a:endParaRPr>
              <a:solidFill>
                <a:schemeClr val="dk1"/>
              </a:solidFill>
            </a:endParaRPr>
          </a:p>
        </p:txBody>
      </p:sp>
      <p:sp>
        <p:nvSpPr>
          <p:cNvPr id="279" name="Google Shape;279;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graphicFrame>
        <p:nvGraphicFramePr>
          <p:cNvPr id="280" name="Google Shape;280;p37"/>
          <p:cNvGraphicFramePr/>
          <p:nvPr/>
        </p:nvGraphicFramePr>
        <p:xfrm>
          <a:off x="3686225" y="1405675"/>
          <a:ext cx="3000000" cy="3000000"/>
        </p:xfrm>
        <a:graphic>
          <a:graphicData uri="http://schemas.openxmlformats.org/drawingml/2006/table">
            <a:tbl>
              <a:tblPr>
                <a:noFill/>
                <a:tableStyleId>{A948BEC4-F626-4D28-8C1B-A4B59102E8FC}</a:tableStyleId>
              </a:tblPr>
              <a:tblGrid>
                <a:gridCol w="594850"/>
                <a:gridCol w="594850"/>
                <a:gridCol w="594850"/>
              </a:tblGrid>
              <a:tr h="403975">
                <a:tc>
                  <a:txBody>
                    <a:bodyPr/>
                    <a:lstStyle/>
                    <a:p>
                      <a:pPr indent="0" lvl="0" marL="0" rtl="0" algn="ctr">
                        <a:spcBef>
                          <a:spcPts val="0"/>
                        </a:spcBef>
                        <a:spcAft>
                          <a:spcPts val="0"/>
                        </a:spcAft>
                        <a:buNone/>
                      </a:pPr>
                      <a:r>
                        <a:rPr lang="en" sz="1800">
                          <a:solidFill>
                            <a:schemeClr val="dk1"/>
                          </a:solidFill>
                        </a:rPr>
                        <a:t>q</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A</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B</a:t>
                      </a:r>
                      <a:endParaRPr sz="1800">
                        <a:solidFill>
                          <a:schemeClr val="dk1"/>
                        </a:solidFill>
                      </a:endParaRPr>
                    </a:p>
                  </a:txBody>
                  <a:tcPr marT="91425" marB="91425" marR="91425" marL="91425"/>
                </a:tc>
              </a:tr>
              <a:tr h="403975">
                <a:tc>
                  <a:txBody>
                    <a:bodyPr/>
                    <a:lstStyle/>
                    <a:p>
                      <a:pPr indent="0" lvl="0" marL="0" rtl="0" algn="ctr">
                        <a:spcBef>
                          <a:spcPts val="0"/>
                        </a:spcBef>
                        <a:spcAft>
                          <a:spcPts val="0"/>
                        </a:spcAft>
                        <a:buNone/>
                      </a:pPr>
                      <a:r>
                        <a:rPr lang="en" sz="1800">
                          <a:solidFill>
                            <a:schemeClr val="dk1"/>
                          </a:solidFill>
                        </a:rPr>
                        <a:t>0</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1</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0</a:t>
                      </a:r>
                      <a:endParaRPr sz="1800">
                        <a:solidFill>
                          <a:schemeClr val="dk1"/>
                        </a:solidFill>
                      </a:endParaRPr>
                    </a:p>
                  </a:txBody>
                  <a:tcPr marT="91425" marB="91425" marR="91425" marL="91425"/>
                </a:tc>
              </a:tr>
              <a:tr h="403975">
                <a:tc>
                  <a:txBody>
                    <a:bodyPr/>
                    <a:lstStyle/>
                    <a:p>
                      <a:pPr indent="0" lvl="0" marL="0" rtl="0" algn="ctr">
                        <a:spcBef>
                          <a:spcPts val="0"/>
                        </a:spcBef>
                        <a:spcAft>
                          <a:spcPts val="0"/>
                        </a:spcAft>
                        <a:buNone/>
                      </a:pPr>
                      <a:r>
                        <a:rPr lang="en" sz="1800">
                          <a:solidFill>
                            <a:schemeClr val="dk1"/>
                          </a:solidFill>
                        </a:rPr>
                        <a:t>1</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1</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2</a:t>
                      </a:r>
                      <a:endParaRPr sz="1800">
                        <a:solidFill>
                          <a:schemeClr val="dk1"/>
                        </a:solidFill>
                      </a:endParaRPr>
                    </a:p>
                  </a:txBody>
                  <a:tcPr marT="91425" marB="91425" marR="91425" marL="91425"/>
                </a:tc>
              </a:tr>
              <a:tr h="403975">
                <a:tc>
                  <a:txBody>
                    <a:bodyPr/>
                    <a:lstStyle/>
                    <a:p>
                      <a:pPr indent="0" lvl="0" marL="0" rtl="0" algn="ctr">
                        <a:spcBef>
                          <a:spcPts val="0"/>
                        </a:spcBef>
                        <a:spcAft>
                          <a:spcPts val="0"/>
                        </a:spcAft>
                        <a:buNone/>
                      </a:pPr>
                      <a:r>
                        <a:rPr lang="en" sz="1800">
                          <a:solidFill>
                            <a:schemeClr val="dk1"/>
                          </a:solidFill>
                        </a:rPr>
                        <a:t>2</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3</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0</a:t>
                      </a:r>
                      <a:endParaRPr sz="1800">
                        <a:solidFill>
                          <a:schemeClr val="dk1"/>
                        </a:solidFill>
                      </a:endParaRPr>
                    </a:p>
                  </a:txBody>
                  <a:tcPr marT="91425" marB="91425" marR="91425" marL="91425"/>
                </a:tc>
              </a:tr>
              <a:tr h="403975">
                <a:tc>
                  <a:txBody>
                    <a:bodyPr/>
                    <a:lstStyle/>
                    <a:p>
                      <a:pPr indent="0" lvl="0" marL="0" rtl="0" algn="ctr">
                        <a:spcBef>
                          <a:spcPts val="0"/>
                        </a:spcBef>
                        <a:spcAft>
                          <a:spcPts val="0"/>
                        </a:spcAft>
                        <a:buNone/>
                      </a:pPr>
                      <a:r>
                        <a:rPr lang="en" sz="1800">
                          <a:solidFill>
                            <a:schemeClr val="dk1"/>
                          </a:solidFill>
                        </a:rPr>
                        <a:t>3</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1</a:t>
                      </a:r>
                      <a:endParaRPr sz="1800">
                        <a:solidFill>
                          <a:schemeClr val="dk1"/>
                        </a:solidFill>
                      </a:endParaRPr>
                    </a:p>
                  </a:txBody>
                  <a:tcPr marT="91425" marB="91425" marR="91425" marL="91425"/>
                </a:tc>
                <a:tc>
                  <a:txBody>
                    <a:bodyPr/>
                    <a:lstStyle/>
                    <a:p>
                      <a:pPr indent="0" lvl="0" marL="0" rtl="0" algn="ctr">
                        <a:spcBef>
                          <a:spcPts val="0"/>
                        </a:spcBef>
                        <a:spcAft>
                          <a:spcPts val="0"/>
                        </a:spcAft>
                        <a:buNone/>
                      </a:pPr>
                      <a:r>
                        <a:rPr lang="en" sz="1800">
                          <a:solidFill>
                            <a:schemeClr val="dk1"/>
                          </a:solidFill>
                        </a:rPr>
                        <a:t>2</a:t>
                      </a:r>
                      <a:endParaRPr sz="1800">
                        <a:solidFill>
                          <a:schemeClr val="dk1"/>
                        </a:solidFill>
                      </a:endParaRPr>
                    </a:p>
                  </a:txBody>
                  <a:tcPr marT="91425" marB="91425" marR="91425" marL="91425"/>
                </a:tc>
              </a:tr>
            </a:tbl>
          </a:graphicData>
        </a:graphic>
      </p:graphicFrame>
      <p:sp>
        <p:nvSpPr>
          <p:cNvPr id="281" name="Google Shape;281;p37"/>
          <p:cNvSpPr txBox="1"/>
          <p:nvPr/>
        </p:nvSpPr>
        <p:spPr>
          <a:xfrm>
            <a:off x="3593150" y="1017725"/>
            <a:ext cx="1970700" cy="2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Transition</a:t>
            </a:r>
            <a:r>
              <a:rPr b="1" lang="en" sz="1800">
                <a:solidFill>
                  <a:schemeClr val="dk1"/>
                </a:solidFill>
              </a:rPr>
              <a:t> Table</a:t>
            </a:r>
            <a:endParaRPr b="1" sz="1800">
              <a:solidFill>
                <a:schemeClr val="dk1"/>
              </a:solidFill>
            </a:endParaRPr>
          </a:p>
        </p:txBody>
      </p:sp>
      <p:pic>
        <p:nvPicPr>
          <p:cNvPr id="282" name="Google Shape;282;p37"/>
          <p:cNvPicPr preferRelativeResize="0"/>
          <p:nvPr/>
        </p:nvPicPr>
        <p:blipFill>
          <a:blip r:embed="rId3">
            <a:alphaModFix/>
          </a:blip>
          <a:stretch>
            <a:fillRect/>
          </a:stretch>
        </p:blipFill>
        <p:spPr>
          <a:xfrm>
            <a:off x="884600" y="3691425"/>
            <a:ext cx="4586175" cy="1452075"/>
          </a:xfrm>
          <a:prstGeom prst="rect">
            <a:avLst/>
          </a:prstGeom>
          <a:noFill/>
          <a:ln>
            <a:noFill/>
          </a:ln>
        </p:spPr>
      </p:pic>
      <p:sp>
        <p:nvSpPr>
          <p:cNvPr id="283" name="Google Shape;283;p37"/>
          <p:cNvSpPr txBox="1"/>
          <p:nvPr/>
        </p:nvSpPr>
        <p:spPr>
          <a:xfrm>
            <a:off x="5752425" y="1152475"/>
            <a:ext cx="2902200" cy="31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Text: ABBABA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Sequence:</a:t>
            </a:r>
            <a:endParaRPr sz="1800">
              <a:solidFill>
                <a:schemeClr val="dk1"/>
              </a:solidFill>
            </a:endParaRPr>
          </a:p>
          <a:p>
            <a:pPr indent="0" lvl="0" marL="0" rtl="0" algn="l">
              <a:spcBef>
                <a:spcPts val="0"/>
              </a:spcBef>
              <a:spcAft>
                <a:spcPts val="0"/>
              </a:spcAft>
              <a:buNone/>
            </a:pPr>
            <a:r>
              <a:rPr lang="en" sz="1800">
                <a:solidFill>
                  <a:schemeClr val="dk1"/>
                </a:solidFill>
              </a:rPr>
              <a:t>0→1→2→0→1→2→3</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Knuth-Morris-Pratt Algorithm</a:t>
            </a:r>
            <a:endParaRPr/>
          </a:p>
        </p:txBody>
      </p:sp>
      <p:sp>
        <p:nvSpPr>
          <p:cNvPr id="289" name="Google Shape;28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90" name="Google Shape;290;p38"/>
          <p:cNvPicPr preferRelativeResize="0"/>
          <p:nvPr/>
        </p:nvPicPr>
        <p:blipFill>
          <a:blip r:embed="rId3">
            <a:alphaModFix/>
          </a:blip>
          <a:stretch>
            <a:fillRect/>
          </a:stretch>
        </p:blipFill>
        <p:spPr>
          <a:xfrm>
            <a:off x="1092975" y="1246600"/>
            <a:ext cx="1764500" cy="2650275"/>
          </a:xfrm>
          <a:prstGeom prst="rect">
            <a:avLst/>
          </a:prstGeom>
          <a:noFill/>
          <a:ln>
            <a:noFill/>
          </a:ln>
        </p:spPr>
      </p:pic>
      <p:pic>
        <p:nvPicPr>
          <p:cNvPr id="291" name="Google Shape;291;p38"/>
          <p:cNvPicPr preferRelativeResize="0"/>
          <p:nvPr/>
        </p:nvPicPr>
        <p:blipFill rotWithShape="1">
          <a:blip r:embed="rId4">
            <a:alphaModFix/>
          </a:blip>
          <a:srcRect b="0" l="5041" r="8938" t="0"/>
          <a:stretch/>
        </p:blipFill>
        <p:spPr>
          <a:xfrm>
            <a:off x="6286525" y="1246625"/>
            <a:ext cx="1764500" cy="2650251"/>
          </a:xfrm>
          <a:prstGeom prst="rect">
            <a:avLst/>
          </a:prstGeom>
          <a:noFill/>
          <a:ln>
            <a:noFill/>
          </a:ln>
        </p:spPr>
      </p:pic>
      <p:pic>
        <p:nvPicPr>
          <p:cNvPr id="292" name="Google Shape;292;p38"/>
          <p:cNvPicPr preferRelativeResize="0"/>
          <p:nvPr/>
        </p:nvPicPr>
        <p:blipFill rotWithShape="1">
          <a:blip r:embed="rId5">
            <a:alphaModFix/>
          </a:blip>
          <a:srcRect b="0" l="10426" r="22996" t="0"/>
          <a:stretch/>
        </p:blipFill>
        <p:spPr>
          <a:xfrm>
            <a:off x="3689750" y="1246613"/>
            <a:ext cx="1764500" cy="2650274"/>
          </a:xfrm>
          <a:prstGeom prst="rect">
            <a:avLst/>
          </a:prstGeom>
          <a:noFill/>
          <a:ln>
            <a:noFill/>
          </a:ln>
        </p:spPr>
      </p:pic>
      <p:sp>
        <p:nvSpPr>
          <p:cNvPr id="293" name="Google Shape;293;p38"/>
          <p:cNvSpPr txBox="1"/>
          <p:nvPr/>
        </p:nvSpPr>
        <p:spPr>
          <a:xfrm>
            <a:off x="1092925" y="3896875"/>
            <a:ext cx="1764600" cy="3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Donald Knuth</a:t>
            </a:r>
            <a:endParaRPr sz="1800">
              <a:solidFill>
                <a:schemeClr val="dk1"/>
              </a:solidFill>
            </a:endParaRPr>
          </a:p>
        </p:txBody>
      </p:sp>
      <p:sp>
        <p:nvSpPr>
          <p:cNvPr id="294" name="Google Shape;294;p38"/>
          <p:cNvSpPr txBox="1"/>
          <p:nvPr/>
        </p:nvSpPr>
        <p:spPr>
          <a:xfrm>
            <a:off x="3072000" y="38968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James H. Morris</a:t>
            </a:r>
            <a:endParaRPr>
              <a:solidFill>
                <a:schemeClr val="dk1"/>
              </a:solidFill>
            </a:endParaRPr>
          </a:p>
        </p:txBody>
      </p:sp>
      <p:sp>
        <p:nvSpPr>
          <p:cNvPr id="295" name="Google Shape;295;p38"/>
          <p:cNvSpPr txBox="1"/>
          <p:nvPr/>
        </p:nvSpPr>
        <p:spPr>
          <a:xfrm>
            <a:off x="5668775" y="38968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Vaughan Pratt</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Knuth-Morris-Pratt Algorithm</a:t>
            </a:r>
            <a:endParaRPr/>
          </a:p>
        </p:txBody>
      </p:sp>
      <p:sp>
        <p:nvSpPr>
          <p:cNvPr id="301" name="Google Shape;301;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302" name="Google Shape;302;p39"/>
          <p:cNvSpPr txBox="1"/>
          <p:nvPr/>
        </p:nvSpPr>
        <p:spPr>
          <a:xfrm>
            <a:off x="500075" y="1321600"/>
            <a:ext cx="7972500" cy="3464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Similar to naive, but requires preprocessing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Prefix function (pi) stores information about repetitions within the pattern</a:t>
            </a:r>
            <a:endParaRPr sz="1800">
              <a:solidFill>
                <a:schemeClr val="dk1"/>
              </a:solidFill>
            </a:endParaRPr>
          </a:p>
        </p:txBody>
      </p:sp>
      <p:pic>
        <p:nvPicPr>
          <p:cNvPr id="303" name="Google Shape;303;p39" title="kmp_diagram.png"/>
          <p:cNvPicPr preferRelativeResize="0"/>
          <p:nvPr/>
        </p:nvPicPr>
        <p:blipFill rotWithShape="1">
          <a:blip r:embed="rId3">
            <a:alphaModFix/>
          </a:blip>
          <a:srcRect b="7899" l="5180" r="5359" t="5864"/>
          <a:stretch/>
        </p:blipFill>
        <p:spPr>
          <a:xfrm>
            <a:off x="1727225" y="2377188"/>
            <a:ext cx="5689526" cy="1940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Knuth-Morris-Pratt Algorithm</a:t>
            </a:r>
            <a:endParaRPr/>
          </a:p>
        </p:txBody>
      </p:sp>
      <p:sp>
        <p:nvSpPr>
          <p:cNvPr id="309" name="Google Shape;30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310" name="Google Shape;310;p40" title="prefix_function_diagram.png"/>
          <p:cNvPicPr preferRelativeResize="0"/>
          <p:nvPr/>
        </p:nvPicPr>
        <p:blipFill rotWithShape="1">
          <a:blip r:embed="rId3">
            <a:alphaModFix/>
          </a:blip>
          <a:srcRect b="4583" l="2091" r="6602" t="2081"/>
          <a:stretch/>
        </p:blipFill>
        <p:spPr>
          <a:xfrm>
            <a:off x="5350250" y="1555962"/>
            <a:ext cx="2831076" cy="3019828"/>
          </a:xfrm>
          <a:prstGeom prst="rect">
            <a:avLst/>
          </a:prstGeom>
          <a:noFill/>
          <a:ln>
            <a:noFill/>
          </a:ln>
        </p:spPr>
      </p:pic>
      <p:sp>
        <p:nvSpPr>
          <p:cNvPr id="311" name="Google Shape;311;p40"/>
          <p:cNvSpPr txBox="1"/>
          <p:nvPr/>
        </p:nvSpPr>
        <p:spPr>
          <a:xfrm>
            <a:off x="476250" y="1555950"/>
            <a:ext cx="40956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lang="en" sz="1800">
                <a:solidFill>
                  <a:schemeClr val="dk1"/>
                </a:solidFill>
              </a:rPr>
              <a:t>Check a character, then shift to the next character with potential to be a match</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Use prefix function to determine the next index to check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Boyer-Moore (1977)</a:t>
            </a:r>
            <a:endParaRPr/>
          </a:p>
        </p:txBody>
      </p:sp>
      <p:sp>
        <p:nvSpPr>
          <p:cNvPr id="317" name="Google Shape;317;p41"/>
          <p:cNvSpPr txBox="1"/>
          <p:nvPr>
            <p:ph idx="1" type="body"/>
          </p:nvPr>
        </p:nvSpPr>
        <p:spPr>
          <a:xfrm>
            <a:off x="311700" y="1152475"/>
            <a:ext cx="6399900" cy="1419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Serves as a good benchmark for exact string matching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Look at matching the </a:t>
            </a:r>
            <a:r>
              <a:rPr lang="en">
                <a:solidFill>
                  <a:srgbClr val="FF0000"/>
                </a:solidFill>
              </a:rPr>
              <a:t>end </a:t>
            </a:r>
            <a:r>
              <a:rPr lang="en">
                <a:solidFill>
                  <a:schemeClr val="dk1"/>
                </a:solidFill>
              </a:rPr>
              <a:t>of the pattern first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We can “jump” some distance if pattern doesn’t match - </a:t>
            </a:r>
            <a:r>
              <a:rPr b="1" lang="en">
                <a:solidFill>
                  <a:schemeClr val="dk1"/>
                </a:solidFill>
              </a:rPr>
              <a:t>Bad character Rule:</a:t>
            </a:r>
            <a:endParaRPr/>
          </a:p>
        </p:txBody>
      </p:sp>
      <p:sp>
        <p:nvSpPr>
          <p:cNvPr id="318" name="Google Shape;31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9" name="Google Shape;319;p41"/>
          <p:cNvSpPr txBox="1"/>
          <p:nvPr/>
        </p:nvSpPr>
        <p:spPr>
          <a:xfrm>
            <a:off x="119650" y="2621850"/>
            <a:ext cx="35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 T C </a:t>
            </a:r>
            <a:r>
              <a:rPr lang="en" sz="1800">
                <a:solidFill>
                  <a:srgbClr val="FF0000"/>
                </a:solidFill>
              </a:rPr>
              <a:t>A</a:t>
            </a:r>
            <a:r>
              <a:rPr lang="en" sz="1800">
                <a:solidFill>
                  <a:schemeClr val="dk1"/>
                </a:solidFill>
              </a:rPr>
              <a:t> </a:t>
            </a:r>
            <a:r>
              <a:rPr lang="en" sz="1800">
                <a:solidFill>
                  <a:srgbClr val="00FF00"/>
                </a:solidFill>
              </a:rPr>
              <a:t>A C</a:t>
            </a:r>
            <a:r>
              <a:rPr lang="en" sz="1800">
                <a:solidFill>
                  <a:schemeClr val="dk1"/>
                </a:solidFill>
              </a:rPr>
              <a:t> A C T C G A T A C</a:t>
            </a:r>
            <a:endParaRPr sz="1800">
              <a:solidFill>
                <a:schemeClr val="dk1"/>
              </a:solidFill>
            </a:endParaRPr>
          </a:p>
        </p:txBody>
      </p:sp>
      <p:sp>
        <p:nvSpPr>
          <p:cNvPr id="320" name="Google Shape;320;p41"/>
          <p:cNvSpPr txBox="1"/>
          <p:nvPr/>
        </p:nvSpPr>
        <p:spPr>
          <a:xfrm>
            <a:off x="119650" y="2978775"/>
            <a:ext cx="154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T A T </a:t>
            </a:r>
            <a:r>
              <a:rPr lang="en" sz="1800">
                <a:solidFill>
                  <a:srgbClr val="FF0000"/>
                </a:solidFill>
              </a:rPr>
              <a:t>C</a:t>
            </a:r>
            <a:r>
              <a:rPr lang="en" sz="1800">
                <a:solidFill>
                  <a:schemeClr val="dk1"/>
                </a:solidFill>
              </a:rPr>
              <a:t> </a:t>
            </a:r>
            <a:r>
              <a:rPr lang="en" sz="1800">
                <a:solidFill>
                  <a:srgbClr val="00FF00"/>
                </a:solidFill>
              </a:rPr>
              <a:t>A C</a:t>
            </a:r>
            <a:endParaRPr sz="1800">
              <a:solidFill>
                <a:srgbClr val="00FF00"/>
              </a:solidFill>
            </a:endParaRPr>
          </a:p>
        </p:txBody>
      </p:sp>
      <p:sp>
        <p:nvSpPr>
          <p:cNvPr id="321" name="Google Shape;321;p41"/>
          <p:cNvSpPr/>
          <p:nvPr/>
        </p:nvSpPr>
        <p:spPr>
          <a:xfrm>
            <a:off x="440600" y="3371300"/>
            <a:ext cx="596100" cy="461700"/>
          </a:xfrm>
          <a:prstGeom prst="rightArrow">
            <a:avLst>
              <a:gd fmla="val 50000" name="adj1"/>
              <a:gd fmla="val 50000" name="adj2"/>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41"/>
          <p:cNvSpPr txBox="1"/>
          <p:nvPr/>
        </p:nvSpPr>
        <p:spPr>
          <a:xfrm>
            <a:off x="5262147" y="2978775"/>
            <a:ext cx="154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T A T C A</a:t>
            </a:r>
            <a:r>
              <a:rPr lang="en" sz="1800">
                <a:solidFill>
                  <a:srgbClr val="00FF00"/>
                </a:solidFill>
              </a:rPr>
              <a:t> </a:t>
            </a:r>
            <a:r>
              <a:rPr lang="en" sz="1800">
                <a:solidFill>
                  <a:srgbClr val="FF0000"/>
                </a:solidFill>
              </a:rPr>
              <a:t>C</a:t>
            </a:r>
            <a:endParaRPr sz="1800">
              <a:solidFill>
                <a:srgbClr val="FF0000"/>
              </a:solidFill>
            </a:endParaRPr>
          </a:p>
        </p:txBody>
      </p:sp>
      <p:sp>
        <p:nvSpPr>
          <p:cNvPr id="323" name="Google Shape;323;p41"/>
          <p:cNvSpPr/>
          <p:nvPr/>
        </p:nvSpPr>
        <p:spPr>
          <a:xfrm>
            <a:off x="5406902" y="3380863"/>
            <a:ext cx="1255200" cy="461700"/>
          </a:xfrm>
          <a:prstGeom prst="rightArrow">
            <a:avLst>
              <a:gd fmla="val 50000" name="adj1"/>
              <a:gd fmla="val 50000" name="adj2"/>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24" name="Google Shape;324;p41"/>
          <p:cNvCxnSpPr/>
          <p:nvPr/>
        </p:nvCxnSpPr>
        <p:spPr>
          <a:xfrm>
            <a:off x="3830225" y="2538500"/>
            <a:ext cx="0" cy="2489100"/>
          </a:xfrm>
          <a:prstGeom prst="straightConnector1">
            <a:avLst/>
          </a:prstGeom>
          <a:noFill/>
          <a:ln cap="flat" cmpd="sng" w="38100">
            <a:solidFill>
              <a:srgbClr val="0000FF"/>
            </a:solidFill>
            <a:prstDash val="solid"/>
            <a:round/>
            <a:headEnd len="med" w="med" type="none"/>
            <a:tailEnd len="med" w="med" type="none"/>
          </a:ln>
        </p:spPr>
      </p:cxnSp>
      <p:sp>
        <p:nvSpPr>
          <p:cNvPr id="325" name="Google Shape;325;p41"/>
          <p:cNvSpPr txBox="1"/>
          <p:nvPr/>
        </p:nvSpPr>
        <p:spPr>
          <a:xfrm>
            <a:off x="4117144" y="3847475"/>
            <a:ext cx="491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 G C A T G A C T C G A T A C C A C</a:t>
            </a:r>
            <a:endParaRPr sz="1800">
              <a:solidFill>
                <a:schemeClr val="dk1"/>
              </a:solidFill>
            </a:endParaRPr>
          </a:p>
        </p:txBody>
      </p:sp>
      <p:sp>
        <p:nvSpPr>
          <p:cNvPr id="326" name="Google Shape;326;p41"/>
          <p:cNvSpPr txBox="1"/>
          <p:nvPr/>
        </p:nvSpPr>
        <p:spPr>
          <a:xfrm>
            <a:off x="6596551" y="4201525"/>
            <a:ext cx="150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T A A C A</a:t>
            </a:r>
            <a:r>
              <a:rPr lang="en" sz="1800">
                <a:solidFill>
                  <a:srgbClr val="00FF00"/>
                </a:solidFill>
              </a:rPr>
              <a:t> </a:t>
            </a:r>
            <a:r>
              <a:rPr lang="en" sz="1800">
                <a:solidFill>
                  <a:schemeClr val="dk1"/>
                </a:solidFill>
              </a:rPr>
              <a:t>C</a:t>
            </a:r>
            <a:endParaRPr sz="1800">
              <a:solidFill>
                <a:schemeClr val="dk1"/>
              </a:solidFill>
            </a:endParaRPr>
          </a:p>
        </p:txBody>
      </p:sp>
      <p:sp>
        <p:nvSpPr>
          <p:cNvPr id="327" name="Google Shape;327;p41"/>
          <p:cNvSpPr txBox="1"/>
          <p:nvPr/>
        </p:nvSpPr>
        <p:spPr>
          <a:xfrm>
            <a:off x="4135949" y="2560200"/>
            <a:ext cx="442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 T C A A C A C T C </a:t>
            </a:r>
            <a:r>
              <a:rPr lang="en" sz="1800">
                <a:solidFill>
                  <a:srgbClr val="FF0000"/>
                </a:solidFill>
              </a:rPr>
              <a:t>G</a:t>
            </a:r>
            <a:r>
              <a:rPr lang="en" sz="1800">
                <a:solidFill>
                  <a:schemeClr val="dk1"/>
                </a:solidFill>
              </a:rPr>
              <a:t> A T A C C A C</a:t>
            </a:r>
            <a:endParaRPr sz="1800">
              <a:solidFill>
                <a:schemeClr val="dk1"/>
              </a:solidFill>
            </a:endParaRPr>
          </a:p>
        </p:txBody>
      </p:sp>
      <p:sp>
        <p:nvSpPr>
          <p:cNvPr id="328" name="Google Shape;328;p41"/>
          <p:cNvSpPr txBox="1"/>
          <p:nvPr/>
        </p:nvSpPr>
        <p:spPr>
          <a:xfrm>
            <a:off x="119650" y="3847475"/>
            <a:ext cx="35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 T C </a:t>
            </a:r>
            <a:r>
              <a:rPr lang="en" sz="1800">
                <a:solidFill>
                  <a:srgbClr val="00FF00"/>
                </a:solidFill>
              </a:rPr>
              <a:t>A</a:t>
            </a:r>
            <a:r>
              <a:rPr lang="en" sz="1800">
                <a:solidFill>
                  <a:schemeClr val="dk1"/>
                </a:solidFill>
              </a:rPr>
              <a:t> A C A C T C G A T A C</a:t>
            </a:r>
            <a:endParaRPr sz="1800">
              <a:solidFill>
                <a:schemeClr val="dk1"/>
              </a:solidFill>
            </a:endParaRPr>
          </a:p>
        </p:txBody>
      </p:sp>
      <p:sp>
        <p:nvSpPr>
          <p:cNvPr id="329" name="Google Shape;329;p41"/>
          <p:cNvSpPr txBox="1"/>
          <p:nvPr/>
        </p:nvSpPr>
        <p:spPr>
          <a:xfrm>
            <a:off x="564842" y="4201525"/>
            <a:ext cx="154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T </a:t>
            </a:r>
            <a:r>
              <a:rPr lang="en" sz="1800">
                <a:solidFill>
                  <a:srgbClr val="00FF00"/>
                </a:solidFill>
              </a:rPr>
              <a:t>A</a:t>
            </a:r>
            <a:r>
              <a:rPr lang="en" sz="1800">
                <a:solidFill>
                  <a:schemeClr val="dk1"/>
                </a:solidFill>
              </a:rPr>
              <a:t> T C A C</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Brigitte Turner</a:t>
            </a:r>
            <a:endParaRPr/>
          </a:p>
        </p:txBody>
      </p:sp>
      <p:sp>
        <p:nvSpPr>
          <p:cNvPr id="77" name="Google Shape;77;p15"/>
          <p:cNvSpPr txBox="1"/>
          <p:nvPr>
            <p:ph idx="1" type="body"/>
          </p:nvPr>
        </p:nvSpPr>
        <p:spPr>
          <a:xfrm>
            <a:off x="311700" y="1152475"/>
            <a:ext cx="4049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Born in Fort Riley, KS and grew up in Oak Ridge, TN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Bachelor’s in CS from Freed-Hardeman University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Master program in CS (Intelligent Systems and Machine Learning), advised by Dr. Katie Schuman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Hobbies: reading, traveling, hiking, cooking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Cat: Dart</a:t>
            </a:r>
            <a:endParaRPr>
              <a:solidFill>
                <a:schemeClr val="dk1"/>
              </a:solidFill>
            </a:endParaRPr>
          </a:p>
        </p:txBody>
      </p:sp>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79" name="Google Shape;79;p15" title="IMG_0494.jpg"/>
          <p:cNvPicPr preferRelativeResize="0"/>
          <p:nvPr/>
        </p:nvPicPr>
        <p:blipFill rotWithShape="1">
          <a:blip r:embed="rId3">
            <a:alphaModFix/>
          </a:blip>
          <a:srcRect b="9150" l="16583" r="0" t="31510"/>
          <a:stretch/>
        </p:blipFill>
        <p:spPr>
          <a:xfrm>
            <a:off x="4647200" y="145425"/>
            <a:ext cx="1401724" cy="1316719"/>
          </a:xfrm>
          <a:prstGeom prst="rect">
            <a:avLst/>
          </a:prstGeom>
          <a:noFill/>
          <a:ln>
            <a:noFill/>
          </a:ln>
        </p:spPr>
      </p:pic>
      <p:pic>
        <p:nvPicPr>
          <p:cNvPr id="80" name="Google Shape;80;p15" title="IMG_0495.jpg"/>
          <p:cNvPicPr preferRelativeResize="0"/>
          <p:nvPr/>
        </p:nvPicPr>
        <p:blipFill>
          <a:blip r:embed="rId4">
            <a:alphaModFix/>
          </a:blip>
          <a:stretch>
            <a:fillRect/>
          </a:stretch>
        </p:blipFill>
        <p:spPr>
          <a:xfrm>
            <a:off x="5626799" y="642200"/>
            <a:ext cx="1401724" cy="1562267"/>
          </a:xfrm>
          <a:prstGeom prst="rect">
            <a:avLst/>
          </a:prstGeom>
          <a:noFill/>
          <a:ln>
            <a:noFill/>
          </a:ln>
        </p:spPr>
      </p:pic>
      <p:pic>
        <p:nvPicPr>
          <p:cNvPr id="81" name="Google Shape;81;p15" title="IMG_0496.jpg"/>
          <p:cNvPicPr preferRelativeResize="0"/>
          <p:nvPr/>
        </p:nvPicPr>
        <p:blipFill>
          <a:blip r:embed="rId5">
            <a:alphaModFix/>
          </a:blip>
          <a:stretch>
            <a:fillRect/>
          </a:stretch>
        </p:blipFill>
        <p:spPr>
          <a:xfrm>
            <a:off x="4436650" y="1152475"/>
            <a:ext cx="1334160" cy="1256600"/>
          </a:xfrm>
          <a:prstGeom prst="rect">
            <a:avLst/>
          </a:prstGeom>
          <a:noFill/>
          <a:ln>
            <a:noFill/>
          </a:ln>
        </p:spPr>
      </p:pic>
      <p:pic>
        <p:nvPicPr>
          <p:cNvPr id="82" name="Google Shape;82;p15" title="IMG_0499.jpg"/>
          <p:cNvPicPr preferRelativeResize="0"/>
          <p:nvPr/>
        </p:nvPicPr>
        <p:blipFill>
          <a:blip r:embed="rId6">
            <a:alphaModFix/>
          </a:blip>
          <a:stretch>
            <a:fillRect/>
          </a:stretch>
        </p:blipFill>
        <p:spPr>
          <a:xfrm>
            <a:off x="5434650" y="1768325"/>
            <a:ext cx="1104901" cy="1391053"/>
          </a:xfrm>
          <a:prstGeom prst="rect">
            <a:avLst/>
          </a:prstGeom>
          <a:noFill/>
          <a:ln>
            <a:noFill/>
          </a:ln>
        </p:spPr>
      </p:pic>
      <p:pic>
        <p:nvPicPr>
          <p:cNvPr id="83" name="Google Shape;83;p15" title="IMG_0510.jpg"/>
          <p:cNvPicPr preferRelativeResize="0"/>
          <p:nvPr/>
        </p:nvPicPr>
        <p:blipFill>
          <a:blip r:embed="rId7">
            <a:alphaModFix/>
          </a:blip>
          <a:stretch>
            <a:fillRect/>
          </a:stretch>
        </p:blipFill>
        <p:spPr>
          <a:xfrm>
            <a:off x="6674261" y="1431035"/>
            <a:ext cx="2158039" cy="1562275"/>
          </a:xfrm>
          <a:prstGeom prst="rect">
            <a:avLst/>
          </a:prstGeom>
          <a:noFill/>
          <a:ln>
            <a:noFill/>
          </a:ln>
        </p:spPr>
      </p:pic>
      <p:pic>
        <p:nvPicPr>
          <p:cNvPr id="84" name="Google Shape;84;p15" title="IMG_0500.jpg"/>
          <p:cNvPicPr preferRelativeResize="0"/>
          <p:nvPr/>
        </p:nvPicPr>
        <p:blipFill rotWithShape="1">
          <a:blip r:embed="rId8">
            <a:alphaModFix/>
          </a:blip>
          <a:srcRect b="6143" l="0" r="0" t="8649"/>
          <a:stretch/>
        </p:blipFill>
        <p:spPr>
          <a:xfrm>
            <a:off x="7532473" y="2809185"/>
            <a:ext cx="1104901" cy="1071814"/>
          </a:xfrm>
          <a:prstGeom prst="rect">
            <a:avLst/>
          </a:prstGeom>
          <a:noFill/>
          <a:ln>
            <a:noFill/>
          </a:ln>
        </p:spPr>
      </p:pic>
      <p:pic>
        <p:nvPicPr>
          <p:cNvPr id="85" name="Google Shape;85;p15" title="IMG_0517.jpg"/>
          <p:cNvPicPr preferRelativeResize="0"/>
          <p:nvPr/>
        </p:nvPicPr>
        <p:blipFill rotWithShape="1">
          <a:blip r:embed="rId9">
            <a:alphaModFix/>
          </a:blip>
          <a:srcRect b="14624" l="0" r="0" t="8647"/>
          <a:stretch/>
        </p:blipFill>
        <p:spPr>
          <a:xfrm>
            <a:off x="6280137" y="3634775"/>
            <a:ext cx="1401724" cy="1256604"/>
          </a:xfrm>
          <a:prstGeom prst="rect">
            <a:avLst/>
          </a:prstGeom>
          <a:noFill/>
          <a:ln>
            <a:noFill/>
          </a:ln>
        </p:spPr>
      </p:pic>
      <p:pic>
        <p:nvPicPr>
          <p:cNvPr id="86" name="Google Shape;86;p15" title="IMG_0497.jpg"/>
          <p:cNvPicPr preferRelativeResize="0"/>
          <p:nvPr/>
        </p:nvPicPr>
        <p:blipFill rotWithShape="1">
          <a:blip r:embed="rId10">
            <a:alphaModFix/>
          </a:blip>
          <a:srcRect b="0" l="0" r="0" t="25733"/>
          <a:stretch/>
        </p:blipFill>
        <p:spPr>
          <a:xfrm>
            <a:off x="7435025" y="3775300"/>
            <a:ext cx="1299814" cy="1256601"/>
          </a:xfrm>
          <a:prstGeom prst="rect">
            <a:avLst/>
          </a:prstGeom>
          <a:noFill/>
          <a:ln>
            <a:noFill/>
          </a:ln>
        </p:spPr>
      </p:pic>
      <p:pic>
        <p:nvPicPr>
          <p:cNvPr id="87" name="Google Shape;87;p15" title="IMG_0503.jpg"/>
          <p:cNvPicPr preferRelativeResize="0"/>
          <p:nvPr/>
        </p:nvPicPr>
        <p:blipFill>
          <a:blip r:embed="rId11">
            <a:alphaModFix/>
          </a:blip>
          <a:stretch>
            <a:fillRect/>
          </a:stretch>
        </p:blipFill>
        <p:spPr>
          <a:xfrm>
            <a:off x="2444086" y="3775300"/>
            <a:ext cx="1708114" cy="1256600"/>
          </a:xfrm>
          <a:prstGeom prst="rect">
            <a:avLst/>
          </a:prstGeom>
          <a:noFill/>
          <a:ln>
            <a:noFill/>
          </a:ln>
        </p:spPr>
      </p:pic>
      <p:pic>
        <p:nvPicPr>
          <p:cNvPr id="88" name="Google Shape;88;p15" title="IMG_0511.jpg"/>
          <p:cNvPicPr preferRelativeResize="0"/>
          <p:nvPr/>
        </p:nvPicPr>
        <p:blipFill>
          <a:blip r:embed="rId12">
            <a:alphaModFix/>
          </a:blip>
          <a:stretch>
            <a:fillRect/>
          </a:stretch>
        </p:blipFill>
        <p:spPr>
          <a:xfrm>
            <a:off x="7028519" y="264122"/>
            <a:ext cx="1002327" cy="1316725"/>
          </a:xfrm>
          <a:prstGeom prst="rect">
            <a:avLst/>
          </a:prstGeom>
          <a:noFill/>
          <a:ln>
            <a:noFill/>
          </a:ln>
        </p:spPr>
      </p:pic>
      <p:pic>
        <p:nvPicPr>
          <p:cNvPr id="89" name="Google Shape;89;p15" title="IMG_0507.jpg"/>
          <p:cNvPicPr preferRelativeResize="0"/>
          <p:nvPr/>
        </p:nvPicPr>
        <p:blipFill>
          <a:blip r:embed="rId13">
            <a:alphaModFix/>
          </a:blip>
          <a:stretch>
            <a:fillRect/>
          </a:stretch>
        </p:blipFill>
        <p:spPr>
          <a:xfrm>
            <a:off x="5040462" y="3159378"/>
            <a:ext cx="1299826" cy="1645335"/>
          </a:xfrm>
          <a:prstGeom prst="rect">
            <a:avLst/>
          </a:prstGeom>
          <a:noFill/>
          <a:ln>
            <a:noFill/>
          </a:ln>
        </p:spPr>
      </p:pic>
      <p:pic>
        <p:nvPicPr>
          <p:cNvPr id="90" name="Google Shape;90;p15" title="IMG_0508.jpg"/>
          <p:cNvPicPr preferRelativeResize="0"/>
          <p:nvPr/>
        </p:nvPicPr>
        <p:blipFill>
          <a:blip r:embed="rId14">
            <a:alphaModFix/>
          </a:blip>
          <a:stretch>
            <a:fillRect/>
          </a:stretch>
        </p:blipFill>
        <p:spPr>
          <a:xfrm>
            <a:off x="6198334" y="2647274"/>
            <a:ext cx="1334151" cy="987502"/>
          </a:xfrm>
          <a:prstGeom prst="rect">
            <a:avLst/>
          </a:prstGeom>
          <a:noFill/>
          <a:ln>
            <a:noFill/>
          </a:ln>
        </p:spPr>
      </p:pic>
      <p:pic>
        <p:nvPicPr>
          <p:cNvPr id="91" name="Google Shape;91;p15" title="IMG_0505.jpg"/>
          <p:cNvPicPr preferRelativeResize="0"/>
          <p:nvPr/>
        </p:nvPicPr>
        <p:blipFill>
          <a:blip r:embed="rId15">
            <a:alphaModFix/>
          </a:blip>
          <a:stretch>
            <a:fillRect/>
          </a:stretch>
        </p:blipFill>
        <p:spPr>
          <a:xfrm>
            <a:off x="4361400" y="2265937"/>
            <a:ext cx="1104901" cy="1450537"/>
          </a:xfrm>
          <a:prstGeom prst="rect">
            <a:avLst/>
          </a:prstGeom>
          <a:noFill/>
          <a:ln>
            <a:noFill/>
          </a:ln>
        </p:spPr>
      </p:pic>
      <p:pic>
        <p:nvPicPr>
          <p:cNvPr id="92" name="Google Shape;92;p15" title="IMG_0512.jpg"/>
          <p:cNvPicPr preferRelativeResize="0"/>
          <p:nvPr/>
        </p:nvPicPr>
        <p:blipFill>
          <a:blip r:embed="rId16">
            <a:alphaModFix/>
          </a:blip>
          <a:stretch>
            <a:fillRect/>
          </a:stretch>
        </p:blipFill>
        <p:spPr>
          <a:xfrm>
            <a:off x="7809850" y="445026"/>
            <a:ext cx="1104901" cy="1456207"/>
          </a:xfrm>
          <a:prstGeom prst="rect">
            <a:avLst/>
          </a:prstGeom>
          <a:noFill/>
          <a:ln>
            <a:noFill/>
          </a:ln>
        </p:spPr>
      </p:pic>
      <p:pic>
        <p:nvPicPr>
          <p:cNvPr id="93" name="Google Shape;93;p15" title="IMG_0502.jpg"/>
          <p:cNvPicPr preferRelativeResize="0"/>
          <p:nvPr/>
        </p:nvPicPr>
        <p:blipFill>
          <a:blip r:embed="rId17">
            <a:alphaModFix/>
          </a:blip>
          <a:stretch>
            <a:fillRect/>
          </a:stretch>
        </p:blipFill>
        <p:spPr>
          <a:xfrm>
            <a:off x="3977902" y="3494550"/>
            <a:ext cx="1198598" cy="1562275"/>
          </a:xfrm>
          <a:prstGeom prst="rect">
            <a:avLst/>
          </a:prstGeom>
          <a:noFill/>
          <a:ln>
            <a:noFill/>
          </a:ln>
        </p:spPr>
      </p:pic>
      <p:pic>
        <p:nvPicPr>
          <p:cNvPr id="94" name="Google Shape;94;p15" title="IMG_0551.jpg"/>
          <p:cNvPicPr preferRelativeResize="0"/>
          <p:nvPr/>
        </p:nvPicPr>
        <p:blipFill>
          <a:blip r:embed="rId18">
            <a:alphaModFix/>
          </a:blip>
          <a:stretch>
            <a:fillRect/>
          </a:stretch>
        </p:blipFill>
        <p:spPr>
          <a:xfrm>
            <a:off x="2661848" y="72248"/>
            <a:ext cx="648975" cy="1143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Time Complexity</a:t>
            </a:r>
            <a:endParaRPr/>
          </a:p>
        </p:txBody>
      </p:sp>
      <p:sp>
        <p:nvSpPr>
          <p:cNvPr id="335" name="Google Shape;33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graphicFrame>
        <p:nvGraphicFramePr>
          <p:cNvPr id="336" name="Google Shape;336;p42"/>
          <p:cNvGraphicFramePr/>
          <p:nvPr/>
        </p:nvGraphicFramePr>
        <p:xfrm>
          <a:off x="752950" y="1179450"/>
          <a:ext cx="3000000" cy="3000000"/>
        </p:xfrm>
        <a:graphic>
          <a:graphicData uri="http://schemas.openxmlformats.org/drawingml/2006/table">
            <a:tbl>
              <a:tblPr>
                <a:noFill/>
                <a:tableStyleId>{A948BEC4-F626-4D28-8C1B-A4B59102E8FC}</a:tableStyleId>
              </a:tblPr>
              <a:tblGrid>
                <a:gridCol w="2413000"/>
                <a:gridCol w="2413000"/>
                <a:gridCol w="2413000"/>
              </a:tblGrid>
              <a:tr h="459700">
                <a:tc>
                  <a:txBody>
                    <a:bodyPr/>
                    <a:lstStyle/>
                    <a:p>
                      <a:pPr indent="0" lvl="0" marL="0" rtl="0" algn="l">
                        <a:spcBef>
                          <a:spcPts val="0"/>
                        </a:spcBef>
                        <a:spcAft>
                          <a:spcPts val="0"/>
                        </a:spcAft>
                        <a:buNone/>
                      </a:pPr>
                      <a:r>
                        <a:rPr b="1" lang="en" sz="1800">
                          <a:solidFill>
                            <a:srgbClr val="FF0000"/>
                          </a:solidFill>
                        </a:rPr>
                        <a:t>Algorithm</a:t>
                      </a:r>
                      <a:endParaRPr b="1" sz="1800">
                        <a:solidFill>
                          <a:srgbClr val="FF0000"/>
                        </a:solidFill>
                      </a:endParaRPr>
                    </a:p>
                  </a:txBody>
                  <a:tcPr marT="91425" marB="91425" marR="91425" marL="91425"/>
                </a:tc>
                <a:tc>
                  <a:txBody>
                    <a:bodyPr/>
                    <a:lstStyle/>
                    <a:p>
                      <a:pPr indent="0" lvl="0" marL="0" rtl="0" algn="l">
                        <a:spcBef>
                          <a:spcPts val="0"/>
                        </a:spcBef>
                        <a:spcAft>
                          <a:spcPts val="0"/>
                        </a:spcAft>
                        <a:buNone/>
                      </a:pPr>
                      <a:r>
                        <a:rPr b="1" lang="en" sz="1800">
                          <a:solidFill>
                            <a:srgbClr val="FF0000"/>
                          </a:solidFill>
                        </a:rPr>
                        <a:t>Preprocessing Time</a:t>
                      </a:r>
                      <a:endParaRPr b="1" sz="1800">
                        <a:solidFill>
                          <a:srgbClr val="FF0000"/>
                        </a:solidFill>
                      </a:endParaRPr>
                    </a:p>
                  </a:txBody>
                  <a:tcPr marT="91425" marB="91425" marR="91425" marL="91425"/>
                </a:tc>
                <a:tc>
                  <a:txBody>
                    <a:bodyPr/>
                    <a:lstStyle/>
                    <a:p>
                      <a:pPr indent="0" lvl="0" marL="0" rtl="0" algn="l">
                        <a:spcBef>
                          <a:spcPts val="0"/>
                        </a:spcBef>
                        <a:spcAft>
                          <a:spcPts val="0"/>
                        </a:spcAft>
                        <a:buNone/>
                      </a:pPr>
                      <a:r>
                        <a:rPr b="1" lang="en" sz="1800">
                          <a:solidFill>
                            <a:srgbClr val="FF0000"/>
                          </a:solidFill>
                        </a:rPr>
                        <a:t>Matching Time</a:t>
                      </a:r>
                      <a:endParaRPr b="1" sz="1800">
                        <a:solidFill>
                          <a:srgbClr val="FF0000"/>
                        </a:solidFill>
                      </a:endParaRPr>
                    </a:p>
                  </a:txBody>
                  <a:tcPr marT="91425" marB="91425" marR="91425" marL="91425"/>
                </a:tc>
              </a:tr>
              <a:tr h="381000">
                <a:tc>
                  <a:txBody>
                    <a:bodyPr/>
                    <a:lstStyle/>
                    <a:p>
                      <a:pPr indent="0" lvl="0" marL="0" rtl="0" algn="l">
                        <a:spcBef>
                          <a:spcPts val="0"/>
                        </a:spcBef>
                        <a:spcAft>
                          <a:spcPts val="0"/>
                        </a:spcAft>
                        <a:buNone/>
                      </a:pPr>
                      <a:r>
                        <a:rPr lang="en" sz="1800">
                          <a:solidFill>
                            <a:schemeClr val="dk1"/>
                          </a:solidFill>
                        </a:rPr>
                        <a:t>Naive</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0</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O((n - m + 1)m)</a:t>
                      </a:r>
                      <a:endParaRPr sz="18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800">
                          <a:solidFill>
                            <a:schemeClr val="dk1"/>
                          </a:solidFill>
                        </a:rPr>
                        <a:t>Rabin-Karp</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Θ(m)</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O((n - m + 1)m)</a:t>
                      </a:r>
                      <a:endParaRPr sz="18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800">
                          <a:solidFill>
                            <a:schemeClr val="dk1"/>
                          </a:solidFill>
                        </a:rPr>
                        <a:t>Finite Automaton</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O(m|Σ|)</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Θ(n)</a:t>
                      </a:r>
                      <a:endParaRPr sz="18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800">
                          <a:solidFill>
                            <a:schemeClr val="dk1"/>
                          </a:solidFill>
                        </a:rPr>
                        <a:t>Knuth-Morris-Pratt</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Θ</a:t>
                      </a:r>
                      <a:r>
                        <a:rPr b="1" lang="en" sz="1800">
                          <a:solidFill>
                            <a:schemeClr val="dk1"/>
                          </a:solidFill>
                        </a:rPr>
                        <a:t>(m)</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Θ(n)</a:t>
                      </a:r>
                      <a:endParaRPr sz="18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800">
                          <a:solidFill>
                            <a:schemeClr val="dk1"/>
                          </a:solidFill>
                        </a:rPr>
                        <a:t>Boyer-Moore</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O(m + Σ)</a:t>
                      </a:r>
                      <a:endParaRPr sz="1800">
                        <a:solidFill>
                          <a:schemeClr val="dk1"/>
                        </a:solidFill>
                      </a:endParaRPr>
                    </a:p>
                  </a:txBody>
                  <a:tcPr marT="91425" marB="91425" marR="91425" marL="91425"/>
                </a:tc>
                <a:tc>
                  <a:txBody>
                    <a:bodyPr/>
                    <a:lstStyle/>
                    <a:p>
                      <a:pPr indent="0" lvl="0" marL="0" rtl="0" algn="l">
                        <a:spcBef>
                          <a:spcPts val="0"/>
                        </a:spcBef>
                        <a:spcAft>
                          <a:spcPts val="0"/>
                        </a:spcAft>
                        <a:buNone/>
                      </a:pPr>
                      <a:r>
                        <a:rPr lang="en" sz="1800">
                          <a:solidFill>
                            <a:schemeClr val="dk1"/>
                          </a:solidFill>
                        </a:rPr>
                        <a:t>O(n/m)</a:t>
                      </a:r>
                      <a:endParaRPr sz="1800">
                        <a:solidFill>
                          <a:schemeClr val="dk1"/>
                        </a:solidFill>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Text &amp; Patterns Dataset</a:t>
            </a:r>
            <a:endParaRPr/>
          </a:p>
        </p:txBody>
      </p:sp>
      <p:sp>
        <p:nvSpPr>
          <p:cNvPr id="342" name="Google Shape;342;p43"/>
          <p:cNvSpPr txBox="1"/>
          <p:nvPr>
            <p:ph idx="1" type="body"/>
          </p:nvPr>
        </p:nvSpPr>
        <p:spPr>
          <a:xfrm>
            <a:off x="311700" y="1044175"/>
            <a:ext cx="5578800" cy="401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Texts</a:t>
            </a:r>
            <a:endParaRPr b="1">
              <a:solidFill>
                <a:schemeClr val="dk1"/>
              </a:solidFill>
            </a:endParaRPr>
          </a:p>
          <a:p>
            <a:pPr indent="-304800" lvl="0" marL="457200" rtl="0" algn="l">
              <a:spcBef>
                <a:spcPts val="1200"/>
              </a:spcBef>
              <a:spcAft>
                <a:spcPts val="0"/>
              </a:spcAft>
              <a:buClr>
                <a:schemeClr val="dk1"/>
              </a:buClr>
              <a:buSzPts val="1200"/>
              <a:buChar char="●"/>
            </a:pPr>
            <a:r>
              <a:rPr lang="en" sz="1200">
                <a:solidFill>
                  <a:schemeClr val="dk1"/>
                </a:solidFill>
              </a:rPr>
              <a:t>Text1</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pseudo random </a:t>
            </a:r>
            <a:r>
              <a:rPr lang="en" sz="1200">
                <a:solidFill>
                  <a:schemeClr val="dk1"/>
                </a:solidFill>
              </a:rPr>
              <a:t>string of 37 characters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News Article</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CNN Strait of Hormuz article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DNAReallySmall</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1000 </a:t>
            </a:r>
            <a:r>
              <a:rPr lang="en" sz="1200">
                <a:solidFill>
                  <a:schemeClr val="dk1"/>
                </a:solidFill>
              </a:rPr>
              <a:t>pseudo randomly</a:t>
            </a:r>
            <a:r>
              <a:rPr lang="en" sz="1200">
                <a:solidFill>
                  <a:schemeClr val="dk1"/>
                </a:solidFill>
              </a:rPr>
              <a:t> generated DNA sequence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Rotp (</a:t>
            </a:r>
            <a:r>
              <a:rPr lang="en" sz="1200">
                <a:solidFill>
                  <a:schemeClr val="dk1"/>
                </a:solidFill>
              </a:rPr>
              <a:t>Remembrance Of Things Past)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Jtw (Journey to the west)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Harry Potter (All 7 Harry Potter books)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Combined Text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Rotp, jtw, harry potter, Lord of the Rings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DNASmall</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Wuhan 1</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DNABig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Colletotrichum orchidophilum</a:t>
            </a:r>
            <a:endParaRPr sz="1200">
              <a:solidFill>
                <a:schemeClr val="dk1"/>
              </a:solidFill>
            </a:endParaRPr>
          </a:p>
        </p:txBody>
      </p:sp>
      <p:sp>
        <p:nvSpPr>
          <p:cNvPr id="343" name="Google Shape;343;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4" name="Google Shape;344;p43"/>
          <p:cNvSpPr txBox="1"/>
          <p:nvPr>
            <p:ph idx="1" type="body"/>
          </p:nvPr>
        </p:nvSpPr>
        <p:spPr>
          <a:xfrm>
            <a:off x="5020275" y="1044175"/>
            <a:ext cx="37578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Patterns</a:t>
            </a:r>
            <a:endParaRPr b="1">
              <a:solidFill>
                <a:schemeClr val="dk1"/>
              </a:solidFill>
            </a:endParaRPr>
          </a:p>
          <a:p>
            <a:pPr indent="-317500" lvl="0" marL="457200" rtl="0" algn="l">
              <a:spcBef>
                <a:spcPts val="1200"/>
              </a:spcBef>
              <a:spcAft>
                <a:spcPts val="0"/>
              </a:spcAft>
              <a:buClr>
                <a:schemeClr val="dk1"/>
              </a:buClr>
              <a:buSzPts val="1400"/>
              <a:buChar char="●"/>
            </a:pPr>
            <a:r>
              <a:rPr b="1" lang="en" sz="1400">
                <a:solidFill>
                  <a:schemeClr val="dk1"/>
                </a:solidFill>
              </a:rPr>
              <a:t>TextPattern</a:t>
            </a:r>
            <a:r>
              <a:rPr b="1" lang="en" sz="1400">
                <a:solidFill>
                  <a:schemeClr val="dk1"/>
                </a:solidFill>
              </a:rPr>
              <a:t>1 </a:t>
            </a:r>
            <a:r>
              <a:rPr lang="en" sz="1400">
                <a:solidFill>
                  <a:schemeClr val="dk1"/>
                </a:solidFill>
              </a:rPr>
              <a:t>- “hello”</a:t>
            </a:r>
            <a:endParaRPr sz="1400">
              <a:solidFill>
                <a:schemeClr val="dk1"/>
              </a:solidFill>
            </a:endParaRPr>
          </a:p>
          <a:p>
            <a:pPr indent="-317500" lvl="0" marL="457200" rtl="0" algn="l">
              <a:spcBef>
                <a:spcPts val="0"/>
              </a:spcBef>
              <a:spcAft>
                <a:spcPts val="0"/>
              </a:spcAft>
              <a:buClr>
                <a:schemeClr val="dk1"/>
              </a:buClr>
              <a:buSzPts val="1400"/>
              <a:buChar char="●"/>
            </a:pPr>
            <a:r>
              <a:rPr b="1" lang="en" sz="1400">
                <a:solidFill>
                  <a:schemeClr val="dk1"/>
                </a:solidFill>
              </a:rPr>
              <a:t>TextPattern2 </a:t>
            </a:r>
            <a:r>
              <a:rPr lang="en" sz="1400">
                <a:solidFill>
                  <a:schemeClr val="dk1"/>
                </a:solidFill>
              </a:rPr>
              <a:t>- ~5000 characters from Lord of the Rings text</a:t>
            </a:r>
            <a:endParaRPr sz="1400">
              <a:solidFill>
                <a:schemeClr val="dk1"/>
              </a:solidFill>
            </a:endParaRPr>
          </a:p>
          <a:p>
            <a:pPr indent="-317500" lvl="0" marL="457200" rtl="0" algn="l">
              <a:spcBef>
                <a:spcPts val="0"/>
              </a:spcBef>
              <a:spcAft>
                <a:spcPts val="0"/>
              </a:spcAft>
              <a:buClr>
                <a:schemeClr val="dk1"/>
              </a:buClr>
              <a:buSzPts val="1400"/>
              <a:buChar char="●"/>
            </a:pPr>
            <a:r>
              <a:rPr b="1" lang="en" sz="1400">
                <a:solidFill>
                  <a:schemeClr val="dk1"/>
                </a:solidFill>
              </a:rPr>
              <a:t>DNAPattern1 </a:t>
            </a:r>
            <a:r>
              <a:rPr lang="en" sz="1400">
                <a:solidFill>
                  <a:schemeClr val="dk1"/>
                </a:solidFill>
              </a:rPr>
              <a:t>- “cgatt”</a:t>
            </a:r>
            <a:endParaRPr sz="1400">
              <a:solidFill>
                <a:schemeClr val="dk1"/>
              </a:solidFill>
            </a:endParaRPr>
          </a:p>
          <a:p>
            <a:pPr indent="-317500" lvl="0" marL="457200" rtl="0" algn="l">
              <a:spcBef>
                <a:spcPts val="0"/>
              </a:spcBef>
              <a:spcAft>
                <a:spcPts val="0"/>
              </a:spcAft>
              <a:buClr>
                <a:schemeClr val="dk1"/>
              </a:buClr>
              <a:buSzPts val="1400"/>
              <a:buChar char="●"/>
            </a:pPr>
            <a:r>
              <a:rPr b="1" lang="en" sz="1400">
                <a:solidFill>
                  <a:schemeClr val="dk1"/>
                </a:solidFill>
              </a:rPr>
              <a:t>DNAPattern2 </a:t>
            </a:r>
            <a:r>
              <a:rPr lang="en" sz="1400">
                <a:solidFill>
                  <a:schemeClr val="dk1"/>
                </a:solidFill>
              </a:rPr>
              <a:t>- 4000 characters of DNA sequence</a:t>
            </a:r>
            <a:endParaRPr sz="14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4"/>
          <p:cNvSpPr txBox="1"/>
          <p:nvPr>
            <p:ph type="title"/>
          </p:nvPr>
        </p:nvSpPr>
        <p:spPr>
          <a:xfrm>
            <a:off x="439025" y="95075"/>
            <a:ext cx="8393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Implementations</a:t>
            </a:r>
            <a:endParaRPr/>
          </a:p>
        </p:txBody>
      </p:sp>
      <p:sp>
        <p:nvSpPr>
          <p:cNvPr id="350" name="Google Shape;350;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351" name="Google Shape;351;p44"/>
          <p:cNvPicPr preferRelativeResize="0"/>
          <p:nvPr/>
        </p:nvPicPr>
        <p:blipFill>
          <a:blip r:embed="rId3">
            <a:alphaModFix/>
          </a:blip>
          <a:stretch>
            <a:fillRect/>
          </a:stretch>
        </p:blipFill>
        <p:spPr>
          <a:xfrm>
            <a:off x="197475" y="620200"/>
            <a:ext cx="8475075" cy="4372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Applications</a:t>
            </a:r>
            <a:endParaRPr/>
          </a:p>
        </p:txBody>
      </p:sp>
      <p:sp>
        <p:nvSpPr>
          <p:cNvPr id="357" name="Google Shape;357;p45"/>
          <p:cNvSpPr txBox="1"/>
          <p:nvPr>
            <p:ph idx="1" type="body"/>
          </p:nvPr>
        </p:nvSpPr>
        <p:spPr>
          <a:xfrm>
            <a:off x="311700" y="1152475"/>
            <a:ext cx="40983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en" sz="1600">
                <a:solidFill>
                  <a:schemeClr val="dk1"/>
                </a:solidFill>
              </a:rPr>
              <a:t>Search engines - </a:t>
            </a:r>
            <a:r>
              <a:rPr lang="en" sz="1600">
                <a:solidFill>
                  <a:schemeClr val="dk1"/>
                </a:solidFill>
              </a:rPr>
              <a:t>web page</a:t>
            </a:r>
            <a:r>
              <a:rPr lang="en" sz="1600">
                <a:solidFill>
                  <a:schemeClr val="dk1"/>
                </a:solidFill>
              </a:rPr>
              <a:t> keywords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DNA/Genome analysis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Bioinformatics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Plagiarism</a:t>
            </a:r>
            <a:r>
              <a:rPr lang="en" sz="1600">
                <a:solidFill>
                  <a:schemeClr val="dk1"/>
                </a:solidFill>
              </a:rPr>
              <a:t> detection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Intrusion detection</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Network Security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Text editors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IDE’s</a:t>
            </a:r>
            <a:endParaRPr sz="1600">
              <a:solidFill>
                <a:schemeClr val="dk1"/>
              </a:solidFill>
            </a:endParaRPr>
          </a:p>
        </p:txBody>
      </p:sp>
      <p:sp>
        <p:nvSpPr>
          <p:cNvPr id="358" name="Google Shape;35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359" name="Google Shape;359;p45" title="notepad-removebg-preview.png"/>
          <p:cNvPicPr preferRelativeResize="0"/>
          <p:nvPr/>
        </p:nvPicPr>
        <p:blipFill>
          <a:blip r:embed="rId3">
            <a:alphaModFix/>
          </a:blip>
          <a:stretch>
            <a:fillRect/>
          </a:stretch>
        </p:blipFill>
        <p:spPr>
          <a:xfrm>
            <a:off x="1196975" y="3529150"/>
            <a:ext cx="1257300" cy="1257300"/>
          </a:xfrm>
          <a:prstGeom prst="rect">
            <a:avLst/>
          </a:prstGeom>
          <a:noFill/>
          <a:ln>
            <a:noFill/>
          </a:ln>
        </p:spPr>
      </p:pic>
      <p:pic>
        <p:nvPicPr>
          <p:cNvPr id="360" name="Google Shape;360;p45"/>
          <p:cNvPicPr preferRelativeResize="0"/>
          <p:nvPr/>
        </p:nvPicPr>
        <p:blipFill>
          <a:blip r:embed="rId4">
            <a:alphaModFix/>
          </a:blip>
          <a:stretch>
            <a:fillRect/>
          </a:stretch>
        </p:blipFill>
        <p:spPr>
          <a:xfrm>
            <a:off x="4792523" y="1017724"/>
            <a:ext cx="3551376" cy="1468575"/>
          </a:xfrm>
          <a:prstGeom prst="rect">
            <a:avLst/>
          </a:prstGeom>
          <a:noFill/>
          <a:ln>
            <a:noFill/>
          </a:ln>
        </p:spPr>
      </p:pic>
      <p:sp>
        <p:nvSpPr>
          <p:cNvPr id="361" name="Google Shape;361;p45"/>
          <p:cNvSpPr txBox="1"/>
          <p:nvPr/>
        </p:nvSpPr>
        <p:spPr>
          <a:xfrm>
            <a:off x="3355975" y="2512775"/>
            <a:ext cx="29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Plagiarism is the act of using someone else’s words or</a:t>
            </a:r>
            <a:r>
              <a:rPr lang="en" sz="1800">
                <a:solidFill>
                  <a:schemeClr val="lt2"/>
                </a:solidFill>
              </a:rPr>
              <a:t> ideas without </a:t>
            </a:r>
            <a:r>
              <a:rPr lang="en" sz="1800">
                <a:solidFill>
                  <a:srgbClr val="FF0000"/>
                </a:solidFill>
              </a:rPr>
              <a:t>giving proper credit. It </a:t>
            </a:r>
            <a:r>
              <a:rPr lang="en" sz="1800">
                <a:solidFill>
                  <a:schemeClr val="lt2"/>
                </a:solidFill>
              </a:rPr>
              <a:t>undermines </a:t>
            </a:r>
            <a:r>
              <a:rPr lang="en" sz="1800">
                <a:solidFill>
                  <a:srgbClr val="FF0000"/>
                </a:solidFill>
              </a:rPr>
              <a:t>academic integrity and can lead to serious</a:t>
            </a:r>
            <a:r>
              <a:rPr lang="en" sz="1800">
                <a:solidFill>
                  <a:schemeClr val="lt2"/>
                </a:solidFill>
              </a:rPr>
              <a:t> </a:t>
            </a:r>
            <a:r>
              <a:rPr lang="en" sz="1800">
                <a:solidFill>
                  <a:srgbClr val="FF0000"/>
                </a:solidFill>
              </a:rPr>
              <a:t>consequences </a:t>
            </a:r>
            <a:endParaRPr sz="1800">
              <a:solidFill>
                <a:srgbClr val="FF0000"/>
              </a:solidFill>
            </a:endParaRPr>
          </a:p>
        </p:txBody>
      </p:sp>
      <p:sp>
        <p:nvSpPr>
          <p:cNvPr id="362" name="Google Shape;362;p45"/>
          <p:cNvSpPr txBox="1"/>
          <p:nvPr/>
        </p:nvSpPr>
        <p:spPr>
          <a:xfrm>
            <a:off x="5974800" y="2537225"/>
            <a:ext cx="3046200" cy="20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rPr>
              <a:t>Plagiarism </a:t>
            </a:r>
            <a:r>
              <a:rPr lang="en" sz="1800">
                <a:solidFill>
                  <a:srgbClr val="FF0000"/>
                </a:solidFill>
              </a:rPr>
              <a:t>is the act of using someone else’s words or</a:t>
            </a:r>
            <a:r>
              <a:rPr lang="en" sz="1800">
                <a:solidFill>
                  <a:schemeClr val="lt2"/>
                </a:solidFill>
              </a:rPr>
              <a:t> thoughts as your own without </a:t>
            </a:r>
            <a:r>
              <a:rPr lang="en" sz="1800">
                <a:solidFill>
                  <a:srgbClr val="FF0000"/>
                </a:solidFill>
              </a:rPr>
              <a:t>giving proper credit</a:t>
            </a:r>
            <a:r>
              <a:rPr lang="en" sz="1800">
                <a:solidFill>
                  <a:srgbClr val="FF0000"/>
                </a:solidFill>
              </a:rPr>
              <a:t>. It</a:t>
            </a:r>
            <a:r>
              <a:rPr lang="en" sz="1800">
                <a:solidFill>
                  <a:schemeClr val="lt2"/>
                </a:solidFill>
              </a:rPr>
              <a:t> violates standards of </a:t>
            </a:r>
            <a:r>
              <a:rPr lang="en" sz="1800">
                <a:solidFill>
                  <a:srgbClr val="FF0000"/>
                </a:solidFill>
              </a:rPr>
              <a:t>academic integrity and can </a:t>
            </a:r>
            <a:r>
              <a:rPr lang="en" sz="1800">
                <a:solidFill>
                  <a:schemeClr val="lt2"/>
                </a:solidFill>
              </a:rPr>
              <a:t>have serious future repercussions..</a:t>
            </a:r>
            <a:endParaRPr sz="1800">
              <a:solidFill>
                <a:schemeClr val="l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Commonly Used and State of the Art Algorithms</a:t>
            </a:r>
            <a:endParaRPr/>
          </a:p>
        </p:txBody>
      </p:sp>
      <p:sp>
        <p:nvSpPr>
          <p:cNvPr id="368" name="Google Shape;368;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B</a:t>
            </a:r>
            <a:r>
              <a:rPr lang="en">
                <a:solidFill>
                  <a:schemeClr val="dk1"/>
                </a:solidFill>
              </a:rPr>
              <a:t>oyer-Moore Algorithm – Used in practice in text-search implementation such as in ctrl + F searches</a:t>
            </a:r>
            <a:endParaRPr>
              <a:solidFill>
                <a:schemeClr val="dk1"/>
              </a:solidFill>
            </a:endParaRPr>
          </a:p>
          <a:p>
            <a:pPr indent="0" lvl="0" marL="0" rtl="0" algn="l">
              <a:spcBef>
                <a:spcPts val="1200"/>
              </a:spcBef>
              <a:spcAft>
                <a:spcPts val="0"/>
              </a:spcAft>
              <a:buNone/>
            </a:pPr>
            <a:r>
              <a:rPr lang="en">
                <a:solidFill>
                  <a:schemeClr val="dk1"/>
                </a:solidFill>
              </a:rPr>
              <a:t>Bowtie Algorithm – Enables ultrafast and memory-efficient alignment of large sets of sequencing reads to a reference sequence</a:t>
            </a:r>
            <a:r>
              <a:rPr baseline="-25000" lang="en">
                <a:solidFill>
                  <a:schemeClr val="dk1"/>
                </a:solidFill>
              </a:rPr>
              <a:t>[5]</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369" name="Google Shape;36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 Issues</a:t>
            </a:r>
            <a:endParaRPr/>
          </a:p>
        </p:txBody>
      </p:sp>
      <p:sp>
        <p:nvSpPr>
          <p:cNvPr id="375" name="Google Shape;375;p47"/>
          <p:cNvSpPr txBox="1"/>
          <p:nvPr>
            <p:ph idx="1" type="body"/>
          </p:nvPr>
        </p:nvSpPr>
        <p:spPr>
          <a:xfrm>
            <a:off x="311700" y="1152475"/>
            <a:ext cx="8520600" cy="184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Fuzzy matching - </a:t>
            </a:r>
            <a:r>
              <a:rPr lang="en">
                <a:solidFill>
                  <a:schemeClr val="dk1"/>
                </a:solidFill>
              </a:rPr>
              <a:t>misspellings, spaces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Too much preprocessing for small texts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Constraints provide speedups, but are different for each application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Not easily parallelizable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Compressed text</a:t>
            </a:r>
            <a:endParaRPr>
              <a:solidFill>
                <a:schemeClr val="dk1"/>
              </a:solidFill>
            </a:endParaRPr>
          </a:p>
        </p:txBody>
      </p:sp>
      <p:sp>
        <p:nvSpPr>
          <p:cNvPr id="376" name="Google Shape;37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377" name="Google Shape;377;p47"/>
          <p:cNvPicPr preferRelativeResize="0"/>
          <p:nvPr/>
        </p:nvPicPr>
        <p:blipFill>
          <a:blip r:embed="rId3">
            <a:alphaModFix/>
          </a:blip>
          <a:stretch>
            <a:fillRect/>
          </a:stretch>
        </p:blipFill>
        <p:spPr>
          <a:xfrm>
            <a:off x="4134670" y="2408175"/>
            <a:ext cx="4439630" cy="2255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383" name="Google Shape;383;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Thomas H. Cormen, Charles E. Leiserson, Ronald L. Rivest, Clifford Stein: Introduction to Algorithms, 3rd Edition. MIT Press 2009, ISBN 978-0-262-03384-8, pp. I-XIX, 985-1013</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https://www.geeksforgeeks.org/theory-of-computation/introduction-of-finite-automata/</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https://www.geeksforgeeks.org/dsa/boyer-moore-algorithm-for-pattern-searching/</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https://arxiv.org/abs/2110.13802</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https://pmc.ncbi.nlm.nih.gov/articles/PMC3010897/</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https://www.ncbi.nlm.nih.gov/datasets/genome/</a:t>
            </a:r>
            <a:endParaRPr>
              <a:solidFill>
                <a:schemeClr val="dk1"/>
              </a:solidFill>
            </a:endParaRPr>
          </a:p>
        </p:txBody>
      </p:sp>
      <p:sp>
        <p:nvSpPr>
          <p:cNvPr id="384" name="Google Shape;38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sp>
        <p:nvSpPr>
          <p:cNvPr id="390" name="Google Shape;390;p49"/>
          <p:cNvSpPr txBox="1"/>
          <p:nvPr>
            <p:ph idx="1" type="body"/>
          </p:nvPr>
        </p:nvSpPr>
        <p:spPr>
          <a:xfrm>
            <a:off x="311700" y="1152475"/>
            <a:ext cx="6123900" cy="1419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Why is it important for q to be large in Rabin-Karp?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What are the advantages of using a finite automaton?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Which other algorithm is KMP similar to?</a:t>
            </a:r>
            <a:endParaRPr>
              <a:solidFill>
                <a:schemeClr val="dk1"/>
              </a:solidFill>
            </a:endParaRPr>
          </a:p>
        </p:txBody>
      </p:sp>
      <p:sp>
        <p:nvSpPr>
          <p:cNvPr id="391" name="Google Shape;391;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392" name="Google Shape;392;p49"/>
          <p:cNvSpPr txBox="1"/>
          <p:nvPr/>
        </p:nvSpPr>
        <p:spPr>
          <a:xfrm>
            <a:off x="4800000" y="2110075"/>
            <a:ext cx="43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https://forms.gle/k62EAyr6Hoo68KuGA</a:t>
            </a:r>
            <a:endParaRPr sz="1800">
              <a:solidFill>
                <a:schemeClr val="dk1"/>
              </a:solidFill>
            </a:endParaRPr>
          </a:p>
        </p:txBody>
      </p:sp>
      <p:pic>
        <p:nvPicPr>
          <p:cNvPr id="393" name="Google Shape;393;p49"/>
          <p:cNvPicPr preferRelativeResize="0"/>
          <p:nvPr/>
        </p:nvPicPr>
        <p:blipFill>
          <a:blip r:embed="rId3">
            <a:alphaModFix/>
          </a:blip>
          <a:stretch>
            <a:fillRect/>
          </a:stretch>
        </p:blipFill>
        <p:spPr>
          <a:xfrm>
            <a:off x="6065316" y="2571750"/>
            <a:ext cx="2493484" cy="2485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0"/>
          <p:cNvSpPr txBox="1"/>
          <p:nvPr>
            <p:ph type="title"/>
          </p:nvPr>
        </p:nvSpPr>
        <p:spPr>
          <a:xfrm>
            <a:off x="311700" y="2235975"/>
            <a:ext cx="8520600" cy="114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420"/>
              <a:t>Discussion</a:t>
            </a:r>
            <a:endParaRPr sz="4420"/>
          </a:p>
        </p:txBody>
      </p:sp>
      <p:sp>
        <p:nvSpPr>
          <p:cNvPr id="399" name="Google Shape;399;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400" name="Google Shape;400;p50"/>
          <p:cNvSpPr txBox="1"/>
          <p:nvPr/>
        </p:nvSpPr>
        <p:spPr>
          <a:xfrm>
            <a:off x="799325" y="3279475"/>
            <a:ext cx="72792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At what point do you think the tradeoff of no processing for smaller texts doesn’t become worth it? Will this ever happen in live production?</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Which was your favorite algorithm? Why?</a:t>
            </a:r>
            <a:endParaRPr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Andy Zeng</a:t>
            </a:r>
            <a:endParaRPr/>
          </a:p>
        </p:txBody>
      </p:sp>
      <p:sp>
        <p:nvSpPr>
          <p:cNvPr id="100" name="Google Shape;100;p16"/>
          <p:cNvSpPr txBox="1"/>
          <p:nvPr>
            <p:ph idx="1" type="body"/>
          </p:nvPr>
        </p:nvSpPr>
        <p:spPr>
          <a:xfrm>
            <a:off x="311700" y="1152475"/>
            <a:ext cx="3809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M.S. degree in Computer Science</a:t>
            </a:r>
            <a:endParaRPr>
              <a:solidFill>
                <a:schemeClr val="dk1"/>
              </a:solidFill>
            </a:endParaRPr>
          </a:p>
          <a:p>
            <a:pPr indent="0" lvl="0" marL="0" rtl="0" algn="l">
              <a:spcBef>
                <a:spcPts val="1200"/>
              </a:spcBef>
              <a:spcAft>
                <a:spcPts val="0"/>
              </a:spcAft>
              <a:buNone/>
            </a:pPr>
            <a:r>
              <a:rPr lang="en">
                <a:solidFill>
                  <a:schemeClr val="dk1"/>
                </a:solidFill>
              </a:rPr>
              <a:t>Hometown: Memphis, TN</a:t>
            </a:r>
            <a:endParaRPr>
              <a:solidFill>
                <a:schemeClr val="dk1"/>
              </a:solidFill>
            </a:endParaRPr>
          </a:p>
          <a:p>
            <a:pPr indent="0" lvl="0" marL="0" rtl="0" algn="l">
              <a:spcBef>
                <a:spcPts val="1200"/>
              </a:spcBef>
              <a:spcAft>
                <a:spcPts val="1200"/>
              </a:spcAft>
              <a:buNone/>
            </a:pPr>
            <a:r>
              <a:rPr lang="en">
                <a:solidFill>
                  <a:schemeClr val="dk1"/>
                </a:solidFill>
              </a:rPr>
              <a:t>Hobbies: Traveling, working out, listening to music, video games, hiking, and camping</a:t>
            </a:r>
            <a:endParaRPr>
              <a:solidFill>
                <a:schemeClr val="dk1"/>
              </a:solidFill>
            </a:endParaRPr>
          </a:p>
        </p:txBody>
      </p:sp>
      <p:pic>
        <p:nvPicPr>
          <p:cNvPr id="101" name="Google Shape;101;p16"/>
          <p:cNvPicPr preferRelativeResize="0"/>
          <p:nvPr/>
        </p:nvPicPr>
        <p:blipFill>
          <a:blip r:embed="rId3">
            <a:alphaModFix/>
          </a:blip>
          <a:stretch>
            <a:fillRect/>
          </a:stretch>
        </p:blipFill>
        <p:spPr>
          <a:xfrm>
            <a:off x="4012012" y="0"/>
            <a:ext cx="2971939" cy="1891225"/>
          </a:xfrm>
          <a:prstGeom prst="rect">
            <a:avLst/>
          </a:prstGeom>
          <a:noFill/>
          <a:ln>
            <a:noFill/>
          </a:ln>
        </p:spPr>
      </p:pic>
      <p:sp>
        <p:nvSpPr>
          <p:cNvPr id="102" name="Google Shape;10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103" name="Google Shape;103;p16"/>
          <p:cNvPicPr preferRelativeResize="0"/>
          <p:nvPr/>
        </p:nvPicPr>
        <p:blipFill>
          <a:blip r:embed="rId4">
            <a:alphaModFix/>
          </a:blip>
          <a:stretch>
            <a:fillRect/>
          </a:stretch>
        </p:blipFill>
        <p:spPr>
          <a:xfrm>
            <a:off x="6983950" y="0"/>
            <a:ext cx="2160050" cy="1891225"/>
          </a:xfrm>
          <a:prstGeom prst="rect">
            <a:avLst/>
          </a:prstGeom>
          <a:noFill/>
          <a:ln>
            <a:noFill/>
          </a:ln>
        </p:spPr>
      </p:pic>
      <p:pic>
        <p:nvPicPr>
          <p:cNvPr id="104" name="Google Shape;104;p16"/>
          <p:cNvPicPr preferRelativeResize="0"/>
          <p:nvPr/>
        </p:nvPicPr>
        <p:blipFill>
          <a:blip r:embed="rId5">
            <a:alphaModFix/>
          </a:blip>
          <a:stretch>
            <a:fillRect/>
          </a:stretch>
        </p:blipFill>
        <p:spPr>
          <a:xfrm>
            <a:off x="3155175" y="2842700"/>
            <a:ext cx="1684723" cy="2246298"/>
          </a:xfrm>
          <a:prstGeom prst="rect">
            <a:avLst/>
          </a:prstGeom>
          <a:noFill/>
          <a:ln>
            <a:noFill/>
          </a:ln>
        </p:spPr>
      </p:pic>
      <p:pic>
        <p:nvPicPr>
          <p:cNvPr id="105" name="Google Shape;105;p16"/>
          <p:cNvPicPr preferRelativeResize="0"/>
          <p:nvPr/>
        </p:nvPicPr>
        <p:blipFill>
          <a:blip r:embed="rId6">
            <a:alphaModFix/>
          </a:blip>
          <a:stretch>
            <a:fillRect/>
          </a:stretch>
        </p:blipFill>
        <p:spPr>
          <a:xfrm>
            <a:off x="4849425" y="1891226"/>
            <a:ext cx="2160051" cy="1620046"/>
          </a:xfrm>
          <a:prstGeom prst="rect">
            <a:avLst/>
          </a:prstGeom>
          <a:noFill/>
          <a:ln>
            <a:noFill/>
          </a:ln>
        </p:spPr>
      </p:pic>
      <p:pic>
        <p:nvPicPr>
          <p:cNvPr id="106" name="Google Shape;106;p16"/>
          <p:cNvPicPr preferRelativeResize="0"/>
          <p:nvPr/>
        </p:nvPicPr>
        <p:blipFill>
          <a:blip r:embed="rId7">
            <a:alphaModFix/>
          </a:blip>
          <a:stretch>
            <a:fillRect/>
          </a:stretch>
        </p:blipFill>
        <p:spPr>
          <a:xfrm>
            <a:off x="4839909" y="3511275"/>
            <a:ext cx="2108989" cy="1581750"/>
          </a:xfrm>
          <a:prstGeom prst="rect">
            <a:avLst/>
          </a:prstGeom>
          <a:noFill/>
          <a:ln>
            <a:noFill/>
          </a:ln>
        </p:spPr>
      </p:pic>
      <p:pic>
        <p:nvPicPr>
          <p:cNvPr id="107" name="Google Shape;107;p16"/>
          <p:cNvPicPr preferRelativeResize="0"/>
          <p:nvPr/>
        </p:nvPicPr>
        <p:blipFill>
          <a:blip r:embed="rId8">
            <a:alphaModFix/>
          </a:blip>
          <a:stretch>
            <a:fillRect/>
          </a:stretch>
        </p:blipFill>
        <p:spPr>
          <a:xfrm>
            <a:off x="588258" y="3174975"/>
            <a:ext cx="2557394" cy="1918049"/>
          </a:xfrm>
          <a:prstGeom prst="rect">
            <a:avLst/>
          </a:prstGeom>
          <a:noFill/>
          <a:ln>
            <a:noFill/>
          </a:ln>
        </p:spPr>
      </p:pic>
      <p:pic>
        <p:nvPicPr>
          <p:cNvPr id="108" name="Google Shape;108;p16"/>
          <p:cNvPicPr preferRelativeResize="0"/>
          <p:nvPr/>
        </p:nvPicPr>
        <p:blipFill>
          <a:blip r:embed="rId9">
            <a:alphaModFix/>
          </a:blip>
          <a:stretch>
            <a:fillRect/>
          </a:stretch>
        </p:blipFill>
        <p:spPr>
          <a:xfrm>
            <a:off x="7009475" y="1891225"/>
            <a:ext cx="2109001" cy="28119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sp>
        <p:nvSpPr>
          <p:cNvPr id="114" name="Google Shape;114;p17"/>
          <p:cNvSpPr txBox="1"/>
          <p:nvPr>
            <p:ph idx="1" type="body"/>
          </p:nvPr>
        </p:nvSpPr>
        <p:spPr>
          <a:xfrm>
            <a:off x="311700" y="1152475"/>
            <a:ext cx="6123900" cy="1419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Why is it important for q to be large in Rabin-Karp?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What are the advantages of using a finite automaton?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Which other algorithm is KMP similar to?</a:t>
            </a:r>
            <a:endParaRPr>
              <a:solidFill>
                <a:schemeClr val="dk1"/>
              </a:solidFill>
            </a:endParaRPr>
          </a:p>
        </p:txBody>
      </p:sp>
      <p:sp>
        <p:nvSpPr>
          <p:cNvPr id="115" name="Google Shape;11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16" name="Google Shape;116;p17"/>
          <p:cNvSpPr txBox="1"/>
          <p:nvPr/>
        </p:nvSpPr>
        <p:spPr>
          <a:xfrm>
            <a:off x="4800000" y="2110075"/>
            <a:ext cx="43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https://forms.gle/k62EAyr6Hoo68KuGA</a:t>
            </a:r>
            <a:endParaRPr sz="1800">
              <a:solidFill>
                <a:schemeClr val="dk1"/>
              </a:solidFill>
            </a:endParaRPr>
          </a:p>
        </p:txBody>
      </p:sp>
      <p:pic>
        <p:nvPicPr>
          <p:cNvPr id="117" name="Google Shape;117;p17"/>
          <p:cNvPicPr preferRelativeResize="0"/>
          <p:nvPr/>
        </p:nvPicPr>
        <p:blipFill>
          <a:blip r:embed="rId3">
            <a:alphaModFix/>
          </a:blip>
          <a:stretch>
            <a:fillRect/>
          </a:stretch>
        </p:blipFill>
        <p:spPr>
          <a:xfrm>
            <a:off x="6065316" y="2571750"/>
            <a:ext cx="2493484" cy="2485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123" name="Google Shape;123;p18"/>
          <p:cNvSpPr txBox="1"/>
          <p:nvPr>
            <p:ph idx="1" type="body"/>
          </p:nvPr>
        </p:nvSpPr>
        <p:spPr>
          <a:xfrm>
            <a:off x="311700" y="1152475"/>
            <a:ext cx="4152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dk1"/>
              </a:buClr>
              <a:buSzPts val="1800"/>
              <a:buChar char="●"/>
            </a:pPr>
            <a:r>
              <a:rPr lang="en">
                <a:solidFill>
                  <a:schemeClr val="dk1"/>
                </a:solidFill>
              </a:rPr>
              <a:t>Fun Game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Introduction to the Algorithms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Naive Brute Force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Rabin-Karp</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Finite Automata</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Knuth Morris Pratt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Boyer Moore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Datasets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Implementation + Results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Currently-used Approaches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Open Issues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Discussion</a:t>
            </a:r>
            <a:endParaRPr>
              <a:solidFill>
                <a:schemeClr val="dk1"/>
              </a:solidFill>
            </a:endParaRPr>
          </a:p>
        </p:txBody>
      </p:sp>
      <p:sp>
        <p:nvSpPr>
          <p:cNvPr id="124" name="Google Shape;12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25" name="Google Shape;125;p18"/>
          <p:cNvSpPr/>
          <p:nvPr/>
        </p:nvSpPr>
        <p:spPr>
          <a:xfrm>
            <a:off x="6688450" y="1042600"/>
            <a:ext cx="808800" cy="5055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8"/>
          <p:cNvSpPr/>
          <p:nvPr/>
        </p:nvSpPr>
        <p:spPr>
          <a:xfrm>
            <a:off x="6688450" y="3255675"/>
            <a:ext cx="808800" cy="5055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p18"/>
          <p:cNvSpPr/>
          <p:nvPr/>
        </p:nvSpPr>
        <p:spPr>
          <a:xfrm>
            <a:off x="6619000" y="1901950"/>
            <a:ext cx="947700" cy="947700"/>
          </a:xfrm>
          <a:prstGeom prst="diamond">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 name="Google Shape;128;p18"/>
          <p:cNvSpPr/>
          <p:nvPr/>
        </p:nvSpPr>
        <p:spPr>
          <a:xfrm>
            <a:off x="8023500" y="2123050"/>
            <a:ext cx="808800" cy="5055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8"/>
          <p:cNvSpPr/>
          <p:nvPr/>
        </p:nvSpPr>
        <p:spPr>
          <a:xfrm>
            <a:off x="6549425" y="4214625"/>
            <a:ext cx="1213218" cy="572724"/>
          </a:xfrm>
          <a:prstGeom prst="flowChartTerminator">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18"/>
          <p:cNvSpPr/>
          <p:nvPr/>
        </p:nvSpPr>
        <p:spPr>
          <a:xfrm>
            <a:off x="6574700" y="183250"/>
            <a:ext cx="947700" cy="572700"/>
          </a:xfrm>
          <a:prstGeom prst="flowChartPreparation">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8"/>
          <p:cNvSpPr/>
          <p:nvPr/>
        </p:nvSpPr>
        <p:spPr>
          <a:xfrm flipH="1">
            <a:off x="7648750" y="1101925"/>
            <a:ext cx="947700" cy="732900"/>
          </a:xfrm>
          <a:prstGeom prst="bentArrow">
            <a:avLst>
              <a:gd fmla="val 25000" name="adj1"/>
              <a:gd fmla="val 25000" name="adj2"/>
              <a:gd fmla="val 25000" name="adj3"/>
              <a:gd fmla="val 43750" name="adj4"/>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Game Time!</a:t>
            </a:r>
            <a:endParaRPr/>
          </a:p>
        </p:txBody>
      </p:sp>
      <p:sp>
        <p:nvSpPr>
          <p:cNvPr id="137" name="Google Shape;13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 practice!</a:t>
            </a:r>
            <a:endParaRPr/>
          </a:p>
        </p:txBody>
      </p:sp>
      <p:sp>
        <p:nvSpPr>
          <p:cNvPr id="143" name="Google Shape;143;p20"/>
          <p:cNvSpPr txBox="1"/>
          <p:nvPr>
            <p:ph idx="1" type="body"/>
          </p:nvPr>
        </p:nvSpPr>
        <p:spPr>
          <a:xfrm>
            <a:off x="311700" y="1861950"/>
            <a:ext cx="8520600" cy="141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chemeClr val="dk1"/>
                </a:solidFill>
              </a:rPr>
              <a:t>Welcome to the jungle, we got fun and games</a:t>
            </a:r>
            <a:endParaRPr sz="3200">
              <a:solidFill>
                <a:schemeClr val="dk1"/>
              </a:solidFill>
            </a:endParaRPr>
          </a:p>
          <a:p>
            <a:pPr indent="0" lvl="0" marL="0" rtl="0" algn="ctr">
              <a:spcBef>
                <a:spcPts val="1200"/>
              </a:spcBef>
              <a:spcAft>
                <a:spcPts val="0"/>
              </a:spcAft>
              <a:buNone/>
            </a:pPr>
            <a:r>
              <a:t/>
            </a:r>
            <a:endParaRPr sz="3200">
              <a:solidFill>
                <a:schemeClr val="dk1"/>
              </a:solidFill>
            </a:endParaRPr>
          </a:p>
          <a:p>
            <a:pPr indent="0" lvl="0" marL="0" rtl="0" algn="ctr">
              <a:spcBef>
                <a:spcPts val="1200"/>
              </a:spcBef>
              <a:spcAft>
                <a:spcPts val="1200"/>
              </a:spcAft>
              <a:buNone/>
            </a:pPr>
            <a:r>
              <a:rPr lang="en" sz="3200">
                <a:solidFill>
                  <a:schemeClr val="dk1"/>
                </a:solidFill>
              </a:rPr>
              <a:t>Pattern: </a:t>
            </a:r>
            <a:r>
              <a:rPr lang="en" sz="3200">
                <a:solidFill>
                  <a:srgbClr val="FF0000"/>
                </a:solidFill>
              </a:rPr>
              <a:t>fun</a:t>
            </a:r>
            <a:endParaRPr sz="3200">
              <a:solidFill>
                <a:srgbClr val="FF0000"/>
              </a:solidFill>
            </a:endParaRPr>
          </a:p>
        </p:txBody>
      </p:sp>
      <p:sp>
        <p:nvSpPr>
          <p:cNvPr id="144" name="Google Shape;14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 practice!</a:t>
            </a:r>
            <a:endParaRPr/>
          </a:p>
        </p:txBody>
      </p:sp>
      <p:sp>
        <p:nvSpPr>
          <p:cNvPr id="150" name="Google Shape;150;p21"/>
          <p:cNvSpPr txBox="1"/>
          <p:nvPr>
            <p:ph idx="1" type="body"/>
          </p:nvPr>
        </p:nvSpPr>
        <p:spPr>
          <a:xfrm>
            <a:off x="311700" y="1861950"/>
            <a:ext cx="8520600" cy="141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chemeClr val="dk1"/>
                </a:solidFill>
              </a:rPr>
              <a:t>Welcome to the jungle, we got </a:t>
            </a:r>
            <a:r>
              <a:rPr lang="en" sz="3200">
                <a:solidFill>
                  <a:srgbClr val="FF0000"/>
                </a:solidFill>
              </a:rPr>
              <a:t>fun </a:t>
            </a:r>
            <a:r>
              <a:rPr lang="en" sz="3200">
                <a:solidFill>
                  <a:schemeClr val="dk1"/>
                </a:solidFill>
              </a:rPr>
              <a:t>and games</a:t>
            </a:r>
            <a:endParaRPr sz="3200">
              <a:solidFill>
                <a:schemeClr val="dk1"/>
              </a:solidFill>
            </a:endParaRPr>
          </a:p>
          <a:p>
            <a:pPr indent="0" lvl="0" marL="0" rtl="0" algn="ctr">
              <a:spcBef>
                <a:spcPts val="1200"/>
              </a:spcBef>
              <a:spcAft>
                <a:spcPts val="0"/>
              </a:spcAft>
              <a:buNone/>
            </a:pPr>
            <a:r>
              <a:t/>
            </a:r>
            <a:endParaRPr sz="3200">
              <a:solidFill>
                <a:schemeClr val="dk1"/>
              </a:solidFill>
            </a:endParaRPr>
          </a:p>
          <a:p>
            <a:pPr indent="0" lvl="0" marL="0" rtl="0" algn="ctr">
              <a:spcBef>
                <a:spcPts val="1200"/>
              </a:spcBef>
              <a:spcAft>
                <a:spcPts val="1200"/>
              </a:spcAft>
              <a:buNone/>
            </a:pPr>
            <a:r>
              <a:rPr lang="en" sz="3200">
                <a:solidFill>
                  <a:schemeClr val="dk1"/>
                </a:solidFill>
              </a:rPr>
              <a:t>Pattern: </a:t>
            </a:r>
            <a:r>
              <a:rPr lang="en" sz="3200">
                <a:solidFill>
                  <a:srgbClr val="FF0000"/>
                </a:solidFill>
              </a:rPr>
              <a:t>fun</a:t>
            </a:r>
            <a:endParaRPr sz="3200">
              <a:solidFill>
                <a:srgbClr val="FF0000"/>
              </a:solidFill>
            </a:endParaRPr>
          </a:p>
        </p:txBody>
      </p:sp>
      <p:sp>
        <p:nvSpPr>
          <p:cNvPr id="151" name="Google Shape;15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